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04" r:id="rId4"/>
  </p:sldMasterIdLst>
  <p:notesMasterIdLst>
    <p:notesMasterId r:id="rId342"/>
  </p:notesMasterIdLst>
  <p:handoutMasterIdLst>
    <p:handoutMasterId r:id="rId343"/>
  </p:handoutMasterIdLst>
  <p:sldIdLst>
    <p:sldId id="1211" r:id="rId5"/>
    <p:sldId id="1607" r:id="rId6"/>
    <p:sldId id="1115" r:id="rId7"/>
    <p:sldId id="1116" r:id="rId8"/>
    <p:sldId id="1207" r:id="rId9"/>
    <p:sldId id="1208" r:id="rId10"/>
    <p:sldId id="1195" r:id="rId11"/>
    <p:sldId id="1611" r:id="rId12"/>
    <p:sldId id="1700" r:id="rId13"/>
    <p:sldId id="257" r:id="rId14"/>
    <p:sldId id="280" r:id="rId15"/>
    <p:sldId id="459" r:id="rId16"/>
    <p:sldId id="258" r:id="rId17"/>
    <p:sldId id="1756" r:id="rId18"/>
    <p:sldId id="259" r:id="rId19"/>
    <p:sldId id="260" r:id="rId20"/>
    <p:sldId id="261" r:id="rId21"/>
    <p:sldId id="1701" r:id="rId22"/>
    <p:sldId id="1702" r:id="rId23"/>
    <p:sldId id="1757" r:id="rId24"/>
    <p:sldId id="1759" r:id="rId25"/>
    <p:sldId id="1703" r:id="rId26"/>
    <p:sldId id="1704" r:id="rId27"/>
    <p:sldId id="1705" r:id="rId28"/>
    <p:sldId id="1758" r:id="rId29"/>
    <p:sldId id="1708" r:id="rId30"/>
    <p:sldId id="1706" r:id="rId31"/>
    <p:sldId id="1709" r:id="rId32"/>
    <p:sldId id="1710" r:id="rId33"/>
    <p:sldId id="1711" r:id="rId34"/>
    <p:sldId id="1712" r:id="rId35"/>
    <p:sldId id="1713" r:id="rId36"/>
    <p:sldId id="1714" r:id="rId37"/>
    <p:sldId id="1715" r:id="rId38"/>
    <p:sldId id="1716" r:id="rId39"/>
    <p:sldId id="1717" r:id="rId40"/>
    <p:sldId id="1718" r:id="rId41"/>
    <p:sldId id="1719" r:id="rId42"/>
    <p:sldId id="1720" r:id="rId43"/>
    <p:sldId id="1721" r:id="rId44"/>
    <p:sldId id="1722" r:id="rId45"/>
    <p:sldId id="1723" r:id="rId46"/>
    <p:sldId id="1725" r:id="rId47"/>
    <p:sldId id="1726" r:id="rId48"/>
    <p:sldId id="1724" r:id="rId49"/>
    <p:sldId id="1728" r:id="rId50"/>
    <p:sldId id="1727" r:id="rId51"/>
    <p:sldId id="1729" r:id="rId52"/>
    <p:sldId id="1730" r:id="rId53"/>
    <p:sldId id="1740" r:id="rId54"/>
    <p:sldId id="1741" r:id="rId55"/>
    <p:sldId id="1742" r:id="rId56"/>
    <p:sldId id="1731" r:id="rId57"/>
    <p:sldId id="1732" r:id="rId58"/>
    <p:sldId id="1733" r:id="rId59"/>
    <p:sldId id="1734" r:id="rId60"/>
    <p:sldId id="1735" r:id="rId61"/>
    <p:sldId id="1736" r:id="rId62"/>
    <p:sldId id="1737" r:id="rId63"/>
    <p:sldId id="1738" r:id="rId64"/>
    <p:sldId id="1739" r:id="rId65"/>
    <p:sldId id="1743" r:id="rId66"/>
    <p:sldId id="1744" r:id="rId67"/>
    <p:sldId id="1745" r:id="rId68"/>
    <p:sldId id="1746" r:id="rId69"/>
    <p:sldId id="1748" r:id="rId70"/>
    <p:sldId id="315" r:id="rId71"/>
    <p:sldId id="1747" r:id="rId72"/>
    <p:sldId id="282" r:id="rId73"/>
    <p:sldId id="284" r:id="rId74"/>
    <p:sldId id="290" r:id="rId75"/>
    <p:sldId id="289" r:id="rId76"/>
    <p:sldId id="444" r:id="rId77"/>
    <p:sldId id="1749" r:id="rId78"/>
    <p:sldId id="1750" r:id="rId79"/>
    <p:sldId id="1753" r:id="rId80"/>
    <p:sldId id="1754" r:id="rId81"/>
    <p:sldId id="1751" r:id="rId82"/>
    <p:sldId id="1752" r:id="rId83"/>
    <p:sldId id="1755" r:id="rId84"/>
    <p:sldId id="1083" r:id="rId85"/>
    <p:sldId id="1255" r:id="rId86"/>
    <p:sldId id="1164" r:id="rId87"/>
    <p:sldId id="1221" r:id="rId88"/>
    <p:sldId id="1213" r:id="rId89"/>
    <p:sldId id="1223" r:id="rId90"/>
    <p:sldId id="1224" r:id="rId91"/>
    <p:sldId id="1604" r:id="rId92"/>
    <p:sldId id="1214" r:id="rId93"/>
    <p:sldId id="1606" r:id="rId94"/>
    <p:sldId id="1215" r:id="rId95"/>
    <p:sldId id="1605" r:id="rId96"/>
    <p:sldId id="1216" r:id="rId97"/>
    <p:sldId id="1309" r:id="rId98"/>
    <p:sldId id="1217" r:id="rId99"/>
    <p:sldId id="1225" r:id="rId100"/>
    <p:sldId id="1310" r:id="rId101"/>
    <p:sldId id="1218" r:id="rId102"/>
    <p:sldId id="1212" r:id="rId103"/>
    <p:sldId id="1228" r:id="rId104"/>
    <p:sldId id="1229" r:id="rId105"/>
    <p:sldId id="1230" r:id="rId106"/>
    <p:sldId id="1231" r:id="rId107"/>
    <p:sldId id="1311" r:id="rId108"/>
    <p:sldId id="1237" r:id="rId109"/>
    <p:sldId id="1239" r:id="rId110"/>
    <p:sldId id="1240" r:id="rId111"/>
    <p:sldId id="1242" r:id="rId112"/>
    <p:sldId id="1241" r:id="rId113"/>
    <p:sldId id="1235" r:id="rId114"/>
    <p:sldId id="1254" r:id="rId115"/>
    <p:sldId id="1631" r:id="rId116"/>
    <p:sldId id="1243" r:id="rId117"/>
    <p:sldId id="1256" r:id="rId118"/>
    <p:sldId id="1244" r:id="rId119"/>
    <p:sldId id="1294" r:id="rId120"/>
    <p:sldId id="1292" r:id="rId121"/>
    <p:sldId id="1296" r:id="rId122"/>
    <p:sldId id="1303" r:id="rId123"/>
    <p:sldId id="1297" r:id="rId124"/>
    <p:sldId id="1298" r:id="rId125"/>
    <p:sldId id="1299" r:id="rId126"/>
    <p:sldId id="1300" r:id="rId127"/>
    <p:sldId id="1304" r:id="rId128"/>
    <p:sldId id="1313" r:id="rId129"/>
    <p:sldId id="1301" r:id="rId130"/>
    <p:sldId id="1314" r:id="rId131"/>
    <p:sldId id="1308" r:id="rId132"/>
    <p:sldId id="1315" r:id="rId133"/>
    <p:sldId id="1306" r:id="rId134"/>
    <p:sldId id="1320" r:id="rId135"/>
    <p:sldId id="1305" r:id="rId136"/>
    <p:sldId id="1609" r:id="rId137"/>
    <p:sldId id="1318" r:id="rId138"/>
    <p:sldId id="1317" r:id="rId139"/>
    <p:sldId id="1319" r:id="rId140"/>
    <p:sldId id="1324" r:id="rId141"/>
    <p:sldId id="1316" r:id="rId142"/>
    <p:sldId id="1321" r:id="rId143"/>
    <p:sldId id="1322" r:id="rId144"/>
    <p:sldId id="1323" r:id="rId145"/>
    <p:sldId id="1628" r:id="rId146"/>
    <p:sldId id="1257" r:id="rId147"/>
    <p:sldId id="1629" r:id="rId148"/>
    <p:sldId id="1249" r:id="rId149"/>
    <p:sldId id="1258" r:id="rId150"/>
    <p:sldId id="1251" r:id="rId151"/>
    <p:sldId id="1328" r:id="rId152"/>
    <p:sldId id="1329" r:id="rId153"/>
    <p:sldId id="1333" r:id="rId154"/>
    <p:sldId id="1330" r:id="rId155"/>
    <p:sldId id="1347" r:id="rId156"/>
    <p:sldId id="1349" r:id="rId157"/>
    <p:sldId id="1331" r:id="rId158"/>
    <p:sldId id="1325" r:id="rId159"/>
    <p:sldId id="1332" r:id="rId160"/>
    <p:sldId id="1326" r:id="rId161"/>
    <p:sldId id="1334" r:id="rId162"/>
    <p:sldId id="1339" r:id="rId163"/>
    <p:sldId id="1335" r:id="rId164"/>
    <p:sldId id="1350" r:id="rId165"/>
    <p:sldId id="1337" r:id="rId166"/>
    <p:sldId id="1627" r:id="rId167"/>
    <p:sldId id="1336" r:id="rId168"/>
    <p:sldId id="1351" r:id="rId169"/>
    <p:sldId id="1338" r:id="rId170"/>
    <p:sldId id="1352" r:id="rId171"/>
    <p:sldId id="1340" r:id="rId172"/>
    <p:sldId id="1327" r:id="rId173"/>
    <p:sldId id="1341" r:id="rId174"/>
    <p:sldId id="1410" r:id="rId175"/>
    <p:sldId id="1342" r:id="rId176"/>
    <p:sldId id="1343" r:id="rId177"/>
    <p:sldId id="1259" r:id="rId178"/>
    <p:sldId id="1265" r:id="rId179"/>
    <p:sldId id="1261" r:id="rId180"/>
    <p:sldId id="1262" r:id="rId181"/>
    <p:sldId id="1360" r:id="rId182"/>
    <p:sldId id="1361" r:id="rId183"/>
    <p:sldId id="1367" r:id="rId184"/>
    <p:sldId id="1407" r:id="rId185"/>
    <p:sldId id="1353" r:id="rId186"/>
    <p:sldId id="1408" r:id="rId187"/>
    <p:sldId id="1366" r:id="rId188"/>
    <p:sldId id="1409" r:id="rId189"/>
    <p:sldId id="1411" r:id="rId190"/>
    <p:sldId id="1354" r:id="rId191"/>
    <p:sldId id="1414" r:id="rId192"/>
    <p:sldId id="1376" r:id="rId193"/>
    <p:sldId id="1415" r:id="rId194"/>
    <p:sldId id="1412" r:id="rId195"/>
    <p:sldId id="1438" r:id="rId196"/>
    <p:sldId id="1416" r:id="rId197"/>
    <p:sldId id="1377" r:id="rId198"/>
    <p:sldId id="1417" r:id="rId199"/>
    <p:sldId id="1355" r:id="rId200"/>
    <p:sldId id="1378" r:id="rId201"/>
    <p:sldId id="1380" r:id="rId202"/>
    <p:sldId id="1381" r:id="rId203"/>
    <p:sldId id="1418" r:id="rId204"/>
    <p:sldId id="1406" r:id="rId205"/>
    <p:sldId id="1425" r:id="rId206"/>
    <p:sldId id="1421" r:id="rId207"/>
    <p:sldId id="1422" r:id="rId208"/>
    <p:sldId id="1427" r:id="rId209"/>
    <p:sldId id="1428" r:id="rId210"/>
    <p:sldId id="1432" r:id="rId211"/>
    <p:sldId id="1430" r:id="rId212"/>
    <p:sldId id="1439" r:id="rId213"/>
    <p:sldId id="1440" r:id="rId214"/>
    <p:sldId id="1433" r:id="rId215"/>
    <p:sldId id="1435" r:id="rId216"/>
    <p:sldId id="1436" r:id="rId217"/>
    <p:sldId id="1437" r:id="rId218"/>
    <p:sldId id="1283" r:id="rId219"/>
    <p:sldId id="1619" r:id="rId220"/>
    <p:sldId id="1270" r:id="rId221"/>
    <p:sldId id="1271" r:id="rId222"/>
    <p:sldId id="1272" r:id="rId223"/>
    <p:sldId id="1441" r:id="rId224"/>
    <p:sldId id="1442" r:id="rId225"/>
    <p:sldId id="1455" r:id="rId226"/>
    <p:sldId id="1459" r:id="rId227"/>
    <p:sldId id="1444" r:id="rId228"/>
    <p:sldId id="1445" r:id="rId229"/>
    <p:sldId id="1456" r:id="rId230"/>
    <p:sldId id="1447" r:id="rId231"/>
    <p:sldId id="1448" r:id="rId232"/>
    <p:sldId id="1449" r:id="rId233"/>
    <p:sldId id="1457" r:id="rId234"/>
    <p:sldId id="1462" r:id="rId235"/>
    <p:sldId id="1468" r:id="rId236"/>
    <p:sldId id="1461" r:id="rId237"/>
    <p:sldId id="1466" r:id="rId238"/>
    <p:sldId id="1464" r:id="rId239"/>
    <p:sldId id="1467" r:id="rId240"/>
    <p:sldId id="1450" r:id="rId241"/>
    <p:sldId id="1460" r:id="rId242"/>
    <p:sldId id="1458" r:id="rId243"/>
    <p:sldId id="1453" r:id="rId244"/>
    <p:sldId id="1284" r:id="rId245"/>
    <p:sldId id="1622" r:id="rId246"/>
    <p:sldId id="1274" r:id="rId247"/>
    <p:sldId id="1275" r:id="rId248"/>
    <p:sldId id="1276" r:id="rId249"/>
    <p:sldId id="1486" r:id="rId250"/>
    <p:sldId id="1500" r:id="rId251"/>
    <p:sldId id="1504" r:id="rId252"/>
    <p:sldId id="1487" r:id="rId253"/>
    <p:sldId id="1506" r:id="rId254"/>
    <p:sldId id="1505" r:id="rId255"/>
    <p:sldId id="1508" r:id="rId256"/>
    <p:sldId id="1623" r:id="rId257"/>
    <p:sldId id="1512" r:id="rId258"/>
    <p:sldId id="1624" r:id="rId259"/>
    <p:sldId id="1625" r:id="rId260"/>
    <p:sldId id="1511" r:id="rId261"/>
    <p:sldId id="1524" r:id="rId262"/>
    <p:sldId id="1513" r:id="rId263"/>
    <p:sldId id="1482" r:id="rId264"/>
    <p:sldId id="1523" r:id="rId265"/>
    <p:sldId id="1514" r:id="rId266"/>
    <p:sldId id="1481" r:id="rId267"/>
    <p:sldId id="1480" r:id="rId268"/>
    <p:sldId id="1525" r:id="rId269"/>
    <p:sldId id="1515" r:id="rId270"/>
    <p:sldId id="1526" r:id="rId271"/>
    <p:sldId id="1528" r:id="rId272"/>
    <p:sldId id="1529" r:id="rId273"/>
    <p:sldId id="1516" r:id="rId274"/>
    <p:sldId id="1531" r:id="rId275"/>
    <p:sldId id="1530" r:id="rId276"/>
    <p:sldId id="1519" r:id="rId277"/>
    <p:sldId id="1483" r:id="rId278"/>
    <p:sldId id="1521" r:id="rId279"/>
    <p:sldId id="1544" r:id="rId280"/>
    <p:sldId id="1545" r:id="rId281"/>
    <p:sldId id="1551" r:id="rId282"/>
    <p:sldId id="1549" r:id="rId283"/>
    <p:sldId id="1552" r:id="rId284"/>
    <p:sldId id="1522" r:id="rId285"/>
    <p:sldId id="1485" r:id="rId286"/>
    <p:sldId id="1285" r:id="rId287"/>
    <p:sldId id="1630" r:id="rId288"/>
    <p:sldId id="1278" r:id="rId289"/>
    <p:sldId id="1279" r:id="rId290"/>
    <p:sldId id="1280" r:id="rId291"/>
    <p:sldId id="1569" r:id="rId292"/>
    <p:sldId id="1626" r:id="rId293"/>
    <p:sldId id="1568" r:id="rId294"/>
    <p:sldId id="1566" r:id="rId295"/>
    <p:sldId id="1567" r:id="rId296"/>
    <p:sldId id="1574" r:id="rId297"/>
    <p:sldId id="1572" r:id="rId298"/>
    <p:sldId id="1575" r:id="rId299"/>
    <p:sldId id="1571" r:id="rId300"/>
    <p:sldId id="1573" r:id="rId301"/>
    <p:sldId id="1577" r:id="rId302"/>
    <p:sldId id="1576" r:id="rId303"/>
    <p:sldId id="1580" r:id="rId304"/>
    <p:sldId id="1554" r:id="rId305"/>
    <p:sldId id="1590" r:id="rId306"/>
    <p:sldId id="1583" r:id="rId307"/>
    <p:sldId id="1581" r:id="rId308"/>
    <p:sldId id="1556" r:id="rId309"/>
    <p:sldId id="1587" r:id="rId310"/>
    <p:sldId id="1557" r:id="rId311"/>
    <p:sldId id="1592" r:id="rId312"/>
    <p:sldId id="1593" r:id="rId313"/>
    <p:sldId id="1286" r:id="rId314"/>
    <p:sldId id="1289" r:id="rId315"/>
    <p:sldId id="1290" r:id="rId316"/>
    <p:sldId id="1287" r:id="rId317"/>
    <p:sldId id="1608" r:id="rId318"/>
    <p:sldId id="1589" r:id="rId319"/>
    <p:sldId id="1236" r:id="rId320"/>
    <p:sldId id="1553" r:id="rId321"/>
    <p:sldId id="1603" r:id="rId322"/>
    <p:sldId id="1532" r:id="rId323"/>
    <p:sldId id="1602" r:id="rId324"/>
    <p:sldId id="1537" r:id="rId325"/>
    <p:sldId id="1533" r:id="rId326"/>
    <p:sldId id="1538" r:id="rId327"/>
    <p:sldId id="1540" r:id="rId328"/>
    <p:sldId id="1534" r:id="rId329"/>
    <p:sldId id="1535" r:id="rId330"/>
    <p:sldId id="1601" r:id="rId331"/>
    <p:sldId id="1536" r:id="rId332"/>
    <p:sldId id="1542" r:id="rId333"/>
    <p:sldId id="1543" r:id="rId334"/>
    <p:sldId id="1541" r:id="rId335"/>
    <p:sldId id="1555" r:id="rId336"/>
    <p:sldId id="1584" r:id="rId337"/>
    <p:sldId id="1585" r:id="rId338"/>
    <p:sldId id="1586" r:id="rId339"/>
    <p:sldId id="1591" r:id="rId340"/>
    <p:sldId id="1291" r:id="rId341"/>
  </p:sldIdLst>
  <p:sldSz cx="12192000" cy="6858000"/>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12E1DAAC-9A6B-4F13-B324-757803BD10BF}">
          <p14:sldIdLst>
            <p14:sldId id="1211"/>
            <p14:sldId id="1607"/>
            <p14:sldId id="1115"/>
            <p14:sldId id="1116"/>
            <p14:sldId id="1207"/>
            <p14:sldId id="1208"/>
            <p14:sldId id="1195"/>
            <p14:sldId id="1611"/>
          </p14:sldIdLst>
        </p14:section>
        <p14:section name="タイトルなしのセクション" id="{08056215-C4FB-E84A-80D7-A6A3A9AFD82C}">
          <p14:sldIdLst>
            <p14:sldId id="1700"/>
            <p14:sldId id="257"/>
            <p14:sldId id="280"/>
            <p14:sldId id="459"/>
            <p14:sldId id="258"/>
            <p14:sldId id="1756"/>
            <p14:sldId id="259"/>
            <p14:sldId id="260"/>
            <p14:sldId id="261"/>
            <p14:sldId id="1701"/>
            <p14:sldId id="1702"/>
            <p14:sldId id="1757"/>
            <p14:sldId id="1759"/>
            <p14:sldId id="1703"/>
            <p14:sldId id="1704"/>
            <p14:sldId id="1705"/>
            <p14:sldId id="1758"/>
            <p14:sldId id="1708"/>
            <p14:sldId id="1706"/>
            <p14:sldId id="1709"/>
            <p14:sldId id="1710"/>
            <p14:sldId id="1711"/>
            <p14:sldId id="1712"/>
            <p14:sldId id="1713"/>
            <p14:sldId id="1714"/>
            <p14:sldId id="1715"/>
            <p14:sldId id="1716"/>
            <p14:sldId id="1717"/>
            <p14:sldId id="1718"/>
            <p14:sldId id="1719"/>
            <p14:sldId id="1720"/>
            <p14:sldId id="1721"/>
            <p14:sldId id="1722"/>
            <p14:sldId id="1723"/>
            <p14:sldId id="1725"/>
            <p14:sldId id="1726"/>
            <p14:sldId id="1724"/>
            <p14:sldId id="1728"/>
            <p14:sldId id="1727"/>
            <p14:sldId id="1729"/>
            <p14:sldId id="1730"/>
            <p14:sldId id="1740"/>
            <p14:sldId id="1741"/>
            <p14:sldId id="1742"/>
            <p14:sldId id="1731"/>
            <p14:sldId id="1732"/>
            <p14:sldId id="1733"/>
            <p14:sldId id="1734"/>
            <p14:sldId id="1735"/>
            <p14:sldId id="1736"/>
            <p14:sldId id="1737"/>
            <p14:sldId id="1738"/>
            <p14:sldId id="1739"/>
            <p14:sldId id="1743"/>
            <p14:sldId id="1744"/>
            <p14:sldId id="1745"/>
            <p14:sldId id="1746"/>
            <p14:sldId id="1748"/>
            <p14:sldId id="315"/>
            <p14:sldId id="1747"/>
            <p14:sldId id="282"/>
            <p14:sldId id="284"/>
            <p14:sldId id="290"/>
            <p14:sldId id="289"/>
            <p14:sldId id="444"/>
            <p14:sldId id="1749"/>
            <p14:sldId id="1750"/>
            <p14:sldId id="1753"/>
            <p14:sldId id="1754"/>
            <p14:sldId id="1751"/>
            <p14:sldId id="1752"/>
            <p14:sldId id="1755"/>
          </p14:sldIdLst>
        </p14:section>
        <p14:section name="1章" id="{BEA8BAC9-335C-49FD-9152-6C2641CB857F}">
          <p14:sldIdLst>
            <p14:sldId id="1083"/>
            <p14:sldId id="1255"/>
            <p14:sldId id="1164"/>
            <p14:sldId id="1221"/>
            <p14:sldId id="1213"/>
            <p14:sldId id="1223"/>
            <p14:sldId id="1224"/>
            <p14:sldId id="1604"/>
            <p14:sldId id="1214"/>
            <p14:sldId id="1606"/>
            <p14:sldId id="1215"/>
            <p14:sldId id="1605"/>
            <p14:sldId id="1216"/>
            <p14:sldId id="1309"/>
            <p14:sldId id="1217"/>
            <p14:sldId id="1225"/>
            <p14:sldId id="1310"/>
            <p14:sldId id="1218"/>
            <p14:sldId id="1212"/>
            <p14:sldId id="1228"/>
            <p14:sldId id="1229"/>
            <p14:sldId id="1230"/>
            <p14:sldId id="1231"/>
            <p14:sldId id="1311"/>
            <p14:sldId id="1237"/>
            <p14:sldId id="1239"/>
            <p14:sldId id="1240"/>
            <p14:sldId id="1242"/>
            <p14:sldId id="1241"/>
            <p14:sldId id="1235"/>
            <p14:sldId id="1254"/>
            <p14:sldId id="1631"/>
          </p14:sldIdLst>
        </p14:section>
        <p14:section name="2章" id="{26C0AF55-57E5-41EC-9107-261C623EBF11}">
          <p14:sldIdLst>
            <p14:sldId id="1243"/>
            <p14:sldId id="1256"/>
            <p14:sldId id="1244"/>
            <p14:sldId id="1294"/>
            <p14:sldId id="1292"/>
            <p14:sldId id="1296"/>
            <p14:sldId id="1303"/>
            <p14:sldId id="1297"/>
            <p14:sldId id="1298"/>
            <p14:sldId id="1299"/>
            <p14:sldId id="1300"/>
            <p14:sldId id="1304"/>
            <p14:sldId id="1313"/>
            <p14:sldId id="1301"/>
            <p14:sldId id="1314"/>
            <p14:sldId id="1308"/>
            <p14:sldId id="1315"/>
            <p14:sldId id="1306"/>
            <p14:sldId id="1320"/>
            <p14:sldId id="1305"/>
            <p14:sldId id="1609"/>
            <p14:sldId id="1318"/>
            <p14:sldId id="1317"/>
            <p14:sldId id="1319"/>
            <p14:sldId id="1324"/>
            <p14:sldId id="1316"/>
            <p14:sldId id="1321"/>
            <p14:sldId id="1322"/>
            <p14:sldId id="1323"/>
            <p14:sldId id="1628"/>
            <p14:sldId id="1257"/>
            <p14:sldId id="1629"/>
          </p14:sldIdLst>
        </p14:section>
        <p14:section name="3章" id="{2E1430EF-82F2-4654-A4E9-66A98AE66124}">
          <p14:sldIdLst>
            <p14:sldId id="1249"/>
            <p14:sldId id="1258"/>
            <p14:sldId id="1251"/>
            <p14:sldId id="1328"/>
            <p14:sldId id="1329"/>
            <p14:sldId id="1333"/>
            <p14:sldId id="1330"/>
            <p14:sldId id="1347"/>
            <p14:sldId id="1349"/>
            <p14:sldId id="1331"/>
            <p14:sldId id="1325"/>
            <p14:sldId id="1332"/>
            <p14:sldId id="1326"/>
            <p14:sldId id="1334"/>
            <p14:sldId id="1339"/>
            <p14:sldId id="1335"/>
            <p14:sldId id="1350"/>
            <p14:sldId id="1337"/>
            <p14:sldId id="1627"/>
            <p14:sldId id="1336"/>
            <p14:sldId id="1351"/>
            <p14:sldId id="1338"/>
            <p14:sldId id="1352"/>
            <p14:sldId id="1340"/>
            <p14:sldId id="1327"/>
            <p14:sldId id="1341"/>
            <p14:sldId id="1410"/>
            <p14:sldId id="1342"/>
            <p14:sldId id="1343"/>
            <p14:sldId id="1259"/>
          </p14:sldIdLst>
        </p14:section>
        <p14:section name="4章" id="{B1B74FD5-0422-4AB2-ADC5-F28268E6DD88}">
          <p14:sldIdLst>
            <p14:sldId id="1265"/>
            <p14:sldId id="1261"/>
            <p14:sldId id="1262"/>
            <p14:sldId id="1360"/>
            <p14:sldId id="1361"/>
            <p14:sldId id="1367"/>
            <p14:sldId id="1407"/>
            <p14:sldId id="1353"/>
            <p14:sldId id="1408"/>
            <p14:sldId id="1366"/>
            <p14:sldId id="1409"/>
            <p14:sldId id="1411"/>
            <p14:sldId id="1354"/>
            <p14:sldId id="1414"/>
            <p14:sldId id="1376"/>
            <p14:sldId id="1415"/>
            <p14:sldId id="1412"/>
            <p14:sldId id="1438"/>
            <p14:sldId id="1416"/>
            <p14:sldId id="1377"/>
            <p14:sldId id="1417"/>
            <p14:sldId id="1355"/>
            <p14:sldId id="1378"/>
            <p14:sldId id="1380"/>
            <p14:sldId id="1381"/>
            <p14:sldId id="1418"/>
            <p14:sldId id="1406"/>
            <p14:sldId id="1425"/>
            <p14:sldId id="1421"/>
            <p14:sldId id="1422"/>
            <p14:sldId id="1427"/>
            <p14:sldId id="1428"/>
            <p14:sldId id="1432"/>
            <p14:sldId id="1430"/>
            <p14:sldId id="1439"/>
            <p14:sldId id="1440"/>
            <p14:sldId id="1433"/>
            <p14:sldId id="1435"/>
            <p14:sldId id="1436"/>
            <p14:sldId id="1437"/>
            <p14:sldId id="1283"/>
            <p14:sldId id="1619"/>
          </p14:sldIdLst>
        </p14:section>
        <p14:section name="5章" id="{B5CA9186-2F6A-47C3-A7DA-13615D1EC388}">
          <p14:sldIdLst>
            <p14:sldId id="1270"/>
            <p14:sldId id="1271"/>
            <p14:sldId id="1272"/>
            <p14:sldId id="1441"/>
            <p14:sldId id="1442"/>
            <p14:sldId id="1455"/>
            <p14:sldId id="1459"/>
            <p14:sldId id="1444"/>
            <p14:sldId id="1445"/>
            <p14:sldId id="1456"/>
            <p14:sldId id="1447"/>
            <p14:sldId id="1448"/>
            <p14:sldId id="1449"/>
            <p14:sldId id="1457"/>
            <p14:sldId id="1462"/>
            <p14:sldId id="1468"/>
            <p14:sldId id="1461"/>
            <p14:sldId id="1466"/>
            <p14:sldId id="1464"/>
            <p14:sldId id="1467"/>
            <p14:sldId id="1450"/>
            <p14:sldId id="1460"/>
            <p14:sldId id="1458"/>
            <p14:sldId id="1453"/>
            <p14:sldId id="1284"/>
            <p14:sldId id="1622"/>
          </p14:sldIdLst>
        </p14:section>
        <p14:section name="6章" id="{9B0DAA79-1E21-4627-A53C-60820399C21E}">
          <p14:sldIdLst>
            <p14:sldId id="1274"/>
            <p14:sldId id="1275"/>
            <p14:sldId id="1276"/>
            <p14:sldId id="1486"/>
            <p14:sldId id="1500"/>
            <p14:sldId id="1504"/>
            <p14:sldId id="1487"/>
            <p14:sldId id="1506"/>
            <p14:sldId id="1505"/>
            <p14:sldId id="1508"/>
            <p14:sldId id="1623"/>
            <p14:sldId id="1512"/>
            <p14:sldId id="1624"/>
            <p14:sldId id="1625"/>
            <p14:sldId id="1511"/>
            <p14:sldId id="1524"/>
            <p14:sldId id="1513"/>
            <p14:sldId id="1482"/>
            <p14:sldId id="1523"/>
            <p14:sldId id="1514"/>
            <p14:sldId id="1481"/>
            <p14:sldId id="1480"/>
            <p14:sldId id="1525"/>
            <p14:sldId id="1515"/>
            <p14:sldId id="1526"/>
            <p14:sldId id="1528"/>
            <p14:sldId id="1529"/>
            <p14:sldId id="1516"/>
            <p14:sldId id="1531"/>
            <p14:sldId id="1530"/>
            <p14:sldId id="1519"/>
            <p14:sldId id="1483"/>
            <p14:sldId id="1521"/>
            <p14:sldId id="1544"/>
            <p14:sldId id="1545"/>
            <p14:sldId id="1551"/>
            <p14:sldId id="1549"/>
            <p14:sldId id="1552"/>
            <p14:sldId id="1522"/>
            <p14:sldId id="1485"/>
            <p14:sldId id="1285"/>
            <p14:sldId id="1630"/>
          </p14:sldIdLst>
        </p14:section>
        <p14:section name="7章" id="{762B17DD-76D4-45A0-918C-92B467BFDA4C}">
          <p14:sldIdLst>
            <p14:sldId id="1278"/>
            <p14:sldId id="1279"/>
            <p14:sldId id="1280"/>
            <p14:sldId id="1569"/>
            <p14:sldId id="1626"/>
            <p14:sldId id="1568"/>
            <p14:sldId id="1566"/>
            <p14:sldId id="1567"/>
            <p14:sldId id="1574"/>
            <p14:sldId id="1572"/>
            <p14:sldId id="1575"/>
            <p14:sldId id="1571"/>
            <p14:sldId id="1573"/>
            <p14:sldId id="1577"/>
            <p14:sldId id="1576"/>
            <p14:sldId id="1580"/>
            <p14:sldId id="1554"/>
            <p14:sldId id="1590"/>
            <p14:sldId id="1583"/>
            <p14:sldId id="1581"/>
            <p14:sldId id="1556"/>
            <p14:sldId id="1587"/>
            <p14:sldId id="1557"/>
            <p14:sldId id="1592"/>
            <p14:sldId id="1593"/>
            <p14:sldId id="1286"/>
            <p14:sldId id="1289"/>
            <p14:sldId id="1290"/>
            <p14:sldId id="1287"/>
            <p14:sldId id="1608"/>
          </p14:sldIdLst>
        </p14:section>
        <p14:section name="Appendix" id="{F542805B-BE55-42E0-9C69-AB87F0F5744C}">
          <p14:sldIdLst>
            <p14:sldId id="1589"/>
            <p14:sldId id="1236"/>
            <p14:sldId id="1553"/>
            <p14:sldId id="1603"/>
            <p14:sldId id="1532"/>
            <p14:sldId id="1602"/>
            <p14:sldId id="1537"/>
            <p14:sldId id="1533"/>
            <p14:sldId id="1538"/>
            <p14:sldId id="1540"/>
            <p14:sldId id="1534"/>
            <p14:sldId id="1535"/>
            <p14:sldId id="1601"/>
            <p14:sldId id="1536"/>
            <p14:sldId id="1542"/>
            <p14:sldId id="1543"/>
            <p14:sldId id="1541"/>
            <p14:sldId id="1555"/>
            <p14:sldId id="1584"/>
            <p14:sldId id="1585"/>
            <p14:sldId id="1586"/>
            <p14:sldId id="1591"/>
            <p14:sldId id="129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219" userDrawn="1">
          <p15:clr>
            <a:srgbClr val="A4A3A4"/>
          </p15:clr>
        </p15:guide>
        <p15:guide id="4" pos="4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33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6C37"/>
    <a:srgbClr val="494949"/>
    <a:srgbClr val="00879E"/>
    <a:srgbClr val="EB0046"/>
    <a:srgbClr val="EA0D62"/>
    <a:srgbClr val="AC2F2F"/>
    <a:srgbClr val="09885A"/>
    <a:srgbClr val="5694D0"/>
    <a:srgbClr val="BFBFBF"/>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F80CB5-F872-42E9-887E-7DE1A78F01CE}" v="50" dt="2022-12-07T00:56:11.45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テーマ スタイル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B1032C-EA38-4F05-BA0D-38AFFFC7BED3}" styleName="淡色スタイル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33" autoAdjust="0"/>
    <p:restoredTop sz="90746" autoAdjust="0"/>
  </p:normalViewPr>
  <p:slideViewPr>
    <p:cSldViewPr snapToGrid="0">
      <p:cViewPr varScale="1">
        <p:scale>
          <a:sx n="105" d="100"/>
          <a:sy n="105" d="100"/>
        </p:scale>
        <p:origin x="456" y="184"/>
      </p:cViewPr>
      <p:guideLst>
        <p:guide orient="horz" pos="2160"/>
        <p:guide pos="3840"/>
        <p:guide pos="7219"/>
        <p:guide pos="461"/>
      </p:guideLst>
    </p:cSldViewPr>
  </p:slideViewPr>
  <p:notesTextViewPr>
    <p:cViewPr>
      <p:scale>
        <a:sx n="3" d="2"/>
        <a:sy n="3" d="2"/>
      </p:scale>
      <p:origin x="0" y="0"/>
    </p:cViewPr>
  </p:notesTextViewPr>
  <p:sorterViewPr>
    <p:cViewPr varScale="1">
      <p:scale>
        <a:sx n="1" d="1"/>
        <a:sy n="1" d="1"/>
      </p:scale>
      <p:origin x="0" y="-12858"/>
    </p:cViewPr>
  </p:sorterViewPr>
  <p:notesViewPr>
    <p:cSldViewPr snapToGrid="0">
      <p:cViewPr>
        <p:scale>
          <a:sx n="1" d="2"/>
          <a:sy n="1" d="2"/>
        </p:scale>
        <p:origin x="2934" y="465"/>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viewProps" Target="viewProps.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tableStyles" Target="tableStyles.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307" Type="http://schemas.openxmlformats.org/officeDocument/2006/relationships/slide" Target="slides/slide303.xml"/><Relationship Id="rId328" Type="http://schemas.openxmlformats.org/officeDocument/2006/relationships/slide" Target="slides/slide324.xml"/><Relationship Id="rId349" Type="http://schemas.microsoft.com/office/2015/10/relationships/revisionInfo" Target="revisionInfo.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slide" Target="slides/slide314.xml"/><Relationship Id="rId339" Type="http://schemas.openxmlformats.org/officeDocument/2006/relationships/slide" Target="slides/slide335.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notesMaster" Target="notesMasters/notesMaster1.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presProps" Target="presProps.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theme" Target="theme/theme1.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173" Type="http://schemas.openxmlformats.org/officeDocument/2006/relationships/slide" Target="slides/slide169.xml"/><Relationship Id="rId229" Type="http://schemas.openxmlformats.org/officeDocument/2006/relationships/slide" Target="slides/slide225.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2.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アイスコーヒー販売数</a:t>
            </a:r>
          </a:p>
        </c:rich>
      </c:tx>
      <c:layout>
        <c:manualLayout>
          <c:xMode val="edge"/>
          <c:yMode val="edge"/>
          <c:x val="0.32880741984054501"/>
          <c:y val="5.271695052716950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3.199672667757774E-2"/>
          <c:y val="0.17206001622060016"/>
          <c:w val="0.8122314647973079"/>
          <c:h val="0.625473366924025"/>
        </c:manualLayout>
      </c:layout>
      <c:scatterChart>
        <c:scatterStyle val="lineMarker"/>
        <c:varyColors val="0"/>
        <c:ser>
          <c:idx val="0"/>
          <c:order val="0"/>
          <c:tx>
            <c:strRef>
              <c:f>Sheet1!$D$2</c:f>
              <c:strCache>
                <c:ptCount val="1"/>
                <c:pt idx="0">
                  <c:v>販売数</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trendline>
            <c:spPr>
              <a:ln w="19050" cap="rnd">
                <a:solidFill>
                  <a:schemeClr val="accent4"/>
                </a:solidFill>
                <a:prstDash val="solid"/>
              </a:ln>
              <a:effectLst/>
            </c:spPr>
            <c:trendlineType val="linear"/>
            <c:dispRSqr val="0"/>
            <c:dispEq val="0"/>
          </c:trendline>
          <c:xVal>
            <c:numRef>
              <c:f>Sheet1!$C$3:$C$21</c:f>
              <c:numCache>
                <c:formatCode>General</c:formatCode>
                <c:ptCount val="19"/>
                <c:pt idx="0">
                  <c:v>20</c:v>
                </c:pt>
                <c:pt idx="2">
                  <c:v>22</c:v>
                </c:pt>
                <c:pt idx="4">
                  <c:v>24</c:v>
                </c:pt>
                <c:pt idx="6">
                  <c:v>26</c:v>
                </c:pt>
                <c:pt idx="8">
                  <c:v>28</c:v>
                </c:pt>
                <c:pt idx="10">
                  <c:v>30</c:v>
                </c:pt>
                <c:pt idx="12">
                  <c:v>32</c:v>
                </c:pt>
                <c:pt idx="14">
                  <c:v>34</c:v>
                </c:pt>
                <c:pt idx="16">
                  <c:v>36</c:v>
                </c:pt>
                <c:pt idx="18">
                  <c:v>38</c:v>
                </c:pt>
              </c:numCache>
            </c:numRef>
          </c:xVal>
          <c:yVal>
            <c:numRef>
              <c:f>Sheet1!$D$3:$D$21</c:f>
              <c:numCache>
                <c:formatCode>General</c:formatCode>
                <c:ptCount val="19"/>
                <c:pt idx="0">
                  <c:v>260</c:v>
                </c:pt>
                <c:pt idx="2">
                  <c:v>300</c:v>
                </c:pt>
                <c:pt idx="4">
                  <c:v>320</c:v>
                </c:pt>
                <c:pt idx="6">
                  <c:v>320</c:v>
                </c:pt>
                <c:pt idx="8">
                  <c:v>360</c:v>
                </c:pt>
                <c:pt idx="10">
                  <c:v>350</c:v>
                </c:pt>
                <c:pt idx="12">
                  <c:v>390</c:v>
                </c:pt>
                <c:pt idx="14">
                  <c:v>460</c:v>
                </c:pt>
                <c:pt idx="16">
                  <c:v>500</c:v>
                </c:pt>
                <c:pt idx="18">
                  <c:v>430</c:v>
                </c:pt>
              </c:numCache>
            </c:numRef>
          </c:yVal>
          <c:smooth val="0"/>
          <c:extLst>
            <c:ext xmlns:c16="http://schemas.microsoft.com/office/drawing/2014/chart" uri="{C3380CC4-5D6E-409C-BE32-E72D297353CC}">
              <c16:uniqueId val="{00000004-58EE-4FEF-AB9C-796335306E36}"/>
            </c:ext>
          </c:extLst>
        </c:ser>
        <c:dLbls>
          <c:showLegendKey val="0"/>
          <c:showVal val="0"/>
          <c:showCatName val="0"/>
          <c:showSerName val="0"/>
          <c:showPercent val="0"/>
          <c:showBubbleSize val="0"/>
        </c:dLbls>
        <c:axId val="400836896"/>
        <c:axId val="358931696"/>
      </c:scatterChart>
      <c:valAx>
        <c:axId val="400836896"/>
        <c:scaling>
          <c:orientation val="minMax"/>
          <c:min val="18"/>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t>気温 </a:t>
                </a:r>
                <a:r>
                  <a:rPr lang="en-US" altLang="ja-JP" dirty="0"/>
                  <a:t>(</a:t>
                </a:r>
                <a:r>
                  <a:rPr lang="ja-JP" altLang="en-US" dirty="0"/>
                  <a:t>説明変数</a:t>
                </a:r>
                <a:r>
                  <a:rPr lang="en-US" altLang="ja-JP" dirty="0"/>
                  <a:t>)</a:t>
                </a:r>
                <a:endParaRPr lang="ja-JP" altLang="en-US" dirty="0"/>
              </a:p>
            </c:rich>
          </c:tx>
          <c:layout>
            <c:manualLayout>
              <c:xMode val="edge"/>
              <c:yMode val="edge"/>
              <c:x val="0.3317338467487802"/>
              <c:y val="0.8782283145263776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8931696"/>
        <c:crosses val="autoZero"/>
        <c:crossBetween val="midCat"/>
        <c:majorUnit val="2"/>
      </c:valAx>
      <c:valAx>
        <c:axId val="358931696"/>
        <c:scaling>
          <c:orientation val="minMax"/>
          <c:min val="22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t>販売数 </a:t>
                </a:r>
                <a:r>
                  <a:rPr lang="en-US" altLang="ja-JP" dirty="0"/>
                  <a:t>(</a:t>
                </a:r>
                <a:r>
                  <a:rPr lang="ja-JP" altLang="en-US" dirty="0"/>
                  <a:t>目的変数</a:t>
                </a:r>
                <a:r>
                  <a:rPr lang="en-US" altLang="ja-JP" dirty="0"/>
                  <a:t>)</a:t>
                </a:r>
                <a:endParaRPr lang="ja-JP" altLang="en-US" dirty="0"/>
              </a:p>
            </c:rich>
          </c:tx>
          <c:layout>
            <c:manualLayout>
              <c:xMode val="edge"/>
              <c:yMode val="edge"/>
              <c:x val="0.92077748706176621"/>
              <c:y val="0.26626466399729237"/>
            </c:manualLayout>
          </c:layout>
          <c:overlay val="0"/>
          <c:spPr>
            <a:noFill/>
            <a:ln>
              <a:noFill/>
            </a:ln>
            <a:effectLst/>
          </c:spPr>
          <c:txPr>
            <a:bodyPr rot="0" spcFirstLastPara="1" vertOverflow="ellipsis" vert="eaVert"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high"/>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00836896"/>
        <c:crosses val="autoZero"/>
        <c:crossBetween val="midCat"/>
        <c:majorUnit val="50"/>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取引価格</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trendline>
            <c:spPr>
              <a:ln w="25400" cap="rnd">
                <a:solidFill>
                  <a:srgbClr val="00879E"/>
                </a:solidFill>
                <a:prstDash val="solid"/>
              </a:ln>
              <a:effectLst/>
            </c:spPr>
            <c:trendlineType val="linear"/>
            <c:dispRSqr val="0"/>
            <c:dispEq val="1"/>
            <c:trendlineLbl>
              <c:layout>
                <c:manualLayout>
                  <c:x val="-3.1033584504461208E-2"/>
                  <c:y val="-0.41790802908542751"/>
                </c:manualLayout>
              </c:layout>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ltLang="ja-JP" sz="1600" b="1" baseline="0" dirty="0"/>
                      <a:t>y = </a:t>
                    </a:r>
                    <a:r>
                      <a:rPr lang="en-US" altLang="ja-JP" sz="1600" b="1" baseline="0" dirty="0">
                        <a:solidFill>
                          <a:srgbClr val="EB0046"/>
                        </a:solidFill>
                      </a:rPr>
                      <a:t>-158.8 </a:t>
                    </a:r>
                    <a:r>
                      <a:rPr lang="en-US" altLang="ja-JP" sz="1600" b="1" baseline="0" dirty="0"/>
                      <a:t>x + </a:t>
                    </a:r>
                    <a:r>
                      <a:rPr lang="en-US" altLang="ja-JP" sz="1600" b="1" baseline="0" dirty="0">
                        <a:solidFill>
                          <a:srgbClr val="00879E"/>
                        </a:solidFill>
                      </a:rPr>
                      <a:t>3,838.3</a:t>
                    </a:r>
                    <a:r>
                      <a:rPr lang="en-US" altLang="ja-JP" sz="1600" b="1" baseline="0" dirty="0"/>
                      <a:t> </a:t>
                    </a:r>
                    <a:endParaRPr lang="en-US" altLang="ja-JP" sz="1600" b="1" dirty="0"/>
                  </a:p>
                </c:rich>
              </c:tx>
              <c:numFmt formatCode="#,##0.0_);[Red]\(#,##0.0\)" sourceLinked="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trendlineLbl>
          </c:trendline>
          <c:xVal>
            <c:numRef>
              <c:f>Sheet1!$A$2:$A$8</c:f>
              <c:numCache>
                <c:formatCode>General</c:formatCode>
                <c:ptCount val="7"/>
                <c:pt idx="0">
                  <c:v>2</c:v>
                </c:pt>
                <c:pt idx="1">
                  <c:v>5</c:v>
                </c:pt>
                <c:pt idx="2">
                  <c:v>8</c:v>
                </c:pt>
                <c:pt idx="3">
                  <c:v>10</c:v>
                </c:pt>
                <c:pt idx="4">
                  <c:v>13</c:v>
                </c:pt>
                <c:pt idx="5">
                  <c:v>15</c:v>
                </c:pt>
                <c:pt idx="6">
                  <c:v>18</c:v>
                </c:pt>
              </c:numCache>
            </c:numRef>
          </c:xVal>
          <c:yVal>
            <c:numRef>
              <c:f>Sheet1!$B$2:$B$8</c:f>
              <c:numCache>
                <c:formatCode>General</c:formatCode>
                <c:ptCount val="7"/>
                <c:pt idx="0">
                  <c:v>3500</c:v>
                </c:pt>
                <c:pt idx="1">
                  <c:v>2830</c:v>
                </c:pt>
                <c:pt idx="2">
                  <c:v>2820</c:v>
                </c:pt>
                <c:pt idx="3">
                  <c:v>2540</c:v>
                </c:pt>
                <c:pt idx="4">
                  <c:v>1700</c:v>
                </c:pt>
                <c:pt idx="5">
                  <c:v>1000</c:v>
                </c:pt>
                <c:pt idx="6">
                  <c:v>1200</c:v>
                </c:pt>
              </c:numCache>
            </c:numRef>
          </c:yVal>
          <c:smooth val="0"/>
          <c:extLst>
            <c:ext xmlns:c16="http://schemas.microsoft.com/office/drawing/2014/chart" uri="{C3380CC4-5D6E-409C-BE32-E72D297353CC}">
              <c16:uniqueId val="{00000000-AB82-4942-A334-DE220ADB5ADD}"/>
            </c:ext>
          </c:extLst>
        </c:ser>
        <c:dLbls>
          <c:showLegendKey val="0"/>
          <c:showVal val="0"/>
          <c:showCatName val="0"/>
          <c:showSerName val="0"/>
          <c:showPercent val="0"/>
          <c:showBubbleSize val="0"/>
        </c:dLbls>
        <c:axId val="939807456"/>
        <c:axId val="939818272"/>
      </c:scatterChart>
      <c:valAx>
        <c:axId val="939807456"/>
        <c:scaling>
          <c:orientation val="minMax"/>
        </c:scaling>
        <c:delete val="0"/>
        <c:axPos val="b"/>
        <c:title>
          <c:tx>
            <c:rich>
              <a:bodyPr rot="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r>
                  <a:rPr lang="ja-JP" altLang="en-US" b="1" dirty="0"/>
                  <a:t>築年数</a:t>
                </a:r>
              </a:p>
            </c:rich>
          </c:tx>
          <c:overlay val="0"/>
          <c:spPr>
            <a:solidFill>
              <a:srgbClr val="E9E9E9"/>
            </a:solidFill>
            <a:ln>
              <a:noFill/>
            </a:ln>
            <a:effectLst/>
          </c:spPr>
          <c:txPr>
            <a:bodyPr rot="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ea"/>
                <a:ea typeface="+mn-ea"/>
                <a:cs typeface="+mn-cs"/>
              </a:defRPr>
            </a:pPr>
            <a:endParaRPr lang="ja-JP"/>
          </a:p>
        </c:txPr>
        <c:crossAx val="939818272"/>
        <c:crosses val="autoZero"/>
        <c:crossBetween val="midCat"/>
      </c:valAx>
      <c:valAx>
        <c:axId val="939818272"/>
        <c:scaling>
          <c:orientation val="minMax"/>
        </c:scaling>
        <c:delete val="0"/>
        <c:axPos val="l"/>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r>
                  <a:rPr lang="ja-JP" altLang="en-US" b="1" dirty="0"/>
                  <a:t>取引価格</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ea"/>
                <a:ea typeface="+mn-ea"/>
                <a:cs typeface="+mn-cs"/>
              </a:defRPr>
            </a:pPr>
            <a:endParaRPr lang="ja-JP"/>
          </a:p>
        </c:txPr>
        <c:crossAx val="939807456"/>
        <c:crosses val="autoZero"/>
        <c:crossBetween val="midCat"/>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lumOff val="90000"/>
      </a:schemeClr>
    </a:solid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990824171282156E-2"/>
          <c:y val="5.3662308508721758E-2"/>
          <c:w val="0.90484115977096002"/>
          <c:h val="0.75149472768779213"/>
        </c:manualLayout>
      </c:layout>
      <c:scatterChart>
        <c:scatterStyle val="smoothMarker"/>
        <c:varyColors val="0"/>
        <c:ser>
          <c:idx val="0"/>
          <c:order val="0"/>
          <c:tx>
            <c:strRef>
              <c:f>Sheet1!$B$1</c:f>
              <c:strCache>
                <c:ptCount val="1"/>
                <c:pt idx="0">
                  <c:v>Y の値</c:v>
                </c:pt>
              </c:strCache>
            </c:strRef>
          </c:tx>
          <c:spPr>
            <a:ln w="19050" cap="rnd">
              <a:solidFill>
                <a:schemeClr val="tx1"/>
              </a:solidFill>
              <a:round/>
            </a:ln>
            <a:effectLst/>
          </c:spPr>
          <c:marker>
            <c:symbol val="none"/>
          </c:marker>
          <c:dPt>
            <c:idx val="6"/>
            <c:marker>
              <c:symbol val="none"/>
            </c:marker>
            <c:bubble3D val="0"/>
            <c:spPr>
              <a:ln w="19050" cap="flat">
                <a:solidFill>
                  <a:schemeClr val="tx1"/>
                </a:solidFill>
                <a:bevel/>
              </a:ln>
              <a:effectLst/>
            </c:spPr>
            <c:extLst>
              <c:ext xmlns:c16="http://schemas.microsoft.com/office/drawing/2014/chart" uri="{C3380CC4-5D6E-409C-BE32-E72D297353CC}">
                <c16:uniqueId val="{00000001-2DD1-481E-8045-CEC2B5681C79}"/>
              </c:ext>
            </c:extLst>
          </c:dPt>
          <c:xVal>
            <c:numRef>
              <c:f>Sheet1!$A$2:$A$12</c:f>
              <c:numCache>
                <c:formatCode>General</c:formatCode>
                <c:ptCount val="11"/>
                <c:pt idx="0">
                  <c:v>-5</c:v>
                </c:pt>
                <c:pt idx="1">
                  <c:v>-4</c:v>
                </c:pt>
                <c:pt idx="2">
                  <c:v>-3</c:v>
                </c:pt>
                <c:pt idx="3">
                  <c:v>-2</c:v>
                </c:pt>
                <c:pt idx="4">
                  <c:v>-1</c:v>
                </c:pt>
                <c:pt idx="5">
                  <c:v>0</c:v>
                </c:pt>
                <c:pt idx="6">
                  <c:v>1</c:v>
                </c:pt>
                <c:pt idx="7">
                  <c:v>2</c:v>
                </c:pt>
                <c:pt idx="8">
                  <c:v>3</c:v>
                </c:pt>
                <c:pt idx="9">
                  <c:v>4</c:v>
                </c:pt>
                <c:pt idx="10">
                  <c:v>5</c:v>
                </c:pt>
              </c:numCache>
            </c:numRef>
          </c:xVal>
          <c:yVal>
            <c:numRef>
              <c:f>Sheet1!$B$2:$B$12</c:f>
              <c:numCache>
                <c:formatCode>General</c:formatCode>
                <c:ptCount val="11"/>
                <c:pt idx="0">
                  <c:v>28</c:v>
                </c:pt>
                <c:pt idx="1">
                  <c:v>19</c:v>
                </c:pt>
                <c:pt idx="2">
                  <c:v>12</c:v>
                </c:pt>
                <c:pt idx="3">
                  <c:v>7</c:v>
                </c:pt>
                <c:pt idx="4">
                  <c:v>4</c:v>
                </c:pt>
                <c:pt idx="5">
                  <c:v>3</c:v>
                </c:pt>
                <c:pt idx="6">
                  <c:v>4</c:v>
                </c:pt>
                <c:pt idx="7">
                  <c:v>7</c:v>
                </c:pt>
                <c:pt idx="8">
                  <c:v>12</c:v>
                </c:pt>
                <c:pt idx="9">
                  <c:v>19</c:v>
                </c:pt>
                <c:pt idx="10">
                  <c:v>28</c:v>
                </c:pt>
              </c:numCache>
            </c:numRef>
          </c:yVal>
          <c:smooth val="1"/>
          <c:extLst>
            <c:ext xmlns:c16="http://schemas.microsoft.com/office/drawing/2014/chart" uri="{C3380CC4-5D6E-409C-BE32-E72D297353CC}">
              <c16:uniqueId val="{00000002-2DD1-481E-8045-CEC2B5681C79}"/>
            </c:ext>
          </c:extLst>
        </c:ser>
        <c:ser>
          <c:idx val="1"/>
          <c:order val="1"/>
          <c:tx>
            <c:strRef>
              <c:f>Sheet1!$C$1</c:f>
              <c:strCache>
                <c:ptCount val="1"/>
                <c:pt idx="0">
                  <c:v>3</c:v>
                </c:pt>
              </c:strCache>
            </c:strRef>
          </c:tx>
          <c:spPr>
            <a:ln w="19050" cap="rnd">
              <a:solidFill>
                <a:schemeClr val="accent2"/>
              </a:solidFill>
              <a:round/>
            </a:ln>
            <a:effectLst/>
          </c:spPr>
          <c:marker>
            <c:symbol val="none"/>
          </c:marker>
          <c:xVal>
            <c:numRef>
              <c:f>Sheet1!$A$2:$A$12</c:f>
              <c:numCache>
                <c:formatCode>General</c:formatCode>
                <c:ptCount val="11"/>
                <c:pt idx="0">
                  <c:v>-5</c:v>
                </c:pt>
                <c:pt idx="1">
                  <c:v>-4</c:v>
                </c:pt>
                <c:pt idx="2">
                  <c:v>-3</c:v>
                </c:pt>
                <c:pt idx="3">
                  <c:v>-2</c:v>
                </c:pt>
                <c:pt idx="4">
                  <c:v>-1</c:v>
                </c:pt>
                <c:pt idx="5">
                  <c:v>0</c:v>
                </c:pt>
                <c:pt idx="6">
                  <c:v>1</c:v>
                </c:pt>
                <c:pt idx="7">
                  <c:v>2</c:v>
                </c:pt>
                <c:pt idx="8">
                  <c:v>3</c:v>
                </c:pt>
                <c:pt idx="9">
                  <c:v>4</c:v>
                </c:pt>
                <c:pt idx="10">
                  <c:v>5</c:v>
                </c:pt>
              </c:numCache>
            </c:numRef>
          </c:xVal>
          <c:yVal>
            <c:numRef>
              <c:f>Sheet1!$C$2:$C$12</c:f>
              <c:numCache>
                <c:formatCode>General</c:formatCode>
                <c:ptCount val="11"/>
              </c:numCache>
            </c:numRef>
          </c:yVal>
          <c:smooth val="1"/>
          <c:extLst>
            <c:ext xmlns:c16="http://schemas.microsoft.com/office/drawing/2014/chart" uri="{C3380CC4-5D6E-409C-BE32-E72D297353CC}">
              <c16:uniqueId val="{00000003-2DD1-481E-8045-CEC2B5681C79}"/>
            </c:ext>
          </c:extLst>
        </c:ser>
        <c:dLbls>
          <c:showLegendKey val="0"/>
          <c:showVal val="0"/>
          <c:showCatName val="0"/>
          <c:showSerName val="0"/>
          <c:showPercent val="0"/>
          <c:showBubbleSize val="0"/>
        </c:dLbls>
        <c:axId val="1838546304"/>
        <c:axId val="1700240512"/>
      </c:scatterChart>
      <c:valAx>
        <c:axId val="183854630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700240512"/>
        <c:crosses val="autoZero"/>
        <c:crossBetween val="midCat"/>
      </c:valAx>
      <c:valAx>
        <c:axId val="170024051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83854630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301432392188611"/>
          <c:y val="6.1270776489754784E-2"/>
          <c:w val="0.75116865521179366"/>
          <c:h val="0.80785860855548697"/>
        </c:manualLayout>
      </c:layout>
      <c:lineChart>
        <c:grouping val="stacked"/>
        <c:varyColors val="0"/>
        <c:ser>
          <c:idx val="0"/>
          <c:order val="0"/>
          <c:tx>
            <c:strRef>
              <c:f>Sheet1!$B$1</c:f>
              <c:strCache>
                <c:ptCount val="1"/>
                <c:pt idx="0">
                  <c:v>目的変数</c:v>
                </c:pt>
              </c:strCache>
            </c:strRef>
          </c:tx>
          <c:spPr>
            <a:ln w="19050" cap="rnd">
              <a:solidFill>
                <a:schemeClr val="accent1"/>
              </a:solidFill>
              <a:round/>
            </a:ln>
            <a:effectLst/>
          </c:spPr>
          <c:marker>
            <c:symbol val="none"/>
          </c:marker>
          <c:cat>
            <c:numRef>
              <c:f>Sheet1!$A$2:$A$6</c:f>
              <c:numCache>
                <c:formatCode>General</c:formatCode>
                <c:ptCount val="5"/>
                <c:pt idx="0">
                  <c:v>0.5</c:v>
                </c:pt>
                <c:pt idx="1">
                  <c:v>1.5</c:v>
                </c:pt>
                <c:pt idx="2">
                  <c:v>2.5</c:v>
                </c:pt>
                <c:pt idx="3">
                  <c:v>3.5</c:v>
                </c:pt>
                <c:pt idx="4">
                  <c:v>4.5</c:v>
                </c:pt>
              </c:numCache>
            </c:numRef>
          </c:cat>
          <c:val>
            <c:numRef>
              <c:f>Sheet1!$B$2:$B$6</c:f>
              <c:numCache>
                <c:formatCode>General</c:formatCode>
                <c:ptCount val="5"/>
                <c:pt idx="0">
                  <c:v>-0.5</c:v>
                </c:pt>
                <c:pt idx="1">
                  <c:v>0</c:v>
                </c:pt>
                <c:pt idx="2">
                  <c:v>0.5</c:v>
                </c:pt>
                <c:pt idx="3">
                  <c:v>1</c:v>
                </c:pt>
                <c:pt idx="4">
                  <c:v>1.5</c:v>
                </c:pt>
              </c:numCache>
            </c:numRef>
          </c:val>
          <c:smooth val="0"/>
          <c:extLst>
            <c:ext xmlns:c16="http://schemas.microsoft.com/office/drawing/2014/chart" uri="{C3380CC4-5D6E-409C-BE32-E72D297353CC}">
              <c16:uniqueId val="{00000003-7BB3-4011-856B-17237EC983E7}"/>
            </c:ext>
          </c:extLst>
        </c:ser>
        <c:dLbls>
          <c:showLegendKey val="0"/>
          <c:showVal val="0"/>
          <c:showCatName val="0"/>
          <c:showSerName val="0"/>
          <c:showPercent val="0"/>
          <c:showBubbleSize val="0"/>
        </c:dLbls>
        <c:smooth val="0"/>
        <c:axId val="939807456"/>
        <c:axId val="939818272"/>
      </c:lineChart>
      <c:catAx>
        <c:axId val="939807456"/>
        <c:scaling>
          <c:orientation val="minMax"/>
        </c:scaling>
        <c:delete val="0"/>
        <c:axPos val="b"/>
        <c:title>
          <c:tx>
            <c:rich>
              <a:bodyPr rot="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r>
                  <a:rPr lang="ja-JP" altLang="en-US" b="1" dirty="0"/>
                  <a:t>説明変数</a:t>
                </a:r>
              </a:p>
            </c:rich>
          </c:tx>
          <c:overlay val="0"/>
          <c:spPr>
            <a:solidFill>
              <a:srgbClr val="E9E9E9"/>
            </a:solidFill>
            <a:ln>
              <a:noFill/>
            </a:ln>
            <a:effectLst/>
          </c:spPr>
          <c:txPr>
            <a:bodyPr rot="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ea"/>
                <a:ea typeface="+mn-ea"/>
                <a:cs typeface="+mn-cs"/>
              </a:defRPr>
            </a:pPr>
            <a:endParaRPr lang="ja-JP"/>
          </a:p>
        </c:txPr>
        <c:crossAx val="939818272"/>
        <c:crosses val="autoZero"/>
        <c:auto val="1"/>
        <c:lblAlgn val="ctr"/>
        <c:lblOffset val="100"/>
        <c:noMultiLvlLbl val="0"/>
      </c:catAx>
      <c:valAx>
        <c:axId val="939818272"/>
        <c:scaling>
          <c:orientation val="minMax"/>
        </c:scaling>
        <c:delete val="0"/>
        <c:axPos val="l"/>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r>
                  <a:rPr lang="ja-JP" altLang="en-US" b="1" dirty="0"/>
                  <a:t>目的変数</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ea"/>
                <a:ea typeface="+mn-ea"/>
                <a:cs typeface="+mn-cs"/>
              </a:defRPr>
            </a:pPr>
            <a:endParaRPr lang="ja-JP"/>
          </a:p>
        </c:txPr>
        <c:crossAx val="939807456"/>
        <c:crosses val="autoZero"/>
        <c:crossBetween val="between"/>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lumOff val="90000"/>
      </a:schemeClr>
    </a:solidFill>
    <a:ln>
      <a:noFill/>
    </a:ln>
    <a:effectLst/>
  </c:spPr>
  <c:txPr>
    <a:bodyPr/>
    <a:lstStyle/>
    <a:p>
      <a:pPr>
        <a:defRPr/>
      </a:pPr>
      <a:endParaRPr lang="ja-JP"/>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990824171282156E-2"/>
          <c:y val="5.3662308508721758E-2"/>
          <c:w val="0.90484115977096002"/>
          <c:h val="0.75149472768779213"/>
        </c:manualLayout>
      </c:layout>
      <c:scatterChart>
        <c:scatterStyle val="smoothMarker"/>
        <c:varyColors val="0"/>
        <c:ser>
          <c:idx val="0"/>
          <c:order val="0"/>
          <c:tx>
            <c:strRef>
              <c:f>Sheet1!$D$1</c:f>
              <c:strCache>
                <c:ptCount val="1"/>
              </c:strCache>
            </c:strRef>
          </c:tx>
          <c:spPr>
            <a:ln w="25400" cap="rnd">
              <a:solidFill>
                <a:srgbClr val="5694D0"/>
              </a:solidFill>
              <a:round/>
            </a:ln>
            <a:effectLst/>
          </c:spPr>
          <c:marker>
            <c:symbol val="none"/>
          </c:marker>
          <c:xVal>
            <c:numRef>
              <c:f>Sheet1!$A$3:$A$23</c:f>
              <c:numCache>
                <c:formatCode>General</c:formatCode>
                <c:ptCount val="21"/>
                <c:pt idx="0">
                  <c:v>-1</c:v>
                </c:pt>
                <c:pt idx="1">
                  <c:v>-0.9</c:v>
                </c:pt>
                <c:pt idx="2">
                  <c:v>-0.8</c:v>
                </c:pt>
                <c:pt idx="3">
                  <c:v>-0.7</c:v>
                </c:pt>
                <c:pt idx="4">
                  <c:v>-0.6</c:v>
                </c:pt>
                <c:pt idx="5">
                  <c:v>-0.5</c:v>
                </c:pt>
                <c:pt idx="6">
                  <c:v>-0.4</c:v>
                </c:pt>
                <c:pt idx="7">
                  <c:v>-0.3</c:v>
                </c:pt>
                <c:pt idx="8">
                  <c:v>-0.2</c:v>
                </c:pt>
                <c:pt idx="9">
                  <c:v>-0.1</c:v>
                </c:pt>
                <c:pt idx="10">
                  <c:v>0</c:v>
                </c:pt>
                <c:pt idx="11">
                  <c:v>0.1</c:v>
                </c:pt>
                <c:pt idx="12">
                  <c:v>0.2</c:v>
                </c:pt>
                <c:pt idx="13">
                  <c:v>0.3</c:v>
                </c:pt>
                <c:pt idx="14">
                  <c:v>0.4</c:v>
                </c:pt>
                <c:pt idx="15">
                  <c:v>0.5</c:v>
                </c:pt>
                <c:pt idx="16">
                  <c:v>0.6</c:v>
                </c:pt>
                <c:pt idx="17">
                  <c:v>0.7</c:v>
                </c:pt>
                <c:pt idx="18">
                  <c:v>0.8</c:v>
                </c:pt>
                <c:pt idx="19">
                  <c:v>0.9</c:v>
                </c:pt>
                <c:pt idx="20">
                  <c:v>1</c:v>
                </c:pt>
              </c:numCache>
            </c:numRef>
          </c:xVal>
          <c:yVal>
            <c:numRef>
              <c:f>Sheet1!$D$3:$D$23</c:f>
              <c:numCache>
                <c:formatCode>General</c:formatCode>
                <c:ptCount val="21"/>
                <c:pt idx="0">
                  <c:v>4.5397868702434395E-5</c:v>
                </c:pt>
                <c:pt idx="1">
                  <c:v>1.2339457598623172E-4</c:v>
                </c:pt>
                <c:pt idx="2">
                  <c:v>3.3535013046647811E-4</c:v>
                </c:pt>
                <c:pt idx="3">
                  <c:v>9.1105119440064539E-4</c:v>
                </c:pt>
                <c:pt idx="4">
                  <c:v>2.4726231566347743E-3</c:v>
                </c:pt>
                <c:pt idx="5">
                  <c:v>6.6928509242848554E-3</c:v>
                </c:pt>
                <c:pt idx="6">
                  <c:v>1.7986209962091559E-2</c:v>
                </c:pt>
                <c:pt idx="7">
                  <c:v>4.7425873177566781E-2</c:v>
                </c:pt>
                <c:pt idx="8">
                  <c:v>0.11920292202211755</c:v>
                </c:pt>
                <c:pt idx="9">
                  <c:v>0.2689414213699951</c:v>
                </c:pt>
                <c:pt idx="10">
                  <c:v>0.5</c:v>
                </c:pt>
                <c:pt idx="11">
                  <c:v>0.7310585786300049</c:v>
                </c:pt>
                <c:pt idx="12">
                  <c:v>0.88079707797788231</c:v>
                </c:pt>
                <c:pt idx="13">
                  <c:v>0.95257412682243336</c:v>
                </c:pt>
                <c:pt idx="14">
                  <c:v>0.98201379003790845</c:v>
                </c:pt>
                <c:pt idx="15">
                  <c:v>0.99330714907571527</c:v>
                </c:pt>
                <c:pt idx="16">
                  <c:v>0.99752737684336534</c:v>
                </c:pt>
                <c:pt idx="17">
                  <c:v>0.9990889488055994</c:v>
                </c:pt>
                <c:pt idx="18">
                  <c:v>0.99966464986953363</c:v>
                </c:pt>
                <c:pt idx="19">
                  <c:v>0.99987660542401369</c:v>
                </c:pt>
                <c:pt idx="20">
                  <c:v>0.99995460213129761</c:v>
                </c:pt>
              </c:numCache>
            </c:numRef>
          </c:yVal>
          <c:smooth val="1"/>
          <c:extLst>
            <c:ext xmlns:c16="http://schemas.microsoft.com/office/drawing/2014/chart" uri="{C3380CC4-5D6E-409C-BE32-E72D297353CC}">
              <c16:uniqueId val="{00000002-52A8-416A-B85F-221B6067B49A}"/>
            </c:ext>
          </c:extLst>
        </c:ser>
        <c:dLbls>
          <c:showLegendKey val="0"/>
          <c:showVal val="0"/>
          <c:showCatName val="0"/>
          <c:showSerName val="0"/>
          <c:showPercent val="0"/>
          <c:showBubbleSize val="0"/>
        </c:dLbls>
        <c:axId val="1838546304"/>
        <c:axId val="1700240512"/>
      </c:scatterChart>
      <c:valAx>
        <c:axId val="1838546304"/>
        <c:scaling>
          <c:orientation val="minMax"/>
          <c:max val="1"/>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ja-JP"/>
          </a:p>
        </c:txPr>
        <c:crossAx val="1700240512"/>
        <c:crossesAt val="0"/>
        <c:crossBetween val="midCat"/>
      </c:valAx>
      <c:valAx>
        <c:axId val="1700240512"/>
        <c:scaling>
          <c:orientation val="minMax"/>
          <c:max val="1.100000000000000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ja-JP"/>
          </a:p>
        </c:txPr>
        <c:crossAx val="1838546304"/>
        <c:crosses val="autoZero"/>
        <c:crossBetween val="midCat"/>
        <c:majorUnit val="0.5"/>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33174B-8ADE-4C9D-8977-8525C1254C11}" type="doc">
      <dgm:prSet loTypeId="urn:microsoft.com/office/officeart/2005/8/layout/equation1" loCatId="process" qsTypeId="urn:microsoft.com/office/officeart/2005/8/quickstyle/simple1" qsCatId="simple" csTypeId="urn:microsoft.com/office/officeart/2005/8/colors/accent1_2" csCatId="accent1" phldr="1"/>
      <dgm:spPr/>
      <dgm:t>
        <a:bodyPr/>
        <a:lstStyle/>
        <a:p>
          <a:endParaRPr kumimoji="1" lang="ja-JP" altLang="en-US"/>
        </a:p>
      </dgm:t>
    </dgm:pt>
    <dgm:pt modelId="{748E311D-4EC3-4C92-9031-277CA982046A}">
      <dgm:prSet custT="1"/>
      <dgm:spPr/>
      <dgm:t>
        <a:bodyPr/>
        <a:lstStyle/>
        <a:p>
          <a:r>
            <a:rPr lang="ja-JP" altLang="en-US" sz="1600" b="1" dirty="0">
              <a:latin typeface="メイリオ" panose="020B0604030504040204" pitchFamily="50" charset="-128"/>
              <a:ea typeface="メイリオ" panose="020B0604030504040204" pitchFamily="50" charset="-128"/>
            </a:rPr>
            <a:t>分散された</a:t>
          </a:r>
          <a:br>
            <a:rPr lang="en-US" altLang="ja-JP" sz="1600" b="1" dirty="0">
              <a:latin typeface="メイリオ" panose="020B0604030504040204" pitchFamily="50" charset="-128"/>
              <a:ea typeface="メイリオ" panose="020B0604030504040204" pitchFamily="50" charset="-128"/>
            </a:rPr>
          </a:br>
          <a:r>
            <a:rPr lang="ja-JP" altLang="en-US" sz="2100" b="1" dirty="0">
              <a:latin typeface="メイリオ" panose="020B0604030504040204" pitchFamily="50" charset="-128"/>
              <a:ea typeface="メイリオ" panose="020B0604030504040204" pitchFamily="50" charset="-128"/>
            </a:rPr>
            <a:t>インフラ</a:t>
          </a:r>
        </a:p>
      </dgm:t>
    </dgm:pt>
    <dgm:pt modelId="{7E4B2928-8610-476B-AB1D-B6B067135243}" type="parTrans" cxnId="{1E315E61-D5D6-4672-B034-FFE34ECB4148}">
      <dgm:prSet/>
      <dgm:spPr/>
      <dgm:t>
        <a:bodyPr/>
        <a:lstStyle/>
        <a:p>
          <a:endParaRPr lang="ja-JP" altLang="en-US"/>
        </a:p>
      </dgm:t>
    </dgm:pt>
    <dgm:pt modelId="{14E5EA08-9E55-4ADB-8797-E1CA6B8AD14F}" type="sibTrans" cxnId="{1E315E61-D5D6-4672-B034-FFE34ECB4148}">
      <dgm:prSet/>
      <dgm:spPr/>
      <dgm:t>
        <a:bodyPr/>
        <a:lstStyle/>
        <a:p>
          <a:endParaRPr lang="ja-JP" altLang="en-US"/>
        </a:p>
      </dgm:t>
    </dgm:pt>
    <dgm:pt modelId="{F9F11661-6736-4605-953D-D9B5421C86F9}">
      <dgm:prSet custT="1"/>
      <dgm:spPr/>
      <dgm:t>
        <a:bodyPr/>
        <a:lstStyle/>
        <a:p>
          <a:r>
            <a:rPr lang="ja-JP" altLang="en-US" sz="1600" b="1" dirty="0">
              <a:latin typeface="メイリオ" panose="020B0604030504040204" pitchFamily="50" charset="-128"/>
              <a:ea typeface="メイリオ" panose="020B0604030504040204" pitchFamily="50" charset="-128"/>
            </a:rPr>
            <a:t>仮想化による</a:t>
          </a:r>
          <a:br>
            <a:rPr lang="en-US" altLang="ja-JP" sz="1700" b="1" dirty="0">
              <a:latin typeface="メイリオ" panose="020B0604030504040204" pitchFamily="50" charset="-128"/>
              <a:ea typeface="メイリオ" panose="020B0604030504040204" pitchFamily="50" charset="-128"/>
            </a:rPr>
          </a:br>
          <a:r>
            <a:rPr lang="ja-JP" altLang="en-US" sz="3200" b="1" dirty="0">
              <a:latin typeface="メイリオ" panose="020B0604030504040204" pitchFamily="50" charset="-128"/>
              <a:ea typeface="メイリオ" panose="020B0604030504040204" pitchFamily="50" charset="-128"/>
            </a:rPr>
            <a:t>柔軟性</a:t>
          </a:r>
          <a:endParaRPr lang="ja-JP" altLang="en-US" sz="1700" b="1" dirty="0">
            <a:latin typeface="メイリオ" panose="020B0604030504040204" pitchFamily="50" charset="-128"/>
            <a:ea typeface="メイリオ" panose="020B0604030504040204" pitchFamily="50" charset="-128"/>
          </a:endParaRPr>
        </a:p>
      </dgm:t>
    </dgm:pt>
    <dgm:pt modelId="{F41D14E3-258E-4B1B-B614-B1C74961A055}" type="parTrans" cxnId="{198C9E78-748E-4F94-9077-D0243F8CF0AA}">
      <dgm:prSet/>
      <dgm:spPr/>
      <dgm:t>
        <a:bodyPr/>
        <a:lstStyle/>
        <a:p>
          <a:endParaRPr lang="ja-JP" altLang="en-US"/>
        </a:p>
      </dgm:t>
    </dgm:pt>
    <dgm:pt modelId="{AC65E4E0-A30D-4420-8376-BA03D7CD4191}" type="sibTrans" cxnId="{198C9E78-748E-4F94-9077-D0243F8CF0AA}">
      <dgm:prSet/>
      <dgm:spPr/>
      <dgm:t>
        <a:bodyPr/>
        <a:lstStyle/>
        <a:p>
          <a:endParaRPr lang="ja-JP" altLang="en-US"/>
        </a:p>
      </dgm:t>
    </dgm:pt>
    <dgm:pt modelId="{AE3FC5F1-57ED-4A7A-9FCD-40863851A675}">
      <dgm:prSet/>
      <dgm:spPr/>
      <dgm:t>
        <a:bodyPr/>
        <a:lstStyle/>
        <a:p>
          <a:pPr algn="l"/>
          <a:r>
            <a:rPr lang="ja-JP" altLang="en-US" b="1" dirty="0">
              <a:latin typeface="メイリオ" panose="020B0604030504040204" pitchFamily="50" charset="-128"/>
              <a:ea typeface="メイリオ" panose="020B0604030504040204" pitchFamily="50" charset="-128"/>
            </a:rPr>
            <a:t> 変更しやすい</a:t>
          </a:r>
          <a:endParaRPr lang="en-US" altLang="ja-JP" b="1" dirty="0">
            <a:latin typeface="メイリオ" panose="020B0604030504040204" pitchFamily="50" charset="-128"/>
            <a:ea typeface="メイリオ" panose="020B0604030504040204" pitchFamily="50" charset="-128"/>
          </a:endParaRPr>
        </a:p>
        <a:p>
          <a:pPr algn="l"/>
          <a:r>
            <a:rPr lang="ja-JP" altLang="en-US" b="1" dirty="0">
              <a:latin typeface="メイリオ" panose="020B0604030504040204" pitchFamily="50" charset="-128"/>
              <a:ea typeface="メイリオ" panose="020B0604030504040204" pitchFamily="50" charset="-128"/>
            </a:rPr>
            <a:t> 障害に強い</a:t>
          </a:r>
          <a:endParaRPr lang="en-US" altLang="ja-JP" b="1" dirty="0">
            <a:latin typeface="メイリオ" panose="020B0604030504040204" pitchFamily="50" charset="-128"/>
            <a:ea typeface="メイリオ" panose="020B0604030504040204" pitchFamily="50" charset="-128"/>
          </a:endParaRPr>
        </a:p>
        <a:p>
          <a:pPr algn="l"/>
          <a:r>
            <a:rPr lang="ja-JP" altLang="en-US" b="1" dirty="0">
              <a:latin typeface="メイリオ" panose="020B0604030504040204" pitchFamily="50" charset="-128"/>
              <a:ea typeface="メイリオ" panose="020B0604030504040204" pitchFamily="50" charset="-128"/>
            </a:rPr>
            <a:t> スケーラブル</a:t>
          </a:r>
        </a:p>
      </dgm:t>
    </dgm:pt>
    <dgm:pt modelId="{077FDDC5-0FA9-40DB-A8A1-F16CFA9427BD}" type="parTrans" cxnId="{8D1D6D5D-1790-4027-B54A-CB052FCABA71}">
      <dgm:prSet/>
      <dgm:spPr/>
      <dgm:t>
        <a:bodyPr/>
        <a:lstStyle/>
        <a:p>
          <a:endParaRPr lang="ja-JP" altLang="en-US"/>
        </a:p>
      </dgm:t>
    </dgm:pt>
    <dgm:pt modelId="{2C81B2CF-2762-4248-AA46-1B707F399597}" type="sibTrans" cxnId="{8D1D6D5D-1790-4027-B54A-CB052FCABA71}">
      <dgm:prSet/>
      <dgm:spPr/>
      <dgm:t>
        <a:bodyPr/>
        <a:lstStyle/>
        <a:p>
          <a:endParaRPr lang="ja-JP" altLang="en-US"/>
        </a:p>
      </dgm:t>
    </dgm:pt>
    <dgm:pt modelId="{B5215DA3-BDB8-4D1D-ACEE-DAE8FD3FB3EC}" type="pres">
      <dgm:prSet presAssocID="{8E33174B-8ADE-4C9D-8977-8525C1254C11}" presName="linearFlow" presStyleCnt="0">
        <dgm:presLayoutVars>
          <dgm:dir/>
          <dgm:resizeHandles val="exact"/>
        </dgm:presLayoutVars>
      </dgm:prSet>
      <dgm:spPr/>
    </dgm:pt>
    <dgm:pt modelId="{8DB6F078-451D-40A6-9862-6A2F1938E0F1}" type="pres">
      <dgm:prSet presAssocID="{748E311D-4EC3-4C92-9031-277CA982046A}" presName="node" presStyleLbl="node1" presStyleIdx="0" presStyleCnt="3">
        <dgm:presLayoutVars>
          <dgm:bulletEnabled val="1"/>
        </dgm:presLayoutVars>
      </dgm:prSet>
      <dgm:spPr/>
    </dgm:pt>
    <dgm:pt modelId="{1C066841-C20E-4228-93C1-89E969B682E1}" type="pres">
      <dgm:prSet presAssocID="{14E5EA08-9E55-4ADB-8797-E1CA6B8AD14F}" presName="spacerL" presStyleCnt="0"/>
      <dgm:spPr/>
    </dgm:pt>
    <dgm:pt modelId="{5BE4854C-1706-4782-892B-889744A10137}" type="pres">
      <dgm:prSet presAssocID="{14E5EA08-9E55-4ADB-8797-E1CA6B8AD14F}" presName="sibTrans" presStyleLbl="sibTrans2D1" presStyleIdx="0" presStyleCnt="2"/>
      <dgm:spPr/>
    </dgm:pt>
    <dgm:pt modelId="{03F9E196-C4AE-42C6-91D3-F5C30D4B98FA}" type="pres">
      <dgm:prSet presAssocID="{14E5EA08-9E55-4ADB-8797-E1CA6B8AD14F}" presName="spacerR" presStyleCnt="0"/>
      <dgm:spPr/>
    </dgm:pt>
    <dgm:pt modelId="{A30F1505-3A65-4AE0-83FC-9975B6159E40}" type="pres">
      <dgm:prSet presAssocID="{F9F11661-6736-4605-953D-D9B5421C86F9}" presName="node" presStyleLbl="node1" presStyleIdx="1" presStyleCnt="3">
        <dgm:presLayoutVars>
          <dgm:bulletEnabled val="1"/>
        </dgm:presLayoutVars>
      </dgm:prSet>
      <dgm:spPr/>
    </dgm:pt>
    <dgm:pt modelId="{D8AE0705-FD40-49BB-814E-235A4A4AE442}" type="pres">
      <dgm:prSet presAssocID="{AC65E4E0-A30D-4420-8376-BA03D7CD4191}" presName="spacerL" presStyleCnt="0"/>
      <dgm:spPr/>
    </dgm:pt>
    <dgm:pt modelId="{8D64AA1B-E0D8-4E52-BF58-E20BBE0A731F}" type="pres">
      <dgm:prSet presAssocID="{AC65E4E0-A30D-4420-8376-BA03D7CD4191}" presName="sibTrans" presStyleLbl="sibTrans2D1" presStyleIdx="1" presStyleCnt="2" custLinFactNeighborX="-21556"/>
      <dgm:spPr/>
    </dgm:pt>
    <dgm:pt modelId="{8A323F10-F279-4FF7-B561-BCFDCBF83B0F}" type="pres">
      <dgm:prSet presAssocID="{AC65E4E0-A30D-4420-8376-BA03D7CD4191}" presName="spacerR" presStyleCnt="0"/>
      <dgm:spPr/>
    </dgm:pt>
    <dgm:pt modelId="{A26B60FF-0658-4F9C-8DEF-683D97FC7EB8}" type="pres">
      <dgm:prSet presAssocID="{AE3FC5F1-57ED-4A7A-9FCD-40863851A675}" presName="node" presStyleLbl="node1" presStyleIdx="2" presStyleCnt="3" custScaleX="110157" custScaleY="112445">
        <dgm:presLayoutVars>
          <dgm:bulletEnabled val="1"/>
        </dgm:presLayoutVars>
      </dgm:prSet>
      <dgm:spPr/>
    </dgm:pt>
  </dgm:ptLst>
  <dgm:cxnLst>
    <dgm:cxn modelId="{CF9F0E4F-837C-4028-A430-BCFB0DBF3307}" type="presOf" srcId="{8E33174B-8ADE-4C9D-8977-8525C1254C11}" destId="{B5215DA3-BDB8-4D1D-ACEE-DAE8FD3FB3EC}" srcOrd="0" destOrd="0" presId="urn:microsoft.com/office/officeart/2005/8/layout/equation1"/>
    <dgm:cxn modelId="{51F30C56-59ED-4B79-8A38-7FA03748D033}" type="presOf" srcId="{F9F11661-6736-4605-953D-D9B5421C86F9}" destId="{A30F1505-3A65-4AE0-83FC-9975B6159E40}" srcOrd="0" destOrd="0" presId="urn:microsoft.com/office/officeart/2005/8/layout/equation1"/>
    <dgm:cxn modelId="{8D1D6D5D-1790-4027-B54A-CB052FCABA71}" srcId="{8E33174B-8ADE-4C9D-8977-8525C1254C11}" destId="{AE3FC5F1-57ED-4A7A-9FCD-40863851A675}" srcOrd="2" destOrd="0" parTransId="{077FDDC5-0FA9-40DB-A8A1-F16CFA9427BD}" sibTransId="{2C81B2CF-2762-4248-AA46-1B707F399597}"/>
    <dgm:cxn modelId="{1E315E61-D5D6-4672-B034-FFE34ECB4148}" srcId="{8E33174B-8ADE-4C9D-8977-8525C1254C11}" destId="{748E311D-4EC3-4C92-9031-277CA982046A}" srcOrd="0" destOrd="0" parTransId="{7E4B2928-8610-476B-AB1D-B6B067135243}" sibTransId="{14E5EA08-9E55-4ADB-8797-E1CA6B8AD14F}"/>
    <dgm:cxn modelId="{8B58B164-3F68-44FB-8931-7C9690621DD8}" type="presOf" srcId="{14E5EA08-9E55-4ADB-8797-E1CA6B8AD14F}" destId="{5BE4854C-1706-4782-892B-889744A10137}" srcOrd="0" destOrd="0" presId="urn:microsoft.com/office/officeart/2005/8/layout/equation1"/>
    <dgm:cxn modelId="{198C9E78-748E-4F94-9077-D0243F8CF0AA}" srcId="{8E33174B-8ADE-4C9D-8977-8525C1254C11}" destId="{F9F11661-6736-4605-953D-D9B5421C86F9}" srcOrd="1" destOrd="0" parTransId="{F41D14E3-258E-4B1B-B614-B1C74961A055}" sibTransId="{AC65E4E0-A30D-4420-8376-BA03D7CD4191}"/>
    <dgm:cxn modelId="{7A40E1A2-1055-45FE-BCAB-E40C446B9D26}" type="presOf" srcId="{748E311D-4EC3-4C92-9031-277CA982046A}" destId="{8DB6F078-451D-40A6-9862-6A2F1938E0F1}" srcOrd="0" destOrd="0" presId="urn:microsoft.com/office/officeart/2005/8/layout/equation1"/>
    <dgm:cxn modelId="{AE24E1A3-0B74-41D2-9902-BD69AF83EA9C}" type="presOf" srcId="{AE3FC5F1-57ED-4A7A-9FCD-40863851A675}" destId="{A26B60FF-0658-4F9C-8DEF-683D97FC7EB8}" srcOrd="0" destOrd="0" presId="urn:microsoft.com/office/officeart/2005/8/layout/equation1"/>
    <dgm:cxn modelId="{F9A3D9D9-F041-40E5-8BB7-FF18ACC97C64}" type="presOf" srcId="{AC65E4E0-A30D-4420-8376-BA03D7CD4191}" destId="{8D64AA1B-E0D8-4E52-BF58-E20BBE0A731F}" srcOrd="0" destOrd="0" presId="urn:microsoft.com/office/officeart/2005/8/layout/equation1"/>
    <dgm:cxn modelId="{FCA664C9-C029-4258-B70F-313D869EE5EE}" type="presParOf" srcId="{B5215DA3-BDB8-4D1D-ACEE-DAE8FD3FB3EC}" destId="{8DB6F078-451D-40A6-9862-6A2F1938E0F1}" srcOrd="0" destOrd="0" presId="urn:microsoft.com/office/officeart/2005/8/layout/equation1"/>
    <dgm:cxn modelId="{0C7FD5FB-59AB-49B7-8BCA-05692D7AC4B5}" type="presParOf" srcId="{B5215DA3-BDB8-4D1D-ACEE-DAE8FD3FB3EC}" destId="{1C066841-C20E-4228-93C1-89E969B682E1}" srcOrd="1" destOrd="0" presId="urn:microsoft.com/office/officeart/2005/8/layout/equation1"/>
    <dgm:cxn modelId="{46FB1253-A70C-43E8-88FF-78944CBC215C}" type="presParOf" srcId="{B5215DA3-BDB8-4D1D-ACEE-DAE8FD3FB3EC}" destId="{5BE4854C-1706-4782-892B-889744A10137}" srcOrd="2" destOrd="0" presId="urn:microsoft.com/office/officeart/2005/8/layout/equation1"/>
    <dgm:cxn modelId="{2DDF2E5F-43A6-4546-B158-093F07543239}" type="presParOf" srcId="{B5215DA3-BDB8-4D1D-ACEE-DAE8FD3FB3EC}" destId="{03F9E196-C4AE-42C6-91D3-F5C30D4B98FA}" srcOrd="3" destOrd="0" presId="urn:microsoft.com/office/officeart/2005/8/layout/equation1"/>
    <dgm:cxn modelId="{07011285-4978-452F-9378-774FB6DEF983}" type="presParOf" srcId="{B5215DA3-BDB8-4D1D-ACEE-DAE8FD3FB3EC}" destId="{A30F1505-3A65-4AE0-83FC-9975B6159E40}" srcOrd="4" destOrd="0" presId="urn:microsoft.com/office/officeart/2005/8/layout/equation1"/>
    <dgm:cxn modelId="{82F6E7D0-8337-4589-9AD9-9A406D9D4105}" type="presParOf" srcId="{B5215DA3-BDB8-4D1D-ACEE-DAE8FD3FB3EC}" destId="{D8AE0705-FD40-49BB-814E-235A4A4AE442}" srcOrd="5" destOrd="0" presId="urn:microsoft.com/office/officeart/2005/8/layout/equation1"/>
    <dgm:cxn modelId="{DE1895F8-6EEA-4389-A42A-DF6ABB2C7E82}" type="presParOf" srcId="{B5215DA3-BDB8-4D1D-ACEE-DAE8FD3FB3EC}" destId="{8D64AA1B-E0D8-4E52-BF58-E20BBE0A731F}" srcOrd="6" destOrd="0" presId="urn:microsoft.com/office/officeart/2005/8/layout/equation1"/>
    <dgm:cxn modelId="{13314536-9516-4CA1-AD6E-FF44DC7DCB96}" type="presParOf" srcId="{B5215DA3-BDB8-4D1D-ACEE-DAE8FD3FB3EC}" destId="{8A323F10-F279-4FF7-B561-BCFDCBF83B0F}" srcOrd="7" destOrd="0" presId="urn:microsoft.com/office/officeart/2005/8/layout/equation1"/>
    <dgm:cxn modelId="{90B08AE7-53FF-493A-8D40-5EF61C4F434C}" type="presParOf" srcId="{B5215DA3-BDB8-4D1D-ACEE-DAE8FD3FB3EC}" destId="{A26B60FF-0658-4F9C-8DEF-683D97FC7EB8}"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6F078-451D-40A6-9862-6A2F1938E0F1}">
      <dsp:nvSpPr>
        <dsp:cNvPr id="0" name=""/>
        <dsp:cNvSpPr/>
      </dsp:nvSpPr>
      <dsp:spPr>
        <a:xfrm>
          <a:off x="371" y="670808"/>
          <a:ext cx="1785190" cy="178519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ja-JP" altLang="en-US" sz="1600" b="1" kern="1200" dirty="0">
              <a:latin typeface="メイリオ" panose="020B0604030504040204" pitchFamily="50" charset="-128"/>
              <a:ea typeface="メイリオ" panose="020B0604030504040204" pitchFamily="50" charset="-128"/>
            </a:rPr>
            <a:t>分散された</a:t>
          </a:r>
          <a:br>
            <a:rPr lang="en-US" altLang="ja-JP" sz="1600" b="1" kern="1200" dirty="0">
              <a:latin typeface="メイリオ" panose="020B0604030504040204" pitchFamily="50" charset="-128"/>
              <a:ea typeface="メイリオ" panose="020B0604030504040204" pitchFamily="50" charset="-128"/>
            </a:rPr>
          </a:br>
          <a:r>
            <a:rPr lang="ja-JP" altLang="en-US" sz="2100" b="1" kern="1200" dirty="0">
              <a:latin typeface="メイリオ" panose="020B0604030504040204" pitchFamily="50" charset="-128"/>
              <a:ea typeface="メイリオ" panose="020B0604030504040204" pitchFamily="50" charset="-128"/>
            </a:rPr>
            <a:t>インフラ</a:t>
          </a:r>
        </a:p>
      </dsp:txBody>
      <dsp:txXfrm>
        <a:off x="261806" y="932243"/>
        <a:ext cx="1262320" cy="1262320"/>
      </dsp:txXfrm>
    </dsp:sp>
    <dsp:sp modelId="{5BE4854C-1706-4782-892B-889744A10137}">
      <dsp:nvSpPr>
        <dsp:cNvPr id="0" name=""/>
        <dsp:cNvSpPr/>
      </dsp:nvSpPr>
      <dsp:spPr>
        <a:xfrm>
          <a:off x="1930519" y="1045698"/>
          <a:ext cx="1035410" cy="1035410"/>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ja-JP" altLang="en-US" sz="1300" kern="1200"/>
        </a:p>
      </dsp:txBody>
      <dsp:txXfrm>
        <a:off x="2067763" y="1441639"/>
        <a:ext cx="760922" cy="243528"/>
      </dsp:txXfrm>
    </dsp:sp>
    <dsp:sp modelId="{A30F1505-3A65-4AE0-83FC-9975B6159E40}">
      <dsp:nvSpPr>
        <dsp:cNvPr id="0" name=""/>
        <dsp:cNvSpPr/>
      </dsp:nvSpPr>
      <dsp:spPr>
        <a:xfrm>
          <a:off x="3110888" y="670808"/>
          <a:ext cx="1785190" cy="178519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ja-JP" altLang="en-US" sz="1600" b="1" kern="1200" dirty="0">
              <a:latin typeface="メイリオ" panose="020B0604030504040204" pitchFamily="50" charset="-128"/>
              <a:ea typeface="メイリオ" panose="020B0604030504040204" pitchFamily="50" charset="-128"/>
            </a:rPr>
            <a:t>仮想化による</a:t>
          </a:r>
          <a:br>
            <a:rPr lang="en-US" altLang="ja-JP" sz="1700" b="1" kern="1200" dirty="0">
              <a:latin typeface="メイリオ" panose="020B0604030504040204" pitchFamily="50" charset="-128"/>
              <a:ea typeface="メイリオ" panose="020B0604030504040204" pitchFamily="50" charset="-128"/>
            </a:rPr>
          </a:br>
          <a:r>
            <a:rPr lang="ja-JP" altLang="en-US" sz="3200" b="1" kern="1200" dirty="0">
              <a:latin typeface="メイリオ" panose="020B0604030504040204" pitchFamily="50" charset="-128"/>
              <a:ea typeface="メイリオ" panose="020B0604030504040204" pitchFamily="50" charset="-128"/>
            </a:rPr>
            <a:t>柔軟性</a:t>
          </a:r>
          <a:endParaRPr lang="ja-JP" altLang="en-US" sz="1700" b="1" kern="1200" dirty="0">
            <a:latin typeface="メイリオ" panose="020B0604030504040204" pitchFamily="50" charset="-128"/>
            <a:ea typeface="メイリオ" panose="020B0604030504040204" pitchFamily="50" charset="-128"/>
          </a:endParaRPr>
        </a:p>
      </dsp:txBody>
      <dsp:txXfrm>
        <a:off x="3372323" y="932243"/>
        <a:ext cx="1262320" cy="1262320"/>
      </dsp:txXfrm>
    </dsp:sp>
    <dsp:sp modelId="{8D64AA1B-E0D8-4E52-BF58-E20BBE0A731F}">
      <dsp:nvSpPr>
        <dsp:cNvPr id="0" name=""/>
        <dsp:cNvSpPr/>
      </dsp:nvSpPr>
      <dsp:spPr>
        <a:xfrm>
          <a:off x="5009789" y="1045698"/>
          <a:ext cx="1035410" cy="1035410"/>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ja-JP" altLang="en-US" sz="1300" kern="1200"/>
        </a:p>
      </dsp:txBody>
      <dsp:txXfrm>
        <a:off x="5147033" y="1258992"/>
        <a:ext cx="760922" cy="608822"/>
      </dsp:txXfrm>
    </dsp:sp>
    <dsp:sp modelId="{A26B60FF-0658-4F9C-8DEF-683D97FC7EB8}">
      <dsp:nvSpPr>
        <dsp:cNvPr id="0" name=""/>
        <dsp:cNvSpPr/>
      </dsp:nvSpPr>
      <dsp:spPr>
        <a:xfrm>
          <a:off x="6221404" y="559724"/>
          <a:ext cx="1966512" cy="20073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ja-JP" altLang="en-US" sz="1600" b="1" kern="1200" dirty="0">
              <a:latin typeface="メイリオ" panose="020B0604030504040204" pitchFamily="50" charset="-128"/>
              <a:ea typeface="メイリオ" panose="020B0604030504040204" pitchFamily="50" charset="-128"/>
            </a:rPr>
            <a:t> 変更しやすい</a:t>
          </a:r>
          <a:endParaRPr lang="en-US" altLang="ja-JP" sz="1600" b="1" kern="1200" dirty="0">
            <a:latin typeface="メイリオ" panose="020B0604030504040204" pitchFamily="50" charset="-128"/>
            <a:ea typeface="メイリオ" panose="020B0604030504040204" pitchFamily="50" charset="-128"/>
          </a:endParaRPr>
        </a:p>
        <a:p>
          <a:pPr marL="0" lvl="0" indent="0" algn="l" defTabSz="711200">
            <a:lnSpc>
              <a:spcPct val="90000"/>
            </a:lnSpc>
            <a:spcBef>
              <a:spcPct val="0"/>
            </a:spcBef>
            <a:spcAft>
              <a:spcPct val="35000"/>
            </a:spcAft>
            <a:buNone/>
          </a:pPr>
          <a:r>
            <a:rPr lang="ja-JP" altLang="en-US" sz="1600" b="1" kern="1200" dirty="0">
              <a:latin typeface="メイリオ" panose="020B0604030504040204" pitchFamily="50" charset="-128"/>
              <a:ea typeface="メイリオ" panose="020B0604030504040204" pitchFamily="50" charset="-128"/>
            </a:rPr>
            <a:t> 障害に強い</a:t>
          </a:r>
          <a:endParaRPr lang="en-US" altLang="ja-JP" sz="1600" b="1" kern="1200" dirty="0">
            <a:latin typeface="メイリオ" panose="020B0604030504040204" pitchFamily="50" charset="-128"/>
            <a:ea typeface="メイリオ" panose="020B0604030504040204" pitchFamily="50" charset="-128"/>
          </a:endParaRPr>
        </a:p>
        <a:p>
          <a:pPr marL="0" lvl="0" indent="0" algn="l" defTabSz="711200">
            <a:lnSpc>
              <a:spcPct val="90000"/>
            </a:lnSpc>
            <a:spcBef>
              <a:spcPct val="0"/>
            </a:spcBef>
            <a:spcAft>
              <a:spcPct val="35000"/>
            </a:spcAft>
            <a:buNone/>
          </a:pPr>
          <a:r>
            <a:rPr lang="ja-JP" altLang="en-US" sz="1600" b="1" kern="1200" dirty="0">
              <a:latin typeface="メイリオ" panose="020B0604030504040204" pitchFamily="50" charset="-128"/>
              <a:ea typeface="メイリオ" panose="020B0604030504040204" pitchFamily="50" charset="-128"/>
            </a:rPr>
            <a:t> スケーラブル</a:t>
          </a:r>
        </a:p>
      </dsp:txBody>
      <dsp:txXfrm>
        <a:off x="6509393" y="853695"/>
        <a:ext cx="1390534" cy="1419415"/>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0.22086</cdr:x>
      <cdr:y>0.28268</cdr:y>
    </cdr:from>
    <cdr:to>
      <cdr:x>0.94256</cdr:x>
      <cdr:y>0.28268</cdr:y>
    </cdr:to>
    <cdr:cxnSp macro="">
      <cdr:nvCxnSpPr>
        <cdr:cNvPr id="3" name="直線コネクタ 2">
          <a:extLst xmlns:a="http://schemas.openxmlformats.org/drawingml/2006/main">
            <a:ext uri="{FF2B5EF4-FFF2-40B4-BE49-F238E27FC236}">
              <a16:creationId xmlns:a16="http://schemas.microsoft.com/office/drawing/2014/main" id="{5829D59B-236C-4F82-A97C-7B22420F3CA8}"/>
            </a:ext>
          </a:extLst>
        </cdr:cNvPr>
        <cdr:cNvCxnSpPr/>
      </cdr:nvCxnSpPr>
      <cdr:spPr>
        <a:xfrm xmlns:a="http://schemas.openxmlformats.org/drawingml/2006/main">
          <a:off x="959802" y="818990"/>
          <a:ext cx="3136392" cy="0"/>
        </a:xfrm>
        <a:prstGeom xmlns:a="http://schemas.openxmlformats.org/drawingml/2006/main" prst="line">
          <a:avLst/>
        </a:prstGeom>
        <a:ln xmlns:a="http://schemas.openxmlformats.org/drawingml/2006/main" w="28575">
          <a:solidFill>
            <a:schemeClr val="accent3">
              <a:lumMod val="40000"/>
              <a:lumOff val="60000"/>
            </a:schemeClr>
          </a:solidFill>
          <a:prstDash val="sysDot"/>
          <a:headEnd type="none" w="med" len="med"/>
          <a:tailEnd type="none" w="med" len="med"/>
        </a:ln>
      </cdr:spPr>
      <cdr:style>
        <a:lnRef xmlns:a="http://schemas.openxmlformats.org/drawingml/2006/main" idx="3">
          <a:schemeClr val="accent1"/>
        </a:lnRef>
        <a:fillRef xmlns:a="http://schemas.openxmlformats.org/drawingml/2006/main" idx="0">
          <a:schemeClr val="accent1"/>
        </a:fillRef>
        <a:effectRef xmlns:a="http://schemas.openxmlformats.org/drawingml/2006/main" idx="2">
          <a:schemeClr val="accent1"/>
        </a:effectRef>
        <a:fontRef xmlns:a="http://schemas.openxmlformats.org/drawingml/2006/main" idx="minor">
          <a:schemeClr val="tx1"/>
        </a:fontRef>
      </cdr:style>
    </cdr:cxnSp>
  </cdr:relSizeAnchor>
  <cdr:relSizeAnchor xmlns:cdr="http://schemas.openxmlformats.org/drawingml/2006/chartDrawing">
    <cdr:from>
      <cdr:x>0.21967</cdr:x>
      <cdr:y>0.604</cdr:y>
    </cdr:from>
    <cdr:to>
      <cdr:x>0.94137</cdr:x>
      <cdr:y>0.604</cdr:y>
    </cdr:to>
    <cdr:cxnSp macro="">
      <cdr:nvCxnSpPr>
        <cdr:cNvPr id="4" name="直線コネクタ 3">
          <a:extLst xmlns:a="http://schemas.openxmlformats.org/drawingml/2006/main">
            <a:ext uri="{FF2B5EF4-FFF2-40B4-BE49-F238E27FC236}">
              <a16:creationId xmlns:a16="http://schemas.microsoft.com/office/drawing/2014/main" id="{2CFB6278-BFE5-48C9-A268-73BD9C596BEF}"/>
            </a:ext>
          </a:extLst>
        </cdr:cNvPr>
        <cdr:cNvCxnSpPr/>
      </cdr:nvCxnSpPr>
      <cdr:spPr>
        <a:xfrm xmlns:a="http://schemas.openxmlformats.org/drawingml/2006/main">
          <a:off x="954643" y="1749920"/>
          <a:ext cx="3136369" cy="0"/>
        </a:xfrm>
        <a:prstGeom xmlns:a="http://schemas.openxmlformats.org/drawingml/2006/main" prst="line">
          <a:avLst/>
        </a:prstGeom>
        <a:ln xmlns:a="http://schemas.openxmlformats.org/drawingml/2006/main" w="28575">
          <a:solidFill>
            <a:schemeClr val="accent3">
              <a:lumMod val="40000"/>
              <a:lumOff val="60000"/>
            </a:schemeClr>
          </a:solidFill>
          <a:prstDash val="sysDot"/>
          <a:headEnd type="none" w="med" len="med"/>
          <a:tailEnd type="none" w="med" len="med"/>
        </a:ln>
      </cdr:spPr>
      <cdr:style>
        <a:lnRef xmlns:a="http://schemas.openxmlformats.org/drawingml/2006/main" idx="3">
          <a:schemeClr val="accent1"/>
        </a:lnRef>
        <a:fillRef xmlns:a="http://schemas.openxmlformats.org/drawingml/2006/main" idx="0">
          <a:schemeClr val="accent1"/>
        </a:fillRef>
        <a:effectRef xmlns:a="http://schemas.openxmlformats.org/drawingml/2006/main" idx="2">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3FF0C0D8-114A-4379-ABA1-77F8F16AF4FF}"/>
              </a:ext>
            </a:extLst>
          </p:cNvPr>
          <p:cNvSpPr>
            <a:spLocks noGrp="1"/>
          </p:cNvSpPr>
          <p:nvPr>
            <p:ph type="hdr" sz="quarter"/>
          </p:nvPr>
        </p:nvSpPr>
        <p:spPr>
          <a:xfrm>
            <a:off x="1" y="0"/>
            <a:ext cx="3076363" cy="513508"/>
          </a:xfrm>
          <a:prstGeom prst="rect">
            <a:avLst/>
          </a:prstGeom>
        </p:spPr>
        <p:txBody>
          <a:bodyPr vert="horz" lIns="99075" tIns="49538" rIns="99075" bIns="49538" rtlCol="0"/>
          <a:lstStyle>
            <a:lvl1pPr algn="l">
              <a:defRPr sz="1300"/>
            </a:lvl1pPr>
          </a:lstStyle>
          <a:p>
            <a:endParaRPr kumimoji="1" lang="ja-JP" altLang="en-US"/>
          </a:p>
        </p:txBody>
      </p:sp>
      <p:sp>
        <p:nvSpPr>
          <p:cNvPr id="3" name="日付プレースホルダー 2">
            <a:extLst>
              <a:ext uri="{FF2B5EF4-FFF2-40B4-BE49-F238E27FC236}">
                <a16:creationId xmlns:a16="http://schemas.microsoft.com/office/drawing/2014/main" id="{8F961DFE-78E6-41FB-95CF-C29D66178DD9}"/>
              </a:ext>
            </a:extLst>
          </p:cNvPr>
          <p:cNvSpPr>
            <a:spLocks noGrp="1"/>
          </p:cNvSpPr>
          <p:nvPr>
            <p:ph type="dt" sz="quarter" idx="1"/>
          </p:nvPr>
        </p:nvSpPr>
        <p:spPr>
          <a:xfrm>
            <a:off x="4021295" y="0"/>
            <a:ext cx="3076363" cy="513508"/>
          </a:xfrm>
          <a:prstGeom prst="rect">
            <a:avLst/>
          </a:prstGeom>
        </p:spPr>
        <p:txBody>
          <a:bodyPr vert="horz" lIns="99075" tIns="49538" rIns="99075" bIns="49538" rtlCol="0"/>
          <a:lstStyle>
            <a:lvl1pPr algn="r">
              <a:defRPr sz="1300"/>
            </a:lvl1pPr>
          </a:lstStyle>
          <a:p>
            <a:fld id="{0D499238-4F93-4FA4-8F3C-27E8D6BF9C89}" type="datetimeFigureOut">
              <a:rPr kumimoji="1" lang="ja-JP" altLang="en-US" smtClean="0"/>
              <a:t>2024/4/30</a:t>
            </a:fld>
            <a:endParaRPr kumimoji="1" lang="ja-JP" altLang="en-US"/>
          </a:p>
        </p:txBody>
      </p:sp>
      <p:sp>
        <p:nvSpPr>
          <p:cNvPr id="4" name="フッター プレースホルダー 3">
            <a:extLst>
              <a:ext uri="{FF2B5EF4-FFF2-40B4-BE49-F238E27FC236}">
                <a16:creationId xmlns:a16="http://schemas.microsoft.com/office/drawing/2014/main" id="{FD694867-DF92-432B-9F29-FAE2D06D3433}"/>
              </a:ext>
            </a:extLst>
          </p:cNvPr>
          <p:cNvSpPr>
            <a:spLocks noGrp="1"/>
          </p:cNvSpPr>
          <p:nvPr>
            <p:ph type="ftr" sz="quarter" idx="2"/>
          </p:nvPr>
        </p:nvSpPr>
        <p:spPr>
          <a:xfrm>
            <a:off x="1" y="9721108"/>
            <a:ext cx="3076363" cy="513507"/>
          </a:xfrm>
          <a:prstGeom prst="rect">
            <a:avLst/>
          </a:prstGeom>
        </p:spPr>
        <p:txBody>
          <a:bodyPr vert="horz" lIns="99075" tIns="49538" rIns="99075" bIns="49538" rtlCol="0" anchor="b"/>
          <a:lstStyle>
            <a:lvl1pPr algn="l">
              <a:defRPr sz="1300"/>
            </a:lvl1pPr>
          </a:lstStyle>
          <a:p>
            <a:endParaRPr kumimoji="1" lang="ja-JP" altLang="en-US"/>
          </a:p>
        </p:txBody>
      </p:sp>
      <p:sp>
        <p:nvSpPr>
          <p:cNvPr id="5" name="スライド番号プレースホルダー 4">
            <a:extLst>
              <a:ext uri="{FF2B5EF4-FFF2-40B4-BE49-F238E27FC236}">
                <a16:creationId xmlns:a16="http://schemas.microsoft.com/office/drawing/2014/main" id="{1E0517FF-91C1-4F20-8E67-ACF19816CB61}"/>
              </a:ext>
            </a:extLst>
          </p:cNvPr>
          <p:cNvSpPr>
            <a:spLocks noGrp="1"/>
          </p:cNvSpPr>
          <p:nvPr>
            <p:ph type="sldNum" sz="quarter" idx="3"/>
          </p:nvPr>
        </p:nvSpPr>
        <p:spPr>
          <a:xfrm>
            <a:off x="4021295" y="9721108"/>
            <a:ext cx="3076363" cy="513507"/>
          </a:xfrm>
          <a:prstGeom prst="rect">
            <a:avLst/>
          </a:prstGeom>
        </p:spPr>
        <p:txBody>
          <a:bodyPr vert="horz" lIns="99075" tIns="49538" rIns="99075" bIns="49538" rtlCol="0" anchor="b"/>
          <a:lstStyle>
            <a:lvl1pPr algn="r">
              <a:defRPr sz="1300"/>
            </a:lvl1pPr>
          </a:lstStyle>
          <a:p>
            <a:fld id="{2071F9BB-B18D-4200-9D53-9D108813D5F8}" type="slidenum">
              <a:rPr kumimoji="1" lang="ja-JP" altLang="en-US" smtClean="0"/>
              <a:t>‹#›</a:t>
            </a:fld>
            <a:endParaRPr kumimoji="1" lang="ja-JP" altLang="en-US"/>
          </a:p>
        </p:txBody>
      </p:sp>
    </p:spTree>
    <p:extLst>
      <p:ext uri="{BB962C8B-B14F-4D97-AF65-F5344CB8AC3E}">
        <p14:creationId xmlns:p14="http://schemas.microsoft.com/office/powerpoint/2010/main" val="3880323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3076363" cy="513508"/>
          </a:xfrm>
          <a:prstGeom prst="rect">
            <a:avLst/>
          </a:prstGeom>
        </p:spPr>
        <p:txBody>
          <a:bodyPr vert="horz" lIns="99075" tIns="49538" rIns="99075" bIns="49538" rtlCol="0"/>
          <a:lstStyle>
            <a:lvl1pPr algn="l">
              <a:defRPr sz="1300">
                <a:latin typeface="メイリオ" panose="020B0604030504040204" pitchFamily="50" charset="-128"/>
                <a:ea typeface="メイリオ"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4021295" y="0"/>
            <a:ext cx="3076363" cy="513508"/>
          </a:xfrm>
          <a:prstGeom prst="rect">
            <a:avLst/>
          </a:prstGeom>
        </p:spPr>
        <p:txBody>
          <a:bodyPr vert="horz" lIns="99075" tIns="49538" rIns="99075" bIns="49538" rtlCol="0"/>
          <a:lstStyle>
            <a:lvl1pPr algn="r">
              <a:defRPr sz="1300">
                <a:latin typeface="メイリオ" panose="020B0604030504040204" pitchFamily="50" charset="-128"/>
                <a:ea typeface="メイリオ" panose="020B0604030504040204" pitchFamily="50" charset="-128"/>
              </a:defRPr>
            </a:lvl1pPr>
          </a:lstStyle>
          <a:p>
            <a:fld id="{EDFA33F9-C536-4CC0-BA52-D84FC60A38EA}" type="datetimeFigureOut">
              <a:rPr kumimoji="1" lang="ja-JP" altLang="en-US" smtClean="0"/>
              <a:pPr/>
              <a:t>2024/4/30</a:t>
            </a:fld>
            <a:endParaRPr kumimoji="1" lang="ja-JP" altLang="en-US" dirty="0"/>
          </a:p>
        </p:txBody>
      </p:sp>
      <p:sp>
        <p:nvSpPr>
          <p:cNvPr id="4" name="スライド イメージ プレースホルダー 3"/>
          <p:cNvSpPr>
            <a:spLocks noGrp="1" noRot="1" noChangeAspect="1"/>
          </p:cNvSpPr>
          <p:nvPr>
            <p:ph type="sldImg" idx="2"/>
          </p:nvPr>
        </p:nvSpPr>
        <p:spPr>
          <a:xfrm>
            <a:off x="481013" y="1279525"/>
            <a:ext cx="6138862" cy="3454400"/>
          </a:xfrm>
          <a:prstGeom prst="rect">
            <a:avLst/>
          </a:prstGeom>
          <a:noFill/>
          <a:ln w="12700">
            <a:solidFill>
              <a:prstClr val="black"/>
            </a:solidFill>
          </a:ln>
        </p:spPr>
        <p:txBody>
          <a:bodyPr vert="horz" lIns="99075" tIns="49538" rIns="99075" bIns="49538" rtlCol="0" anchor="ctr"/>
          <a:lstStyle/>
          <a:p>
            <a:endParaRPr lang="ja-JP" altLang="en-US" dirty="0"/>
          </a:p>
        </p:txBody>
      </p:sp>
      <p:sp>
        <p:nvSpPr>
          <p:cNvPr id="5" name="ノート プレースホルダー 4"/>
          <p:cNvSpPr>
            <a:spLocks noGrp="1"/>
          </p:cNvSpPr>
          <p:nvPr>
            <p:ph type="body" sz="quarter" idx="3"/>
          </p:nvPr>
        </p:nvSpPr>
        <p:spPr>
          <a:xfrm>
            <a:off x="709930" y="4925408"/>
            <a:ext cx="5679440" cy="4029879"/>
          </a:xfrm>
          <a:prstGeom prst="rect">
            <a:avLst/>
          </a:prstGeom>
        </p:spPr>
        <p:txBody>
          <a:bodyPr vert="horz" lIns="99075" tIns="49538" rIns="99075" bIns="49538" rtlCol="0"/>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フッター プレースホルダー 5"/>
          <p:cNvSpPr>
            <a:spLocks noGrp="1"/>
          </p:cNvSpPr>
          <p:nvPr>
            <p:ph type="ftr" sz="quarter" idx="4"/>
          </p:nvPr>
        </p:nvSpPr>
        <p:spPr>
          <a:xfrm>
            <a:off x="1" y="9721108"/>
            <a:ext cx="3076363" cy="513507"/>
          </a:xfrm>
          <a:prstGeom prst="rect">
            <a:avLst/>
          </a:prstGeom>
        </p:spPr>
        <p:txBody>
          <a:bodyPr vert="horz" lIns="99075" tIns="49538" rIns="99075" bIns="49538" rtlCol="0" anchor="b"/>
          <a:lstStyle>
            <a:lvl1pPr algn="l">
              <a:defRPr sz="1300">
                <a:latin typeface="メイリオ" panose="020B0604030504040204" pitchFamily="50" charset="-128"/>
                <a:ea typeface="メイリオ"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4021295" y="9721108"/>
            <a:ext cx="3076363" cy="513507"/>
          </a:xfrm>
          <a:prstGeom prst="rect">
            <a:avLst/>
          </a:prstGeom>
        </p:spPr>
        <p:txBody>
          <a:bodyPr vert="horz" lIns="99075" tIns="49538" rIns="99075" bIns="49538" rtlCol="0" anchor="b"/>
          <a:lstStyle>
            <a:lvl1pPr algn="r">
              <a:defRPr sz="1300">
                <a:latin typeface="メイリオ" panose="020B0604030504040204" pitchFamily="50" charset="-128"/>
                <a:ea typeface="メイリオ" panose="020B0604030504040204" pitchFamily="50" charset="-128"/>
              </a:defRPr>
            </a:lvl1pPr>
          </a:lstStyle>
          <a:p>
            <a:fld id="{3935B53D-37AE-4FD8-B6B6-E22203BDD651}" type="slidenum">
              <a:rPr kumimoji="1" lang="ja-JP" altLang="en-US" smtClean="0"/>
              <a:pPr/>
              <a:t>‹#›</a:t>
            </a:fld>
            <a:endParaRPr kumimoji="1" lang="ja-JP" altLang="en-US" dirty="0"/>
          </a:p>
        </p:txBody>
      </p:sp>
    </p:spTree>
    <p:extLst>
      <p:ext uri="{BB962C8B-B14F-4D97-AF65-F5344CB8AC3E}">
        <p14:creationId xmlns:p14="http://schemas.microsoft.com/office/powerpoint/2010/main" val="199703574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2pPr>
    <a:lvl3pPr marL="9144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3pPr>
    <a:lvl4pPr marL="13716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4pPr>
    <a:lvl5pPr marL="18288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google.com/about/datacenters/gallery/#!#mayes-county-server-racks"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クレジット表記をしていないアイコンや写真は、クレジット表記が不要の無料アイコンを使用していますので、他のテキストでも転用可能です。</a:t>
            </a:r>
            <a:endParaRPr kumimoji="1"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a:t>
            </a:fld>
            <a:endParaRPr kumimoji="1" lang="ja-JP" altLang="en-US" dirty="0"/>
          </a:p>
        </p:txBody>
      </p:sp>
    </p:spTree>
    <p:extLst>
      <p:ext uri="{BB962C8B-B14F-4D97-AF65-F5344CB8AC3E}">
        <p14:creationId xmlns:p14="http://schemas.microsoft.com/office/powerpoint/2010/main" val="2179317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メイリオ" panose="020B0604030504040204" pitchFamily="50" charset="-128"/>
              <a:ea typeface="メイリオ" panose="020B0604030504040204" pitchFamily="50" charset="-128"/>
            </a:endParaRPr>
          </a:p>
        </p:txBody>
      </p:sp>
      <p:sp>
        <p:nvSpPr>
          <p:cNvPr id="51" name="Google Shape;51;p3: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12620433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155</a:t>
            </a:fld>
            <a:endParaRPr kumimoji="1" lang="ja-JP" altLang="en-US"/>
          </a:p>
        </p:txBody>
      </p:sp>
    </p:spTree>
    <p:extLst>
      <p:ext uri="{BB962C8B-B14F-4D97-AF65-F5344CB8AC3E}">
        <p14:creationId xmlns:p14="http://schemas.microsoft.com/office/powerpoint/2010/main" val="66768998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61839452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157</a:t>
            </a:fld>
            <a:endParaRPr kumimoji="1" lang="ja-JP" altLang="en-US"/>
          </a:p>
        </p:txBody>
      </p:sp>
    </p:spTree>
    <p:extLst>
      <p:ext uri="{BB962C8B-B14F-4D97-AF65-F5344CB8AC3E}">
        <p14:creationId xmlns:p14="http://schemas.microsoft.com/office/powerpoint/2010/main" val="261928233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158</a:t>
            </a:fld>
            <a:endParaRPr kumimoji="1" lang="ja-JP" altLang="en-US"/>
          </a:p>
        </p:txBody>
      </p:sp>
    </p:spTree>
    <p:extLst>
      <p:ext uri="{BB962C8B-B14F-4D97-AF65-F5344CB8AC3E}">
        <p14:creationId xmlns:p14="http://schemas.microsoft.com/office/powerpoint/2010/main" val="111260565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04499389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6227285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7086740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42558153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en-US" altLang="ja-JP" dirty="0" err="1"/>
              <a:t>StandardScaler</a:t>
            </a:r>
            <a:r>
              <a:rPr lang="ja-JP" altLang="en-US" dirty="0"/>
              <a:t>は便利ですが、本コースでは</a:t>
            </a:r>
            <a:r>
              <a:rPr lang="en-US" altLang="ja-JP" dirty="0" err="1"/>
              <a:t>numpy</a:t>
            </a:r>
            <a:r>
              <a:rPr lang="ja-JP" altLang="en-US" dirty="0"/>
              <a:t>と</a:t>
            </a:r>
            <a:r>
              <a:rPr lang="en-US" altLang="ja-JP" dirty="0"/>
              <a:t>pandas</a:t>
            </a:r>
            <a:r>
              <a:rPr lang="ja-JP" altLang="en-US" dirty="0"/>
              <a:t>の変換を省いて難易度を下げる関係や、標準化の計算と</a:t>
            </a:r>
            <a:r>
              <a:rPr lang="en-US" altLang="ja-JP" dirty="0" err="1"/>
              <a:t>StandardScaler</a:t>
            </a:r>
            <a:r>
              <a:rPr lang="ja-JP" altLang="en-US" dirty="0"/>
              <a:t>を両方説明する分量を考えて参考にとどめています。</a:t>
            </a:r>
            <a:endParaRPr lang="en-US" altLang="ja-JP" dirty="0"/>
          </a:p>
          <a:p>
            <a:endParaRPr lang="en-US" altLang="ja-JP" dirty="0"/>
          </a:p>
          <a:p>
            <a:r>
              <a:rPr lang="ja-JP" altLang="en-US" dirty="0"/>
              <a:t>インスタンス化して使用すると、インスタンス属性に平均値・標準偏差を記録してくれます。</a:t>
            </a:r>
          </a:p>
          <a:p>
            <a:r>
              <a:rPr lang="ja-JP" altLang="en-US" dirty="0"/>
              <a:t>学習後</a:t>
            </a:r>
            <a:r>
              <a:rPr lang="en-US" altLang="ja-JP" dirty="0"/>
              <a:t>pickle</a:t>
            </a:r>
            <a:r>
              <a:rPr lang="ja-JP" altLang="en-US" dirty="0"/>
              <a:t>でファイルに出力し、運用時はこのファイルを読み込んで前処理を実施する流れです。 </a:t>
            </a:r>
          </a:p>
          <a:p>
            <a:r>
              <a:rPr lang="ja-JP" altLang="en-US" dirty="0"/>
              <a:t>注意点としては、変換後の値は</a:t>
            </a:r>
            <a:r>
              <a:rPr lang="en-US" altLang="ja-JP" dirty="0" err="1"/>
              <a:t>DataFrame</a:t>
            </a:r>
            <a:r>
              <a:rPr lang="ja-JP" altLang="en-US" dirty="0"/>
              <a:t>型ではなく、</a:t>
            </a:r>
            <a:r>
              <a:rPr lang="en-US" altLang="ja-JP" dirty="0" err="1"/>
              <a:t>numpy</a:t>
            </a:r>
            <a:r>
              <a:rPr lang="ja-JP" altLang="en-US" dirty="0"/>
              <a:t>配列に勝手になります。</a:t>
            </a:r>
          </a:p>
          <a:p>
            <a:r>
              <a:rPr lang="ja-JP" altLang="en-US" dirty="0"/>
              <a:t>もし処理後のデータで基本統計量を確認したい（</a:t>
            </a:r>
            <a:r>
              <a:rPr lang="en-US" altLang="ja-JP" dirty="0"/>
              <a:t>describe</a:t>
            </a:r>
            <a:r>
              <a:rPr lang="ja-JP" altLang="en-US" dirty="0"/>
              <a:t>メソッドを使いたい）場合は、</a:t>
            </a:r>
          </a:p>
          <a:p>
            <a:r>
              <a:rPr lang="en-US" altLang="ja-JP" dirty="0" err="1"/>
              <a:t>DataFrame</a:t>
            </a:r>
            <a:r>
              <a:rPr lang="ja-JP" altLang="en-US" dirty="0"/>
              <a:t>に変換する処理をかませる必要があります。</a:t>
            </a:r>
            <a:endParaRPr lang="en-US" altLang="ja-JP" dirty="0"/>
          </a:p>
        </p:txBody>
      </p:sp>
    </p:spTree>
    <p:extLst>
      <p:ext uri="{BB962C8B-B14F-4D97-AF65-F5344CB8AC3E}">
        <p14:creationId xmlns:p14="http://schemas.microsoft.com/office/powerpoint/2010/main" val="1186542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14</a:t>
            </a:fld>
            <a:endParaRPr kumimoji="1" lang="ja-JP" altLang="en-US"/>
          </a:p>
        </p:txBody>
      </p:sp>
    </p:spTree>
    <p:extLst>
      <p:ext uri="{BB962C8B-B14F-4D97-AF65-F5344CB8AC3E}">
        <p14:creationId xmlns:p14="http://schemas.microsoft.com/office/powerpoint/2010/main" val="39691644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164</a:t>
            </a:fld>
            <a:endParaRPr kumimoji="1" lang="ja-JP" altLang="en-US" dirty="0"/>
          </a:p>
        </p:txBody>
      </p:sp>
    </p:spTree>
    <p:extLst>
      <p:ext uri="{BB962C8B-B14F-4D97-AF65-F5344CB8AC3E}">
        <p14:creationId xmlns:p14="http://schemas.microsoft.com/office/powerpoint/2010/main" val="140179071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ー 1">
            <a:extLst>
              <a:ext uri="{FF2B5EF4-FFF2-40B4-BE49-F238E27FC236}">
                <a16:creationId xmlns:a16="http://schemas.microsoft.com/office/drawing/2014/main" id="{229A4071-4BB3-4FBF-80C1-D6CBEFB79268}"/>
              </a:ext>
            </a:extLst>
          </p:cNvPr>
          <p:cNvSpPr>
            <a:spLocks noGrp="1" noRot="1" noChangeAspect="1" noChangeArrowheads="1" noTextEdit="1"/>
          </p:cNvSpPr>
          <p:nvPr>
            <p:ph type="sldImg"/>
          </p:nvPr>
        </p:nvSpPr>
        <p:spPr>
          <a:xfrm>
            <a:off x="481013" y="1279525"/>
            <a:ext cx="6138862" cy="3454400"/>
          </a:xfrm>
          <a:ln/>
        </p:spPr>
      </p:sp>
      <p:sp>
        <p:nvSpPr>
          <p:cNvPr id="19459" name="ノート プレースホルダー 2">
            <a:extLst>
              <a:ext uri="{FF2B5EF4-FFF2-40B4-BE49-F238E27FC236}">
                <a16:creationId xmlns:a16="http://schemas.microsoft.com/office/drawing/2014/main" id="{3F35151C-618D-43DE-AE0E-A3B94BF880E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Times" panose="02020603050405020304" pitchFamily="18" charset="0"/>
            </a:endParaRPr>
          </a:p>
        </p:txBody>
      </p:sp>
    </p:spTree>
    <p:extLst>
      <p:ext uri="{BB962C8B-B14F-4D97-AF65-F5344CB8AC3E}">
        <p14:creationId xmlns:p14="http://schemas.microsoft.com/office/powerpoint/2010/main" val="27382323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128405829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167</a:t>
            </a:fld>
            <a:endParaRPr kumimoji="1" lang="ja-JP" altLang="en-US"/>
          </a:p>
        </p:txBody>
      </p:sp>
    </p:spTree>
    <p:extLst>
      <p:ext uri="{BB962C8B-B14F-4D97-AF65-F5344CB8AC3E}">
        <p14:creationId xmlns:p14="http://schemas.microsoft.com/office/powerpoint/2010/main" val="135673984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59355156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169</a:t>
            </a:fld>
            <a:endParaRPr kumimoji="1" lang="ja-JP" altLang="en-US"/>
          </a:p>
        </p:txBody>
      </p:sp>
    </p:spTree>
    <p:extLst>
      <p:ext uri="{BB962C8B-B14F-4D97-AF65-F5344CB8AC3E}">
        <p14:creationId xmlns:p14="http://schemas.microsoft.com/office/powerpoint/2010/main" val="205191228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421211821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171</a:t>
            </a:fld>
            <a:endParaRPr kumimoji="1" lang="ja-JP" altLang="en-US" dirty="0"/>
          </a:p>
        </p:txBody>
      </p:sp>
    </p:spTree>
    <p:extLst>
      <p:ext uri="{BB962C8B-B14F-4D97-AF65-F5344CB8AC3E}">
        <p14:creationId xmlns:p14="http://schemas.microsoft.com/office/powerpoint/2010/main" val="352842793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40474619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173</a:t>
            </a:fld>
            <a:endParaRPr kumimoji="1" lang="ja-JP" altLang="en-US" dirty="0"/>
          </a:p>
        </p:txBody>
      </p:sp>
    </p:spTree>
    <p:extLst>
      <p:ext uri="{BB962C8B-B14F-4D97-AF65-F5344CB8AC3E}">
        <p14:creationId xmlns:p14="http://schemas.microsoft.com/office/powerpoint/2010/main" val="2841697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目標を達成できるように</a:t>
            </a:r>
            <a:r>
              <a:rPr lang="en-US" altLang="ja-JP" dirty="0">
                <a:latin typeface="メイリオ" panose="020B0604030504040204" pitchFamily="50" charset="-128"/>
                <a:ea typeface="メイリオ" panose="020B0604030504040204" pitchFamily="50" charset="-128"/>
              </a:rPr>
              <a:t>4  </a:t>
            </a:r>
            <a:r>
              <a:rPr lang="ja-JP" altLang="en-US">
                <a:latin typeface="メイリオ" panose="020B0604030504040204" pitchFamily="50" charset="-128"/>
                <a:ea typeface="メイリオ" panose="020B0604030504040204" pitchFamily="50" charset="-128"/>
              </a:rPr>
              <a:t>つ紹介する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可用性→障害がおこってもサービスの提供をし続けること</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インフラは仮想化技術で支えられている</a:t>
            </a:r>
            <a:endParaRPr dirty="0">
              <a:latin typeface="メイリオ" panose="020B0604030504040204" pitchFamily="50" charset="-128"/>
              <a:ea typeface="メイリオ" panose="020B0604030504040204" pitchFamily="50" charset="-128"/>
            </a:endParaRPr>
          </a:p>
        </p:txBody>
      </p:sp>
      <p:sp>
        <p:nvSpPr>
          <p:cNvPr id="56" name="Google Shape;56;p4: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174</a:t>
            </a:fld>
            <a:endParaRPr kumimoji="1" lang="ja-JP" altLang="en-US"/>
          </a:p>
        </p:txBody>
      </p:sp>
    </p:spTree>
    <p:extLst>
      <p:ext uri="{BB962C8B-B14F-4D97-AF65-F5344CB8AC3E}">
        <p14:creationId xmlns:p14="http://schemas.microsoft.com/office/powerpoint/2010/main" val="204053156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175</a:t>
            </a:fld>
            <a:endParaRPr kumimoji="1" lang="ja-JP" altLang="en-US"/>
          </a:p>
        </p:txBody>
      </p:sp>
    </p:spTree>
    <p:extLst>
      <p:ext uri="{BB962C8B-B14F-4D97-AF65-F5344CB8AC3E}">
        <p14:creationId xmlns:p14="http://schemas.microsoft.com/office/powerpoint/2010/main" val="41426599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176</a:t>
            </a:fld>
            <a:endParaRPr kumimoji="1" lang="ja-JP" altLang="en-US"/>
          </a:p>
        </p:txBody>
      </p:sp>
    </p:spTree>
    <p:extLst>
      <p:ext uri="{BB962C8B-B14F-4D97-AF65-F5344CB8AC3E}">
        <p14:creationId xmlns:p14="http://schemas.microsoft.com/office/powerpoint/2010/main" val="220728419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177</a:t>
            </a:fld>
            <a:endParaRPr kumimoji="1" lang="ja-JP" altLang="en-US"/>
          </a:p>
        </p:txBody>
      </p:sp>
    </p:spTree>
    <p:extLst>
      <p:ext uri="{BB962C8B-B14F-4D97-AF65-F5344CB8AC3E}">
        <p14:creationId xmlns:p14="http://schemas.microsoft.com/office/powerpoint/2010/main" val="4911432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92093352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99155668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en-US" altLang="ja-JP" dirty="0"/>
              <a:t>※</a:t>
            </a:r>
            <a:r>
              <a:rPr lang="ja-JP" altLang="en-US" dirty="0"/>
              <a:t>注意</a:t>
            </a:r>
            <a:endParaRPr lang="en-US" altLang="ja-JP" dirty="0"/>
          </a:p>
          <a:p>
            <a:r>
              <a:rPr lang="ja-JP" altLang="en-US" b="0" dirty="0">
                <a:solidFill>
                  <a:srgbClr val="A31515"/>
                </a:solidFill>
                <a:effectLst/>
                <a:latin typeface="Courier New" panose="02070309020205020404" pitchFamily="49" charset="0"/>
              </a:rPr>
              <a:t>戸塚戸建てデータはクレンジングを行っていますが、やや外れ値の影響があります。</a:t>
            </a:r>
            <a:endParaRPr lang="ja-JP" altLang="en-US" b="0" dirty="0">
              <a:solidFill>
                <a:srgbClr val="000000"/>
              </a:solidFill>
              <a:effectLst/>
              <a:latin typeface="Courier New" panose="02070309020205020404" pitchFamily="49" charset="0"/>
            </a:endParaRPr>
          </a:p>
          <a:p>
            <a:r>
              <a:rPr lang="ja-JP" altLang="en-US" b="0" dirty="0">
                <a:solidFill>
                  <a:srgbClr val="A31515"/>
                </a:solidFill>
                <a:effectLst/>
                <a:latin typeface="Courier New" panose="02070309020205020404" pitchFamily="49" charset="0"/>
              </a:rPr>
              <a:t>決定係数</a:t>
            </a:r>
            <a:r>
              <a:rPr lang="en-US" altLang="ja-JP" b="0" dirty="0">
                <a:solidFill>
                  <a:srgbClr val="A31515"/>
                </a:solidFill>
                <a:effectLst/>
                <a:latin typeface="Courier New" panose="02070309020205020404" pitchFamily="49" charset="0"/>
              </a:rPr>
              <a:t>R2</a:t>
            </a:r>
            <a:r>
              <a:rPr lang="ja-JP" altLang="en-US" b="0" dirty="0">
                <a:solidFill>
                  <a:srgbClr val="A31515"/>
                </a:solidFill>
                <a:effectLst/>
                <a:latin typeface="Courier New" panose="02070309020205020404" pitchFamily="49" charset="0"/>
              </a:rPr>
              <a:t>は外れ値の影響を受けやすいため、この外れ値が検証データに含まれると非常に</a:t>
            </a:r>
            <a:r>
              <a:rPr lang="en-US" altLang="ja-JP" b="0" dirty="0">
                <a:solidFill>
                  <a:srgbClr val="A31515"/>
                </a:solidFill>
                <a:effectLst/>
                <a:latin typeface="Courier New" panose="02070309020205020404" pitchFamily="49" charset="0"/>
              </a:rPr>
              <a:t>R2</a:t>
            </a:r>
            <a:r>
              <a:rPr lang="ja-JP" altLang="en-US" b="0" dirty="0">
                <a:solidFill>
                  <a:srgbClr val="A31515"/>
                </a:solidFill>
                <a:effectLst/>
                <a:latin typeface="Courier New" panose="02070309020205020404" pitchFamily="49" charset="0"/>
              </a:rPr>
              <a:t>が低くなり、場合によってはマイナスになってしまいます。</a:t>
            </a:r>
            <a:endParaRPr lang="ja-JP" altLang="en-US" b="0" dirty="0">
              <a:solidFill>
                <a:srgbClr val="000000"/>
              </a:solidFill>
              <a:effectLst/>
              <a:latin typeface="Courier New" panose="02070309020205020404" pitchFamily="49" charset="0"/>
            </a:endParaRPr>
          </a:p>
          <a:p>
            <a:r>
              <a:rPr lang="ja-JP" altLang="en-US" b="0" dirty="0">
                <a:solidFill>
                  <a:srgbClr val="A31515"/>
                </a:solidFill>
                <a:effectLst/>
                <a:latin typeface="Courier New" panose="02070309020205020404" pitchFamily="49" charset="0"/>
              </a:rPr>
              <a:t>よって、</a:t>
            </a:r>
            <a:r>
              <a:rPr lang="en-US" altLang="ja-JP" b="0" dirty="0">
                <a:solidFill>
                  <a:srgbClr val="A31515"/>
                </a:solidFill>
                <a:effectLst/>
                <a:latin typeface="Courier New" panose="02070309020205020404" pitchFamily="49" charset="0"/>
              </a:rPr>
              <a:t>train_test_split</a:t>
            </a:r>
            <a:r>
              <a:rPr lang="ja-JP" altLang="en-US" b="0" dirty="0">
                <a:solidFill>
                  <a:srgbClr val="A31515"/>
                </a:solidFill>
                <a:effectLst/>
                <a:latin typeface="Courier New" panose="02070309020205020404" pitchFamily="49" charset="0"/>
              </a:rPr>
              <a:t>の</a:t>
            </a:r>
            <a:r>
              <a:rPr lang="en-US" altLang="ja-JP" b="0" dirty="0" err="1">
                <a:solidFill>
                  <a:srgbClr val="A31515"/>
                </a:solidFill>
                <a:effectLst/>
                <a:latin typeface="Courier New" panose="02070309020205020404" pitchFamily="49" charset="0"/>
              </a:rPr>
              <a:t>random_state</a:t>
            </a:r>
            <a:r>
              <a:rPr lang="ja-JP" altLang="en-US" b="0" dirty="0">
                <a:solidFill>
                  <a:srgbClr val="A31515"/>
                </a:solidFill>
                <a:effectLst/>
                <a:latin typeface="Courier New" panose="02070309020205020404" pitchFamily="49" charset="0"/>
              </a:rPr>
              <a:t>はノートブック指定の値にしてください。</a:t>
            </a:r>
            <a:endParaRPr lang="en-US" altLang="ja-JP" b="0" dirty="0">
              <a:solidFill>
                <a:srgbClr val="A31515"/>
              </a:solidFill>
              <a:effectLst/>
              <a:latin typeface="Courier New" panose="02070309020205020404" pitchFamily="49" charset="0"/>
            </a:endParaRPr>
          </a:p>
          <a:p>
            <a:endParaRPr lang="ja-JP" altLang="en-US" dirty="0"/>
          </a:p>
        </p:txBody>
      </p:sp>
    </p:spTree>
    <p:extLst>
      <p:ext uri="{BB962C8B-B14F-4D97-AF65-F5344CB8AC3E}">
        <p14:creationId xmlns:p14="http://schemas.microsoft.com/office/powerpoint/2010/main" val="27485201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6553921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182</a:t>
            </a:fld>
            <a:endParaRPr kumimoji="1" lang="ja-JP" altLang="en-US"/>
          </a:p>
        </p:txBody>
      </p:sp>
    </p:spTree>
    <p:extLst>
      <p:ext uri="{BB962C8B-B14F-4D97-AF65-F5344CB8AC3E}">
        <p14:creationId xmlns:p14="http://schemas.microsoft.com/office/powerpoint/2010/main" val="255594542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4037708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8: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様々なクラウドサービスが提供されているます。</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みなさんもクラウド上で構築されたシステムを何かしら触っている。メールサービスだったり、</a:t>
            </a:r>
            <a:r>
              <a:rPr lang="en-US" altLang="ja-JP" dirty="0">
                <a:latin typeface="メイリオ" panose="020B0604030504040204" pitchFamily="50" charset="-128"/>
                <a:ea typeface="メイリオ" panose="020B0604030504040204" pitchFamily="50" charset="-128"/>
              </a:rPr>
              <a:t>365,youtube,</a:t>
            </a:r>
            <a:r>
              <a:rPr lang="ja-JP" altLang="en-US">
                <a:latin typeface="メイリオ" panose="020B0604030504040204" pitchFamily="50" charset="-128"/>
                <a:ea typeface="メイリオ" panose="020B0604030504040204" pitchFamily="50" charset="-128"/>
              </a:rPr>
              <a:t>生成</a:t>
            </a:r>
            <a:r>
              <a:rPr lang="en-US" altLang="ja-JP" dirty="0">
                <a:latin typeface="メイリオ" panose="020B0604030504040204" pitchFamily="50" charset="-128"/>
                <a:ea typeface="メイリオ" panose="020B0604030504040204" pitchFamily="50" charset="-128"/>
              </a:rPr>
              <a:t>AI</a:t>
            </a:r>
            <a:r>
              <a:rPr lang="ja-JP" altLang="en-US">
                <a:latin typeface="メイリオ" panose="020B0604030504040204" pitchFamily="50" charset="-128"/>
                <a:ea typeface="メイリオ" panose="020B0604030504040204" pitchFamily="50" charset="-128"/>
              </a:rPr>
              <a:t>など</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では、クラウドてなんですか？て聞かれたときに皆さん回答できますか？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→クラウドは他社が持っている</a:t>
            </a:r>
            <a:r>
              <a:rPr lang="en-US" altLang="ja-JP" dirty="0">
                <a:latin typeface="メイリオ" panose="020B0604030504040204" pitchFamily="50" charset="-128"/>
                <a:ea typeface="メイリオ" panose="020B0604030504040204" pitchFamily="50" charset="-128"/>
              </a:rPr>
              <a:t>IT</a:t>
            </a:r>
            <a:r>
              <a:rPr lang="ja-JP" altLang="en-US">
                <a:latin typeface="メイリオ" panose="020B0604030504040204" pitchFamily="50" charset="-128"/>
                <a:ea typeface="メイリオ" panose="020B0604030504040204" pitchFamily="50" charset="-128"/>
              </a:rPr>
              <a:t>リソースを従量課金で使用するサービスのこと</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en-US" altLang="ja-JP" dirty="0">
                <a:latin typeface="メイリオ" panose="020B0604030504040204" pitchFamily="50" charset="-128"/>
                <a:ea typeface="メイリオ" panose="020B0604030504040204" pitchFamily="50" charset="-128"/>
              </a:rPr>
              <a:t>24h365day</a:t>
            </a:r>
            <a:r>
              <a:rPr lang="ja-JP" altLang="en-US">
                <a:latin typeface="メイリオ" panose="020B0604030504040204" pitchFamily="50" charset="-128"/>
                <a:ea typeface="メイリオ" panose="020B0604030504040204" pitchFamily="50" charset="-128"/>
              </a:rPr>
              <a:t>使える</a:t>
            </a:r>
            <a:br>
              <a:rPr lang="en-US" altLang="ja-JP" dirty="0">
                <a:latin typeface="メイリオ" panose="020B0604030504040204" pitchFamily="50" charset="-128"/>
                <a:ea typeface="メイリオ" panose="020B0604030504040204" pitchFamily="50" charset="-128"/>
              </a:rPr>
            </a:br>
            <a:br>
              <a:rPr lang="en-US" altLang="ja-JP" dirty="0">
                <a:latin typeface="メイリオ" panose="020B0604030504040204" pitchFamily="50" charset="-128"/>
                <a:ea typeface="メイリオ" panose="020B0604030504040204" pitchFamily="50" charset="-128"/>
              </a:rPr>
            </a:br>
            <a:r>
              <a:rPr lang="ja-JP" altLang="en-US">
                <a:latin typeface="メイリオ" panose="020B0604030504040204" pitchFamily="50" charset="-128"/>
                <a:ea typeface="メイリオ" panose="020B0604030504040204" pitchFamily="50" charset="-128"/>
              </a:rPr>
              <a:t>自分たちで環境を整えていく→オンプレミス→パソコン</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この</a:t>
            </a:r>
            <a:r>
              <a:rPr lang="ja-JP" altLang="en-US" dirty="0">
                <a:latin typeface="メイリオ" panose="020B0604030504040204" pitchFamily="50" charset="-128"/>
                <a:ea typeface="メイリオ" panose="020B0604030504040204" pitchFamily="50" charset="-128"/>
              </a:rPr>
              <a:t>コースでは、まだ実務経験の多くない</a:t>
            </a:r>
            <a:r>
              <a:rPr lang="en-US" altLang="ja-JP" dirty="0">
                <a:latin typeface="メイリオ" panose="020B0604030504040204" pitchFamily="50" charset="-128"/>
                <a:ea typeface="メイリオ" panose="020B0604030504040204" pitchFamily="50" charset="-128"/>
              </a:rPr>
              <a:t>IT</a:t>
            </a:r>
            <a:r>
              <a:rPr lang="ja-JP" altLang="en-US" dirty="0">
                <a:latin typeface="メイリオ" panose="020B0604030504040204" pitchFamily="50" charset="-128"/>
                <a:ea typeface="メイリオ" panose="020B0604030504040204" pitchFamily="50" charset="-128"/>
              </a:rPr>
              <a:t>エンジニアや、新人も想定しています。</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dirty="0">
                <a:latin typeface="メイリオ" panose="020B0604030504040204" pitchFamily="50" charset="-128"/>
                <a:ea typeface="メイリオ" panose="020B0604030504040204" pitchFamily="50" charset="-128"/>
              </a:rPr>
              <a:t>そのため、クラウドと聞いてもサーバーの構築や、クラウドプロバイダーが提供してくれる</a:t>
            </a:r>
            <a:r>
              <a:rPr lang="en-US" altLang="ja-JP" dirty="0">
                <a:latin typeface="メイリオ" panose="020B0604030504040204" pitchFamily="50" charset="-128"/>
                <a:ea typeface="メイリオ" panose="020B0604030504040204" pitchFamily="50" charset="-128"/>
              </a:rPr>
              <a:t>IT</a:t>
            </a:r>
            <a:r>
              <a:rPr lang="ja-JP" altLang="en-US" dirty="0">
                <a:latin typeface="メイリオ" panose="020B0604030504040204" pitchFamily="50" charset="-128"/>
                <a:ea typeface="メイリオ" panose="020B0604030504040204" pitchFamily="50" charset="-128"/>
              </a:rPr>
              <a:t>リソースにそもそもイメージがわきづらい可能性があります。</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dirty="0">
                <a:latin typeface="メイリオ" panose="020B0604030504040204" pitchFamily="50" charset="-128"/>
                <a:ea typeface="メイリオ" panose="020B0604030504040204" pitchFamily="50" charset="-128"/>
              </a:rPr>
              <a:t>受講者の様子を見てで構いませんが、ここで</a:t>
            </a:r>
            <a:r>
              <a:rPr lang="en-US" altLang="ja-JP" dirty="0">
                <a:latin typeface="メイリオ" panose="020B0604030504040204" pitchFamily="50" charset="-128"/>
                <a:ea typeface="メイリオ" panose="020B0604030504040204" pitchFamily="50" charset="-128"/>
              </a:rPr>
              <a:t>AWS</a:t>
            </a:r>
            <a:r>
              <a:rPr lang="ja-JP" altLang="en-US" dirty="0">
                <a:latin typeface="メイリオ" panose="020B0604030504040204" pitchFamily="50" charset="-128"/>
                <a:ea typeface="メイリオ" panose="020B0604030504040204" pitchFamily="50" charset="-128"/>
              </a:rPr>
              <a:t>を利用してコンソール画面の紹介や、仮想マシンを作成するデモを実施することを推奨します。</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dirty="0">
                <a:latin typeface="メイリオ" panose="020B0604030504040204" pitchFamily="50" charset="-128"/>
                <a:ea typeface="メイリオ" panose="020B0604030504040204" pitchFamily="50" charset="-128"/>
              </a:rPr>
              <a:t>ここでのデモ手順は用意していませんが、</a:t>
            </a:r>
            <a:r>
              <a:rPr lang="en-US" altLang="ja-JP" dirty="0">
                <a:latin typeface="メイリオ" panose="020B0604030504040204" pitchFamily="50" charset="-128"/>
                <a:ea typeface="メイリオ" panose="020B0604030504040204" pitchFamily="50" charset="-128"/>
              </a:rPr>
              <a:t>AWS</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Azure</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GCP</a:t>
            </a:r>
            <a:r>
              <a:rPr lang="ja-JP" altLang="en-US" dirty="0">
                <a:latin typeface="メイリオ" panose="020B0604030504040204" pitchFamily="50" charset="-128"/>
                <a:ea typeface="メイリオ" panose="020B0604030504040204" pitchFamily="50" charset="-128"/>
              </a:rPr>
              <a:t>いずれか説明のしやすいクラウドで構いません。</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dirty="0">
                <a:latin typeface="メイリオ" panose="020B0604030504040204" pitchFamily="50" charset="-128"/>
                <a:ea typeface="メイリオ" panose="020B0604030504040204" pitchFamily="50" charset="-128"/>
              </a:rPr>
              <a:t>各種オプションなどの紹介は最小限でよく、仮想マシンがクラウドのデータセンターですぐに立ちあげられたことを受講者に見せます。</a:t>
            </a:r>
            <a:endParaRPr lang="en-US" altLang="ja-JP" dirty="0">
              <a:latin typeface="メイリオ" panose="020B0604030504040204" pitchFamily="50" charset="-128"/>
              <a:ea typeface="メイリオ" panose="020B0604030504040204" pitchFamily="50" charset="-128"/>
            </a:endParaRPr>
          </a:p>
        </p:txBody>
      </p:sp>
      <p:sp>
        <p:nvSpPr>
          <p:cNvPr id="63" name="Google Shape;63;p8: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401173985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185</a:t>
            </a:fld>
            <a:endParaRPr kumimoji="1" lang="ja-JP" altLang="en-US" dirty="0"/>
          </a:p>
        </p:txBody>
      </p:sp>
    </p:spTree>
    <p:extLst>
      <p:ext uri="{BB962C8B-B14F-4D97-AF65-F5344CB8AC3E}">
        <p14:creationId xmlns:p14="http://schemas.microsoft.com/office/powerpoint/2010/main" val="250444142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23333939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187</a:t>
            </a:fld>
            <a:endParaRPr kumimoji="1" lang="ja-JP" altLang="en-US"/>
          </a:p>
        </p:txBody>
      </p:sp>
    </p:spTree>
    <p:extLst>
      <p:ext uri="{BB962C8B-B14F-4D97-AF65-F5344CB8AC3E}">
        <p14:creationId xmlns:p14="http://schemas.microsoft.com/office/powerpoint/2010/main" val="334054078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188</a:t>
            </a:fld>
            <a:endParaRPr kumimoji="1" lang="ja-JP" altLang="en-US"/>
          </a:p>
        </p:txBody>
      </p:sp>
    </p:spTree>
    <p:extLst>
      <p:ext uri="{BB962C8B-B14F-4D97-AF65-F5344CB8AC3E}">
        <p14:creationId xmlns:p14="http://schemas.microsoft.com/office/powerpoint/2010/main" val="372259518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01736317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76769539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93573427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62650226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586975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6: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メイリオ" panose="020B0604030504040204" pitchFamily="50" charset="-128"/>
                <a:ea typeface="メイリオ" panose="020B0604030504040204" pitchFamily="50" charset="-128"/>
              </a:rPr>
              <a:t> </a:t>
            </a:r>
            <a:r>
              <a:rPr lang="en-US" dirty="0" err="1">
                <a:latin typeface="メイリオ" panose="020B0604030504040204" pitchFamily="50" charset="-128"/>
                <a:ea typeface="メイリオ" panose="020B0604030504040204" pitchFamily="50" charset="-128"/>
              </a:rPr>
              <a:t>メリット</a:t>
            </a:r>
            <a:endParaRPr lang="en-US"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latin typeface="メイリオ" panose="020B0604030504040204" pitchFamily="50" charset="-128"/>
                <a:ea typeface="メイリオ" panose="020B0604030504040204" pitchFamily="50" charset="-128"/>
              </a:rPr>
              <a:t>ITリソースの確保が出来る＋廃棄が出来る</a:t>
            </a:r>
            <a:r>
              <a:rPr lang="en-US" dirty="0">
                <a:latin typeface="メイリオ" panose="020B0604030504040204" pitchFamily="50" charset="-128"/>
                <a:ea typeface="メイリオ" panose="020B0604030504040204" pitchFamily="50" charset="-128"/>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latin typeface="メイリオ" panose="020B0604030504040204" pitchFamily="50" charset="-128"/>
                <a:ea typeface="メイリオ" panose="020B0604030504040204" pitchFamily="50" charset="-128"/>
              </a:rPr>
              <a:t>稟議を通してサーバをかって廃棄て難しいですよね、用途が終わったら廃棄出来る</a:t>
            </a:r>
            <a:r>
              <a:rPr lang="en-US" dirty="0">
                <a:latin typeface="メイリオ" panose="020B0604030504040204" pitchFamily="50" charset="-128"/>
                <a:ea typeface="メイリオ" panose="020B0604030504040204" pitchFamily="50" charset="-128"/>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latin typeface="メイリオ" panose="020B0604030504040204" pitchFamily="50" charset="-128"/>
                <a:ea typeface="メイリオ" panose="020B0604030504040204" pitchFamily="50" charset="-128"/>
              </a:rPr>
              <a:t>メニューを選ぶ感覚でメモリやCPUの容量を増やすことができる</a:t>
            </a:r>
            <a:endParaRPr lang="en-US"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ja-JP" sz="1200" u="none" strike="noStrike" kern="0" cap="none" spc="0" normalizeH="0" baseline="0" noProof="0" dirty="0">
              <a:ln>
                <a:noFill/>
              </a:ln>
              <a:solidFill>
                <a:srgbClr val="24292F"/>
              </a:solidFill>
              <a:uLnTx/>
              <a:uFillTx/>
              <a:latin typeface="メイリオ" panose="020B0604030504040204" pitchFamily="50" charset="-128"/>
              <a:ea typeface="メイリオ" panose="020B0604030504040204" pitchFamily="50" charset="-128"/>
              <a:cs typeface="Lucida Sans Typewriter"/>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ja-JP" sz="1200" u="none" strike="noStrike" kern="0" cap="none" spc="0" normalizeH="0" baseline="0" noProof="0" dirty="0">
              <a:ln>
                <a:noFill/>
              </a:ln>
              <a:solidFill>
                <a:srgbClr val="24292F"/>
              </a:solidFill>
              <a:uLnTx/>
              <a:uFillTx/>
              <a:latin typeface="メイリオ" panose="020B0604030504040204" pitchFamily="50" charset="-128"/>
              <a:ea typeface="メイリオ" panose="020B0604030504040204" pitchFamily="50" charset="-128"/>
              <a:cs typeface="Lucida Sans Typewriter"/>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ja-JP" sz="1200" u="none" strike="noStrike" kern="0" cap="none" spc="0" normalizeH="0" baseline="0" noProof="0" dirty="0">
              <a:ln>
                <a:noFill/>
              </a:ln>
              <a:solidFill>
                <a:srgbClr val="24292F"/>
              </a:solidFill>
              <a:uLnTx/>
              <a:uFillTx/>
              <a:latin typeface="メイリオ" panose="020B0604030504040204" pitchFamily="50" charset="-128"/>
              <a:ea typeface="メイリオ" panose="020B0604030504040204" pitchFamily="50" charset="-128"/>
              <a:cs typeface="Lucida Sans Typewriter"/>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rPr>
              <a:t>【</a:t>
            </a:r>
            <a:r>
              <a:rPr kumimoji="1" lang="ja-JP" altLang="en-US" sz="1200" u="none" strike="noStrike" kern="0" cap="none" spc="0" normalizeH="0" baseline="0" noProof="0" dirty="0">
                <a:ln>
                  <a:noFill/>
                </a:ln>
                <a:solidFill>
                  <a:srgbClr val="24292F"/>
                </a:solidFill>
                <a:uLnTx/>
                <a:uFillTx/>
                <a:latin typeface="Lucida Sans Typewriter"/>
                <a:ea typeface="HGPｺﾞｼｯｸE"/>
                <a:cs typeface="Lucida Sans Typewriter"/>
              </a:rPr>
              <a:t>インストラクターガイド</a:t>
            </a:r>
            <a:r>
              <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rPr>
              <a:t>】</a:t>
            </a:r>
          </a:p>
          <a:p>
            <a:pPr marL="0" lvl="0" indent="0" algn="l" rtl="0">
              <a:spcBef>
                <a:spcPts val="0"/>
              </a:spcBef>
              <a:spcAft>
                <a:spcPts val="0"/>
              </a:spcAft>
              <a:buNone/>
            </a:pPr>
            <a:r>
              <a:rPr lang="ja-JP" altLang="en-US" dirty="0">
                <a:latin typeface="メイリオ" panose="020B0604030504040204" pitchFamily="50" charset="-128"/>
                <a:ea typeface="メイリオ" panose="020B0604030504040204" pitchFamily="50" charset="-128"/>
              </a:rPr>
              <a:t>クラウドを利用することで可能になることについて初学者にイメージしやすく伝えることを心掛けてください。</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dirty="0">
                <a:latin typeface="メイリオ" panose="020B0604030504040204" pitchFamily="50" charset="-128"/>
                <a:ea typeface="メイリオ" panose="020B0604030504040204" pitchFamily="50" charset="-128"/>
              </a:rPr>
              <a:t>テキストには主に、「構築期間」「リソースの無駄削減」という観点からメリットを記載しているので、そこに沿って話してください。</a:t>
            </a:r>
            <a:endParaRPr dirty="0">
              <a:latin typeface="メイリオ" panose="020B0604030504040204" pitchFamily="50" charset="-128"/>
              <a:ea typeface="メイリオ" panose="020B0604030504040204" pitchFamily="50" charset="-128"/>
            </a:endParaRPr>
          </a:p>
        </p:txBody>
      </p:sp>
      <p:sp>
        <p:nvSpPr>
          <p:cNvPr id="70" name="Google Shape;70;p16: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04920881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98843413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196</a:t>
            </a:fld>
            <a:endParaRPr kumimoji="1" lang="ja-JP" altLang="en-US"/>
          </a:p>
        </p:txBody>
      </p:sp>
    </p:spTree>
    <p:extLst>
      <p:ext uri="{BB962C8B-B14F-4D97-AF65-F5344CB8AC3E}">
        <p14:creationId xmlns:p14="http://schemas.microsoft.com/office/powerpoint/2010/main" val="63343222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30134601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198</a:t>
            </a:fld>
            <a:endParaRPr kumimoji="1" lang="ja-JP" altLang="en-US" dirty="0"/>
          </a:p>
        </p:txBody>
      </p:sp>
    </p:spTree>
    <p:extLst>
      <p:ext uri="{BB962C8B-B14F-4D97-AF65-F5344CB8AC3E}">
        <p14:creationId xmlns:p14="http://schemas.microsoft.com/office/powerpoint/2010/main" val="116376234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199</a:t>
            </a:fld>
            <a:endParaRPr kumimoji="1" lang="ja-JP" altLang="en-US"/>
          </a:p>
        </p:txBody>
      </p:sp>
    </p:spTree>
    <p:extLst>
      <p:ext uri="{BB962C8B-B14F-4D97-AF65-F5344CB8AC3E}">
        <p14:creationId xmlns:p14="http://schemas.microsoft.com/office/powerpoint/2010/main" val="360513721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71184912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07268178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157214909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203</a:t>
            </a:fld>
            <a:endParaRPr kumimoji="1" lang="ja-JP" altLang="en-US"/>
          </a:p>
        </p:txBody>
      </p:sp>
    </p:spTree>
    <p:extLst>
      <p:ext uri="{BB962C8B-B14F-4D97-AF65-F5344CB8AC3E}">
        <p14:creationId xmlns:p14="http://schemas.microsoft.com/office/powerpoint/2010/main" val="4199170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目標を達成できるように</a:t>
            </a:r>
            <a:r>
              <a:rPr lang="en-US" altLang="ja-JP" dirty="0">
                <a:latin typeface="メイリオ" panose="020B0604030504040204" pitchFamily="50" charset="-128"/>
                <a:ea typeface="メイリオ" panose="020B0604030504040204" pitchFamily="50" charset="-128"/>
              </a:rPr>
              <a:t>4  </a:t>
            </a:r>
            <a:r>
              <a:rPr lang="ja-JP" altLang="en-US">
                <a:latin typeface="メイリオ" panose="020B0604030504040204" pitchFamily="50" charset="-128"/>
                <a:ea typeface="メイリオ" panose="020B0604030504040204" pitchFamily="50" charset="-128"/>
              </a:rPr>
              <a:t>つ紹介する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可用性→障害がおこってもサービスの提供をし続けること</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インフラは仮想化技術で支えられている</a:t>
            </a:r>
            <a:endParaRPr dirty="0">
              <a:latin typeface="メイリオ" panose="020B0604030504040204" pitchFamily="50" charset="-128"/>
              <a:ea typeface="メイリオ" panose="020B0604030504040204" pitchFamily="50" charset="-128"/>
            </a:endParaRPr>
          </a:p>
        </p:txBody>
      </p:sp>
      <p:sp>
        <p:nvSpPr>
          <p:cNvPr id="56" name="Google Shape;56;p4: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584422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38013862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205</a:t>
            </a:fld>
            <a:endParaRPr kumimoji="1" lang="ja-JP" altLang="en-US"/>
          </a:p>
        </p:txBody>
      </p:sp>
    </p:spTree>
    <p:extLst>
      <p:ext uri="{BB962C8B-B14F-4D97-AF65-F5344CB8AC3E}">
        <p14:creationId xmlns:p14="http://schemas.microsoft.com/office/powerpoint/2010/main" val="70264069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206</a:t>
            </a:fld>
            <a:endParaRPr kumimoji="1" lang="ja-JP" altLang="en-US"/>
          </a:p>
        </p:txBody>
      </p:sp>
    </p:spTree>
    <p:extLst>
      <p:ext uri="{BB962C8B-B14F-4D97-AF65-F5344CB8AC3E}">
        <p14:creationId xmlns:p14="http://schemas.microsoft.com/office/powerpoint/2010/main" val="186977982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61165625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22895009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57433225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乳がんデータは</a:t>
            </a:r>
            <a:r>
              <a:rPr lang="en-US" altLang="ja-JP" dirty="0"/>
              <a:t>6:4</a:t>
            </a:r>
            <a:r>
              <a:rPr lang="ja-JP" altLang="en-US" dirty="0"/>
              <a:t>くらいの比率なため、極端に不均衡なデータではないため、</a:t>
            </a:r>
            <a:endParaRPr lang="en-US" altLang="ja-JP" dirty="0"/>
          </a:p>
          <a:p>
            <a:r>
              <a:rPr lang="ja-JP" altLang="en-US" dirty="0"/>
              <a:t>不均衡データに対しての対策を行わなくても精度・</a:t>
            </a:r>
            <a:r>
              <a:rPr lang="en-US" altLang="ja-JP" dirty="0"/>
              <a:t>F</a:t>
            </a:r>
            <a:r>
              <a:rPr lang="ja-JP" altLang="en-US" dirty="0"/>
              <a:t>値ともに今回はあまり問題ありませんでした。</a:t>
            </a:r>
            <a:endParaRPr lang="en-US" altLang="ja-JP" dirty="0"/>
          </a:p>
          <a:p>
            <a:r>
              <a:rPr lang="ja-JP" altLang="en-US" dirty="0"/>
              <a:t>また、</a:t>
            </a:r>
            <a:r>
              <a:rPr lang="en-US" altLang="ja-JP" dirty="0"/>
              <a:t>balanced</a:t>
            </a:r>
            <a:r>
              <a:rPr lang="ja-JP" altLang="en-US" dirty="0"/>
              <a:t>についてノートブックには載せていません。</a:t>
            </a:r>
            <a:endParaRPr lang="en-US" altLang="ja-JP" dirty="0"/>
          </a:p>
          <a:p>
            <a:r>
              <a:rPr lang="ja-JP" altLang="en-US" dirty="0"/>
              <a:t>ですが現実世界の課題には不均衡データが非常に多いため、ここで紹介しています。</a:t>
            </a:r>
            <a:endParaRPr lang="en-US" altLang="ja-JP" dirty="0"/>
          </a:p>
        </p:txBody>
      </p:sp>
    </p:spTree>
    <p:extLst>
      <p:ext uri="{BB962C8B-B14F-4D97-AF65-F5344CB8AC3E}">
        <p14:creationId xmlns:p14="http://schemas.microsoft.com/office/powerpoint/2010/main" val="363313932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95701301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212</a:t>
            </a:fld>
            <a:endParaRPr kumimoji="1" lang="ja-JP" altLang="en-US"/>
          </a:p>
        </p:txBody>
      </p:sp>
    </p:spTree>
    <p:extLst>
      <p:ext uri="{BB962C8B-B14F-4D97-AF65-F5344CB8AC3E}">
        <p14:creationId xmlns:p14="http://schemas.microsoft.com/office/powerpoint/2010/main" val="155832482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001231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defTabSz="914400" fontAlgn="base">
              <a:spcBef>
                <a:spcPct val="0"/>
              </a:spcBef>
              <a:spcAft>
                <a:spcPct val="0"/>
              </a:spcAft>
            </a:pPr>
            <a:endParaRPr kumimoji="1" lang="en-US" altLang="ja-JP" sz="1200" dirty="0">
              <a:solidFill>
                <a:srgbClr val="000000"/>
              </a:solidFill>
              <a:latin typeface="+mn-ea"/>
            </a:endParaRPr>
          </a:p>
          <a:p>
            <a:pPr algn="l" defTabSz="914400" fontAlgn="base">
              <a:spcBef>
                <a:spcPct val="0"/>
              </a:spcBef>
              <a:spcAft>
                <a:spcPct val="0"/>
              </a:spcAft>
            </a:pPr>
            <a:r>
              <a:rPr kumimoji="1" lang="ja-JP" altLang="en-US" sz="1200">
                <a:solidFill>
                  <a:srgbClr val="000000"/>
                </a:solidFill>
                <a:latin typeface="+mn-ea"/>
              </a:rPr>
              <a:t>ユースケース例</a:t>
            </a:r>
            <a:endParaRPr kumimoji="1" lang="en-US" altLang="ja-JP" sz="1200" dirty="0">
              <a:solidFill>
                <a:srgbClr val="000000"/>
              </a:solidFill>
              <a:latin typeface="+mn-ea"/>
            </a:endParaRPr>
          </a:p>
          <a:p>
            <a:pPr algn="l" defTabSz="914400" fontAlgn="base">
              <a:spcBef>
                <a:spcPct val="0"/>
              </a:spcBef>
              <a:spcAft>
                <a:spcPct val="0"/>
              </a:spcAft>
            </a:pPr>
            <a:r>
              <a:rPr kumimoji="1" lang="en-US" altLang="ja-JP" sz="1200" dirty="0">
                <a:solidFill>
                  <a:srgbClr val="000000"/>
                </a:solidFill>
                <a:latin typeface="+mn-ea"/>
              </a:rPr>
              <a:t>A </a:t>
            </a:r>
            <a:r>
              <a:rPr kumimoji="1" lang="ja-JP" altLang="en-US" sz="1200">
                <a:solidFill>
                  <a:srgbClr val="000000"/>
                </a:solidFill>
                <a:latin typeface="+mn-ea"/>
              </a:rPr>
              <a:t>社は家電メーカーです。毎日</a:t>
            </a:r>
            <a:r>
              <a:rPr kumimoji="1" lang="en-US" altLang="ja-JP" sz="1200" dirty="0">
                <a:solidFill>
                  <a:srgbClr val="000000"/>
                </a:solidFill>
                <a:latin typeface="+mn-ea"/>
              </a:rPr>
              <a:t>40 </a:t>
            </a:r>
            <a:r>
              <a:rPr kumimoji="1" lang="ja-JP" altLang="en-US" sz="1200">
                <a:solidFill>
                  <a:srgbClr val="000000"/>
                </a:solidFill>
                <a:latin typeface="+mn-ea"/>
              </a:rPr>
              <a:t>件の問い合わせがきます。問い合わせを適切な担当者に割り振るために</a:t>
            </a:r>
            <a:r>
              <a:rPr kumimoji="1" lang="en-US" altLang="ja-JP" sz="1200" dirty="0">
                <a:solidFill>
                  <a:srgbClr val="000000"/>
                </a:solidFill>
                <a:latin typeface="+mn-ea"/>
              </a:rPr>
              <a:t>AI </a:t>
            </a:r>
            <a:r>
              <a:rPr kumimoji="1" lang="ja-JP" altLang="en-US" sz="1200">
                <a:solidFill>
                  <a:srgbClr val="000000"/>
                </a:solidFill>
                <a:latin typeface="+mn-ea"/>
              </a:rPr>
              <a:t>チャットボットを導入した。</a:t>
            </a:r>
            <a:br>
              <a:rPr kumimoji="1" lang="en-US" altLang="ja-JP" sz="1200" dirty="0">
                <a:solidFill>
                  <a:srgbClr val="000000"/>
                </a:solidFill>
                <a:latin typeface="+mn-ea"/>
              </a:rPr>
            </a:br>
            <a:r>
              <a:rPr kumimoji="1" lang="ja-JP" altLang="en-US" sz="1200">
                <a:solidFill>
                  <a:srgbClr val="000000"/>
                </a:solidFill>
                <a:latin typeface="+mn-ea"/>
              </a:rPr>
              <a:t>→課題を精査すると、適切な担当者に割り振りができずにユーザビリティはコールセンターの人材が不足していた。</a:t>
            </a:r>
            <a:endParaRPr kumimoji="1" lang="en-US" altLang="ja-JP" sz="1200" dirty="0">
              <a:solidFill>
                <a:srgbClr val="000000"/>
              </a:solidFill>
              <a:latin typeface="+mn-ea"/>
            </a:endParaRPr>
          </a:p>
          <a:p>
            <a:pPr algn="l" defTabSz="914400" fontAlgn="base">
              <a:spcBef>
                <a:spcPct val="0"/>
              </a:spcBef>
              <a:spcAft>
                <a:spcPct val="0"/>
              </a:spcAft>
            </a:pPr>
            <a:r>
              <a:rPr kumimoji="1" lang="ja-JP" altLang="en-US" sz="1200">
                <a:solidFill>
                  <a:srgbClr val="000000"/>
                </a:solidFill>
                <a:latin typeface="+mn-ea"/>
              </a:rPr>
              <a:t>お問い合わせフォームを、項目別にすれば防げる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a:solidFill>
                <a:srgbClr val="000000"/>
              </a:solidFill>
              <a:latin typeface="+mn-ea"/>
            </a:endParaRPr>
          </a:p>
          <a:p>
            <a:pPr algn="l"/>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22</a:t>
            </a:fld>
            <a:endParaRPr kumimoji="1" lang="ja-JP" altLang="en-US" dirty="0"/>
          </a:p>
        </p:txBody>
      </p:sp>
    </p:spTree>
    <p:extLst>
      <p:ext uri="{BB962C8B-B14F-4D97-AF65-F5344CB8AC3E}">
        <p14:creationId xmlns:p14="http://schemas.microsoft.com/office/powerpoint/2010/main" val="285362883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214</a:t>
            </a:fld>
            <a:endParaRPr kumimoji="1" lang="ja-JP" altLang="en-US" dirty="0"/>
          </a:p>
        </p:txBody>
      </p:sp>
    </p:spTree>
    <p:extLst>
      <p:ext uri="{BB962C8B-B14F-4D97-AF65-F5344CB8AC3E}">
        <p14:creationId xmlns:p14="http://schemas.microsoft.com/office/powerpoint/2010/main" val="328741685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215</a:t>
            </a:fld>
            <a:endParaRPr kumimoji="1" lang="ja-JP" altLang="en-US"/>
          </a:p>
        </p:txBody>
      </p:sp>
    </p:spTree>
    <p:extLst>
      <p:ext uri="{BB962C8B-B14F-4D97-AF65-F5344CB8AC3E}">
        <p14:creationId xmlns:p14="http://schemas.microsoft.com/office/powerpoint/2010/main" val="5026169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217</a:t>
            </a:fld>
            <a:endParaRPr kumimoji="1" lang="ja-JP" altLang="en-US"/>
          </a:p>
        </p:txBody>
      </p:sp>
    </p:spTree>
    <p:extLst>
      <p:ext uri="{BB962C8B-B14F-4D97-AF65-F5344CB8AC3E}">
        <p14:creationId xmlns:p14="http://schemas.microsoft.com/office/powerpoint/2010/main" val="188086084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218</a:t>
            </a:fld>
            <a:endParaRPr kumimoji="1" lang="ja-JP" altLang="en-US"/>
          </a:p>
        </p:txBody>
      </p:sp>
    </p:spTree>
    <p:extLst>
      <p:ext uri="{BB962C8B-B14F-4D97-AF65-F5344CB8AC3E}">
        <p14:creationId xmlns:p14="http://schemas.microsoft.com/office/powerpoint/2010/main" val="245365762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219</a:t>
            </a:fld>
            <a:endParaRPr kumimoji="1" lang="ja-JP" altLang="en-US"/>
          </a:p>
        </p:txBody>
      </p:sp>
    </p:spTree>
    <p:extLst>
      <p:ext uri="{BB962C8B-B14F-4D97-AF65-F5344CB8AC3E}">
        <p14:creationId xmlns:p14="http://schemas.microsoft.com/office/powerpoint/2010/main" val="407689795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4191199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33526603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222</a:t>
            </a:fld>
            <a:endParaRPr kumimoji="1" lang="ja-JP" altLang="en-US"/>
          </a:p>
        </p:txBody>
      </p:sp>
    </p:spTree>
    <p:extLst>
      <p:ext uri="{BB962C8B-B14F-4D97-AF65-F5344CB8AC3E}">
        <p14:creationId xmlns:p14="http://schemas.microsoft.com/office/powerpoint/2010/main" val="311163314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Kagle</a:t>
            </a:r>
            <a:r>
              <a:rPr kumimoji="1" lang="ja-JP" altLang="en-US" dirty="0"/>
              <a:t>で上位のモデルには</a:t>
            </a:r>
            <a:r>
              <a:rPr kumimoji="1" lang="en-US" altLang="ja-JP" dirty="0" err="1"/>
              <a:t>XGBoost</a:t>
            </a:r>
            <a:r>
              <a:rPr kumimoji="1" lang="ja-JP" altLang="en-US" dirty="0"/>
              <a:t>や</a:t>
            </a:r>
            <a:r>
              <a:rPr kumimoji="1" lang="en-US" altLang="ja-JP" dirty="0" err="1"/>
              <a:t>LightGBM</a:t>
            </a:r>
            <a:r>
              <a:rPr kumimoji="1" lang="ja-JP" altLang="en-US" dirty="0"/>
              <a:t>が多く使われており、</a:t>
            </a:r>
            <a:endParaRPr kumimoji="1" lang="en-US" altLang="ja-JP" dirty="0"/>
          </a:p>
          <a:p>
            <a:r>
              <a:rPr kumimoji="1" lang="ja-JP" altLang="en-US" dirty="0"/>
              <a:t>構造化データに対してはニューラルネットワークより人気があります。</a:t>
            </a:r>
            <a:endParaRPr kumimoji="1" lang="en-US" altLang="ja-JP" dirty="0"/>
          </a:p>
          <a:p>
            <a:r>
              <a:rPr kumimoji="1" lang="en-US" altLang="ja-JP" dirty="0" err="1"/>
              <a:t>XGBoost</a:t>
            </a:r>
            <a:r>
              <a:rPr kumimoji="1" lang="ja-JP" altLang="en-US" dirty="0"/>
              <a:t>が以前は最もよく使われていましたが、</a:t>
            </a:r>
            <a:r>
              <a:rPr kumimoji="1" lang="en-US" altLang="ja-JP" dirty="0" err="1"/>
              <a:t>LightGBM</a:t>
            </a:r>
            <a:r>
              <a:rPr kumimoji="1" lang="ja-JP" altLang="en-US" dirty="0"/>
              <a:t>の方が人気が出てきています。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223</a:t>
            </a:fld>
            <a:endParaRPr kumimoji="1" lang="ja-JP" altLang="en-US" dirty="0"/>
          </a:p>
        </p:txBody>
      </p:sp>
    </p:spTree>
    <p:extLst>
      <p:ext uri="{BB962C8B-B14F-4D97-AF65-F5344CB8AC3E}">
        <p14:creationId xmlns:p14="http://schemas.microsoft.com/office/powerpoint/2010/main" val="110936200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158277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目標を達成できるように</a:t>
            </a:r>
            <a:r>
              <a:rPr lang="en-US" altLang="ja-JP" dirty="0">
                <a:latin typeface="メイリオ" panose="020B0604030504040204" pitchFamily="50" charset="-128"/>
                <a:ea typeface="メイリオ" panose="020B0604030504040204" pitchFamily="50" charset="-128"/>
              </a:rPr>
              <a:t>4  </a:t>
            </a:r>
            <a:r>
              <a:rPr lang="ja-JP" altLang="en-US">
                <a:latin typeface="メイリオ" panose="020B0604030504040204" pitchFamily="50" charset="-128"/>
                <a:ea typeface="メイリオ" panose="020B0604030504040204" pitchFamily="50" charset="-128"/>
              </a:rPr>
              <a:t>つ紹介する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可用性→障害がおこってもサービスの提供をし続けること</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インフラは仮想化技術で支えられている</a:t>
            </a:r>
            <a:endParaRPr dirty="0">
              <a:latin typeface="メイリオ" panose="020B0604030504040204" pitchFamily="50" charset="-128"/>
              <a:ea typeface="メイリオ" panose="020B0604030504040204" pitchFamily="50" charset="-128"/>
            </a:endParaRPr>
          </a:p>
        </p:txBody>
      </p:sp>
      <p:sp>
        <p:nvSpPr>
          <p:cNvPr id="56" name="Google Shape;56;p4: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796257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126112589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226</a:t>
            </a:fld>
            <a:endParaRPr kumimoji="1" lang="ja-JP" altLang="en-US"/>
          </a:p>
        </p:txBody>
      </p:sp>
    </p:spTree>
    <p:extLst>
      <p:ext uri="{BB962C8B-B14F-4D97-AF65-F5344CB8AC3E}">
        <p14:creationId xmlns:p14="http://schemas.microsoft.com/office/powerpoint/2010/main" val="402917763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227</a:t>
            </a:fld>
            <a:endParaRPr kumimoji="1" lang="ja-JP" altLang="en-US"/>
          </a:p>
        </p:txBody>
      </p:sp>
    </p:spTree>
    <p:extLst>
      <p:ext uri="{BB962C8B-B14F-4D97-AF65-F5344CB8AC3E}">
        <p14:creationId xmlns:p14="http://schemas.microsoft.com/office/powerpoint/2010/main" val="274801655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en-US" altLang="ja-JP" dirty="0" err="1"/>
              <a:t>XGBoost</a:t>
            </a:r>
            <a:r>
              <a:rPr lang="ja-JP" altLang="en-US" dirty="0"/>
              <a:t>やランダムフォレストなどの多くの決定木モデルでは、</a:t>
            </a:r>
            <a:r>
              <a:rPr lang="en-US" altLang="ja-JP" dirty="0" err="1"/>
              <a:t>max_depth</a:t>
            </a:r>
            <a:r>
              <a:rPr lang="ja-JP" altLang="en-US" dirty="0"/>
              <a:t>を使用して過学習を調整することが多いが、</a:t>
            </a:r>
            <a:r>
              <a:rPr lang="en-US" altLang="ja-JP" dirty="0" err="1"/>
              <a:t>LightGBM</a:t>
            </a:r>
            <a:r>
              <a:rPr lang="ja-JP" altLang="en-US" dirty="0"/>
              <a:t>では</a:t>
            </a:r>
            <a:r>
              <a:rPr lang="en-US" altLang="ja-JP" dirty="0" err="1"/>
              <a:t>num_leaves</a:t>
            </a:r>
            <a:r>
              <a:rPr lang="ja-JP" altLang="en-US" dirty="0"/>
              <a:t>の使用が推奨されている。</a:t>
            </a:r>
            <a:endParaRPr lang="en-US" altLang="ja-JP" dirty="0"/>
          </a:p>
          <a:p>
            <a:r>
              <a:rPr lang="ja-JP" altLang="en-US" dirty="0"/>
              <a:t>木を作成するアルゴリズムが他のモデルとは異なり、深さを優先して探索をするのではなく葉を成長させていくことを優先させているため。</a:t>
            </a:r>
            <a:endParaRPr lang="en-US" altLang="ja-JP" dirty="0"/>
          </a:p>
          <a:p>
            <a:r>
              <a:rPr lang="ja-JP" altLang="en-US" dirty="0"/>
              <a:t>講義で詳しく説明する必要はないが、「アルゴリズムが異なるので</a:t>
            </a:r>
            <a:r>
              <a:rPr lang="en-US" altLang="ja-JP" dirty="0" err="1"/>
              <a:t>num_leaves</a:t>
            </a:r>
            <a:r>
              <a:rPr lang="ja-JP" altLang="en-US" dirty="0"/>
              <a:t>の方が効果的である」ぐらいにお話しするとよいと考えられる。</a:t>
            </a:r>
          </a:p>
        </p:txBody>
      </p:sp>
    </p:spTree>
    <p:extLst>
      <p:ext uri="{BB962C8B-B14F-4D97-AF65-F5344CB8AC3E}">
        <p14:creationId xmlns:p14="http://schemas.microsoft.com/office/powerpoint/2010/main" val="394881465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01282449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230</a:t>
            </a:fld>
            <a:endParaRPr kumimoji="1" lang="ja-JP" altLang="en-US"/>
          </a:p>
        </p:txBody>
      </p:sp>
    </p:spTree>
    <p:extLst>
      <p:ext uri="{BB962C8B-B14F-4D97-AF65-F5344CB8AC3E}">
        <p14:creationId xmlns:p14="http://schemas.microsoft.com/office/powerpoint/2010/main" val="111617681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276377133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377827289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233</a:t>
            </a:fld>
            <a:endParaRPr kumimoji="1" lang="ja-JP" altLang="en-US" dirty="0"/>
          </a:p>
        </p:txBody>
      </p:sp>
    </p:spTree>
    <p:extLst>
      <p:ext uri="{BB962C8B-B14F-4D97-AF65-F5344CB8AC3E}">
        <p14:creationId xmlns:p14="http://schemas.microsoft.com/office/powerpoint/2010/main" val="363125874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234</a:t>
            </a:fld>
            <a:endParaRPr kumimoji="1" lang="ja-JP" altLang="en-US" dirty="0"/>
          </a:p>
        </p:txBody>
      </p:sp>
    </p:spTree>
    <p:extLst>
      <p:ext uri="{BB962C8B-B14F-4D97-AF65-F5344CB8AC3E}">
        <p14:creationId xmlns:p14="http://schemas.microsoft.com/office/powerpoint/2010/main" val="40221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このあたりできになる、質問などいかがでしょうか？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en-US" altLang="ja-JP" dirty="0">
                <a:latin typeface="メイリオ" panose="020B0604030504040204" pitchFamily="50" charset="-128"/>
                <a:ea typeface="メイリオ" panose="020B0604030504040204" pitchFamily="50" charset="-128"/>
              </a:rPr>
              <a:t>24h365d </a:t>
            </a:r>
            <a:r>
              <a:rPr lang="ja-JP" altLang="en-US">
                <a:latin typeface="メイリオ" panose="020B0604030504040204" pitchFamily="50" charset="-128"/>
                <a:ea typeface="メイリオ" panose="020B0604030504040204" pitchFamily="50" charset="-128"/>
              </a:rPr>
              <a:t>じゆうに使うことができる</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インストラクターガイド</a:t>
            </a:r>
            <a:r>
              <a:rPr lang="en-US" altLang="ja-JP" dirty="0">
                <a:latin typeface="メイリオ" panose="020B0604030504040204" pitchFamily="50" charset="-128"/>
                <a:ea typeface="メイリオ" panose="020B0604030504040204" pitchFamily="50" charset="-128"/>
              </a:rPr>
              <a:t>】</a:t>
            </a:r>
          </a:p>
          <a:p>
            <a:pPr marL="0" lvl="0" indent="0" algn="l" rtl="0">
              <a:spcBef>
                <a:spcPts val="0"/>
              </a:spcBef>
              <a:spcAft>
                <a:spcPts val="0"/>
              </a:spcAft>
              <a:buNone/>
            </a:pPr>
            <a:r>
              <a:rPr lang="ja-JP" altLang="en-US" dirty="0">
                <a:latin typeface="メイリオ" panose="020B0604030504040204" pitchFamily="50" charset="-128"/>
                <a:ea typeface="メイリオ" panose="020B0604030504040204" pitchFamily="50" charset="-128"/>
              </a:rPr>
              <a:t>本コースのスライドでは、テキストには掲載していない章の区切りのアジェンダスライドが入っています。</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dirty="0">
                <a:latin typeface="メイリオ" panose="020B0604030504040204" pitchFamily="50" charset="-128"/>
                <a:ea typeface="メイリオ" panose="020B0604030504040204" pitchFamily="50" charset="-128"/>
              </a:rPr>
              <a:t>受講者がどこを話しているのか追いやすくする目的と、話の繋ぎを良くするためです。</a:t>
            </a:r>
            <a:endParaRPr lang="en-US" altLang="ja-JP" dirty="0">
              <a:latin typeface="メイリオ" panose="020B0604030504040204" pitchFamily="50" charset="-128"/>
              <a:ea typeface="メイリオ" panose="020B0604030504040204" pitchFamily="50" charset="-128"/>
            </a:endParaRPr>
          </a:p>
          <a:p>
            <a:pPr marL="0" lvl="0" indent="0" algn="l" rtl="0">
              <a:spcBef>
                <a:spcPts val="0"/>
              </a:spcBef>
              <a:spcAft>
                <a:spcPts val="0"/>
              </a:spcAft>
              <a:buNone/>
            </a:pPr>
            <a:r>
              <a:rPr lang="ja-JP" altLang="en-US" dirty="0">
                <a:latin typeface="メイリオ" panose="020B0604030504040204" pitchFamily="50" charset="-128"/>
                <a:ea typeface="メイリオ" panose="020B0604030504040204" pitchFamily="50" charset="-128"/>
              </a:rPr>
              <a:t>使用したくなければ、非表示にして構いません。</a:t>
            </a:r>
            <a:endParaRPr dirty="0">
              <a:latin typeface="メイリオ" panose="020B0604030504040204" pitchFamily="50" charset="-128"/>
              <a:ea typeface="メイリオ" panose="020B0604030504040204" pitchFamily="50" charset="-128"/>
            </a:endParaRPr>
          </a:p>
        </p:txBody>
      </p:sp>
      <p:sp>
        <p:nvSpPr>
          <p:cNvPr id="56" name="Google Shape;56;p4: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65627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185766" indent="-185766">
              <a:buFont typeface="Arial" panose="020B0604020202020204" pitchFamily="34" charset="0"/>
              <a:buChar char="•"/>
            </a:pPr>
            <a:endParaRPr lang="ja-JP" altLang="en-US"/>
          </a:p>
        </p:txBody>
      </p:sp>
    </p:spTree>
    <p:extLst>
      <p:ext uri="{BB962C8B-B14F-4D97-AF65-F5344CB8AC3E}">
        <p14:creationId xmlns:p14="http://schemas.microsoft.com/office/powerpoint/2010/main" val="35300084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407446207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74597298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07321679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239</a:t>
            </a:fld>
            <a:endParaRPr kumimoji="1" lang="ja-JP" altLang="en-US"/>
          </a:p>
        </p:txBody>
      </p:sp>
    </p:spTree>
    <p:extLst>
      <p:ext uri="{BB962C8B-B14F-4D97-AF65-F5344CB8AC3E}">
        <p14:creationId xmlns:p14="http://schemas.microsoft.com/office/powerpoint/2010/main" val="278177973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172521288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241</a:t>
            </a:fld>
            <a:endParaRPr kumimoji="1" lang="ja-JP" altLang="en-US"/>
          </a:p>
        </p:txBody>
      </p:sp>
    </p:spTree>
    <p:extLst>
      <p:ext uri="{BB962C8B-B14F-4D97-AF65-F5344CB8AC3E}">
        <p14:creationId xmlns:p14="http://schemas.microsoft.com/office/powerpoint/2010/main" val="375706791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6</a:t>
            </a:r>
            <a:r>
              <a:rPr lang="ja-JP" altLang="en-US" dirty="0"/>
              <a:t>章・</a:t>
            </a:r>
            <a:r>
              <a:rPr lang="en-US" altLang="ja-JP" dirty="0"/>
              <a:t>7</a:t>
            </a:r>
            <a:r>
              <a:rPr lang="ja-JP" altLang="en-US" dirty="0"/>
              <a:t>章の内容は</a:t>
            </a:r>
            <a:r>
              <a:rPr lang="en-US" altLang="ja-JP" dirty="0" err="1"/>
              <a:t>PyTorch</a:t>
            </a:r>
            <a:r>
              <a:rPr lang="ja-JP" altLang="en-US" dirty="0"/>
              <a:t>での実装も付録としてつけていますが、基本的に講義では扱いません。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TensorFlow</a:t>
            </a:r>
            <a:r>
              <a:rPr lang="ja-JP" altLang="en-US" dirty="0"/>
              <a:t>と並ぶフレームワークである</a:t>
            </a:r>
            <a:r>
              <a:rPr lang="en-US" altLang="ja-JP" dirty="0" err="1"/>
              <a:t>PyTorch</a:t>
            </a:r>
            <a:r>
              <a:rPr lang="ja-JP" altLang="en-US" dirty="0"/>
              <a:t>で実装するとこんな感じになるという参考で掲載しています。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必要に応じてご紹介ください。</a:t>
            </a:r>
            <a:endParaRPr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243</a:t>
            </a:fld>
            <a:endParaRPr kumimoji="1" lang="ja-JP" altLang="en-US"/>
          </a:p>
        </p:txBody>
      </p:sp>
    </p:spTree>
    <p:extLst>
      <p:ext uri="{BB962C8B-B14F-4D97-AF65-F5344CB8AC3E}">
        <p14:creationId xmlns:p14="http://schemas.microsoft.com/office/powerpoint/2010/main" val="331005894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244</a:t>
            </a:fld>
            <a:endParaRPr kumimoji="1" lang="ja-JP" altLang="en-US"/>
          </a:p>
        </p:txBody>
      </p:sp>
    </p:spTree>
    <p:extLst>
      <p:ext uri="{BB962C8B-B14F-4D97-AF65-F5344CB8AC3E}">
        <p14:creationId xmlns:p14="http://schemas.microsoft.com/office/powerpoint/2010/main" val="119209084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245</a:t>
            </a:fld>
            <a:endParaRPr kumimoji="1" lang="ja-JP" altLang="en-US"/>
          </a:p>
        </p:txBody>
      </p:sp>
    </p:spTree>
    <p:extLst>
      <p:ext uri="{BB962C8B-B14F-4D97-AF65-F5344CB8AC3E}">
        <p14:creationId xmlns:p14="http://schemas.microsoft.com/office/powerpoint/2010/main" val="2610926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メイリオ" panose="020B0604030504040204" pitchFamily="50" charset="-128"/>
              <a:ea typeface="メイリオ" panose="020B0604030504040204" pitchFamily="50" charset="-128"/>
            </a:endParaRPr>
          </a:p>
        </p:txBody>
      </p:sp>
      <p:sp>
        <p:nvSpPr>
          <p:cNvPr id="51" name="Google Shape;51;p3: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51849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246</a:t>
            </a:fld>
            <a:endParaRPr kumimoji="1" lang="ja-JP" altLang="en-US" dirty="0"/>
          </a:p>
        </p:txBody>
      </p:sp>
    </p:spTree>
    <p:extLst>
      <p:ext uri="{BB962C8B-B14F-4D97-AF65-F5344CB8AC3E}">
        <p14:creationId xmlns:p14="http://schemas.microsoft.com/office/powerpoint/2010/main" val="48696559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247</a:t>
            </a:fld>
            <a:endParaRPr kumimoji="1" lang="ja-JP" altLang="en-US" dirty="0"/>
          </a:p>
        </p:txBody>
      </p:sp>
    </p:spTree>
    <p:extLst>
      <p:ext uri="{BB962C8B-B14F-4D97-AF65-F5344CB8AC3E}">
        <p14:creationId xmlns:p14="http://schemas.microsoft.com/office/powerpoint/2010/main" val="267691989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248</a:t>
            </a:fld>
            <a:endParaRPr kumimoji="1" lang="ja-JP" altLang="en-US" dirty="0"/>
          </a:p>
        </p:txBody>
      </p:sp>
    </p:spTree>
    <p:extLst>
      <p:ext uri="{BB962C8B-B14F-4D97-AF65-F5344CB8AC3E}">
        <p14:creationId xmlns:p14="http://schemas.microsoft.com/office/powerpoint/2010/main" val="271823427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249</a:t>
            </a:fld>
            <a:endParaRPr kumimoji="1" lang="ja-JP" altLang="en-US" dirty="0"/>
          </a:p>
        </p:txBody>
      </p:sp>
    </p:spTree>
    <p:extLst>
      <p:ext uri="{BB962C8B-B14F-4D97-AF65-F5344CB8AC3E}">
        <p14:creationId xmlns:p14="http://schemas.microsoft.com/office/powerpoint/2010/main" val="176803181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今回は決定係数をメインに回帰の評価をおこなっている。</a:t>
            </a:r>
            <a:endParaRPr kumimoji="1" lang="en-US" altLang="ja-JP" dirty="0"/>
          </a:p>
          <a:p>
            <a:r>
              <a:rPr kumimoji="1" lang="ja-JP" altLang="en-US" dirty="0"/>
              <a:t>決定係数は予測値と実測値がどれだけ連動するモデルになっているか？を知るための指標のため、</a:t>
            </a:r>
          </a:p>
          <a:p>
            <a:r>
              <a:rPr kumimoji="1" lang="ja-JP" altLang="en-US" dirty="0"/>
              <a:t>正解からどれだけ誤差があるかを評価する</a:t>
            </a:r>
            <a:r>
              <a:rPr kumimoji="1" lang="en-US" altLang="ja-JP" dirty="0"/>
              <a:t>RMSE</a:t>
            </a:r>
            <a:r>
              <a:rPr kumimoji="1" lang="ja-JP" altLang="en-US" dirty="0"/>
              <a:t>と結果は同一の傾向になるとは限らない。</a:t>
            </a:r>
          </a:p>
          <a:p>
            <a:r>
              <a:rPr kumimoji="1" lang="ja-JP" altLang="en-US" dirty="0"/>
              <a:t>そのため、決定係数、</a:t>
            </a:r>
            <a:r>
              <a:rPr kumimoji="1" lang="en-US" altLang="ja-JP" dirty="0"/>
              <a:t>RMSE(MSE</a:t>
            </a:r>
            <a:r>
              <a:rPr kumimoji="1" lang="ja-JP" altLang="en-US" dirty="0"/>
              <a:t>をルートとったもの</a:t>
            </a:r>
            <a:r>
              <a:rPr kumimoji="1" lang="en-US" altLang="ja-JP" dirty="0"/>
              <a:t>)</a:t>
            </a:r>
            <a:r>
              <a:rPr kumimoji="1" lang="ja-JP" altLang="en-US" dirty="0"/>
              <a:t>、残渣プロット（</a:t>
            </a:r>
            <a:r>
              <a:rPr lang="en-US" altLang="ja-JP" dirty="0"/>
              <a:t>Observed-Predicted Plot</a:t>
            </a:r>
            <a:r>
              <a:rPr kumimoji="1" lang="ja-JP" altLang="en-US" dirty="0"/>
              <a:t>）などそれぞれ確認して複合的に実用できるか判断するのが良い。</a:t>
            </a:r>
            <a:endParaRPr kumimoji="1" lang="en-US" altLang="ja-JP" dirty="0"/>
          </a:p>
          <a:p>
            <a:r>
              <a:rPr kumimoji="1" lang="en-US" altLang="ja-JP" dirty="0"/>
              <a:t>https://ichi.pro/rmse-to-r-o-shiyoshita-kaiki-moderu-no-hyoka-73630570573806</a:t>
            </a:r>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250</a:t>
            </a:fld>
            <a:endParaRPr kumimoji="1" lang="ja-JP" altLang="en-US" dirty="0"/>
          </a:p>
        </p:txBody>
      </p:sp>
    </p:spTree>
    <p:extLst>
      <p:ext uri="{BB962C8B-B14F-4D97-AF65-F5344CB8AC3E}">
        <p14:creationId xmlns:p14="http://schemas.microsoft.com/office/powerpoint/2010/main" val="219156114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251</a:t>
            </a:fld>
            <a:endParaRPr kumimoji="1" lang="ja-JP" altLang="en-US" dirty="0"/>
          </a:p>
        </p:txBody>
      </p:sp>
    </p:spTree>
    <p:extLst>
      <p:ext uri="{BB962C8B-B14F-4D97-AF65-F5344CB8AC3E}">
        <p14:creationId xmlns:p14="http://schemas.microsoft.com/office/powerpoint/2010/main" val="349641706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252</a:t>
            </a:fld>
            <a:endParaRPr kumimoji="1" lang="ja-JP" altLang="en-US" dirty="0"/>
          </a:p>
        </p:txBody>
      </p:sp>
    </p:spTree>
    <p:extLst>
      <p:ext uri="{BB962C8B-B14F-4D97-AF65-F5344CB8AC3E}">
        <p14:creationId xmlns:p14="http://schemas.microsoft.com/office/powerpoint/2010/main" val="325617012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253</a:t>
            </a:fld>
            <a:endParaRPr kumimoji="1" lang="ja-JP" altLang="en-US" dirty="0"/>
          </a:p>
        </p:txBody>
      </p:sp>
    </p:spTree>
    <p:extLst>
      <p:ext uri="{BB962C8B-B14F-4D97-AF65-F5344CB8AC3E}">
        <p14:creationId xmlns:p14="http://schemas.microsoft.com/office/powerpoint/2010/main" val="6473631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254</a:t>
            </a:fld>
            <a:endParaRPr kumimoji="1" lang="ja-JP" altLang="en-US"/>
          </a:p>
        </p:txBody>
      </p:sp>
    </p:spTree>
    <p:extLst>
      <p:ext uri="{BB962C8B-B14F-4D97-AF65-F5344CB8AC3E}">
        <p14:creationId xmlns:p14="http://schemas.microsoft.com/office/powerpoint/2010/main" val="168951678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255</a:t>
            </a:fld>
            <a:endParaRPr kumimoji="1" lang="ja-JP" altLang="en-US" dirty="0"/>
          </a:p>
        </p:txBody>
      </p:sp>
    </p:spTree>
    <p:extLst>
      <p:ext uri="{BB962C8B-B14F-4D97-AF65-F5344CB8AC3E}">
        <p14:creationId xmlns:p14="http://schemas.microsoft.com/office/powerpoint/2010/main" val="1123191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a:t>
            </a:fld>
            <a:endParaRPr kumimoji="1" lang="ja-JP" altLang="en-US"/>
          </a:p>
        </p:txBody>
      </p:sp>
    </p:spTree>
    <p:extLst>
      <p:ext uri="{BB962C8B-B14F-4D97-AF65-F5344CB8AC3E}">
        <p14:creationId xmlns:p14="http://schemas.microsoft.com/office/powerpoint/2010/main" val="2329056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メイリオ" panose="020B0604030504040204" pitchFamily="50" charset="-128"/>
              <a:ea typeface="メイリオ" panose="020B0604030504040204" pitchFamily="50" charset="-128"/>
            </a:endParaRPr>
          </a:p>
        </p:txBody>
      </p:sp>
      <p:sp>
        <p:nvSpPr>
          <p:cNvPr id="51" name="Google Shape;51;p3: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863476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420949317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257</a:t>
            </a:fld>
            <a:endParaRPr kumimoji="1" lang="ja-JP" altLang="en-US" dirty="0"/>
          </a:p>
        </p:txBody>
      </p:sp>
    </p:spTree>
    <p:extLst>
      <p:ext uri="{BB962C8B-B14F-4D97-AF65-F5344CB8AC3E}">
        <p14:creationId xmlns:p14="http://schemas.microsoft.com/office/powerpoint/2010/main" val="80617541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r>
              <a:rPr lang="ja-JP" altLang="en-US" dirty="0"/>
              <a:t>両方のフレームワークについて掲載をしていますが、どういった場面であればどちらを使うというような使い分けの例はあまり聞きません。</a:t>
            </a:r>
            <a:endParaRPr lang="en-US" altLang="ja-JP" dirty="0"/>
          </a:p>
          <a:p>
            <a:pPr marL="0" indent="0">
              <a:buFont typeface="Arial" panose="020B0604020202020204" pitchFamily="34" charset="0"/>
              <a:buNone/>
            </a:pPr>
            <a:r>
              <a:rPr lang="ja-JP" altLang="en-US" dirty="0"/>
              <a:t>両方を併用しているケースよりも、現場によりどちらかのフレームワークを採用しているというケースが多いようです。</a:t>
            </a:r>
            <a:endParaRPr lang="en-US" altLang="ja-JP" dirty="0"/>
          </a:p>
          <a:p>
            <a:pPr marL="0" indent="0">
              <a:buFont typeface="Arial" panose="020B0604020202020204" pitchFamily="34" charset="0"/>
              <a:buNone/>
            </a:pPr>
            <a:r>
              <a:rPr lang="ja-JP" altLang="en-US" dirty="0"/>
              <a:t>一般に</a:t>
            </a:r>
            <a:r>
              <a:rPr lang="en-US" altLang="ja-JP" dirty="0"/>
              <a:t>Python</a:t>
            </a:r>
            <a:r>
              <a:rPr lang="ja-JP" altLang="en-US" dirty="0"/>
              <a:t>初心者や機械学習初心者には、ラッパーライブラリが強力な </a:t>
            </a:r>
            <a:r>
              <a:rPr lang="en-US" altLang="ja-JP" dirty="0"/>
              <a:t>TensorFlow / </a:t>
            </a:r>
            <a:r>
              <a:rPr lang="en-US" altLang="ja-JP" dirty="0" err="1"/>
              <a:t>Keras</a:t>
            </a:r>
            <a:r>
              <a:rPr lang="en-US" altLang="ja-JP" dirty="0"/>
              <a:t> </a:t>
            </a:r>
            <a:r>
              <a:rPr lang="ja-JP" altLang="en-US" dirty="0"/>
              <a:t>のほうが学習コストは低いと考えられています。</a:t>
            </a:r>
            <a:endParaRPr lang="en-US" altLang="ja-JP" dirty="0"/>
          </a:p>
        </p:txBody>
      </p:sp>
    </p:spTree>
    <p:extLst>
      <p:ext uri="{BB962C8B-B14F-4D97-AF65-F5344CB8AC3E}">
        <p14:creationId xmlns:p14="http://schemas.microsoft.com/office/powerpoint/2010/main" val="397423083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259</a:t>
            </a:fld>
            <a:endParaRPr kumimoji="1" lang="ja-JP" altLang="en-US"/>
          </a:p>
        </p:txBody>
      </p:sp>
    </p:spTree>
    <p:extLst>
      <p:ext uri="{BB962C8B-B14F-4D97-AF65-F5344CB8AC3E}">
        <p14:creationId xmlns:p14="http://schemas.microsoft.com/office/powerpoint/2010/main" val="176393506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18837181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endParaRPr lang="en-US" altLang="ja-JP" dirty="0"/>
          </a:p>
        </p:txBody>
      </p:sp>
    </p:spTree>
    <p:extLst>
      <p:ext uri="{BB962C8B-B14F-4D97-AF65-F5344CB8AC3E}">
        <p14:creationId xmlns:p14="http://schemas.microsoft.com/office/powerpoint/2010/main" val="343491131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262</a:t>
            </a:fld>
            <a:endParaRPr kumimoji="1" lang="ja-JP" altLang="en-US"/>
          </a:p>
        </p:txBody>
      </p:sp>
    </p:spTree>
    <p:extLst>
      <p:ext uri="{BB962C8B-B14F-4D97-AF65-F5344CB8AC3E}">
        <p14:creationId xmlns:p14="http://schemas.microsoft.com/office/powerpoint/2010/main" val="405181108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22431763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88718355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079982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a:t>オンプレだと、電源の多重化をしたり、</a:t>
            </a:r>
            <a:r>
              <a:rPr kumimoji="1" lang="en-US" altLang="ja-JP" dirty="0"/>
              <a:t>SSD</a:t>
            </a:r>
            <a:r>
              <a:rPr kumimoji="1" lang="ja-JP" altLang="en-US"/>
              <a:t>やハードディスクを複数組み込んだり、</a:t>
            </a:r>
            <a:r>
              <a:rPr kumimoji="1" lang="en-US" altLang="ja-JP" dirty="0"/>
              <a:t>Nic</a:t>
            </a:r>
            <a:r>
              <a:rPr kumimoji="1" lang="ja-JP" altLang="en-US"/>
              <a:t>を複数用意して一つの物理サーバを複数のネットワークに存在させたり、ハードウェアの冗長化をする</a:t>
            </a:r>
            <a:endParaRPr kumimoji="1" lang="en-US" altLang="ja-JP" dirty="0"/>
          </a:p>
          <a:p>
            <a:r>
              <a:rPr kumimoji="1" lang="ja-JP" altLang="en-US"/>
              <a:t>大規模だと、稼働系と待機系を用意して災害時に入れ替える</a:t>
            </a:r>
            <a:endParaRPr kumimoji="1" lang="en-US" altLang="ja-JP" dirty="0"/>
          </a:p>
          <a:p>
            <a:r>
              <a:rPr kumimoji="1" lang="ja-JP" altLang="en-US"/>
              <a:t>オンプレで多いのが、待機系も動かしておくホットスタンバイをすることが多い</a:t>
            </a:r>
            <a:endParaRPr kumimoji="1" lang="en-US" altLang="ja-JP" dirty="0"/>
          </a:p>
          <a:p>
            <a:r>
              <a:rPr kumimoji="1" lang="ja-JP" altLang="en-US"/>
              <a:t>ただ、オンプレだと想定しなかった負荷がかかったときに高可用性を維持することが難しい。リソースの増強ができない</a:t>
            </a:r>
            <a:endParaRPr lang="en-US" altLang="ja-JP" dirty="0"/>
          </a:p>
          <a:p>
            <a:endParaRPr lang="en-US" altLang="ja-JP" dirty="0"/>
          </a:p>
          <a:p>
            <a:endParaRPr lang="en-US" altLang="ja-JP" dirty="0"/>
          </a:p>
          <a:p>
            <a:r>
              <a:rPr lang="en-US" altLang="ja-JP" dirty="0"/>
              <a:t>【</a:t>
            </a:r>
            <a:r>
              <a:rPr lang="ja-JP" altLang="en-US" dirty="0"/>
              <a:t>インストラクターガイド</a:t>
            </a:r>
            <a:r>
              <a:rPr lang="en-US" altLang="ja-JP" dirty="0"/>
              <a:t>】</a:t>
            </a:r>
            <a:endParaRPr lang="ja-JP" altLang="en-US" dirty="0"/>
          </a:p>
          <a:p>
            <a:r>
              <a:rPr kumimoji="1" lang="ja-JP" altLang="en-US" dirty="0"/>
              <a:t>オンプレミスは調達スピードが遅いため、サーバーなどの機器１台１台が壊れないように構成し、</a:t>
            </a:r>
            <a:r>
              <a:rPr kumimoji="1" lang="en-US" altLang="ja-JP" dirty="0"/>
              <a:t>MTBF</a:t>
            </a:r>
            <a:r>
              <a:rPr kumimoji="1" lang="ja-JP" altLang="en-US" dirty="0"/>
              <a:t>が長くなるようにする</a:t>
            </a:r>
            <a:endParaRPr lang="en-US" altLang="ja-JP" dirty="0"/>
          </a:p>
          <a:p>
            <a:r>
              <a:rPr kumimoji="1" lang="ja-JP" altLang="en-US" dirty="0"/>
              <a:t>可用性（復旧のスピード）とコストのバランスから予備交換機を調達するケースもある</a:t>
            </a:r>
            <a:endParaRPr kumimoji="1" lang="en-US" altLang="ja-JP" dirty="0"/>
          </a:p>
          <a:p>
            <a:r>
              <a:rPr kumimoji="1" lang="en-US" altLang="ja-JP" dirty="0"/>
              <a:t>DR</a:t>
            </a:r>
            <a:r>
              <a:rPr kumimoji="1" lang="ja-JP" altLang="en-US" dirty="0"/>
              <a:t>サイトはさらに高い可用性を求める場合のみ（構築・運用のコスト面で必須ではできない）</a:t>
            </a:r>
            <a:endParaRPr kumimoji="1" lang="en-US" altLang="ja-JP" dirty="0"/>
          </a:p>
          <a:p>
            <a:endParaRPr kumimoji="1" lang="en-US" altLang="ja-JP" dirty="0"/>
          </a:p>
        </p:txBody>
      </p:sp>
    </p:spTree>
    <p:extLst>
      <p:ext uri="{BB962C8B-B14F-4D97-AF65-F5344CB8AC3E}">
        <p14:creationId xmlns:p14="http://schemas.microsoft.com/office/powerpoint/2010/main" val="384479327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266</a:t>
            </a:fld>
            <a:endParaRPr kumimoji="1" lang="ja-JP" altLang="en-US"/>
          </a:p>
        </p:txBody>
      </p:sp>
    </p:spTree>
    <p:extLst>
      <p:ext uri="{BB962C8B-B14F-4D97-AF65-F5344CB8AC3E}">
        <p14:creationId xmlns:p14="http://schemas.microsoft.com/office/powerpoint/2010/main" val="140287077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267</a:t>
            </a:fld>
            <a:endParaRPr kumimoji="1" lang="ja-JP" altLang="en-US"/>
          </a:p>
        </p:txBody>
      </p:sp>
    </p:spTree>
    <p:extLst>
      <p:ext uri="{BB962C8B-B14F-4D97-AF65-F5344CB8AC3E}">
        <p14:creationId xmlns:p14="http://schemas.microsoft.com/office/powerpoint/2010/main" val="33811234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268</a:t>
            </a:fld>
            <a:endParaRPr kumimoji="1" lang="ja-JP" altLang="en-US" dirty="0"/>
          </a:p>
        </p:txBody>
      </p:sp>
    </p:spTree>
    <p:extLst>
      <p:ext uri="{BB962C8B-B14F-4D97-AF65-F5344CB8AC3E}">
        <p14:creationId xmlns:p14="http://schemas.microsoft.com/office/powerpoint/2010/main" val="16936674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269</a:t>
            </a:fld>
            <a:endParaRPr kumimoji="1" lang="ja-JP" altLang="en-US" dirty="0"/>
          </a:p>
        </p:txBody>
      </p:sp>
    </p:spTree>
    <p:extLst>
      <p:ext uri="{BB962C8B-B14F-4D97-AF65-F5344CB8AC3E}">
        <p14:creationId xmlns:p14="http://schemas.microsoft.com/office/powerpoint/2010/main" val="138052754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270</a:t>
            </a:fld>
            <a:endParaRPr kumimoji="1" lang="ja-JP" altLang="en-US"/>
          </a:p>
        </p:txBody>
      </p:sp>
    </p:spTree>
    <p:extLst>
      <p:ext uri="{BB962C8B-B14F-4D97-AF65-F5344CB8AC3E}">
        <p14:creationId xmlns:p14="http://schemas.microsoft.com/office/powerpoint/2010/main" val="100636440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4714947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9651874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273</a:t>
            </a:fld>
            <a:endParaRPr kumimoji="1" lang="ja-JP" altLang="en-US"/>
          </a:p>
        </p:txBody>
      </p:sp>
    </p:spTree>
    <p:extLst>
      <p:ext uri="{BB962C8B-B14F-4D97-AF65-F5344CB8AC3E}">
        <p14:creationId xmlns:p14="http://schemas.microsoft.com/office/powerpoint/2010/main" val="193124665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172577525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275</a:t>
            </a:fld>
            <a:endParaRPr kumimoji="1" lang="ja-JP" altLang="en-US"/>
          </a:p>
        </p:txBody>
      </p:sp>
    </p:spTree>
    <p:extLst>
      <p:ext uri="{BB962C8B-B14F-4D97-AF65-F5344CB8AC3E}">
        <p14:creationId xmlns:p14="http://schemas.microsoft.com/office/powerpoint/2010/main" val="2127816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kumimoji="1" lang="ja-JP" altLang="en-US" sz="1200" u="none" strike="noStrike" kern="0" cap="none" spc="0" normalizeH="0" baseline="0" noProof="0">
                <a:ln>
                  <a:noFill/>
                </a:ln>
                <a:solidFill>
                  <a:srgbClr val="24292F"/>
                </a:solidFill>
                <a:uLnTx/>
                <a:uFillTx/>
                <a:latin typeface="Lucida Sans Typewriter"/>
                <a:ea typeface="HGPｺﾞｼｯｸE"/>
                <a:cs typeface="Lucida Sans Typewriter"/>
              </a:rPr>
              <a:t>サービスモデルを定義しているのが</a:t>
            </a:r>
            <a:r>
              <a:rPr lang="en-US" altLang="ja-JP" b="0" i="0" dirty="0">
                <a:solidFill>
                  <a:srgbClr val="131619"/>
                </a:solidFill>
                <a:effectLst/>
                <a:highlight>
                  <a:srgbClr val="F2F2F7"/>
                </a:highlight>
                <a:latin typeface="Noto Sans JP"/>
              </a:rPr>
              <a:t>■NIST: National Institute of Standards and Technology</a:t>
            </a:r>
          </a:p>
          <a:p>
            <a:pPr algn="l"/>
            <a:r>
              <a:rPr lang="ja-JP" altLang="en-US" b="0" i="0">
                <a:solidFill>
                  <a:srgbClr val="131619"/>
                </a:solidFill>
                <a:effectLst/>
                <a:highlight>
                  <a:srgbClr val="F2F2F7"/>
                </a:highlight>
                <a:latin typeface="Noto Sans JP"/>
              </a:rPr>
              <a:t>（米国国立標準技術研究所）</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ja-JP" altLang="en-US" sz="1200" u="none" strike="noStrike" kern="0" cap="none" spc="0" normalizeH="0" baseline="0" noProof="0">
                <a:ln>
                  <a:noFill/>
                </a:ln>
                <a:solidFill>
                  <a:srgbClr val="24292F"/>
                </a:solidFill>
                <a:uLnTx/>
                <a:uFillTx/>
                <a:latin typeface="Lucida Sans Typewriter"/>
                <a:ea typeface="HGPｺﾞｼｯｸE"/>
                <a:cs typeface="Lucida Sans Typewriter"/>
              </a:rPr>
              <a:t>定義しているサービスが３つある</a:t>
            </a:r>
            <a:endPar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ja-JP" sz="1200" u="none" strike="noStrike" kern="0" cap="none" spc="0" normalizeH="0" baseline="0" noProof="0" dirty="0" err="1">
                <a:ln>
                  <a:noFill/>
                </a:ln>
                <a:solidFill>
                  <a:srgbClr val="24292F"/>
                </a:solidFill>
                <a:uLnTx/>
                <a:uFillTx/>
                <a:latin typeface="Lucida Sans Typewriter"/>
                <a:ea typeface="HGPｺﾞｼｯｸE"/>
                <a:cs typeface="Lucida Sans Typewriter"/>
              </a:rPr>
              <a:t>IaaS,PaaS,SaaS</a:t>
            </a:r>
            <a:r>
              <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rPr>
              <a:t> </a:t>
            </a:r>
            <a:r>
              <a:rPr kumimoji="1" lang="ja-JP" altLang="en-US" sz="1200" u="none" strike="noStrike" kern="0" cap="none" spc="0" normalizeH="0" baseline="0" noProof="0">
                <a:ln>
                  <a:noFill/>
                </a:ln>
                <a:solidFill>
                  <a:srgbClr val="24292F"/>
                </a:solidFill>
                <a:uLnTx/>
                <a:uFillTx/>
                <a:latin typeface="Lucida Sans Typewriter"/>
                <a:ea typeface="HGPｺﾞｼｯｸE"/>
                <a:cs typeface="Lucida Sans Typewriter"/>
              </a:rPr>
              <a:t>がある、クラウドプロバイダーが管理する範囲が変わってくる</a:t>
            </a:r>
            <a:endPar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ja-JP" altLang="en-US" sz="1200" u="none" strike="noStrike" kern="0" cap="none" spc="0" normalizeH="0" baseline="0" noProof="0">
                <a:ln>
                  <a:noFill/>
                </a:ln>
                <a:solidFill>
                  <a:srgbClr val="24292F"/>
                </a:solidFill>
                <a:uLnTx/>
                <a:uFillTx/>
                <a:latin typeface="Lucida Sans Typewriter"/>
                <a:ea typeface="HGPｺﾞｼｯｸE"/>
                <a:cs typeface="Lucida Sans Typewriter"/>
              </a:rPr>
              <a:t>皆さんの維持管理のコストが変わってくるということ</a:t>
            </a:r>
            <a:endPar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ja-JP" altLang="en-US" sz="1200" u="none" strike="noStrike" kern="0" cap="none" spc="0" normalizeH="0" baseline="0" noProof="0">
                <a:ln>
                  <a:noFill/>
                </a:ln>
                <a:solidFill>
                  <a:srgbClr val="24292F"/>
                </a:solidFill>
                <a:uLnTx/>
                <a:uFillTx/>
                <a:latin typeface="Lucida Sans Typewriter"/>
                <a:ea typeface="HGPｺﾞｼｯｸE"/>
                <a:cs typeface="Lucida Sans Typewriter"/>
              </a:rPr>
              <a:t>それぞれについて詳しく見ていきましょう</a:t>
            </a:r>
            <a:endPar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rPr>
              <a:t>【</a:t>
            </a:r>
            <a:r>
              <a:rPr kumimoji="1" lang="ja-JP" altLang="en-US" sz="1200" u="none" strike="noStrike" kern="0" cap="none" spc="0" normalizeH="0" baseline="0" noProof="0" dirty="0">
                <a:ln>
                  <a:noFill/>
                </a:ln>
                <a:solidFill>
                  <a:srgbClr val="24292F"/>
                </a:solidFill>
                <a:uLnTx/>
                <a:uFillTx/>
                <a:latin typeface="Lucida Sans Typewriter"/>
                <a:ea typeface="HGPｺﾞｼｯｸE"/>
                <a:cs typeface="Lucida Sans Typewriter"/>
              </a:rPr>
              <a:t>インストラクターガイド</a:t>
            </a:r>
            <a:r>
              <a:rPr kumimoji="1" lang="en-US" altLang="ja-JP" sz="1200" u="none" strike="noStrike" kern="0" cap="none" spc="0" normalizeH="0" baseline="0" noProof="0" dirty="0">
                <a:ln>
                  <a:noFill/>
                </a:ln>
                <a:solidFill>
                  <a:srgbClr val="24292F"/>
                </a:solidFill>
                <a:uLnTx/>
                <a:uFillTx/>
                <a:latin typeface="Lucida Sans Typewriter"/>
                <a:ea typeface="HGPｺﾞｼｯｸE"/>
                <a:cs typeface="Lucida Sans Typewriter"/>
              </a:rPr>
              <a:t>】</a:t>
            </a:r>
          </a:p>
          <a:p>
            <a:r>
              <a:rPr kumimoji="1" lang="ja-JP" altLang="en-US" dirty="0"/>
              <a:t>ここから</a:t>
            </a:r>
            <a:r>
              <a:rPr kumimoji="1" lang="en-US" altLang="ja-JP" dirty="0"/>
              <a:t>5</a:t>
            </a:r>
            <a:r>
              <a:rPr kumimoji="1" lang="ja-JP" altLang="en-US" dirty="0"/>
              <a:t>枚のスライドにわたり</a:t>
            </a:r>
            <a:r>
              <a:rPr kumimoji="1" lang="en-US" altLang="ja-JP" dirty="0"/>
              <a:t>NIST</a:t>
            </a:r>
            <a:r>
              <a:rPr kumimoji="1" lang="ja-JP" altLang="en-US" dirty="0"/>
              <a:t>の３つのサービスモデルをもとに、サービスモデルについて説明をします。</a:t>
            </a:r>
            <a:endParaRPr kumimoji="1" lang="en-US" altLang="ja-JP" dirty="0"/>
          </a:p>
          <a:p>
            <a:r>
              <a:rPr kumimoji="1" lang="ja-JP" altLang="en-US" dirty="0"/>
              <a:t>各クラウドプロバイダーが提供する代表的なサービスなどは各クラウドのスライドでも説明があるので軽く紹介でよいです。</a:t>
            </a:r>
            <a:endParaRPr kumimoji="1" lang="en-US" altLang="ja-JP" dirty="0"/>
          </a:p>
          <a:p>
            <a:r>
              <a:rPr kumimoji="1" lang="ja-JP" altLang="en-US" dirty="0"/>
              <a:t>ミドルウェア、ランタイム、アプリケーション、デプロイなどのワードが通じないことが多いので、受講者に合わせて丁寧に説明していただくとよい</a:t>
            </a:r>
            <a:r>
              <a:rPr kumimoji="1" lang="ja-JP" altLang="en-US"/>
              <a:t>です。</a:t>
            </a:r>
            <a:endParaRPr kumimoji="1" lang="en-US" altLang="ja-JP" dirty="0"/>
          </a:p>
          <a:p>
            <a:endParaRPr kumimoji="1" lang="en-US" altLang="ja-JP" dirty="0"/>
          </a:p>
          <a:p>
            <a:endParaRPr kumimoji="1" lang="en-US" altLang="ja-JP" dirty="0"/>
          </a:p>
          <a:p>
            <a:pPr algn="l"/>
            <a:r>
              <a:rPr lang="en-US" altLang="ja-JP" b="0" i="0" dirty="0">
                <a:solidFill>
                  <a:srgbClr val="131619"/>
                </a:solidFill>
                <a:effectLst/>
                <a:highlight>
                  <a:srgbClr val="F2F2F7"/>
                </a:highlight>
                <a:latin typeface="Noto Sans JP"/>
              </a:rPr>
              <a:t>■NIST: National Institute of Standards and Technology</a:t>
            </a:r>
          </a:p>
          <a:p>
            <a:pPr algn="l"/>
            <a:r>
              <a:rPr lang="ja-JP" altLang="en-US" b="0" i="0">
                <a:solidFill>
                  <a:srgbClr val="131619"/>
                </a:solidFill>
                <a:effectLst/>
                <a:highlight>
                  <a:srgbClr val="F2F2F7"/>
                </a:highlight>
                <a:latin typeface="Noto Sans JP"/>
              </a:rPr>
              <a:t>（米国国立標準技術研究所）</a:t>
            </a:r>
          </a:p>
          <a:p>
            <a:endParaRPr kumimoji="1" lang="ja-JP" altLang="en-US" dirty="0"/>
          </a:p>
        </p:txBody>
      </p:sp>
    </p:spTree>
    <p:extLst>
      <p:ext uri="{BB962C8B-B14F-4D97-AF65-F5344CB8AC3E}">
        <p14:creationId xmlns:p14="http://schemas.microsoft.com/office/powerpoint/2010/main" val="426845692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276</a:t>
            </a:fld>
            <a:endParaRPr kumimoji="1" lang="ja-JP" altLang="en-US"/>
          </a:p>
        </p:txBody>
      </p:sp>
    </p:spTree>
    <p:extLst>
      <p:ext uri="{BB962C8B-B14F-4D97-AF65-F5344CB8AC3E}">
        <p14:creationId xmlns:p14="http://schemas.microsoft.com/office/powerpoint/2010/main" val="314063823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277</a:t>
            </a:fld>
            <a:endParaRPr kumimoji="1" lang="ja-JP" altLang="en-US" dirty="0"/>
          </a:p>
        </p:txBody>
      </p:sp>
    </p:spTree>
    <p:extLst>
      <p:ext uri="{BB962C8B-B14F-4D97-AF65-F5344CB8AC3E}">
        <p14:creationId xmlns:p14="http://schemas.microsoft.com/office/powerpoint/2010/main" val="111042386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latin typeface="メイリオ"/>
                <a:ea typeface="メイリオ"/>
              </a:rPr>
              <a:t>ワークの進め方は時間や、実施形態に応じて柔軟に変えてもらって構いません。</a:t>
            </a:r>
            <a:endParaRPr lang="en-US" altLang="ja-JP" dirty="0">
              <a:latin typeface="メイリオ"/>
              <a:ea typeface="メイリオ"/>
            </a:endParaRPr>
          </a:p>
          <a:p>
            <a:r>
              <a:rPr lang="ja-JP" altLang="en-US" dirty="0">
                <a:latin typeface="メイリオ"/>
                <a:ea typeface="メイリオ"/>
              </a:rPr>
              <a:t>例）時間がないのでグループワークを実施しない。時間があるので発表してもらう。時間がないので解説で済ませる。など</a:t>
            </a:r>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278</a:t>
            </a:fld>
            <a:endParaRPr kumimoji="1" lang="ja-JP" altLang="en-US"/>
          </a:p>
        </p:txBody>
      </p:sp>
    </p:spTree>
    <p:extLst>
      <p:ext uri="{BB962C8B-B14F-4D97-AF65-F5344CB8AC3E}">
        <p14:creationId xmlns:p14="http://schemas.microsoft.com/office/powerpoint/2010/main" val="145330913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279</a:t>
            </a:fld>
            <a:endParaRPr kumimoji="1" lang="ja-JP" altLang="en-US" dirty="0"/>
          </a:p>
        </p:txBody>
      </p:sp>
    </p:spTree>
    <p:extLst>
      <p:ext uri="{BB962C8B-B14F-4D97-AF65-F5344CB8AC3E}">
        <p14:creationId xmlns:p14="http://schemas.microsoft.com/office/powerpoint/2010/main" val="415770135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280</a:t>
            </a:fld>
            <a:endParaRPr kumimoji="1" lang="ja-JP" altLang="en-US" dirty="0"/>
          </a:p>
        </p:txBody>
      </p:sp>
    </p:spTree>
    <p:extLst>
      <p:ext uri="{BB962C8B-B14F-4D97-AF65-F5344CB8AC3E}">
        <p14:creationId xmlns:p14="http://schemas.microsoft.com/office/powerpoint/2010/main" val="179654970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281</a:t>
            </a:fld>
            <a:endParaRPr kumimoji="1" lang="ja-JP" altLang="en-US"/>
          </a:p>
        </p:txBody>
      </p:sp>
    </p:spTree>
    <p:extLst>
      <p:ext uri="{BB962C8B-B14F-4D97-AF65-F5344CB8AC3E}">
        <p14:creationId xmlns:p14="http://schemas.microsoft.com/office/powerpoint/2010/main" val="616747409"/>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28649619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283</a:t>
            </a:fld>
            <a:endParaRPr kumimoji="1" lang="ja-JP" altLang="en-US"/>
          </a:p>
        </p:txBody>
      </p:sp>
    </p:spTree>
    <p:extLst>
      <p:ext uri="{BB962C8B-B14F-4D97-AF65-F5344CB8AC3E}">
        <p14:creationId xmlns:p14="http://schemas.microsoft.com/office/powerpoint/2010/main" val="407466500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285</a:t>
            </a:fld>
            <a:endParaRPr kumimoji="1" lang="ja-JP" altLang="en-US"/>
          </a:p>
        </p:txBody>
      </p:sp>
    </p:spTree>
    <p:extLst>
      <p:ext uri="{BB962C8B-B14F-4D97-AF65-F5344CB8AC3E}">
        <p14:creationId xmlns:p14="http://schemas.microsoft.com/office/powerpoint/2010/main" val="193885171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286</a:t>
            </a:fld>
            <a:endParaRPr kumimoji="1" lang="ja-JP" altLang="en-US"/>
          </a:p>
        </p:txBody>
      </p:sp>
    </p:spTree>
    <p:extLst>
      <p:ext uri="{BB962C8B-B14F-4D97-AF65-F5344CB8AC3E}">
        <p14:creationId xmlns:p14="http://schemas.microsoft.com/office/powerpoint/2010/main" val="1226135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アプリケーション実行環境のプラットフォームを管理してくれる</a:t>
            </a:r>
            <a:endParaRPr kumimoji="1" lang="en-US" altLang="ja-JP" dirty="0"/>
          </a:p>
          <a:p>
            <a:endParaRPr kumimoji="1" lang="en-US" altLang="ja-JP" dirty="0"/>
          </a:p>
          <a:p>
            <a:r>
              <a:rPr kumimoji="1" lang="ja-JP" altLang="en-US"/>
              <a:t>もっと広い、らんたいむ、ミドルウェアを含めてクラウドプロバイダーに任せることができる。</a:t>
            </a:r>
            <a:endParaRPr kumimoji="1" lang="en-US" altLang="ja-JP" dirty="0"/>
          </a:p>
          <a:p>
            <a:r>
              <a:rPr kumimoji="1" lang="ja-JP" altLang="en-US"/>
              <a:t>ユーザはアプリに注力出来る。本来注力したい部分に人的なリソースを注力出来る。</a:t>
            </a:r>
            <a:endParaRPr kumimoji="1" lang="en-US" altLang="ja-JP" dirty="0"/>
          </a:p>
          <a:p>
            <a:endParaRPr kumimoji="1" lang="en-US" altLang="ja-JP" dirty="0"/>
          </a:p>
          <a:p>
            <a:r>
              <a:rPr kumimoji="1" lang="ja-JP" altLang="en-US"/>
              <a:t>考慮事項としては</a:t>
            </a:r>
            <a:endParaRPr kumimoji="1" lang="en-US" altLang="ja-JP" dirty="0"/>
          </a:p>
          <a:p>
            <a:r>
              <a:rPr kumimoji="1" lang="ja-JP" altLang="en-US"/>
              <a:t>オンプレ→</a:t>
            </a:r>
            <a:r>
              <a:rPr kumimoji="1" lang="en-US" altLang="ja-JP" dirty="0"/>
              <a:t>PaaS</a:t>
            </a:r>
            <a:r>
              <a:rPr kumimoji="1" lang="ja-JP" altLang="en-US"/>
              <a:t>のときなどはアプリケーションの更新、変更がひつようとなる　</a:t>
            </a:r>
            <a:endParaRPr kumimoji="1" lang="en-US" altLang="ja-JP" dirty="0"/>
          </a:p>
          <a:p>
            <a:endParaRPr kumimoji="1" lang="en-US" altLang="ja-JP" dirty="0"/>
          </a:p>
          <a:p>
            <a:r>
              <a:rPr kumimoji="1" lang="ja-JP" altLang="en-US"/>
              <a:t>スケーリング、負荷分散含めて実行環境を提供してくれる。</a:t>
            </a:r>
            <a:endParaRPr kumimoji="1" lang="en-US" altLang="ja-JP" dirty="0"/>
          </a:p>
          <a:p>
            <a:endParaRPr kumimoji="1" lang="en-US" altLang="ja-JP" dirty="0"/>
          </a:p>
          <a:p>
            <a:endParaRPr kumimoji="1" lang="en-US" altLang="ja-JP" dirty="0"/>
          </a:p>
          <a:p>
            <a:r>
              <a:rPr kumimoji="1" lang="ja-JP" altLang="en-US"/>
              <a:t>よくあるケース</a:t>
            </a:r>
            <a:endParaRPr kumimoji="1" lang="en-US" altLang="ja-JP" dirty="0"/>
          </a:p>
          <a:p>
            <a:r>
              <a:rPr kumimoji="1" lang="ja-JP" altLang="en-US"/>
              <a:t>一旦</a:t>
            </a:r>
            <a:r>
              <a:rPr kumimoji="1" lang="en-US" altLang="ja-JP" dirty="0"/>
              <a:t>IaaS </a:t>
            </a:r>
            <a:r>
              <a:rPr kumimoji="1" lang="ja-JP" altLang="en-US"/>
              <a:t>その後、</a:t>
            </a:r>
            <a:r>
              <a:rPr kumimoji="1" lang="en-US" altLang="ja-JP" dirty="0"/>
              <a:t>PaaS</a:t>
            </a:r>
            <a:r>
              <a:rPr kumimoji="1" lang="ja-JP" altLang="en-US"/>
              <a:t>に移行</a:t>
            </a:r>
            <a:endParaRPr kumimoji="1" lang="en-US" altLang="ja-JP" dirty="0"/>
          </a:p>
          <a:p>
            <a:endParaRPr kumimoji="1" lang="en-US" altLang="ja-JP" dirty="0"/>
          </a:p>
          <a:p>
            <a:endParaRPr kumimoji="1" lang="en-US" altLang="ja-JP" dirty="0"/>
          </a:p>
          <a:p>
            <a:endParaRPr kumimoji="1" lang="en-US" altLang="ja-JP" dirty="0"/>
          </a:p>
          <a:p>
            <a:r>
              <a:rPr kumimoji="1" lang="ja-JP" altLang="en-US"/>
              <a:t>既存の環境を</a:t>
            </a:r>
            <a:r>
              <a:rPr kumimoji="1" lang="en-US" altLang="ja-JP" dirty="0"/>
              <a:t>PaaS </a:t>
            </a:r>
            <a:r>
              <a:rPr kumimoji="1" lang="ja-JP" altLang="en-US"/>
              <a:t>に乗せる際はアプリの回収・変更が必要</a:t>
            </a:r>
            <a:endParaRPr kumimoji="1" lang="en-US" altLang="ja-JP" dirty="0"/>
          </a:p>
          <a:p>
            <a:r>
              <a:rPr kumimoji="1" lang="ja-JP" altLang="en-US"/>
              <a:t>ランタイムからネットワークをクラウドプロバイダが管理してくれる</a:t>
            </a:r>
            <a:endParaRPr kumimoji="1" lang="en-US" altLang="ja-JP" dirty="0"/>
          </a:p>
          <a:p>
            <a:endParaRPr kumimoji="1" lang="ja-JP" altLang="en-US" dirty="0"/>
          </a:p>
        </p:txBody>
      </p:sp>
    </p:spTree>
    <p:extLst>
      <p:ext uri="{BB962C8B-B14F-4D97-AF65-F5344CB8AC3E}">
        <p14:creationId xmlns:p14="http://schemas.microsoft.com/office/powerpoint/2010/main" val="134009884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287</a:t>
            </a:fld>
            <a:endParaRPr kumimoji="1" lang="ja-JP" altLang="en-US"/>
          </a:p>
        </p:txBody>
      </p:sp>
    </p:spTree>
    <p:extLst>
      <p:ext uri="{BB962C8B-B14F-4D97-AF65-F5344CB8AC3E}">
        <p14:creationId xmlns:p14="http://schemas.microsoft.com/office/powerpoint/2010/main" val="222986042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494949"/>
                </a:solidFill>
                <a:latin typeface="+mn-ea"/>
              </a:rPr>
              <a:t>※ </a:t>
            </a:r>
            <a:r>
              <a:rPr kumimoji="1" lang="ja-JP" altLang="en-US" sz="1200" dirty="0">
                <a:solidFill>
                  <a:srgbClr val="494949"/>
                </a:solidFill>
                <a:latin typeface="+mn-ea"/>
              </a:rPr>
              <a:t>猫と犬の画像は</a:t>
            </a:r>
            <a:r>
              <a:rPr kumimoji="1" lang="en-US" altLang="ja-JP" sz="1200" dirty="0" err="1">
                <a:solidFill>
                  <a:srgbClr val="494949"/>
                </a:solidFill>
                <a:latin typeface="+mn-ea"/>
              </a:rPr>
              <a:t>pixabay</a:t>
            </a:r>
            <a:r>
              <a:rPr kumimoji="1" lang="ja-JP" altLang="en-US" sz="1200" dirty="0">
                <a:solidFill>
                  <a:srgbClr val="494949"/>
                </a:solidFill>
                <a:latin typeface="+mn-ea"/>
              </a:rPr>
              <a:t>から取得したクレジット表示不要の画像を使用しています。</a:t>
            </a:r>
          </a:p>
          <a:p>
            <a:endParaRPr lang="ja-JP" altLang="en-US" dirty="0"/>
          </a:p>
        </p:txBody>
      </p:sp>
    </p:spTree>
    <p:extLst>
      <p:ext uri="{BB962C8B-B14F-4D97-AF65-F5344CB8AC3E}">
        <p14:creationId xmlns:p14="http://schemas.microsoft.com/office/powerpoint/2010/main" val="32208217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1637844197"/>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43994879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単純化のためにテキストでは「これが</a:t>
            </a:r>
            <a:r>
              <a:rPr kumimoji="1" lang="en-US" altLang="ja-JP" dirty="0"/>
              <a:t>CNN</a:t>
            </a:r>
            <a:r>
              <a:rPr kumimoji="1" lang="ja-JP" altLang="en-US" dirty="0"/>
              <a:t>」という説明になっていますが、</a:t>
            </a:r>
            <a:r>
              <a:rPr kumimoji="1" lang="en-US" altLang="ja-JP" dirty="0"/>
              <a:t>CNN</a:t>
            </a:r>
            <a:r>
              <a:rPr kumimoji="1" lang="ja-JP" altLang="en-US" dirty="0"/>
              <a:t>にもさまざまな種類があります。</a:t>
            </a:r>
            <a:endParaRPr kumimoji="1" lang="en-US" altLang="ja-JP" dirty="0"/>
          </a:p>
          <a:p>
            <a:r>
              <a:rPr kumimoji="1" lang="ja-JP" altLang="en-US" dirty="0"/>
              <a:t>最終的に分類を出力するのではなく、画像を結果として出力するようなネットワークの場合は全結合層がないケースもあります。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291</a:t>
            </a:fld>
            <a:endParaRPr kumimoji="1" lang="ja-JP" altLang="en-US" dirty="0"/>
          </a:p>
        </p:txBody>
      </p:sp>
    </p:spTree>
    <p:extLst>
      <p:ext uri="{BB962C8B-B14F-4D97-AF65-F5344CB8AC3E}">
        <p14:creationId xmlns:p14="http://schemas.microsoft.com/office/powerpoint/2010/main" val="68239525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292</a:t>
            </a:fld>
            <a:endParaRPr kumimoji="1" lang="ja-JP" altLang="en-US" dirty="0"/>
          </a:p>
        </p:txBody>
      </p:sp>
    </p:spTree>
    <p:extLst>
      <p:ext uri="{BB962C8B-B14F-4D97-AF65-F5344CB8AC3E}">
        <p14:creationId xmlns:p14="http://schemas.microsoft.com/office/powerpoint/2010/main" val="8773794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293</a:t>
            </a:fld>
            <a:endParaRPr kumimoji="1" lang="ja-JP" altLang="en-US" dirty="0"/>
          </a:p>
        </p:txBody>
      </p:sp>
    </p:spTree>
    <p:extLst>
      <p:ext uri="{BB962C8B-B14F-4D97-AF65-F5344CB8AC3E}">
        <p14:creationId xmlns:p14="http://schemas.microsoft.com/office/powerpoint/2010/main" val="364001728"/>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畳み込み後に</a:t>
            </a:r>
            <a:r>
              <a:rPr kumimoji="1" lang="en-US" altLang="ja-JP" dirty="0"/>
              <a:t>ReLU</a:t>
            </a:r>
            <a:r>
              <a:rPr kumimoji="1" lang="ja-JP" altLang="en-US" dirty="0"/>
              <a:t>関数が入るので、バイアスで足し引きされる値は</a:t>
            </a:r>
            <a:r>
              <a:rPr kumimoji="1" lang="en-US" altLang="ja-JP" dirty="0"/>
              <a:t>0</a:t>
            </a:r>
            <a:r>
              <a:rPr kumimoji="1" lang="ja-JP" altLang="en-US" dirty="0"/>
              <a:t>を出力するか</a:t>
            </a:r>
            <a:r>
              <a:rPr kumimoji="1" lang="en-US" altLang="ja-JP" dirty="0"/>
              <a:t>0</a:t>
            </a:r>
            <a:r>
              <a:rPr kumimoji="1" lang="ja-JP" altLang="en-US" dirty="0"/>
              <a:t>以上を出力するかの境目を調整することになります。</a:t>
            </a:r>
            <a:endParaRPr kumimoji="1" lang="en-US" altLang="ja-JP" dirty="0"/>
          </a:p>
          <a:p>
            <a:r>
              <a:rPr kumimoji="1" lang="ja-JP" altLang="en-US" dirty="0"/>
              <a:t>これにより特徴がより際立つような特徴抽出ができます。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294</a:t>
            </a:fld>
            <a:endParaRPr kumimoji="1" lang="ja-JP" altLang="en-US" dirty="0"/>
          </a:p>
        </p:txBody>
      </p:sp>
    </p:spTree>
    <p:extLst>
      <p:ext uri="{BB962C8B-B14F-4D97-AF65-F5344CB8AC3E}">
        <p14:creationId xmlns:p14="http://schemas.microsoft.com/office/powerpoint/2010/main" val="403625314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295</a:t>
            </a:fld>
            <a:endParaRPr kumimoji="1" lang="ja-JP" altLang="en-US" dirty="0"/>
          </a:p>
        </p:txBody>
      </p:sp>
    </p:spTree>
    <p:extLst>
      <p:ext uri="{BB962C8B-B14F-4D97-AF65-F5344CB8AC3E}">
        <p14:creationId xmlns:p14="http://schemas.microsoft.com/office/powerpoint/2010/main" val="284463540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296</a:t>
            </a:fld>
            <a:endParaRPr kumimoji="1" lang="ja-JP" altLang="en-US" dirty="0"/>
          </a:p>
        </p:txBody>
      </p:sp>
    </p:spTree>
    <p:extLst>
      <p:ext uri="{BB962C8B-B14F-4D97-AF65-F5344CB8AC3E}">
        <p14:creationId xmlns:p14="http://schemas.microsoft.com/office/powerpoint/2010/main" val="683210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solidFill>
                  <a:schemeClr val="dk1"/>
                </a:solidFill>
              </a:rPr>
              <a:t>データセンターは非公開です。</a:t>
            </a:r>
            <a:endParaRPr lang="en-US" altLang="ja-JP" dirty="0">
              <a:solidFill>
                <a:schemeClr val="dk1"/>
              </a:solidFill>
            </a:endParaRPr>
          </a:p>
          <a:p>
            <a:r>
              <a:rPr lang="ja-JP" altLang="en-US">
                <a:solidFill>
                  <a:schemeClr val="dk1"/>
                </a:solidFill>
              </a:rPr>
              <a:t>ハードウェアを交換している人もどのクラウドかわかっていない、完全非公開になっている</a:t>
            </a:r>
            <a:endParaRPr lang="en-US" altLang="ja-JP" dirty="0">
              <a:solidFill>
                <a:schemeClr val="dk1"/>
              </a:solidFill>
            </a:endParaRPr>
          </a:p>
          <a:p>
            <a:endParaRPr lang="en-US" altLang="ja-JP" dirty="0">
              <a:solidFill>
                <a:schemeClr val="dk1"/>
              </a:solidFill>
            </a:endParaRPr>
          </a:p>
          <a:p>
            <a:r>
              <a:rPr lang="ja-JP" altLang="en-US">
                <a:solidFill>
                  <a:schemeClr val="dk1"/>
                </a:solidFill>
              </a:rPr>
              <a:t>世界中の拠点を使用できます。皆さん何を基準にどこの拠点を使用しますか？</a:t>
            </a:r>
            <a:endParaRPr lang="en-US" altLang="ja-JP" dirty="0">
              <a:solidFill>
                <a:schemeClr val="dk1"/>
              </a:solidFill>
            </a:endParaRPr>
          </a:p>
          <a:p>
            <a:endParaRPr lang="en-US" altLang="ja-JP" dirty="0">
              <a:solidFill>
                <a:schemeClr val="dk1"/>
              </a:solidFill>
            </a:endParaRPr>
          </a:p>
          <a:p>
            <a:endParaRPr lang="en-US" altLang="ja-JP" dirty="0">
              <a:solidFill>
                <a:schemeClr val="dk1"/>
              </a:solidFill>
            </a:endParaRPr>
          </a:p>
          <a:p>
            <a:r>
              <a:rPr lang="en-US" altLang="ja-JP" dirty="0">
                <a:solidFill>
                  <a:schemeClr val="dk1"/>
                </a:solidFill>
              </a:rPr>
              <a:t>【</a:t>
            </a:r>
            <a:r>
              <a:rPr lang="ja-JP" altLang="en-US" dirty="0">
                <a:solidFill>
                  <a:schemeClr val="dk1"/>
                </a:solidFill>
              </a:rPr>
              <a:t>インストラクターガイド</a:t>
            </a:r>
            <a:r>
              <a:rPr lang="en-US" altLang="ja-JP" dirty="0">
                <a:solidFill>
                  <a:schemeClr val="dk1"/>
                </a:solidFill>
              </a:rPr>
              <a:t>】</a:t>
            </a:r>
            <a:endParaRPr lang="en-US" altLang="ja-JP" dirty="0">
              <a:solidFill>
                <a:srgbClr val="000000"/>
              </a:solidFill>
            </a:endParaRPr>
          </a:p>
          <a:p>
            <a:pPr marL="228600" indent="0"/>
            <a:r>
              <a:rPr lang="ja-JP" altLang="en-US" dirty="0">
                <a:solidFill>
                  <a:srgbClr val="24292F"/>
                </a:solidFill>
              </a:rPr>
              <a:t>　・</a:t>
            </a:r>
            <a:r>
              <a:rPr lang="ja-JP" altLang="en-US" sz="1200" dirty="0">
                <a:solidFill>
                  <a:srgbClr val="24292F"/>
                </a:solidFill>
              </a:rPr>
              <a:t>全てのデータセンターはオンラインで稼働</a:t>
            </a:r>
            <a:endParaRPr lang="en-US" altLang="ja-JP" dirty="0">
              <a:solidFill>
                <a:srgbClr val="24292F"/>
              </a:solidFill>
            </a:endParaRPr>
          </a:p>
          <a:p>
            <a:pPr marL="228600" indent="0"/>
            <a:r>
              <a:rPr lang="ja-JP" altLang="en-US" dirty="0">
                <a:solidFill>
                  <a:srgbClr val="24292F"/>
                </a:solidFill>
              </a:rPr>
              <a:t>　　・</a:t>
            </a:r>
            <a:r>
              <a:rPr lang="ja-JP" altLang="en-US" sz="1200" b="0" i="0" dirty="0">
                <a:solidFill>
                  <a:srgbClr val="24292F"/>
                </a:solidFill>
                <a:effectLst/>
              </a:rPr>
              <a:t>クラウドプロバイダーが購入した機器は</a:t>
            </a:r>
            <a:r>
              <a:rPr lang="en-US" altLang="ja-JP" sz="1200" b="0" i="0" dirty="0">
                <a:solidFill>
                  <a:srgbClr val="24292F"/>
                </a:solidFill>
                <a:effectLst/>
              </a:rPr>
              <a:t>DR</a:t>
            </a:r>
            <a:r>
              <a:rPr lang="ja-JP" altLang="en-US" sz="1200" b="0" i="0" dirty="0">
                <a:solidFill>
                  <a:srgbClr val="24292F"/>
                </a:solidFill>
                <a:effectLst/>
              </a:rPr>
              <a:t>サイト用などに確保されずに全て稼働</a:t>
            </a:r>
            <a:r>
              <a:rPr lang="ja-JP" altLang="en-US" dirty="0">
                <a:solidFill>
                  <a:srgbClr val="24292F"/>
                </a:solidFill>
              </a:rPr>
              <a:t>していて、</a:t>
            </a:r>
            <a:r>
              <a:rPr lang="ja-JP" altLang="en-US" sz="1200" b="0" i="0" dirty="0">
                <a:solidFill>
                  <a:srgbClr val="24292F"/>
                </a:solidFill>
                <a:effectLst/>
              </a:rPr>
              <a:t>ユーザーの要求に即座に答えられるように</a:t>
            </a:r>
            <a:r>
              <a:rPr lang="ja-JP" altLang="en-US" dirty="0">
                <a:solidFill>
                  <a:srgbClr val="24292F"/>
                </a:solidFill>
              </a:rPr>
              <a:t>している</a:t>
            </a:r>
            <a:endParaRPr lang="en-US" altLang="ja-JP" sz="1200" b="0" i="0" dirty="0">
              <a:solidFill>
                <a:srgbClr val="24292F"/>
              </a:solidFill>
              <a:effectLst/>
            </a:endParaRPr>
          </a:p>
          <a:p>
            <a:endParaRPr lang="ja-JP" altLang="en-US" dirty="0"/>
          </a:p>
          <a:p>
            <a:r>
              <a:rPr lang="ja-JP" altLang="en-US" dirty="0"/>
              <a:t>　</a:t>
            </a:r>
            <a:r>
              <a:rPr kumimoji="1" lang="ja-JP" altLang="en-US" dirty="0"/>
              <a:t>・</a:t>
            </a:r>
            <a:r>
              <a:rPr kumimoji="1" lang="en-US" altLang="ja-JP" dirty="0"/>
              <a:t>AWS</a:t>
            </a:r>
            <a:r>
              <a:rPr kumimoji="1" lang="ja-JP" altLang="en-US" dirty="0"/>
              <a:t>グローバルインフラストラクチャ</a:t>
            </a:r>
            <a:endParaRPr lang="en-US" altLang="ja-JP" dirty="0"/>
          </a:p>
          <a:p>
            <a:r>
              <a:rPr kumimoji="1" lang="en-US" altLang="ja-JP" dirty="0"/>
              <a:t>　　https://aws.amazon.com/jp/compliance/data-center/controls/</a:t>
            </a:r>
            <a:endParaRPr lang="en-US" altLang="ja-JP" dirty="0"/>
          </a:p>
          <a:p>
            <a:endParaRPr kumimoji="1" lang="en-US" altLang="ja-JP" dirty="0"/>
          </a:p>
          <a:p>
            <a:r>
              <a:rPr kumimoji="1" lang="ja-JP" altLang="en-US" dirty="0"/>
              <a:t>　・</a:t>
            </a:r>
            <a:r>
              <a:rPr kumimoji="1" lang="en-US" altLang="ja-JP" dirty="0"/>
              <a:t>Azure</a:t>
            </a:r>
            <a:r>
              <a:rPr kumimoji="1" lang="ja-JP" altLang="en-US" dirty="0"/>
              <a:t>物理インフラの裏話</a:t>
            </a:r>
            <a:endParaRPr kumimoji="1" lang="en-US" altLang="ja-JP" dirty="0"/>
          </a:p>
          <a:p>
            <a:r>
              <a:rPr kumimoji="1" lang="en-US" altLang="ja-JP" dirty="0"/>
              <a:t>　　https://ascii.jp/elem/000/001/474/1474081/</a:t>
            </a:r>
            <a:endParaRPr lang="en-US" altLang="ja-JP" dirty="0"/>
          </a:p>
          <a:p>
            <a:pPr>
              <a:defRPr/>
            </a:pPr>
            <a:endParaRPr lang="ja-JP" altLang="en-US" dirty="0">
              <a:solidFill>
                <a:srgbClr val="24292F"/>
              </a:solidFill>
            </a:endParaRPr>
          </a:p>
          <a:p>
            <a:pPr>
              <a:defRPr/>
            </a:pPr>
            <a:r>
              <a:rPr lang="ja-JP" altLang="en-US" dirty="0">
                <a:solidFill>
                  <a:srgbClr val="24292F"/>
                </a:solidFill>
              </a:rPr>
              <a:t>　・</a:t>
            </a:r>
            <a:r>
              <a:rPr lang="ja-JP" altLang="en-US" sz="1200" b="0" i="0" dirty="0">
                <a:solidFill>
                  <a:srgbClr val="24292F"/>
                </a:solidFill>
                <a:effectLst/>
              </a:rPr>
              <a:t>従業員の持つ情報の</a:t>
            </a:r>
            <a:r>
              <a:rPr lang="ja-JP" altLang="en-US" sz="1200" dirty="0">
                <a:solidFill>
                  <a:srgbClr val="24292F"/>
                </a:solidFill>
              </a:rPr>
              <a:t>分断</a:t>
            </a:r>
            <a:r>
              <a:rPr lang="ja-JP" altLang="en-US" sz="1200" b="0" i="0" dirty="0">
                <a:solidFill>
                  <a:srgbClr val="24292F"/>
                </a:solidFill>
                <a:effectLst/>
              </a:rPr>
              <a:t>を徹底</a:t>
            </a:r>
            <a:endParaRPr lang="en-US" altLang="ja-JP" sz="1200" b="0" i="0" dirty="0">
              <a:solidFill>
                <a:srgbClr val="24292F"/>
              </a:solidFill>
              <a:effectLst/>
            </a:endParaRPr>
          </a:p>
          <a:p>
            <a:r>
              <a:rPr kumimoji="1" lang="ja-JP" altLang="en-US" dirty="0"/>
              <a:t>　　物理インフラを管理するスタッフは、そのサーバーで何が動いているかを知らない（たぶん</a:t>
            </a:r>
            <a:r>
              <a:rPr kumimoji="1" lang="en-US" altLang="ja-JP" dirty="0"/>
              <a:t>AWS</a:t>
            </a:r>
            <a:r>
              <a:rPr kumimoji="1" lang="ja-JP" altLang="en-US" dirty="0"/>
              <a:t>の話）</a:t>
            </a:r>
            <a:endParaRPr kumimoji="1" lang="en-US" altLang="ja-JP" dirty="0"/>
          </a:p>
          <a:p>
            <a:endParaRPr kumimoji="1" lang="ja-JP" altLang="en-US" dirty="0"/>
          </a:p>
        </p:txBody>
      </p:sp>
    </p:spTree>
    <p:extLst>
      <p:ext uri="{BB962C8B-B14F-4D97-AF65-F5344CB8AC3E}">
        <p14:creationId xmlns:p14="http://schemas.microsoft.com/office/powerpoint/2010/main" val="480846098"/>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こちらは紹介しなくて構いませんが、</a:t>
            </a:r>
            <a:r>
              <a:rPr kumimoji="1" lang="en-US" altLang="ja-JP" dirty="0"/>
              <a:t>CNN</a:t>
            </a:r>
            <a:r>
              <a:rPr kumimoji="1" lang="ja-JP" altLang="en-US" dirty="0"/>
              <a:t>が唯一の方法というわけではなく、別の方法の方が有力かもしれない説があります。</a:t>
            </a:r>
            <a:endParaRPr kumimoji="1" lang="en-US" altLang="ja-JP" dirty="0"/>
          </a:p>
          <a:p>
            <a:r>
              <a:rPr kumimoji="1" lang="ja-JP" altLang="en-US" dirty="0"/>
              <a:t>既に情報を得ている受講者などから何か聞かれた際には以下を参考にしてください。</a:t>
            </a:r>
            <a:endParaRPr kumimoji="1" lang="en-US" altLang="ja-JP" dirty="0"/>
          </a:p>
          <a:p>
            <a:endParaRPr kumimoji="1" lang="en-US" altLang="ja-JP" dirty="0"/>
          </a:p>
          <a:p>
            <a:r>
              <a:rPr kumimoji="1" lang="ja-JP" altLang="en-US" dirty="0"/>
              <a:t>人間であれば前から見た姿から横から見た姿や後ろから見た姿をある程度判断できるのに対し、</a:t>
            </a:r>
            <a:r>
              <a:rPr kumimoji="1" lang="en-US" altLang="ja-JP" dirty="0"/>
              <a:t>CNN</a:t>
            </a:r>
            <a:r>
              <a:rPr kumimoji="1" lang="ja-JP" altLang="en-US" dirty="0"/>
              <a:t>ではそういった問題に対して精度がかなり低下する。</a:t>
            </a:r>
            <a:endParaRPr kumimoji="1" lang="en-US" altLang="ja-JP" dirty="0"/>
          </a:p>
          <a:p>
            <a:r>
              <a:rPr kumimoji="1" lang="ja-JP" altLang="en-US" dirty="0"/>
              <a:t>こういったことから</a:t>
            </a:r>
            <a:r>
              <a:rPr kumimoji="1" lang="en-US" altLang="ja-JP" dirty="0"/>
              <a:t>CNN</a:t>
            </a:r>
            <a:r>
              <a:rPr kumimoji="1" lang="ja-JP" altLang="en-US" dirty="0"/>
              <a:t>が視覚的な機能とは実は異なったアプローチをとっているかもしれないという説があり、ジェフリーヒントン教授などから出ている。</a:t>
            </a:r>
            <a:endParaRPr kumimoji="1" lang="en-US" altLang="ja-JP" dirty="0"/>
          </a:p>
          <a:p>
            <a:r>
              <a:rPr kumimoji="1" lang="ja-JP" altLang="en-US" dirty="0"/>
              <a:t>現状</a:t>
            </a:r>
            <a:r>
              <a:rPr kumimoji="1" lang="en-US" altLang="ja-JP" dirty="0"/>
              <a:t>CNN</a:t>
            </a:r>
            <a:r>
              <a:rPr kumimoji="1" lang="ja-JP" altLang="en-US" dirty="0"/>
              <a:t>が実用的であるが、今後変わってくるかもしれない。（カプセルネットワークなどの新しい手法が研究されている）</a:t>
            </a:r>
            <a:endParaRPr kumimoji="1" lang="en-US" altLang="ja-JP" dirty="0"/>
          </a:p>
          <a:p>
            <a:r>
              <a:rPr kumimoji="1" lang="en-US" altLang="ja-JP" dirty="0"/>
              <a:t>https://ainow.ai/2021/06/30/255617/</a:t>
            </a:r>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297</a:t>
            </a:fld>
            <a:endParaRPr kumimoji="1" lang="ja-JP" altLang="en-US" dirty="0"/>
          </a:p>
        </p:txBody>
      </p:sp>
    </p:spTree>
    <p:extLst>
      <p:ext uri="{BB962C8B-B14F-4D97-AF65-F5344CB8AC3E}">
        <p14:creationId xmlns:p14="http://schemas.microsoft.com/office/powerpoint/2010/main" val="3948116753"/>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298</a:t>
            </a:fld>
            <a:endParaRPr kumimoji="1" lang="ja-JP" altLang="en-US" dirty="0"/>
          </a:p>
        </p:txBody>
      </p:sp>
    </p:spTree>
    <p:extLst>
      <p:ext uri="{BB962C8B-B14F-4D97-AF65-F5344CB8AC3E}">
        <p14:creationId xmlns:p14="http://schemas.microsoft.com/office/powerpoint/2010/main" val="196177460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299</a:t>
            </a:fld>
            <a:endParaRPr kumimoji="1" lang="ja-JP" altLang="en-US" dirty="0"/>
          </a:p>
        </p:txBody>
      </p:sp>
    </p:spTree>
    <p:extLst>
      <p:ext uri="{BB962C8B-B14F-4D97-AF65-F5344CB8AC3E}">
        <p14:creationId xmlns:p14="http://schemas.microsoft.com/office/powerpoint/2010/main" val="4278010834"/>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300</a:t>
            </a:fld>
            <a:endParaRPr kumimoji="1" lang="ja-JP" altLang="en-US" dirty="0"/>
          </a:p>
        </p:txBody>
      </p:sp>
    </p:spTree>
    <p:extLst>
      <p:ext uri="{BB962C8B-B14F-4D97-AF65-F5344CB8AC3E}">
        <p14:creationId xmlns:p14="http://schemas.microsoft.com/office/powerpoint/2010/main" val="316294449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301</a:t>
            </a:fld>
            <a:endParaRPr kumimoji="1" lang="ja-JP" altLang="en-US"/>
          </a:p>
        </p:txBody>
      </p:sp>
    </p:spTree>
    <p:extLst>
      <p:ext uri="{BB962C8B-B14F-4D97-AF65-F5344CB8AC3E}">
        <p14:creationId xmlns:p14="http://schemas.microsoft.com/office/powerpoint/2010/main" val="1825339267"/>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10300550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66471903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94152543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305</a:t>
            </a:fld>
            <a:endParaRPr kumimoji="1" lang="ja-JP" altLang="en-US"/>
          </a:p>
        </p:txBody>
      </p:sp>
    </p:spTree>
    <p:extLst>
      <p:ext uri="{BB962C8B-B14F-4D97-AF65-F5344CB8AC3E}">
        <p14:creationId xmlns:p14="http://schemas.microsoft.com/office/powerpoint/2010/main" val="3786852276"/>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341146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冗長構成をとりましょうという概念自体は同じ</a:t>
            </a:r>
            <a:endParaRPr kumimoji="1" lang="en-US" altLang="ja-JP" dirty="0"/>
          </a:p>
          <a:p>
            <a:endParaRPr kumimoji="1" lang="en-US" altLang="ja-JP" dirty="0"/>
          </a:p>
          <a:p>
            <a:r>
              <a:rPr kumimoji="1" lang="ja-JP" altLang="en-US"/>
              <a:t>世界中にデータセンターがある。リソース調達のスピードが早いといった特徴がある。</a:t>
            </a:r>
            <a:endParaRPr kumimoji="1" lang="en-US" altLang="ja-JP" dirty="0"/>
          </a:p>
          <a:p>
            <a:r>
              <a:rPr kumimoji="1" lang="ja-JP" altLang="en-US"/>
              <a:t>同じ東京エリアで２つのデータセンターを選択したり、東京と大阪で使用できたり調達が早い解いた特徴がある。潤沢なリソースを使用出来る。</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ja-JP"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ja-JP" dirty="0"/>
              <a:t>PaaS </a:t>
            </a:r>
            <a:r>
              <a:rPr kumimoji="1" lang="ja-JP" altLang="en-US"/>
              <a:t>・マネージドサービスだとクラウド側が高可用性が維持してくれる</a:t>
            </a:r>
            <a:endParaRPr kumimoji="1" lang="en-US" altLang="ja-JP"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ja-JP" dirty="0"/>
              <a:t>IaaS </a:t>
            </a:r>
            <a:r>
              <a:rPr kumimoji="1" lang="ja-JP" altLang="en-US"/>
              <a:t>は自身で行う。</a:t>
            </a:r>
            <a:endParaRPr kumimoji="1" lang="en-US" altLang="ja-JP"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ja-JP"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ja-JP" altLang="en-US"/>
              <a:t>クラウドプロバイダ事業者はハードウェア運用事業者</a:t>
            </a:r>
            <a:endParaRPr kumimoji="1" lang="en-US" altLang="ja-JP"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ja-JP" altLang="en-US"/>
              <a:t>特に止まっては困るシステムは高可用性な構築をする必要がある。</a:t>
            </a:r>
            <a:endParaRPr kumimoji="1" lang="en-US" altLang="ja-JP"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ja-JP" dirty="0"/>
          </a:p>
          <a:p>
            <a:pPr algn="l"/>
            <a:r>
              <a:rPr lang="en-US" altLang="ja-JP" b="0" i="0" dirty="0">
                <a:solidFill>
                  <a:srgbClr val="131619"/>
                </a:solidFill>
                <a:effectLst/>
                <a:highlight>
                  <a:srgbClr val="F2F2F7"/>
                </a:highlight>
                <a:latin typeface="Noto Sans JP"/>
              </a:rPr>
              <a:t>■Google</a:t>
            </a:r>
            <a:r>
              <a:rPr lang="ja-JP" altLang="en-US" b="0" i="0">
                <a:solidFill>
                  <a:srgbClr val="131619"/>
                </a:solidFill>
                <a:effectLst/>
                <a:highlight>
                  <a:srgbClr val="F2F2F7"/>
                </a:highlight>
                <a:latin typeface="Noto Sans JP"/>
              </a:rPr>
              <a:t>のデータセンター</a:t>
            </a:r>
          </a:p>
          <a:p>
            <a:pPr algn="l"/>
            <a:r>
              <a:rPr lang="en-US" altLang="ja-JP" b="0" i="0" u="none" strike="noStrike" dirty="0">
                <a:solidFill>
                  <a:srgbClr val="0956B5"/>
                </a:solidFill>
                <a:effectLst/>
                <a:highlight>
                  <a:srgbClr val="F2F2F7"/>
                </a:highlight>
                <a:latin typeface="Noto Sans JP"/>
                <a:hlinkClick r:id="rId3" tooltip="https://www.google.com/about/datacenters/gallery/#!#mayes-county-server-racks"/>
              </a:rPr>
              <a:t>https://www.google.com/about/datacenters/gallery/#!#mayes-county-server-racks</a:t>
            </a:r>
            <a:endParaRPr lang="en-US" altLang="ja-JP" b="0" i="0" dirty="0">
              <a:solidFill>
                <a:srgbClr val="131619"/>
              </a:solidFill>
              <a:effectLst/>
              <a:highlight>
                <a:srgbClr val="F2F2F7"/>
              </a:highlight>
              <a:latin typeface="Noto Sans JP"/>
            </a:endParaRPr>
          </a:p>
          <a:p>
            <a:r>
              <a:rPr lang="en-US" altLang="ja-JP" dirty="0"/>
              <a:t>Mac </a:t>
            </a:r>
            <a:br>
              <a:rPr lang="en-US" altLang="ja-JP" dirty="0"/>
            </a:br>
            <a:endParaRPr kumimoji="1" lang="en-US" altLang="ja-JP"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ja-JP"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ja-JP"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ja-JP" dirty="0"/>
              <a:t>【</a:t>
            </a:r>
            <a:r>
              <a:rPr kumimoji="1" lang="ja-JP" altLang="en-US" dirty="0"/>
              <a:t>インストラクターガイド</a:t>
            </a:r>
            <a:r>
              <a:rPr kumimoji="1" lang="en-US" altLang="ja-JP" dirty="0"/>
              <a:t>】</a:t>
            </a:r>
          </a:p>
          <a:p>
            <a:r>
              <a:rPr lang="en-US" altLang="ja-JP" dirty="0"/>
              <a:t>以下のポイントをお伝え下さい</a:t>
            </a:r>
          </a:p>
          <a:p>
            <a:r>
              <a:rPr kumimoji="1" lang="ja-JP" altLang="en-US" dirty="0"/>
              <a:t>・クラウドは調達スピードが早いため、壊れることを前提に交換可能なシステムを設計する</a:t>
            </a:r>
            <a:endParaRPr kumimoji="1" lang="en-US" altLang="ja-JP" dirty="0"/>
          </a:p>
          <a:p>
            <a:r>
              <a:rPr kumimoji="1" lang="ja-JP" altLang="en-US" dirty="0"/>
              <a:t>・想定外の負荷が発生したとしても、簡単にスケールできる</a:t>
            </a:r>
            <a:endParaRPr kumimoji="1" lang="en-US" altLang="ja-JP" dirty="0"/>
          </a:p>
          <a:p>
            <a:endParaRPr kumimoji="1" lang="en-US" altLang="ja-JP" dirty="0"/>
          </a:p>
          <a:p>
            <a:r>
              <a:rPr kumimoji="1" lang="ja-JP" altLang="en-US" dirty="0"/>
              <a:t>ただしこれを実現するには、</a:t>
            </a:r>
            <a:endParaRPr kumimoji="1" lang="en-US" altLang="ja-JP" dirty="0"/>
          </a:p>
          <a:p>
            <a:r>
              <a:rPr lang="ja-JP" altLang="en-US" dirty="0"/>
              <a:t>・サーバーを起動したときに自動でアプリケーションが動くようにする</a:t>
            </a:r>
            <a:endParaRPr kumimoji="1" lang="ja-JP" altLang="en-US" dirty="0"/>
          </a:p>
          <a:p>
            <a:r>
              <a:rPr kumimoji="1" lang="ja-JP" altLang="en-US" dirty="0"/>
              <a:t>必要がある点を、余裕があれば補足してください</a:t>
            </a:r>
            <a:endParaRPr kumimoji="1" lang="en-US" altLang="ja-JP" dirty="0"/>
          </a:p>
          <a:p>
            <a:endParaRPr kumimoji="1" lang="en-US" altLang="ja-JP" dirty="0"/>
          </a:p>
        </p:txBody>
      </p:sp>
    </p:spTree>
    <p:extLst>
      <p:ext uri="{BB962C8B-B14F-4D97-AF65-F5344CB8AC3E}">
        <p14:creationId xmlns:p14="http://schemas.microsoft.com/office/powerpoint/2010/main" val="350184322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307</a:t>
            </a:fld>
            <a:endParaRPr kumimoji="1" lang="ja-JP" altLang="en-US"/>
          </a:p>
        </p:txBody>
      </p:sp>
    </p:spTree>
    <p:extLst>
      <p:ext uri="{BB962C8B-B14F-4D97-AF65-F5344CB8AC3E}">
        <p14:creationId xmlns:p14="http://schemas.microsoft.com/office/powerpoint/2010/main" val="268785673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もとにしている事例</a:t>
            </a:r>
            <a:endParaRPr lang="en-US" altLang="ja-JP" dirty="0"/>
          </a:p>
          <a:p>
            <a:r>
              <a:rPr lang="ja-JP" altLang="en-US" dirty="0"/>
              <a:t>（掲載許可は取っていないため、テキスト上は情報をぼやかしています。ネットの記事などを紹介しても良いですが、受講者に関係者がいらっしゃる可能性もある為、不快な印象を与えないようにご注意ください。）</a:t>
            </a:r>
            <a:endParaRPr lang="en-US" altLang="ja-JP" dirty="0"/>
          </a:p>
          <a:p>
            <a:r>
              <a:rPr lang="ja-JP" altLang="en-US" dirty="0"/>
              <a:t>大東建託いい部屋ネット：</a:t>
            </a:r>
            <a:r>
              <a:rPr lang="en-US" altLang="ja-JP" dirty="0"/>
              <a:t>https://japan.cnet.com/article/35120690/</a:t>
            </a:r>
          </a:p>
          <a:p>
            <a:r>
              <a:rPr lang="ja-JP" altLang="en-US" dirty="0"/>
              <a:t>クリーニング店</a:t>
            </a:r>
            <a:r>
              <a:rPr lang="ja-JP" altLang="en-US" b="0" i="0" dirty="0">
                <a:solidFill>
                  <a:srgbClr val="343434"/>
                </a:solidFill>
                <a:effectLst/>
                <a:latin typeface="Meiryo" panose="020B0604030504040204" pitchFamily="50" charset="-128"/>
                <a:ea typeface="Meiryo" panose="020B0604030504040204" pitchFamily="50" charset="-128"/>
              </a:rPr>
              <a:t>エルアンドエー</a:t>
            </a:r>
            <a:r>
              <a:rPr lang="ja-JP" altLang="en-US" dirty="0"/>
              <a:t>：</a:t>
            </a:r>
            <a:r>
              <a:rPr lang="en-US" altLang="ja-JP" dirty="0"/>
              <a:t>https://www.itmedia.co.jp/news/articles/1804/04/news118.html</a:t>
            </a:r>
          </a:p>
          <a:p>
            <a:r>
              <a:rPr lang="en-US" altLang="ja-JP" dirty="0"/>
              <a:t>ALSOK</a:t>
            </a:r>
            <a:r>
              <a:rPr lang="ja-JP" altLang="en-US" dirty="0"/>
              <a:t>：</a:t>
            </a:r>
            <a:r>
              <a:rPr lang="en-US" altLang="ja-JP" dirty="0"/>
              <a:t>https://xtrend.nikkei.com/atcl/contents/18/00049/00017/</a:t>
            </a:r>
            <a:endParaRPr lang="ja-JP" altLang="en-US" dirty="0"/>
          </a:p>
        </p:txBody>
      </p:sp>
    </p:spTree>
    <p:extLst>
      <p:ext uri="{BB962C8B-B14F-4D97-AF65-F5344CB8AC3E}">
        <p14:creationId xmlns:p14="http://schemas.microsoft.com/office/powerpoint/2010/main" val="2409077443"/>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もとにしている事例</a:t>
            </a:r>
            <a:endParaRPr lang="en-US" altLang="ja-JP" dirty="0"/>
          </a:p>
          <a:p>
            <a:r>
              <a:rPr lang="ja-JP" altLang="en-US" dirty="0"/>
              <a:t>メルカリ：</a:t>
            </a:r>
            <a:r>
              <a:rPr lang="en-US" altLang="ja-JP" dirty="0"/>
              <a:t>https://engineering.mercari.com/blog/entry/2017-12-23-100000/</a:t>
            </a:r>
          </a:p>
        </p:txBody>
      </p:sp>
    </p:spTree>
    <p:extLst>
      <p:ext uri="{BB962C8B-B14F-4D97-AF65-F5344CB8AC3E}">
        <p14:creationId xmlns:p14="http://schemas.microsoft.com/office/powerpoint/2010/main" val="76984595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310</a:t>
            </a:fld>
            <a:endParaRPr kumimoji="1" lang="ja-JP" altLang="en-US"/>
          </a:p>
        </p:txBody>
      </p:sp>
    </p:spTree>
    <p:extLst>
      <p:ext uri="{BB962C8B-B14F-4D97-AF65-F5344CB8AC3E}">
        <p14:creationId xmlns:p14="http://schemas.microsoft.com/office/powerpoint/2010/main" val="1765439394"/>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311</a:t>
            </a:fld>
            <a:endParaRPr kumimoji="1" lang="ja-JP" altLang="en-US"/>
          </a:p>
        </p:txBody>
      </p:sp>
    </p:spTree>
    <p:extLst>
      <p:ext uri="{BB962C8B-B14F-4D97-AF65-F5344CB8AC3E}">
        <p14:creationId xmlns:p14="http://schemas.microsoft.com/office/powerpoint/2010/main" val="2768967359"/>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312</a:t>
            </a:fld>
            <a:endParaRPr kumimoji="1" lang="ja-JP" altLang="en-US"/>
          </a:p>
        </p:txBody>
      </p:sp>
    </p:spTree>
    <p:extLst>
      <p:ext uri="{BB962C8B-B14F-4D97-AF65-F5344CB8AC3E}">
        <p14:creationId xmlns:p14="http://schemas.microsoft.com/office/powerpoint/2010/main" val="678350892"/>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313</a:t>
            </a:fld>
            <a:endParaRPr kumimoji="1" lang="ja-JP" altLang="en-US" dirty="0"/>
          </a:p>
        </p:txBody>
      </p:sp>
    </p:spTree>
    <p:extLst>
      <p:ext uri="{BB962C8B-B14F-4D97-AF65-F5344CB8AC3E}">
        <p14:creationId xmlns:p14="http://schemas.microsoft.com/office/powerpoint/2010/main" val="298024806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315</a:t>
            </a:fld>
            <a:endParaRPr kumimoji="1" lang="ja-JP" altLang="en-US"/>
          </a:p>
        </p:txBody>
      </p:sp>
    </p:spTree>
    <p:extLst>
      <p:ext uri="{BB962C8B-B14F-4D97-AF65-F5344CB8AC3E}">
        <p14:creationId xmlns:p14="http://schemas.microsoft.com/office/powerpoint/2010/main" val="2413008703"/>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解説</a:t>
            </a:r>
            <a:endParaRPr kumimoji="1" lang="en-US" altLang="ja-JP" dirty="0"/>
          </a:p>
          <a:p>
            <a:r>
              <a:rPr kumimoji="1" lang="ja-JP" altLang="en-US" dirty="0"/>
              <a:t>１</a:t>
            </a:r>
            <a:r>
              <a:rPr kumimoji="1" lang="en-US" altLang="ja-JP" dirty="0"/>
              <a:t>. </a:t>
            </a:r>
            <a:r>
              <a:rPr kumimoji="1" lang="ja-JP" altLang="en-US" dirty="0"/>
              <a:t>選択肢１：人工知能についての説明です。</a:t>
            </a:r>
            <a:endParaRPr kumimoji="1" lang="en-US" altLang="ja-JP" dirty="0"/>
          </a:p>
          <a:p>
            <a:r>
              <a:rPr kumimoji="1" lang="ja-JP" altLang="en-US" dirty="0"/>
              <a:t>１</a:t>
            </a:r>
            <a:r>
              <a:rPr kumimoji="1" lang="en-US" altLang="ja-JP" dirty="0"/>
              <a:t>. </a:t>
            </a:r>
            <a:r>
              <a:rPr kumimoji="1" lang="ja-JP" altLang="en-US" dirty="0"/>
              <a:t>選択肢３：人工知能の実現手段の一つである、エキスパートシステムについての説明です。</a:t>
            </a:r>
            <a:endParaRPr kumimoji="1" lang="en-US" altLang="ja-JP" dirty="0"/>
          </a:p>
          <a:p>
            <a:endParaRPr kumimoji="1" lang="en-US" altLang="ja-JP" dirty="0"/>
          </a:p>
          <a:p>
            <a:r>
              <a:rPr kumimoji="1" lang="ja-JP" altLang="en-US" dirty="0"/>
              <a:t>２</a:t>
            </a:r>
            <a:r>
              <a:rPr kumimoji="1" lang="en-US" altLang="ja-JP" dirty="0"/>
              <a:t>. </a:t>
            </a:r>
            <a:r>
              <a:rPr kumimoji="1" lang="ja-JP" altLang="en-US" dirty="0"/>
              <a:t>選択肢１、４、５の名称の学習手法はありません</a:t>
            </a:r>
            <a:endParaRPr kumimoji="1" lang="en-US" altLang="ja-JP" dirty="0"/>
          </a:p>
          <a:p>
            <a:endParaRPr kumimoji="1" lang="en-US" altLang="ja-JP" dirty="0"/>
          </a:p>
          <a:p>
            <a:r>
              <a:rPr kumimoji="1" lang="ja-JP" altLang="en-US" dirty="0"/>
              <a:t>３．カスタムモデルを開発する場合、機械学習のプログラムを開発するためのハードウェアやソフトウェアの用意が必要です。どの選択肢も関係しています。</a:t>
            </a:r>
            <a:endParaRPr kumimoji="1" lang="en-US" altLang="ja-JP" dirty="0"/>
          </a:p>
          <a:p>
            <a:r>
              <a:rPr kumimoji="1" lang="ja-JP" altLang="en-US" dirty="0"/>
              <a:t>・ ハードウェアに関係するもの：</a:t>
            </a:r>
            <a:r>
              <a:rPr kumimoji="1" lang="en-US" altLang="ja-JP" dirty="0"/>
              <a:t>GPU</a:t>
            </a:r>
          </a:p>
          <a:p>
            <a:r>
              <a:rPr kumimoji="1" lang="ja-JP" altLang="en-US" dirty="0"/>
              <a:t>・ プログラムの実行環境に関係するもの：</a:t>
            </a:r>
            <a:r>
              <a:rPr kumimoji="1" lang="en-US" altLang="ja-JP" dirty="0"/>
              <a:t>Jupyter Notebook</a:t>
            </a:r>
            <a:r>
              <a:rPr kumimoji="1" lang="ja-JP" altLang="en-US" dirty="0"/>
              <a:t>、</a:t>
            </a:r>
            <a:r>
              <a:rPr kumimoji="1" lang="en-US" altLang="ja-JP" dirty="0"/>
              <a:t>Google Colaboratory</a:t>
            </a:r>
          </a:p>
          <a:p>
            <a:r>
              <a:rPr kumimoji="1" lang="ja-JP" altLang="en-US" dirty="0"/>
              <a:t>・ プログラミング言語：</a:t>
            </a:r>
            <a:r>
              <a:rPr kumimoji="1" lang="en-US" altLang="ja-JP" dirty="0"/>
              <a:t>Python</a:t>
            </a:r>
          </a:p>
          <a:p>
            <a:r>
              <a:rPr kumimoji="1" lang="ja-JP" altLang="en-US" dirty="0"/>
              <a:t>・ 機械学習用のライブラリ・フレームワーク：</a:t>
            </a:r>
            <a:r>
              <a:rPr kumimoji="1" lang="en-US" altLang="ja-JP" dirty="0"/>
              <a:t>scikit-learn</a:t>
            </a:r>
            <a:r>
              <a:rPr kumimoji="1" lang="ja-JP" altLang="en-US" dirty="0"/>
              <a:t>、</a:t>
            </a:r>
            <a:r>
              <a:rPr kumimoji="1" lang="en-US" altLang="ja-JP" dirty="0"/>
              <a:t>Keras</a:t>
            </a:r>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316</a:t>
            </a:fld>
            <a:endParaRPr kumimoji="1" lang="ja-JP" altLang="en-US" dirty="0"/>
          </a:p>
        </p:txBody>
      </p:sp>
    </p:spTree>
    <p:extLst>
      <p:ext uri="{BB962C8B-B14F-4D97-AF65-F5344CB8AC3E}">
        <p14:creationId xmlns:p14="http://schemas.microsoft.com/office/powerpoint/2010/main" val="179426583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こちらのワークには正解があるわけではありません。</a:t>
            </a:r>
            <a:endParaRPr kumimoji="1" lang="en-US" altLang="ja-JP" dirty="0"/>
          </a:p>
          <a:p>
            <a:r>
              <a:rPr kumimoji="1" lang="ja-JP" altLang="en-US" dirty="0"/>
              <a:t>講義や演習を振り返りながら理解を深めてもらうことが目的のため、解答例に書かれていることと違っていても問題はありません。</a:t>
            </a:r>
            <a:endParaRPr kumimoji="1" lang="en-US" altLang="ja-JP" dirty="0"/>
          </a:p>
          <a:p>
            <a:r>
              <a:rPr kumimoji="1" lang="ja-JP" altLang="en-US" dirty="0"/>
              <a:t>また、</a:t>
            </a:r>
            <a:r>
              <a:rPr kumimoji="1" lang="en-US" altLang="ja-JP" dirty="0" err="1"/>
              <a:t>class_weight</a:t>
            </a:r>
            <a:r>
              <a:rPr kumimoji="1" lang="en-US" altLang="ja-JP" dirty="0"/>
              <a:t>=‘balanced’</a:t>
            </a:r>
            <a:r>
              <a:rPr kumimoji="1" lang="ja-JP" altLang="en-US" dirty="0"/>
              <a:t>は（参考）に記載している内容ですのでご注意ください。</a:t>
            </a:r>
            <a:endParaRPr kumimoji="1"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317</a:t>
            </a:fld>
            <a:endParaRPr kumimoji="1" lang="ja-JP" altLang="en-US" dirty="0"/>
          </a:p>
        </p:txBody>
      </p:sp>
    </p:spTree>
    <p:extLst>
      <p:ext uri="{BB962C8B-B14F-4D97-AF65-F5344CB8AC3E}">
        <p14:creationId xmlns:p14="http://schemas.microsoft.com/office/powerpoint/2010/main" val="4113880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defRPr/>
            </a:pPr>
            <a:r>
              <a:rPr lang="en-US" altLang="ja-JP" dirty="0">
                <a:solidFill>
                  <a:srgbClr val="000000"/>
                </a:solidFill>
              </a:rPr>
              <a:t>【</a:t>
            </a:r>
            <a:r>
              <a:rPr lang="ja-JP" altLang="en-US" dirty="0">
                <a:solidFill>
                  <a:srgbClr val="000000"/>
                </a:solidFill>
              </a:rPr>
              <a:t>インストラクターガイド</a:t>
            </a:r>
            <a:r>
              <a:rPr lang="en-US" altLang="ja-JP" dirty="0">
                <a:solidFill>
                  <a:srgbClr val="000000"/>
                </a:solidFill>
              </a:rPr>
              <a:t>】</a:t>
            </a:r>
          </a:p>
          <a:p>
            <a:pPr>
              <a:defRPr/>
            </a:pPr>
            <a:r>
              <a:rPr lang="ja-JP" altLang="en-US" dirty="0">
                <a:solidFill>
                  <a:srgbClr val="000000"/>
                </a:solidFill>
              </a:rPr>
              <a:t>このスライドは</a:t>
            </a:r>
            <a:r>
              <a:rPr lang="en-US" altLang="ja-JP" dirty="0">
                <a:solidFill>
                  <a:srgbClr val="000000"/>
                </a:solidFill>
              </a:rPr>
              <a:t>1</a:t>
            </a:r>
            <a:r>
              <a:rPr lang="ja-JP" altLang="en-US" dirty="0">
                <a:solidFill>
                  <a:srgbClr val="000000"/>
                </a:solidFill>
              </a:rPr>
              <a:t>章のまとめとして使ってください。新たに何かを話そうとしなくてよいです。</a:t>
            </a:r>
            <a:endParaRPr lang="en-US" altLang="ja-JP" dirty="0">
              <a:solidFill>
                <a:srgbClr val="000000"/>
              </a:solidFill>
            </a:endParaRPr>
          </a:p>
          <a:p>
            <a:pPr>
              <a:defRPr/>
            </a:pPr>
            <a:r>
              <a:rPr lang="ja-JP" altLang="en-US" dirty="0">
                <a:solidFill>
                  <a:srgbClr val="000000"/>
                </a:solidFill>
              </a:rPr>
              <a:t>つぎのまとめのスライドはテキスト形式に従って入れていますが、ここですべてまとめを話してしまう場合は飛ばして構いません</a:t>
            </a:r>
            <a:endParaRPr lang="en-US" altLang="ja-JP" dirty="0">
              <a:solidFill>
                <a:srgbClr val="000000"/>
              </a:solidFill>
            </a:endParaRPr>
          </a:p>
        </p:txBody>
      </p:sp>
    </p:spTree>
    <p:extLst>
      <p:ext uri="{BB962C8B-B14F-4D97-AF65-F5344CB8AC3E}">
        <p14:creationId xmlns:p14="http://schemas.microsoft.com/office/powerpoint/2010/main" val="1871441749"/>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318</a:t>
            </a:fld>
            <a:endParaRPr kumimoji="1" lang="ja-JP" altLang="en-US"/>
          </a:p>
        </p:txBody>
      </p:sp>
    </p:spTree>
    <p:extLst>
      <p:ext uri="{BB962C8B-B14F-4D97-AF65-F5344CB8AC3E}">
        <p14:creationId xmlns:p14="http://schemas.microsoft.com/office/powerpoint/2010/main" val="316251865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2122585545"/>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320</a:t>
            </a:fld>
            <a:endParaRPr kumimoji="1" lang="ja-JP" altLang="en-US"/>
          </a:p>
        </p:txBody>
      </p:sp>
    </p:spTree>
    <p:extLst>
      <p:ext uri="{BB962C8B-B14F-4D97-AF65-F5344CB8AC3E}">
        <p14:creationId xmlns:p14="http://schemas.microsoft.com/office/powerpoint/2010/main" val="1852951608"/>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361461550"/>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4097046655"/>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963111914"/>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324</a:t>
            </a:fld>
            <a:endParaRPr kumimoji="1" lang="ja-JP" altLang="en-US" dirty="0"/>
          </a:p>
        </p:txBody>
      </p:sp>
    </p:spTree>
    <p:extLst>
      <p:ext uri="{BB962C8B-B14F-4D97-AF65-F5344CB8AC3E}">
        <p14:creationId xmlns:p14="http://schemas.microsoft.com/office/powerpoint/2010/main" val="1599602635"/>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63052224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436474425"/>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327</a:t>
            </a:fld>
            <a:endParaRPr kumimoji="1" lang="ja-JP" altLang="en-US"/>
          </a:p>
        </p:txBody>
      </p:sp>
    </p:spTree>
    <p:extLst>
      <p:ext uri="{BB962C8B-B14F-4D97-AF65-F5344CB8AC3E}">
        <p14:creationId xmlns:p14="http://schemas.microsoft.com/office/powerpoint/2010/main" val="1293305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9: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endParaRPr kumimoji="1" lang="en-US" altLang="ja-JP" dirty="0"/>
          </a:p>
        </p:txBody>
      </p:sp>
      <p:sp>
        <p:nvSpPr>
          <p:cNvPr id="288" name="Google Shape;288;p39: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1013942"/>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86278805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111806284"/>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561174187"/>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4132778309"/>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332</a:t>
            </a:fld>
            <a:endParaRPr kumimoji="1" lang="ja-JP" altLang="en-US"/>
          </a:p>
        </p:txBody>
      </p:sp>
    </p:spTree>
    <p:extLst>
      <p:ext uri="{BB962C8B-B14F-4D97-AF65-F5344CB8AC3E}">
        <p14:creationId xmlns:p14="http://schemas.microsoft.com/office/powerpoint/2010/main" val="3735664840"/>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542857167"/>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334</a:t>
            </a:fld>
            <a:endParaRPr kumimoji="1" lang="ja-JP" altLang="en-US" dirty="0"/>
          </a:p>
        </p:txBody>
      </p:sp>
    </p:spTree>
    <p:extLst>
      <p:ext uri="{BB962C8B-B14F-4D97-AF65-F5344CB8AC3E}">
        <p14:creationId xmlns:p14="http://schemas.microsoft.com/office/powerpoint/2010/main" val="1213955238"/>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335</a:t>
            </a:fld>
            <a:endParaRPr kumimoji="1" lang="ja-JP" altLang="en-US" dirty="0"/>
          </a:p>
        </p:txBody>
      </p:sp>
    </p:spTree>
    <p:extLst>
      <p:ext uri="{BB962C8B-B14F-4D97-AF65-F5344CB8AC3E}">
        <p14:creationId xmlns:p14="http://schemas.microsoft.com/office/powerpoint/2010/main" val="4194009545"/>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6532619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337</a:t>
            </a:fld>
            <a:endParaRPr kumimoji="1" lang="ja-JP" altLang="en-US" dirty="0"/>
          </a:p>
        </p:txBody>
      </p:sp>
    </p:spTree>
    <p:extLst>
      <p:ext uri="{BB962C8B-B14F-4D97-AF65-F5344CB8AC3E}">
        <p14:creationId xmlns:p14="http://schemas.microsoft.com/office/powerpoint/2010/main" val="8033732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9: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r>
              <a:rPr kumimoji="1" lang="en-US" altLang="ja-JP" dirty="0"/>
              <a:t>【</a:t>
            </a:r>
            <a:r>
              <a:rPr kumimoji="1" lang="ja-JP" altLang="en-US" dirty="0"/>
              <a:t>インストラクターガイド</a:t>
            </a:r>
            <a:r>
              <a:rPr kumimoji="1" lang="en-US" altLang="ja-JP" dirty="0"/>
              <a:t>】</a:t>
            </a:r>
          </a:p>
          <a:p>
            <a:r>
              <a:rPr kumimoji="1" lang="ja-JP" altLang="en-US" dirty="0"/>
              <a:t>「クラウドのメリット」のパートは、主にクラウド概要の３章、ビジネスパーソンのためのクラウド入門の</a:t>
            </a:r>
            <a:r>
              <a:rPr kumimoji="1" lang="en-US" altLang="ja-JP" dirty="0"/>
              <a:t>2</a:t>
            </a:r>
            <a:r>
              <a:rPr kumimoji="1" lang="ja-JP" altLang="en-US" dirty="0"/>
              <a:t>章から引用しています。</a:t>
            </a:r>
            <a:endParaRPr kumimoji="1" lang="en-US" altLang="ja-JP" dirty="0"/>
          </a:p>
          <a:p>
            <a:r>
              <a:rPr kumimoji="1" lang="ja-JP" altLang="en-US" dirty="0"/>
              <a:t>本コースの１章２章で、クラウドの基本を学んだうえで、メリットについて離散的にはすでに学んでいます。</a:t>
            </a:r>
            <a:endParaRPr kumimoji="1" lang="en-US" altLang="ja-JP" dirty="0"/>
          </a:p>
          <a:p>
            <a:r>
              <a:rPr kumimoji="1" lang="ja-JP" altLang="en-US" dirty="0"/>
              <a:t>その為、まとめていくという趣旨でのご説明をお願いします。</a:t>
            </a:r>
            <a:endParaRPr kumimoji="1" lang="en-US" altLang="ja-JP" dirty="0"/>
          </a:p>
          <a:p>
            <a:endParaRPr kumimoji="1" lang="en-US" altLang="ja-JP" dirty="0"/>
          </a:p>
          <a:p>
            <a:r>
              <a:rPr kumimoji="1" lang="ja-JP" altLang="en-US" dirty="0"/>
              <a:t>１章２章ですでに話している内容は再度丁寧に説明するというよりは、簡潔にまとめての説明を想定しています。</a:t>
            </a:r>
            <a:endParaRPr kumimoji="1" lang="en-US" altLang="ja-JP" dirty="0"/>
          </a:p>
          <a:p>
            <a:endParaRPr kumimoji="1" lang="en-US" altLang="ja-JP" dirty="0"/>
          </a:p>
          <a:p>
            <a:r>
              <a:rPr kumimoji="1" lang="ja-JP" altLang="en-US" dirty="0"/>
              <a:t>また、クラウド概要、ビジネスパーソンのためのクラウド入門とほぼ同じと考えていただいて、他のコースと同じような形で話していただいて構いませんが、</a:t>
            </a:r>
            <a:endParaRPr kumimoji="1" lang="en-US" altLang="ja-JP" dirty="0"/>
          </a:p>
          <a:p>
            <a:r>
              <a:rPr kumimoji="1" lang="ja-JP" altLang="en-US" dirty="0"/>
              <a:t>想定受講者レベルやコースで扱った内容に合わせて、むずかしめな要素（</a:t>
            </a:r>
            <a:r>
              <a:rPr kumimoji="1" lang="en-US" altLang="ja-JP" dirty="0"/>
              <a:t>Hadoop</a:t>
            </a:r>
            <a:r>
              <a:rPr kumimoji="1" lang="ja-JP" altLang="en-US" dirty="0"/>
              <a:t>など）を削ったり、理解が難しいと思われるものに言葉や図の付け足しを行っています。</a:t>
            </a:r>
            <a:endParaRPr kumimoji="1" lang="en-US" altLang="ja-JP" dirty="0"/>
          </a:p>
          <a:p>
            <a:endParaRPr kumimoji="1" lang="en-US" altLang="ja-JP" dirty="0"/>
          </a:p>
          <a:p>
            <a:r>
              <a:rPr kumimoji="1" lang="ja-JP" altLang="en-US" dirty="0"/>
              <a:t>加えて、事例に関しては、明確に企業を特定できないような表現に変えています。</a:t>
            </a:r>
            <a:endParaRPr kumimoji="1" lang="en-US" altLang="ja-JP" dirty="0"/>
          </a:p>
          <a:p>
            <a:r>
              <a:rPr kumimoji="1" lang="ja-JP" altLang="en-US" dirty="0"/>
              <a:t>コース中にモデルとなった企業の実名や事例の</a:t>
            </a:r>
            <a:r>
              <a:rPr kumimoji="1" lang="en-US" altLang="ja-JP" dirty="0"/>
              <a:t>Web</a:t>
            </a:r>
            <a:r>
              <a:rPr kumimoji="1" lang="ja-JP" altLang="en-US" dirty="0"/>
              <a:t>ページを出しても構いませんが、</a:t>
            </a:r>
            <a:endParaRPr kumimoji="1" lang="en-US" altLang="ja-JP" dirty="0"/>
          </a:p>
          <a:p>
            <a:r>
              <a:rPr kumimoji="1" lang="ja-JP" altLang="en-US" dirty="0"/>
              <a:t>受講者に開発に携わるなどの関連企業の方がいる可能性もあるので、失礼や中傷に当たらないようにお気を付けください。</a:t>
            </a:r>
            <a:endParaRPr kumimoji="1" lang="en-US" altLang="ja-JP" dirty="0"/>
          </a:p>
        </p:txBody>
      </p:sp>
      <p:sp>
        <p:nvSpPr>
          <p:cNvPr id="288" name="Google Shape;288;p39: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78160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81</a:t>
            </a:fld>
            <a:endParaRPr kumimoji="1" lang="ja-JP" altLang="en-US"/>
          </a:p>
        </p:txBody>
      </p:sp>
    </p:spTree>
    <p:extLst>
      <p:ext uri="{BB962C8B-B14F-4D97-AF65-F5344CB8AC3E}">
        <p14:creationId xmlns:p14="http://schemas.microsoft.com/office/powerpoint/2010/main" val="1239218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4</a:t>
            </a:fld>
            <a:endParaRPr kumimoji="1" lang="ja-JP" altLang="en-US"/>
          </a:p>
        </p:txBody>
      </p:sp>
    </p:spTree>
    <p:extLst>
      <p:ext uri="{BB962C8B-B14F-4D97-AF65-F5344CB8AC3E}">
        <p14:creationId xmlns:p14="http://schemas.microsoft.com/office/powerpoint/2010/main" val="251649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82</a:t>
            </a:fld>
            <a:endParaRPr kumimoji="1" lang="ja-JP" altLang="en-US"/>
          </a:p>
        </p:txBody>
      </p:sp>
    </p:spTree>
    <p:extLst>
      <p:ext uri="{BB962C8B-B14F-4D97-AF65-F5344CB8AC3E}">
        <p14:creationId xmlns:p14="http://schemas.microsoft.com/office/powerpoint/2010/main" val="20961379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83</a:t>
            </a:fld>
            <a:endParaRPr kumimoji="1" lang="ja-JP" altLang="en-US"/>
          </a:p>
        </p:txBody>
      </p:sp>
    </p:spTree>
    <p:extLst>
      <p:ext uri="{BB962C8B-B14F-4D97-AF65-F5344CB8AC3E}">
        <p14:creationId xmlns:p14="http://schemas.microsoft.com/office/powerpoint/2010/main" val="217524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1251046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人工知能を実現する手段として、プログラミングで全て教えるルールベースの開発手法と、コンピュータがデータから傾向を学び取る機械学習があります。</a:t>
            </a:r>
            <a:endParaRPr lang="en-US" altLang="ja-JP" dirty="0"/>
          </a:p>
          <a:p>
            <a:r>
              <a:rPr lang="ja-JP" altLang="en-US" dirty="0"/>
              <a:t>更に、機械学習を行う手法の一つとして、ディープラーニングがあります。</a:t>
            </a:r>
            <a:endParaRPr lang="en-US" altLang="ja-JP" dirty="0"/>
          </a:p>
          <a:p>
            <a:endParaRPr lang="en-US" altLang="ja-JP" dirty="0"/>
          </a:p>
          <a:p>
            <a:r>
              <a:rPr lang="ja-JP" altLang="en-US" dirty="0"/>
              <a:t>機械学習にはその他にも様々な手法がありますが、</a:t>
            </a:r>
            <a:r>
              <a:rPr lang="en-US" altLang="ja-JP" dirty="0"/>
              <a:t>2012</a:t>
            </a:r>
            <a:r>
              <a:rPr lang="ja-JP" altLang="en-US" dirty="0"/>
              <a:t>年に開かれた画像認識コンペで非常に高い精度を出したことをきっかけに、</a:t>
            </a:r>
            <a:endParaRPr lang="en-US" altLang="ja-JP" dirty="0"/>
          </a:p>
          <a:p>
            <a:r>
              <a:rPr lang="ja-JP" altLang="en-US" dirty="0"/>
              <a:t>ディープラーニングが注目されることになりました。</a:t>
            </a:r>
          </a:p>
        </p:txBody>
      </p:sp>
    </p:spTree>
    <p:extLst>
      <p:ext uri="{BB962C8B-B14F-4D97-AF65-F5344CB8AC3E}">
        <p14:creationId xmlns:p14="http://schemas.microsoft.com/office/powerpoint/2010/main" val="24812486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Mycin</a:t>
            </a:r>
            <a:r>
              <a:rPr kumimoji="1" lang="ja-JP" altLang="en-US" dirty="0"/>
              <a:t>（マイシン）は、</a:t>
            </a:r>
            <a:r>
              <a:rPr kumimoji="1" lang="en-US" altLang="ja-JP" dirty="0"/>
              <a:t>1970</a:t>
            </a:r>
            <a:r>
              <a:rPr kumimoji="1" lang="ja-JP" altLang="en-US" dirty="0"/>
              <a:t>年代初めにスタンフォード大学で</a:t>
            </a:r>
            <a:r>
              <a:rPr kumimoji="1" lang="en-US" altLang="ja-JP" dirty="0"/>
              <a:t>5</a:t>
            </a:r>
            <a:r>
              <a:rPr kumimoji="1" lang="ja-JP" altLang="en-US" dirty="0"/>
              <a:t>、</a:t>
            </a:r>
            <a:r>
              <a:rPr kumimoji="1" lang="en-US" altLang="ja-JP" dirty="0"/>
              <a:t>6</a:t>
            </a:r>
            <a:r>
              <a:rPr kumimoji="1" lang="ja-JP" altLang="en-US" dirty="0"/>
              <a:t>年の歳月をかけて開発された、プログラミングされたルールにより判定をするエキスパートシステムと呼ばれるタイプの</a:t>
            </a:r>
            <a:r>
              <a:rPr kumimoji="1" lang="en-US" altLang="ja-JP" dirty="0"/>
              <a:t>AI</a:t>
            </a:r>
            <a:r>
              <a:rPr kumimoji="1" lang="ja-JP" altLang="en-US" dirty="0"/>
              <a:t>です。システムは伝染性の血液疾患を診断し、抗生物質を推奨するようにデザインされていて、患者の体重により供与量を調節することができました。もちろん素人よりは確かな判断ができるものの、実際の医者が問診して処方することに比べると精度に劣ると言われていました。</a:t>
            </a:r>
            <a:endParaRPr kumimoji="1" lang="en-US" altLang="ja-JP" dirty="0"/>
          </a:p>
          <a:p>
            <a:endParaRPr kumimoji="1" lang="en-US" altLang="ja-JP" dirty="0"/>
          </a:p>
          <a:p>
            <a:r>
              <a:rPr kumimoji="1" lang="ja-JP" altLang="en-US" dirty="0"/>
              <a:t>現在のテクノロジーでは、大量の犬と猫の画像を学習させることで、犬と猫を正確に見分ける</a:t>
            </a:r>
            <a:r>
              <a:rPr kumimoji="1" lang="en-US" altLang="ja-JP" dirty="0"/>
              <a:t>AI</a:t>
            </a:r>
            <a:r>
              <a:rPr kumimoji="1" lang="ja-JP" altLang="en-US" dirty="0"/>
              <a:t>を作ることができます。</a:t>
            </a:r>
            <a:endParaRPr kumimoji="1" lang="en-US" altLang="ja-JP" dirty="0"/>
          </a:p>
          <a:p>
            <a:r>
              <a:rPr kumimoji="1" lang="ja-JP" altLang="en-US" dirty="0"/>
              <a:t>しかし、どのような理由で犬と猫を見分けたのか、内部で行われる非常に複雑な計算を人間が説明することは非常に困難です。</a:t>
            </a:r>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86</a:t>
            </a:fld>
            <a:endParaRPr kumimoji="1" lang="ja-JP" altLang="en-US" dirty="0"/>
          </a:p>
        </p:txBody>
      </p:sp>
    </p:spTree>
    <p:extLst>
      <p:ext uri="{BB962C8B-B14F-4D97-AF65-F5344CB8AC3E}">
        <p14:creationId xmlns:p14="http://schemas.microsoft.com/office/powerpoint/2010/main" val="45167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87</a:t>
            </a:fld>
            <a:endParaRPr kumimoji="1" lang="ja-JP" altLang="en-US"/>
          </a:p>
        </p:txBody>
      </p:sp>
    </p:spTree>
    <p:extLst>
      <p:ext uri="{BB962C8B-B14F-4D97-AF65-F5344CB8AC3E}">
        <p14:creationId xmlns:p14="http://schemas.microsoft.com/office/powerpoint/2010/main" val="5492355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678408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427066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6087092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974533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377660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2998558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93</a:t>
            </a:fld>
            <a:endParaRPr kumimoji="1" lang="ja-JP" altLang="en-US" dirty="0"/>
          </a:p>
        </p:txBody>
      </p:sp>
    </p:spTree>
    <p:extLst>
      <p:ext uri="{BB962C8B-B14F-4D97-AF65-F5344CB8AC3E}">
        <p14:creationId xmlns:p14="http://schemas.microsoft.com/office/powerpoint/2010/main" val="25345434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94</a:t>
            </a:fld>
            <a:endParaRPr kumimoji="1" lang="ja-JP" altLang="en-US"/>
          </a:p>
        </p:txBody>
      </p:sp>
    </p:spTree>
    <p:extLst>
      <p:ext uri="{BB962C8B-B14F-4D97-AF65-F5344CB8AC3E}">
        <p14:creationId xmlns:p14="http://schemas.microsoft.com/office/powerpoint/2010/main" val="11471686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0080553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2846457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97</a:t>
            </a:fld>
            <a:endParaRPr kumimoji="1" lang="ja-JP" altLang="en-US"/>
          </a:p>
        </p:txBody>
      </p:sp>
    </p:spTree>
    <p:extLst>
      <p:ext uri="{BB962C8B-B14F-4D97-AF65-F5344CB8AC3E}">
        <p14:creationId xmlns:p14="http://schemas.microsoft.com/office/powerpoint/2010/main" val="4236021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98</a:t>
            </a:fld>
            <a:endParaRPr kumimoji="1" lang="ja-JP" altLang="en-US" dirty="0"/>
          </a:p>
        </p:txBody>
      </p:sp>
    </p:spTree>
    <p:extLst>
      <p:ext uri="{BB962C8B-B14F-4D97-AF65-F5344CB8AC3E}">
        <p14:creationId xmlns:p14="http://schemas.microsoft.com/office/powerpoint/2010/main" val="10728718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99</a:t>
            </a:fld>
            <a:endParaRPr kumimoji="1" lang="ja-JP" altLang="en-US" dirty="0"/>
          </a:p>
        </p:txBody>
      </p:sp>
    </p:spTree>
    <p:extLst>
      <p:ext uri="{BB962C8B-B14F-4D97-AF65-F5344CB8AC3E}">
        <p14:creationId xmlns:p14="http://schemas.microsoft.com/office/powerpoint/2010/main" val="29733519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100</a:t>
            </a:fld>
            <a:endParaRPr kumimoji="1" lang="ja-JP" altLang="en-US" dirty="0"/>
          </a:p>
        </p:txBody>
      </p:sp>
    </p:spTree>
    <p:extLst>
      <p:ext uri="{BB962C8B-B14F-4D97-AF65-F5344CB8AC3E}">
        <p14:creationId xmlns:p14="http://schemas.microsoft.com/office/powerpoint/2010/main" val="16250820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2150209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コースのコンセプトをこちらに記載しておきます。</a:t>
            </a:r>
            <a:endParaRPr lang="en-US" altLang="ja-JP" dirty="0"/>
          </a:p>
          <a:p>
            <a:r>
              <a:rPr lang="ja-JP" altLang="en-US" dirty="0"/>
              <a:t>前提コースがプログラミングである為、プログラミング研修の感覚で受講する受講者もいると思いますが、</a:t>
            </a:r>
            <a:endParaRPr lang="en-US" altLang="ja-JP" dirty="0"/>
          </a:p>
          <a:p>
            <a:r>
              <a:rPr lang="ja-JP" altLang="en-US" dirty="0"/>
              <a:t>受講者が学びに集中できるように、どのようなことを学べるコースなのか、どんな姿勢で受けて欲しいのか認識を共有しておきます。</a:t>
            </a:r>
            <a:endParaRPr lang="en-US" altLang="ja-JP" dirty="0"/>
          </a:p>
          <a:p>
            <a:endParaRPr lang="en-US" altLang="ja-JP" dirty="0"/>
          </a:p>
          <a:p>
            <a:r>
              <a:rPr lang="ja-JP" altLang="en-US" dirty="0"/>
              <a:t>本コースの前提知識として必要なものは</a:t>
            </a:r>
            <a:r>
              <a:rPr lang="en-US" altLang="ja-JP" dirty="0"/>
              <a:t>Python</a:t>
            </a:r>
            <a:r>
              <a:rPr lang="ja-JP" altLang="en-US" dirty="0"/>
              <a:t>の基本文法のみとしています。</a:t>
            </a:r>
            <a:endParaRPr lang="en-US" altLang="ja-JP" dirty="0"/>
          </a:p>
          <a:p>
            <a:r>
              <a:rPr lang="ja-JP" altLang="en-US" dirty="0"/>
              <a:t>そして、本コースはプログラミングを学ぶことを目標としているのではなく、プログラミングを用いて機械学習を理解・実装することを目標としています。</a:t>
            </a:r>
            <a:endParaRPr lang="en-US" altLang="ja-JP" dirty="0"/>
          </a:p>
          <a:p>
            <a:endParaRPr lang="en-US" altLang="ja-JP" dirty="0"/>
          </a:p>
          <a:p>
            <a:r>
              <a:rPr lang="ja-JP" altLang="en-US" dirty="0"/>
              <a:t>機械学習のプログラミングは、状況に応じた試行錯誤が重要です。</a:t>
            </a:r>
            <a:endParaRPr lang="en-US" altLang="ja-JP" dirty="0"/>
          </a:p>
          <a:p>
            <a:r>
              <a:rPr lang="ja-JP" altLang="en-US" dirty="0"/>
              <a:t>そのため、状況によってさまざまなプログラミングを試すことになります。</a:t>
            </a:r>
            <a:endParaRPr lang="en-US" altLang="ja-JP" dirty="0"/>
          </a:p>
          <a:p>
            <a:r>
              <a:rPr lang="ja-JP" altLang="en-US" dirty="0"/>
              <a:t>そのプログラミング自体を完璧にしてから機械学習に取り組むのでは、</a:t>
            </a:r>
            <a:endParaRPr lang="en-US" altLang="ja-JP" dirty="0"/>
          </a:p>
          <a:p>
            <a:r>
              <a:rPr lang="ja-JP" altLang="en-US" dirty="0"/>
              <a:t>非常に多くの時間が必要になってしまいます。</a:t>
            </a:r>
            <a:endParaRPr lang="en-US" altLang="ja-JP" dirty="0"/>
          </a:p>
          <a:p>
            <a:endParaRPr lang="en-US" altLang="ja-JP" dirty="0"/>
          </a:p>
          <a:p>
            <a:r>
              <a:rPr lang="ja-JP" altLang="en-US" dirty="0"/>
              <a:t>本コースでは、プログラミングを覚えるのではなく、</a:t>
            </a:r>
            <a:endParaRPr lang="en-US" altLang="ja-JP" dirty="0"/>
          </a:p>
          <a:p>
            <a:r>
              <a:rPr lang="ja-JP" altLang="en-US" dirty="0"/>
              <a:t>仕組みを理解し、見ながら・調べながら機械学習ができるようになる</a:t>
            </a:r>
            <a:endParaRPr lang="en-US" altLang="ja-JP" dirty="0"/>
          </a:p>
          <a:p>
            <a:r>
              <a:rPr lang="ja-JP" altLang="en-US" dirty="0"/>
              <a:t>ということをゴールとします。</a:t>
            </a:r>
            <a:endParaRPr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6</a:t>
            </a:fld>
            <a:endParaRPr kumimoji="1" lang="ja-JP" altLang="en-US"/>
          </a:p>
        </p:txBody>
      </p:sp>
    </p:spTree>
    <p:extLst>
      <p:ext uri="{BB962C8B-B14F-4D97-AF65-F5344CB8AC3E}">
        <p14:creationId xmlns:p14="http://schemas.microsoft.com/office/powerpoint/2010/main" val="39432456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102</a:t>
            </a:fld>
            <a:endParaRPr kumimoji="1" lang="ja-JP" altLang="en-US"/>
          </a:p>
        </p:txBody>
      </p:sp>
    </p:spTree>
    <p:extLst>
      <p:ext uri="{BB962C8B-B14F-4D97-AF65-F5344CB8AC3E}">
        <p14:creationId xmlns:p14="http://schemas.microsoft.com/office/powerpoint/2010/main" val="15058201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r>
              <a:rPr lang="ja-JP" altLang="en-US" dirty="0"/>
              <a:t>ライブラリとフレームワークはどちらも出来合いのプログラムとして使用できますが、厳密には定義が異なるものです。</a:t>
            </a:r>
            <a:endParaRPr lang="en-US" altLang="ja-JP" dirty="0"/>
          </a:p>
          <a:p>
            <a:pPr marL="0" indent="0">
              <a:buFont typeface="Arial" panose="020B0604020202020204" pitchFamily="34" charset="0"/>
              <a:buNone/>
            </a:pPr>
            <a:r>
              <a:rPr lang="ja-JP" altLang="en-US" dirty="0"/>
              <a:t>ですが、機械学習で使用する際にはあまり違いを意識する必要はなく、これらのフレームワークは単に機械学習のライブラリと表現されることも多いです。</a:t>
            </a:r>
            <a:endParaRPr lang="en-US" altLang="ja-JP" dirty="0"/>
          </a:p>
          <a:p>
            <a:pPr marL="0" indent="0">
              <a:buFont typeface="Arial" panose="020B0604020202020204" pitchFamily="34" charset="0"/>
              <a:buNone/>
            </a:pPr>
            <a:endParaRPr lang="en-US" altLang="ja-JP" dirty="0"/>
          </a:p>
          <a:p>
            <a:pPr marL="0" indent="0">
              <a:buFont typeface="Arial" panose="020B0604020202020204" pitchFamily="34" charset="0"/>
              <a:buNone/>
            </a:pPr>
            <a:r>
              <a:rPr lang="en-US" altLang="ja-JP" dirty="0"/>
              <a:t>TensorFlow </a:t>
            </a:r>
            <a:r>
              <a:rPr lang="ja-JP" altLang="en-US" dirty="0"/>
              <a:t>と </a:t>
            </a:r>
            <a:r>
              <a:rPr lang="en-US" altLang="ja-JP" dirty="0"/>
              <a:t>PyTorch </a:t>
            </a:r>
            <a:r>
              <a:rPr lang="ja-JP" altLang="en-US" dirty="0"/>
              <a:t>は使い勝手の面などでも違いがありますが、大きな違いとして </a:t>
            </a:r>
            <a:r>
              <a:rPr lang="en-US" altLang="ja-JP" dirty="0"/>
              <a:t>TensorFlow </a:t>
            </a:r>
            <a:r>
              <a:rPr lang="ja-JP" altLang="en-US" dirty="0"/>
              <a:t>はディープラーニングの構造を定義してから実行する（</a:t>
            </a:r>
            <a:r>
              <a:rPr lang="en-US" altLang="ja-JP" dirty="0"/>
              <a:t>Define and Run</a:t>
            </a:r>
            <a:r>
              <a:rPr lang="ja-JP" altLang="en-US" dirty="0"/>
              <a:t>）のに対して、</a:t>
            </a:r>
            <a:r>
              <a:rPr lang="en-US" altLang="ja-JP" dirty="0"/>
              <a:t>PyTorch </a:t>
            </a:r>
            <a:r>
              <a:rPr lang="ja-JP" altLang="en-US" dirty="0"/>
              <a:t>は計算を実行しながら定義する（</a:t>
            </a:r>
            <a:r>
              <a:rPr lang="en-US" altLang="ja-JP" dirty="0"/>
              <a:t>Define by Run</a:t>
            </a:r>
            <a:r>
              <a:rPr lang="ja-JP" altLang="en-US" dirty="0"/>
              <a:t>）という違いがあります。</a:t>
            </a:r>
            <a:endParaRPr lang="en-US" altLang="ja-JP" dirty="0"/>
          </a:p>
          <a:p>
            <a:pPr marL="0" indent="0">
              <a:buFont typeface="Arial" panose="020B0604020202020204" pitchFamily="34" charset="0"/>
              <a:buNone/>
            </a:pPr>
            <a:r>
              <a:rPr lang="ja-JP" altLang="en-US" dirty="0"/>
              <a:t>特に時系列データや自然言語処理の分野では入ってくるデータの構造が常に一定ではないため、</a:t>
            </a:r>
            <a:r>
              <a:rPr lang="en-US" altLang="ja-JP" dirty="0"/>
              <a:t>PyTorch </a:t>
            </a:r>
            <a:r>
              <a:rPr lang="ja-JP" altLang="en-US" dirty="0"/>
              <a:t>の </a:t>
            </a:r>
            <a:r>
              <a:rPr lang="en-US" altLang="ja-JP" dirty="0"/>
              <a:t>Define by Run </a:t>
            </a:r>
            <a:r>
              <a:rPr lang="ja-JP" altLang="en-US" dirty="0"/>
              <a:t>の方が有利なポイントがあります。また、まだあまり例は聞きませんが、</a:t>
            </a:r>
            <a:r>
              <a:rPr lang="en-US" altLang="ja-JP" dirty="0"/>
              <a:t>TensorFlow</a:t>
            </a:r>
            <a:r>
              <a:rPr lang="ja-JP" altLang="en-US" dirty="0"/>
              <a:t>にも</a:t>
            </a:r>
            <a:r>
              <a:rPr lang="en-US" altLang="ja-JP" dirty="0"/>
              <a:t>Define by Run</a:t>
            </a:r>
            <a:r>
              <a:rPr lang="ja-JP" altLang="en-US" dirty="0"/>
              <a:t>で実行するオプション機能があり今後変化していく可能性もあります。</a:t>
            </a:r>
            <a:endParaRPr lang="en-US" altLang="ja-JP" dirty="0"/>
          </a:p>
          <a:p>
            <a:pPr marL="0" indent="0">
              <a:buFont typeface="Arial" panose="020B0604020202020204" pitchFamily="34" charset="0"/>
              <a:buNone/>
            </a:pPr>
            <a:r>
              <a:rPr lang="en-US" altLang="ja-JP" dirty="0"/>
              <a:t>TensorFlow</a:t>
            </a:r>
            <a:r>
              <a:rPr lang="ja-JP" altLang="en-US" dirty="0"/>
              <a:t>には</a:t>
            </a:r>
            <a:r>
              <a:rPr lang="en-US" altLang="ja-JP" dirty="0"/>
              <a:t>Keras</a:t>
            </a:r>
            <a:r>
              <a:rPr lang="ja-JP" altLang="en-US" dirty="0"/>
              <a:t>という強力なラッパーライブラリもある為、非常に人気の強いライブラリですが、</a:t>
            </a:r>
            <a:r>
              <a:rPr lang="en-US" altLang="ja-JP" dirty="0"/>
              <a:t>PyTorch</a:t>
            </a:r>
            <a:r>
              <a:rPr lang="ja-JP" altLang="en-US" dirty="0"/>
              <a:t>も現在では開発のストップした</a:t>
            </a:r>
            <a:r>
              <a:rPr lang="en-US" altLang="ja-JP" dirty="0"/>
              <a:t>Chainer</a:t>
            </a:r>
            <a:r>
              <a:rPr lang="ja-JP" altLang="en-US" dirty="0"/>
              <a:t>からの移行先や、</a:t>
            </a:r>
            <a:r>
              <a:rPr lang="en-US" altLang="ja-JP" dirty="0"/>
              <a:t>Define by Run</a:t>
            </a:r>
            <a:r>
              <a:rPr lang="ja-JP" altLang="en-US" dirty="0"/>
              <a:t> の利点が注目され、人気を伸ばしています。</a:t>
            </a:r>
            <a:endParaRPr lang="en-US" altLang="ja-JP" dirty="0"/>
          </a:p>
        </p:txBody>
      </p:sp>
    </p:spTree>
    <p:extLst>
      <p:ext uri="{BB962C8B-B14F-4D97-AF65-F5344CB8AC3E}">
        <p14:creationId xmlns:p14="http://schemas.microsoft.com/office/powerpoint/2010/main" val="5103028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104</a:t>
            </a:fld>
            <a:endParaRPr kumimoji="1" lang="ja-JP" altLang="en-US"/>
          </a:p>
        </p:txBody>
      </p:sp>
    </p:spTree>
    <p:extLst>
      <p:ext uri="{BB962C8B-B14F-4D97-AF65-F5344CB8AC3E}">
        <p14:creationId xmlns:p14="http://schemas.microsoft.com/office/powerpoint/2010/main" val="3627878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r>
              <a:rPr lang="ja-JP" altLang="en-US" dirty="0"/>
              <a:t>ハンズオンのインストラクションガイド</a:t>
            </a:r>
            <a:r>
              <a:rPr lang="en-US" altLang="ja-JP" dirty="0"/>
              <a:t>】</a:t>
            </a:r>
          </a:p>
          <a:p>
            <a:r>
              <a:rPr lang="ja-JP" altLang="en-US" dirty="0"/>
              <a:t>ここで、</a:t>
            </a:r>
            <a:r>
              <a:rPr lang="en-US" altLang="ja-JP" dirty="0"/>
              <a:t>Google Colaboratory</a:t>
            </a:r>
            <a:r>
              <a:rPr lang="ja-JP" altLang="en-US" dirty="0"/>
              <a:t>を実演とともに受講者にも一緒にさわってもらうスタイルで進めます。</a:t>
            </a:r>
            <a:endParaRPr lang="en-US" altLang="ja-JP" dirty="0"/>
          </a:p>
          <a:p>
            <a:r>
              <a:rPr lang="en-US" altLang="ja-JP" dirty="0"/>
              <a:t>Google Drive</a:t>
            </a:r>
            <a:r>
              <a:rPr lang="ja-JP" altLang="en-US" dirty="0"/>
              <a:t>へファイルのコピーなどを行う、事前準備の段階で受講者は軽くこのノートブックを読んでさわっていますが、</a:t>
            </a:r>
            <a:endParaRPr lang="en-US" altLang="ja-JP" dirty="0"/>
          </a:p>
          <a:p>
            <a:r>
              <a:rPr lang="ja-JP" altLang="en-US" dirty="0"/>
              <a:t>初心者の受講者がいる前提で手順を一つ一つ丁寧に見せてください。</a:t>
            </a:r>
            <a:endParaRPr lang="en-US" altLang="ja-JP" dirty="0"/>
          </a:p>
          <a:p>
            <a:endParaRPr lang="en-US" altLang="ja-JP" dirty="0"/>
          </a:p>
          <a:p>
            <a:r>
              <a:rPr lang="ja-JP" altLang="en-US" dirty="0"/>
              <a:t>実施形態によってはファイルのダウンロードがまだの場合もあります。</a:t>
            </a:r>
            <a:endParaRPr lang="en-US" altLang="ja-JP" dirty="0"/>
          </a:p>
          <a:p>
            <a:r>
              <a:rPr lang="ja-JP" altLang="en-US" dirty="0"/>
              <a:t>その場合は</a:t>
            </a:r>
            <a:r>
              <a:rPr lang="en-US" altLang="ja-JP" dirty="0"/>
              <a:t>URL</a:t>
            </a:r>
            <a:r>
              <a:rPr lang="ja-JP" altLang="en-US" dirty="0"/>
              <a:t>を連携するか、可能な場合は</a:t>
            </a:r>
            <a:r>
              <a:rPr lang="en-US" altLang="ja-JP" dirty="0"/>
              <a:t>Zoom</a:t>
            </a:r>
            <a:r>
              <a:rPr lang="ja-JP" altLang="en-US" dirty="0"/>
              <a:t>のチャットなどで配布してください。</a:t>
            </a:r>
            <a:endParaRPr lang="en-US" altLang="ja-JP" dirty="0"/>
          </a:p>
          <a:p>
            <a:r>
              <a:rPr lang="en-US" altLang="ja-JP"/>
              <a:t>http://www.trainocate.co.jp/data/doc_MAC0025G.zip</a:t>
            </a:r>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105</a:t>
            </a:fld>
            <a:endParaRPr kumimoji="1" lang="ja-JP" altLang="en-US"/>
          </a:p>
        </p:txBody>
      </p:sp>
    </p:spTree>
    <p:extLst>
      <p:ext uri="{BB962C8B-B14F-4D97-AF65-F5344CB8AC3E}">
        <p14:creationId xmlns:p14="http://schemas.microsoft.com/office/powerpoint/2010/main" val="15003097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r>
              <a:rPr lang="ja-JP" altLang="en-US" dirty="0"/>
              <a:t>ハンズオンのインストラクションガイド</a:t>
            </a:r>
            <a:r>
              <a:rPr lang="en-US" altLang="ja-JP" dirty="0"/>
              <a:t>】</a:t>
            </a:r>
          </a:p>
          <a:p>
            <a:r>
              <a:rPr lang="ja-JP" altLang="en-US" dirty="0"/>
              <a:t>続けて、</a:t>
            </a:r>
            <a:r>
              <a:rPr lang="en-US" altLang="ja-JP" dirty="0"/>
              <a:t>Python</a:t>
            </a:r>
            <a:r>
              <a:rPr lang="ja-JP" altLang="en-US" dirty="0"/>
              <a:t>基本文法の復習を受講者と一緒に実施してください。</a:t>
            </a:r>
            <a:endParaRPr lang="en-US" altLang="ja-JP" dirty="0"/>
          </a:p>
          <a:p>
            <a:r>
              <a:rPr lang="en-US" altLang="ja-JP" dirty="0"/>
              <a:t>Python1</a:t>
            </a:r>
            <a:r>
              <a:rPr lang="ja-JP" altLang="en-US" dirty="0"/>
              <a:t>レベルの</a:t>
            </a:r>
            <a:r>
              <a:rPr lang="en-US" altLang="ja-JP" dirty="0"/>
              <a:t>Python</a:t>
            </a:r>
            <a:r>
              <a:rPr lang="ja-JP" altLang="en-US" dirty="0"/>
              <a:t>の基本文法についてはこのコースの前提となっているため、</a:t>
            </a:r>
            <a:endParaRPr lang="en-US" altLang="ja-JP" dirty="0"/>
          </a:p>
          <a:p>
            <a:r>
              <a:rPr lang="ja-JP" altLang="en-US" dirty="0"/>
              <a:t>ここで詳しく説明をする必要はありません。</a:t>
            </a:r>
            <a:endParaRPr lang="en-US" altLang="ja-JP" dirty="0"/>
          </a:p>
          <a:p>
            <a:endParaRPr lang="en-US" altLang="ja-JP" dirty="0"/>
          </a:p>
          <a:p>
            <a:r>
              <a:rPr lang="ja-JP" altLang="en-US" dirty="0"/>
              <a:t>基本的に、前提条件に自信のない受講者はこのファイルを事前に確認して、</a:t>
            </a:r>
            <a:endParaRPr lang="en-US" altLang="ja-JP" dirty="0"/>
          </a:p>
          <a:p>
            <a:r>
              <a:rPr lang="ja-JP" altLang="en-US" dirty="0"/>
              <a:t>わからないことは調べてから受講することを推奨する事前案内を出しています。</a:t>
            </a:r>
            <a:endParaRPr lang="en-US" altLang="ja-JP" dirty="0"/>
          </a:p>
          <a:p>
            <a:endParaRPr lang="en-US" altLang="ja-JP" dirty="0"/>
          </a:p>
          <a:p>
            <a:r>
              <a:rPr lang="ja-JP" altLang="en-US" dirty="0"/>
              <a:t>ライブラリの説明は、この後のスライドを併用しながらお話いただいてもよいですし、使わずにノートブックだけで説明しても構いません。</a:t>
            </a:r>
            <a:endParaRPr lang="en-US" altLang="ja-JP" dirty="0"/>
          </a:p>
          <a:p>
            <a:r>
              <a:rPr lang="ja-JP" altLang="en-US" dirty="0"/>
              <a:t>ライブラリそのものが何かは把握している受講者もいると思いますが、一応説明をしてください。</a:t>
            </a:r>
            <a:endParaRPr lang="en-US" altLang="ja-JP" dirty="0"/>
          </a:p>
          <a:p>
            <a:r>
              <a:rPr lang="ja-JP" altLang="en-US" dirty="0"/>
              <a:t>このパートでは写経は必須ではなく、実行内容と結果の確認をすることを想定しています。</a:t>
            </a:r>
            <a:endParaRPr lang="en-US" altLang="ja-JP" dirty="0"/>
          </a:p>
          <a:p>
            <a:endParaRPr lang="en-US" altLang="ja-JP" dirty="0"/>
          </a:p>
          <a:p>
            <a:r>
              <a:rPr lang="ja-JP" altLang="en-US" dirty="0"/>
              <a:t>テキストにも簡単にライブラリとコードを記載しているのは、テキストだけでも復習や予習を行える用途のためです。</a:t>
            </a:r>
          </a:p>
        </p:txBody>
      </p:sp>
    </p:spTree>
    <p:extLst>
      <p:ext uri="{BB962C8B-B14F-4D97-AF65-F5344CB8AC3E}">
        <p14:creationId xmlns:p14="http://schemas.microsoft.com/office/powerpoint/2010/main" val="21451174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9170668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6037696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5439572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章末問題の解答例は最後の</a:t>
            </a:r>
            <a:r>
              <a:rPr kumimoji="1" lang="en-US" altLang="ja-JP" dirty="0"/>
              <a:t>Appendix</a:t>
            </a:r>
            <a:r>
              <a:rPr kumimoji="1" lang="ja-JP" altLang="en-US" dirty="0"/>
              <a:t>についています。</a:t>
            </a:r>
            <a:endParaRPr kumimoji="1" lang="en-US" altLang="ja-JP" dirty="0"/>
          </a:p>
          <a:p>
            <a:r>
              <a:rPr kumimoji="1" lang="ja-JP" altLang="en-US" dirty="0"/>
              <a:t>演習のない</a:t>
            </a:r>
            <a:r>
              <a:rPr kumimoji="1" lang="en-US" altLang="ja-JP" dirty="0"/>
              <a:t>1</a:t>
            </a:r>
            <a:r>
              <a:rPr kumimoji="1" lang="ja-JP" altLang="en-US" dirty="0"/>
              <a:t>章の報告が書きやすいように基本構成として入っています。</a:t>
            </a:r>
            <a:endParaRPr kumimoji="1" lang="en-US" altLang="ja-JP" dirty="0"/>
          </a:p>
          <a:p>
            <a:r>
              <a:rPr kumimoji="1" lang="ja-JP" altLang="en-US" dirty="0"/>
              <a:t>何らかの形でやっていただくことを推奨しますが、時間がなければ飛ばしてください。</a:t>
            </a:r>
            <a:endParaRPr kumimoji="1"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110</a:t>
            </a:fld>
            <a:endParaRPr kumimoji="1" lang="ja-JP" altLang="en-US" dirty="0"/>
          </a:p>
        </p:txBody>
      </p:sp>
    </p:spTree>
    <p:extLst>
      <p:ext uri="{BB962C8B-B14F-4D97-AF65-F5344CB8AC3E}">
        <p14:creationId xmlns:p14="http://schemas.microsoft.com/office/powerpoint/2010/main" val="41695172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111</a:t>
            </a:fld>
            <a:endParaRPr kumimoji="1" lang="ja-JP" altLang="en-US"/>
          </a:p>
        </p:txBody>
      </p:sp>
    </p:spTree>
    <p:extLst>
      <p:ext uri="{BB962C8B-B14F-4D97-AF65-F5344CB8AC3E}">
        <p14:creationId xmlns:p14="http://schemas.microsoft.com/office/powerpoint/2010/main" val="3376975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pPr marL="185766" indent="-185766">
              <a:buFont typeface="Arial" panose="020B0604020202020204" pitchFamily="34" charset="0"/>
              <a:buChar char="•"/>
            </a:pPr>
            <a:endParaRPr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7</a:t>
            </a:fld>
            <a:endParaRPr kumimoji="1" lang="ja-JP" altLang="en-US"/>
          </a:p>
        </p:txBody>
      </p:sp>
    </p:spTree>
    <p:extLst>
      <p:ext uri="{BB962C8B-B14F-4D97-AF65-F5344CB8AC3E}">
        <p14:creationId xmlns:p14="http://schemas.microsoft.com/office/powerpoint/2010/main" val="29403617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113</a:t>
            </a:fld>
            <a:endParaRPr kumimoji="1" lang="ja-JP" altLang="en-US"/>
          </a:p>
        </p:txBody>
      </p:sp>
    </p:spTree>
    <p:extLst>
      <p:ext uri="{BB962C8B-B14F-4D97-AF65-F5344CB8AC3E}">
        <p14:creationId xmlns:p14="http://schemas.microsoft.com/office/powerpoint/2010/main" val="9253248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114</a:t>
            </a:fld>
            <a:endParaRPr kumimoji="1" lang="ja-JP" altLang="en-US"/>
          </a:p>
        </p:txBody>
      </p:sp>
    </p:spTree>
    <p:extLst>
      <p:ext uri="{BB962C8B-B14F-4D97-AF65-F5344CB8AC3E}">
        <p14:creationId xmlns:p14="http://schemas.microsoft.com/office/powerpoint/2010/main" val="38891316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115</a:t>
            </a:fld>
            <a:endParaRPr kumimoji="1" lang="ja-JP" altLang="en-US"/>
          </a:p>
        </p:txBody>
      </p:sp>
    </p:spTree>
    <p:extLst>
      <p:ext uri="{BB962C8B-B14F-4D97-AF65-F5344CB8AC3E}">
        <p14:creationId xmlns:p14="http://schemas.microsoft.com/office/powerpoint/2010/main" val="28489153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14604476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9181014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1244414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en-US" altLang="ja-JP" dirty="0"/>
              <a:t>【</a:t>
            </a:r>
            <a:r>
              <a:rPr lang="ja-JP" altLang="en-US" dirty="0"/>
              <a:t>ハンズオンのインストラクションガイド</a:t>
            </a:r>
            <a:r>
              <a:rPr lang="en-US" altLang="ja-JP" dirty="0"/>
              <a:t>】</a:t>
            </a:r>
          </a:p>
          <a:p>
            <a:r>
              <a:rPr lang="ja-JP" altLang="en-US" dirty="0"/>
              <a:t>ハンズオン部分と演習部分は基本的に写経で進めることを想定しています。</a:t>
            </a:r>
            <a:r>
              <a:rPr lang="en-US" altLang="ja-JP" dirty="0"/>
              <a:t>Python</a:t>
            </a:r>
            <a:r>
              <a:rPr lang="ja-JP" altLang="en-US" dirty="0"/>
              <a:t>の習得レベル感に差異があることと、ボリュームを考慮してです。書き写してもコピペでも構わないので、どのようなプログラムを動かしたのか一つ一つ確認しながら実行するように伝えてください。</a:t>
            </a:r>
            <a:endParaRPr lang="en-US" altLang="ja-JP" dirty="0"/>
          </a:p>
          <a:p>
            <a:r>
              <a:rPr lang="ja-JP" altLang="en-US" dirty="0"/>
              <a:t>また、次章以降は説明時のハンズオンでは実行するのみで、演習でのみ受講者はコーディングを行います。</a:t>
            </a:r>
            <a:endParaRPr lang="en-US" altLang="ja-JP" dirty="0"/>
          </a:p>
          <a:p>
            <a:endParaRPr lang="en-US" altLang="ja-JP" dirty="0"/>
          </a:p>
          <a:p>
            <a:r>
              <a:rPr lang="ja-JP" altLang="en-US" dirty="0"/>
              <a:t>ノートブックとテキストを並行して進めてもよいですし、片方ずつ説明しても構いません、また、重複する部分はどちらかだけ説明して割愛して構いません。</a:t>
            </a:r>
            <a:endParaRPr lang="en-US" altLang="ja-JP" dirty="0"/>
          </a:p>
          <a:p>
            <a:r>
              <a:rPr lang="ja-JP" altLang="en-US" dirty="0"/>
              <a:t>後からノートブック・テキストをそれぞれ単体で見ても学習できるようにするため、両方に記載があります。</a:t>
            </a:r>
            <a:endParaRPr lang="en-US" altLang="ja-JP" dirty="0"/>
          </a:p>
          <a:p>
            <a:endParaRPr lang="en-US" altLang="ja-JP" dirty="0"/>
          </a:p>
          <a:p>
            <a:r>
              <a:rPr lang="ja-JP" altLang="en-US" dirty="0"/>
              <a:t>初めに、</a:t>
            </a:r>
            <a:r>
              <a:rPr lang="en-US" altLang="ja-JP" dirty="0"/>
              <a:t>matplotlib</a:t>
            </a:r>
            <a:r>
              <a:rPr lang="ja-JP" altLang="en-US" dirty="0"/>
              <a:t>の日本語化や</a:t>
            </a:r>
            <a:r>
              <a:rPr lang="en-US" altLang="ja-JP" dirty="0"/>
              <a:t>Google Colaboratory</a:t>
            </a:r>
            <a:r>
              <a:rPr lang="ja-JP" altLang="en-US" dirty="0"/>
              <a:t>のデフォルト設定についての記載がありますが、この部分は表示を見やすくするためにやっているだけ、とりあえず実行しておきましょうくらいでよいです。</a:t>
            </a:r>
            <a:endParaRPr lang="en-US" altLang="ja-JP" dirty="0"/>
          </a:p>
          <a:p>
            <a:endParaRPr lang="en-US" altLang="ja-JP" dirty="0"/>
          </a:p>
          <a:p>
            <a:r>
              <a:rPr lang="ja-JP" altLang="en-US" dirty="0"/>
              <a:t>「（参考）」と記載している部分は、</a:t>
            </a:r>
            <a:r>
              <a:rPr lang="en-US" altLang="ja-JP" dirty="0"/>
              <a:t>Python</a:t>
            </a:r>
            <a:r>
              <a:rPr lang="ja-JP" altLang="en-US" dirty="0"/>
              <a:t>の前提スキルなどを考えて詳しい説明を行うことができないものの、有用だと思われるものを入れています。</a:t>
            </a:r>
            <a:endParaRPr lang="en-US" altLang="ja-JP" dirty="0"/>
          </a:p>
          <a:p>
            <a:r>
              <a:rPr lang="ja-JP" altLang="en-US" dirty="0"/>
              <a:t>時間が許せば参考として紹介することを推奨です。</a:t>
            </a:r>
            <a:endParaRPr lang="en-US" altLang="ja-JP" dirty="0"/>
          </a:p>
          <a:p>
            <a:r>
              <a:rPr lang="ja-JP" altLang="en-US" dirty="0"/>
              <a:t>時間がなければ、触れずに飛ばしても構いません。</a:t>
            </a:r>
            <a:endParaRPr lang="en-US" altLang="ja-JP" dirty="0"/>
          </a:p>
          <a:p>
            <a:endParaRPr lang="en-US" altLang="ja-JP" dirty="0"/>
          </a:p>
        </p:txBody>
      </p:sp>
    </p:spTree>
    <p:extLst>
      <p:ext uri="{BB962C8B-B14F-4D97-AF65-F5344CB8AC3E}">
        <p14:creationId xmlns:p14="http://schemas.microsoft.com/office/powerpoint/2010/main" val="42099555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21209441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9879325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929035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2: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 name="Google Shape;44;p2:notes"/>
          <p:cNvSpPr txBox="1">
            <a:spLocks noGrp="1"/>
          </p:cNvSpPr>
          <p:nvPr>
            <p:ph type="body" idx="1"/>
          </p:nvPr>
        </p:nvSpPr>
        <p:spPr>
          <a:xfrm>
            <a:off x="680720" y="4783307"/>
            <a:ext cx="5445760" cy="391361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メイリオ" panose="020B0604030504040204" pitchFamily="50" charset="-128"/>
              <a:ea typeface="メイリオ" panose="020B0604030504040204" pitchFamily="50"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1341866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36492235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125</a:t>
            </a:fld>
            <a:endParaRPr kumimoji="1" lang="ja-JP" altLang="en-US"/>
          </a:p>
        </p:txBody>
      </p:sp>
    </p:spTree>
    <p:extLst>
      <p:ext uri="{BB962C8B-B14F-4D97-AF65-F5344CB8AC3E}">
        <p14:creationId xmlns:p14="http://schemas.microsoft.com/office/powerpoint/2010/main" val="24462392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126</a:t>
            </a:fld>
            <a:endParaRPr kumimoji="1" lang="ja-JP" altLang="en-US"/>
          </a:p>
        </p:txBody>
      </p:sp>
    </p:spTree>
    <p:extLst>
      <p:ext uri="{BB962C8B-B14F-4D97-AF65-F5344CB8AC3E}">
        <p14:creationId xmlns:p14="http://schemas.microsoft.com/office/powerpoint/2010/main" val="38387085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127</a:t>
            </a:fld>
            <a:endParaRPr kumimoji="1" lang="ja-JP" altLang="en-US"/>
          </a:p>
        </p:txBody>
      </p:sp>
    </p:spTree>
    <p:extLst>
      <p:ext uri="{BB962C8B-B14F-4D97-AF65-F5344CB8AC3E}">
        <p14:creationId xmlns:p14="http://schemas.microsoft.com/office/powerpoint/2010/main" val="10965299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237250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129</a:t>
            </a:fld>
            <a:endParaRPr kumimoji="1" lang="ja-JP" altLang="en-US"/>
          </a:p>
        </p:txBody>
      </p:sp>
    </p:spTree>
    <p:extLst>
      <p:ext uri="{BB962C8B-B14F-4D97-AF65-F5344CB8AC3E}">
        <p14:creationId xmlns:p14="http://schemas.microsoft.com/office/powerpoint/2010/main" val="2290992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130</a:t>
            </a:fld>
            <a:endParaRPr kumimoji="1" lang="ja-JP" altLang="en-US"/>
          </a:p>
        </p:txBody>
      </p:sp>
    </p:spTree>
    <p:extLst>
      <p:ext uri="{BB962C8B-B14F-4D97-AF65-F5344CB8AC3E}">
        <p14:creationId xmlns:p14="http://schemas.microsoft.com/office/powerpoint/2010/main" val="22099350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en-US" altLang="ja-JP" dirty="0"/>
              <a:t>【</a:t>
            </a:r>
            <a:r>
              <a:rPr lang="ja-JP" altLang="en-US" dirty="0"/>
              <a:t>ハンズオンのインストラクションガイド</a:t>
            </a:r>
            <a:r>
              <a:rPr lang="en-US" altLang="ja-JP" dirty="0"/>
              <a:t>】</a:t>
            </a:r>
          </a:p>
          <a:p>
            <a:r>
              <a:rPr lang="ja-JP" altLang="en-US" dirty="0"/>
              <a:t>先ほどの続きから、説明変数を増やしたパターンを検証します。</a:t>
            </a:r>
            <a:endParaRPr lang="en-US" altLang="ja-JP" dirty="0"/>
          </a:p>
        </p:txBody>
      </p:sp>
    </p:spTree>
    <p:extLst>
      <p:ext uri="{BB962C8B-B14F-4D97-AF65-F5344CB8AC3E}">
        <p14:creationId xmlns:p14="http://schemas.microsoft.com/office/powerpoint/2010/main" val="17629689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492389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2: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 name="Google Shape;44;p2:notes"/>
          <p:cNvSpPr txBox="1">
            <a:spLocks noGrp="1"/>
          </p:cNvSpPr>
          <p:nvPr>
            <p:ph type="body" idx="1"/>
          </p:nvPr>
        </p:nvSpPr>
        <p:spPr>
          <a:xfrm>
            <a:off x="680720" y="4783307"/>
            <a:ext cx="5445760" cy="391361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a:latin typeface="メイリオ" panose="020B0604030504040204" pitchFamily="50" charset="-128"/>
                <a:ea typeface="メイリオ" panose="020B0604030504040204" pitchFamily="50" charset="-128"/>
              </a:rPr>
              <a:t>２が長い、パブリッククラウドの紹介と実装を行う、実装は</a:t>
            </a:r>
            <a:r>
              <a:rPr lang="en-US" altLang="ja-JP" dirty="0">
                <a:latin typeface="メイリオ" panose="020B0604030504040204" pitchFamily="50" charset="-128"/>
                <a:ea typeface="メイリオ" panose="020B0604030504040204" pitchFamily="50" charset="-128"/>
              </a:rPr>
              <a:t>Azure</a:t>
            </a:r>
            <a:r>
              <a:rPr lang="ja-JP" altLang="en-US">
                <a:latin typeface="メイリオ" panose="020B0604030504040204" pitchFamily="50" charset="-128"/>
                <a:ea typeface="メイリオ" panose="020B0604030504040204" pitchFamily="50" charset="-128"/>
              </a:rPr>
              <a:t>と</a:t>
            </a:r>
            <a:r>
              <a:rPr lang="en-US" altLang="ja-JP" dirty="0">
                <a:latin typeface="メイリオ" panose="020B0604030504040204" pitchFamily="50" charset="-128"/>
                <a:ea typeface="メイリオ" panose="020B0604030504040204" pitchFamily="50" charset="-128"/>
              </a:rPr>
              <a:t>AWS</a:t>
            </a:r>
          </a:p>
          <a:p>
            <a:pPr marL="0" lvl="0" indent="0" algn="l" rtl="0">
              <a:spcBef>
                <a:spcPts val="0"/>
              </a:spcBef>
              <a:spcAft>
                <a:spcPts val="0"/>
              </a:spcAft>
              <a:buNone/>
            </a:pPr>
            <a:r>
              <a:rPr lang="en-US" dirty="0" err="1">
                <a:latin typeface="メイリオ" panose="020B0604030504040204" pitchFamily="50" charset="-128"/>
                <a:ea typeface="メイリオ" panose="020B0604030504040204" pitchFamily="50" charset="-128"/>
              </a:rPr>
              <a:t>第三章→クラウドのメリットと活用事例</a:t>
            </a:r>
            <a:endParaRPr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264873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7941727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134</a:t>
            </a:fld>
            <a:endParaRPr kumimoji="1" lang="ja-JP" altLang="en-US" dirty="0"/>
          </a:p>
        </p:txBody>
      </p:sp>
    </p:spTree>
    <p:extLst>
      <p:ext uri="{BB962C8B-B14F-4D97-AF65-F5344CB8AC3E}">
        <p14:creationId xmlns:p14="http://schemas.microsoft.com/office/powerpoint/2010/main" val="37347329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0015909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7010515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こちらは、この章で学んだプログラムのダイジェストです。後の章でもこのようにダイジェストを入れています。</a:t>
            </a:r>
            <a:endParaRPr lang="en-US" altLang="ja-JP" dirty="0"/>
          </a:p>
          <a:p>
            <a:r>
              <a:rPr lang="ja-JP" altLang="en-US" dirty="0"/>
              <a:t>講義用のプログラムは説明が入っているため、全体を見渡しづらくなっています。</a:t>
            </a:r>
            <a:endParaRPr lang="en-US" altLang="ja-JP" dirty="0"/>
          </a:p>
          <a:p>
            <a:r>
              <a:rPr lang="ja-JP" altLang="en-US" dirty="0"/>
              <a:t>その為、全体を確認しやすいようにダイジェスト版を入れています。</a:t>
            </a:r>
            <a:endParaRPr lang="en-US" altLang="ja-JP" dirty="0"/>
          </a:p>
          <a:p>
            <a:endParaRPr lang="en-US" altLang="ja-JP" dirty="0"/>
          </a:p>
          <a:p>
            <a:r>
              <a:rPr lang="ja-JP" altLang="en-US" dirty="0"/>
              <a:t>飛ばして構いませんが、まとめとして演習前におさらいをするなどご利用ください。</a:t>
            </a:r>
          </a:p>
        </p:txBody>
      </p:sp>
    </p:spTree>
    <p:extLst>
      <p:ext uri="{BB962C8B-B14F-4D97-AF65-F5344CB8AC3E}">
        <p14:creationId xmlns:p14="http://schemas.microsoft.com/office/powerpoint/2010/main" val="29837039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138</a:t>
            </a:fld>
            <a:endParaRPr kumimoji="1" lang="ja-JP" altLang="en-US"/>
          </a:p>
        </p:txBody>
      </p:sp>
    </p:spTree>
    <p:extLst>
      <p:ext uri="{BB962C8B-B14F-4D97-AF65-F5344CB8AC3E}">
        <p14:creationId xmlns:p14="http://schemas.microsoft.com/office/powerpoint/2010/main" val="14327885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37250953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ところどころ文字数が非常に多いスライドが入っています。</a:t>
            </a:r>
            <a:endParaRPr lang="en-US" altLang="ja-JP" dirty="0"/>
          </a:p>
          <a:p>
            <a:r>
              <a:rPr lang="ja-JP" altLang="en-US" dirty="0"/>
              <a:t>これは後から見直したり、離席した際にも内容を追えるように、説明を記載する目的です。</a:t>
            </a:r>
            <a:endParaRPr lang="en-US" altLang="ja-JP" dirty="0"/>
          </a:p>
          <a:p>
            <a:r>
              <a:rPr lang="ja-JP" altLang="en-US" dirty="0"/>
              <a:t>こういった文字数の多いスライドは内容を読み上げる必要はなく、要点だけ説明してもらえば結構です。</a:t>
            </a:r>
            <a:endParaRPr lang="en-US" altLang="ja-JP" dirty="0"/>
          </a:p>
        </p:txBody>
      </p:sp>
    </p:spTree>
    <p:extLst>
      <p:ext uri="{BB962C8B-B14F-4D97-AF65-F5344CB8AC3E}">
        <p14:creationId xmlns:p14="http://schemas.microsoft.com/office/powerpoint/2010/main" val="109727482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線形回帰を学んだのは何のためかという質問が出るかもしれません。</a:t>
            </a:r>
            <a:endParaRPr kumimoji="1" lang="en-US" altLang="ja-JP" dirty="0"/>
          </a:p>
          <a:p>
            <a:r>
              <a:rPr kumimoji="1" lang="ja-JP" altLang="en-US" dirty="0"/>
              <a:t>単純なモデルで、機械学習の基礎を学ぶという学習上の理由もありますが、</a:t>
            </a:r>
            <a:endParaRPr kumimoji="1" lang="en-US" altLang="ja-JP" dirty="0"/>
          </a:p>
          <a:p>
            <a:r>
              <a:rPr kumimoji="1" lang="ja-JP" altLang="en-US" dirty="0"/>
              <a:t>線形性の出やすい課題では、他のモデル以上の成果がでることもあり、</a:t>
            </a:r>
            <a:endParaRPr kumimoji="1" lang="en-US" altLang="ja-JP" dirty="0"/>
          </a:p>
          <a:p>
            <a:r>
              <a:rPr kumimoji="1" lang="ja-JP" altLang="en-US" dirty="0"/>
              <a:t>スタッキングの一つのアルゴリズムとして多様性を持たせる用途に使われることもあります。</a:t>
            </a:r>
            <a:endParaRPr kumimoji="1" lang="en-US" altLang="ja-JP" dirty="0"/>
          </a:p>
          <a:p>
            <a:r>
              <a:rPr kumimoji="1" lang="ja-JP" altLang="en-US" dirty="0"/>
              <a:t>線形回帰の発展アルゴリズムであるリッジ回帰やラッソ回帰ではさらに精度の改善が見込めますが、</a:t>
            </a:r>
            <a:endParaRPr kumimoji="1" lang="en-US" altLang="ja-JP" dirty="0"/>
          </a:p>
          <a:p>
            <a:r>
              <a:rPr kumimoji="1" lang="ja-JP" altLang="en-US" dirty="0"/>
              <a:t>どのモデルもパラメータ調整が非常に単純です。</a:t>
            </a:r>
            <a:endParaRPr kumimoji="1" lang="en-US" altLang="ja-JP" dirty="0"/>
          </a:p>
          <a:p>
            <a:r>
              <a:rPr kumimoji="1" lang="ja-JP" altLang="en-US" dirty="0"/>
              <a:t>そういった点から実用性もあります。</a:t>
            </a:r>
            <a:endParaRPr kumimoji="1" lang="en-US" altLang="ja-JP" dirty="0"/>
          </a:p>
          <a:p>
            <a:r>
              <a:rPr kumimoji="1" lang="en-US" altLang="ja-JP" dirty="0"/>
              <a:t>3</a:t>
            </a:r>
            <a:r>
              <a:rPr kumimoji="1" lang="ja-JP" altLang="en-US" dirty="0"/>
              <a:t>章のロジスティック回帰モデルで予測を行うガンの悪性良性の判断などは、データとの相性が良く</a:t>
            </a:r>
            <a:r>
              <a:rPr kumimoji="1" lang="en-US" altLang="ja-JP" dirty="0" err="1"/>
              <a:t>LightGBM</a:t>
            </a:r>
            <a:r>
              <a:rPr kumimoji="1" lang="ja-JP" altLang="en-US" dirty="0"/>
              <a:t>より高い精度が出ています。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141</a:t>
            </a:fld>
            <a:endParaRPr kumimoji="1" lang="ja-JP" altLang="en-US" dirty="0"/>
          </a:p>
        </p:txBody>
      </p:sp>
    </p:spTree>
    <p:extLst>
      <p:ext uri="{BB962C8B-B14F-4D97-AF65-F5344CB8AC3E}">
        <p14:creationId xmlns:p14="http://schemas.microsoft.com/office/powerpoint/2010/main" val="34993385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ja-JP" altLang="en-US" dirty="0"/>
              <a:t>・</a:t>
            </a:r>
            <a:r>
              <a:rPr lang="en-US" altLang="ja-JP" dirty="0"/>
              <a:t>dummy</a:t>
            </a:r>
            <a:r>
              <a:rPr lang="ja-JP" altLang="en-US" dirty="0"/>
              <a:t>変数化について</a:t>
            </a:r>
          </a:p>
          <a:p>
            <a:r>
              <a:rPr lang="en-US" altLang="ja-JP" dirty="0" err="1"/>
              <a:t>pandas.get_dummies</a:t>
            </a:r>
            <a:r>
              <a:rPr lang="ja-JP" altLang="en-US" dirty="0"/>
              <a:t>メソッドを使用すると、</a:t>
            </a:r>
          </a:p>
          <a:p>
            <a:r>
              <a:rPr lang="ja-JP" altLang="en-US" dirty="0"/>
              <a:t>学習データ、運用データのどちらか一方にしか存在しないカテゴリがある場合にうまく動かないことが知られています。</a:t>
            </a:r>
          </a:p>
          <a:p>
            <a:r>
              <a:rPr lang="ja-JP" altLang="en-US" dirty="0"/>
              <a:t>このような場合、</a:t>
            </a:r>
            <a:r>
              <a:rPr lang="en-US" altLang="ja-JP" dirty="0" err="1"/>
              <a:t>get_dummies</a:t>
            </a:r>
            <a:r>
              <a:rPr lang="ja-JP" altLang="en-US" dirty="0"/>
              <a:t>では特徴量の列数が変わってしまい、エラーが出てしまいます。</a:t>
            </a:r>
          </a:p>
          <a:p>
            <a:r>
              <a:rPr lang="ja-JP" altLang="en-US" dirty="0"/>
              <a:t>こういったデータでも対応できるようなしくみが</a:t>
            </a:r>
            <a:r>
              <a:rPr lang="en-US" altLang="ja-JP" dirty="0" err="1"/>
              <a:t>OneHotEncoder</a:t>
            </a:r>
            <a:r>
              <a:rPr lang="ja-JP" altLang="en-US" dirty="0"/>
              <a:t>の中に入っています。</a:t>
            </a:r>
          </a:p>
          <a:p>
            <a:r>
              <a:rPr lang="ja-JP" altLang="en-US" dirty="0"/>
              <a:t>（具体的には</a:t>
            </a:r>
            <a:r>
              <a:rPr lang="en-US" altLang="ja-JP" dirty="0" err="1"/>
              <a:t>handle_unknown</a:t>
            </a:r>
            <a:r>
              <a:rPr lang="ja-JP" altLang="en-US" dirty="0"/>
              <a:t>オプションで知らないカテゴリが出てきた場合の処理を指定できます）</a:t>
            </a:r>
          </a:p>
          <a:p>
            <a:r>
              <a:rPr lang="ja-JP" altLang="en-US" dirty="0"/>
              <a:t>この</a:t>
            </a:r>
            <a:r>
              <a:rPr lang="en-US" altLang="ja-JP" dirty="0" err="1"/>
              <a:t>OneHotEncoder</a:t>
            </a:r>
            <a:r>
              <a:rPr lang="ja-JP" altLang="en-US" dirty="0"/>
              <a:t>についても学習後に</a:t>
            </a:r>
            <a:r>
              <a:rPr lang="en-US" altLang="ja-JP" dirty="0"/>
              <a:t>pickle</a:t>
            </a:r>
            <a:r>
              <a:rPr lang="ja-JP" altLang="en-US" dirty="0"/>
              <a:t>化し、運用時はファイルから読み込んで前処理に使用します。</a:t>
            </a:r>
            <a:endParaRPr lang="en-US" altLang="ja-JP" dirty="0"/>
          </a:p>
          <a:p>
            <a:r>
              <a:rPr lang="en-US" altLang="ja-JP" dirty="0"/>
              <a:t>https://qiita.com/k-y-river/items/23f7a125e12e8f679ff9</a:t>
            </a:r>
            <a:endParaRPr lang="ja-JP" altLang="en-US" dirty="0"/>
          </a:p>
        </p:txBody>
      </p:sp>
    </p:spTree>
    <p:extLst>
      <p:ext uri="{BB962C8B-B14F-4D97-AF65-F5344CB8AC3E}">
        <p14:creationId xmlns:p14="http://schemas.microsoft.com/office/powerpoint/2010/main" val="2457594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コースフローの説明</a:t>
            </a:r>
            <a:endParaRPr kumimoji="1" lang="en-US" altLang="ja-JP" dirty="0"/>
          </a:p>
          <a:p>
            <a:endParaRPr kumimoji="1" lang="en-US" altLang="ja-JP" dirty="0"/>
          </a:p>
          <a:p>
            <a:r>
              <a:rPr kumimoji="1" lang="ja-JP" altLang="en-US"/>
              <a:t>本日は入門講座です</a:t>
            </a:r>
            <a:endParaRPr kumimoji="1" lang="en-US" altLang="ja-JP" dirty="0"/>
          </a:p>
          <a:p>
            <a:endParaRPr kumimoji="1" lang="en-US" altLang="ja-JP" dirty="0"/>
          </a:p>
          <a:p>
            <a:r>
              <a:rPr kumimoji="1" lang="ja-JP" altLang="en-US"/>
              <a:t>アーキテクトファーストステップが設計者入門のお話です</a:t>
            </a:r>
          </a:p>
        </p:txBody>
      </p:sp>
    </p:spTree>
    <p:extLst>
      <p:ext uri="{BB962C8B-B14F-4D97-AF65-F5344CB8AC3E}">
        <p14:creationId xmlns:p14="http://schemas.microsoft.com/office/powerpoint/2010/main" val="5831800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143</a:t>
            </a:fld>
            <a:endParaRPr kumimoji="1" lang="ja-JP" altLang="en-US"/>
          </a:p>
        </p:txBody>
      </p:sp>
    </p:spTree>
    <p:extLst>
      <p:ext uri="{BB962C8B-B14F-4D97-AF65-F5344CB8AC3E}">
        <p14:creationId xmlns:p14="http://schemas.microsoft.com/office/powerpoint/2010/main" val="35619353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145</a:t>
            </a:fld>
            <a:endParaRPr kumimoji="1" lang="ja-JP" altLang="en-US"/>
          </a:p>
        </p:txBody>
      </p:sp>
    </p:spTree>
    <p:extLst>
      <p:ext uri="{BB962C8B-B14F-4D97-AF65-F5344CB8AC3E}">
        <p14:creationId xmlns:p14="http://schemas.microsoft.com/office/powerpoint/2010/main" val="22905651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146</a:t>
            </a:fld>
            <a:endParaRPr kumimoji="1" lang="ja-JP" altLang="en-US"/>
          </a:p>
        </p:txBody>
      </p:sp>
    </p:spTree>
    <p:extLst>
      <p:ext uri="{BB962C8B-B14F-4D97-AF65-F5344CB8AC3E}">
        <p14:creationId xmlns:p14="http://schemas.microsoft.com/office/powerpoint/2010/main" val="166655920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t>147</a:t>
            </a:fld>
            <a:endParaRPr kumimoji="1" lang="ja-JP" altLang="en-US"/>
          </a:p>
        </p:txBody>
      </p:sp>
    </p:spTree>
    <p:extLst>
      <p:ext uri="{BB962C8B-B14F-4D97-AF65-F5344CB8AC3E}">
        <p14:creationId xmlns:p14="http://schemas.microsoft.com/office/powerpoint/2010/main" val="16163471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81339030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3312155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r>
              <a:rPr lang="en-US" altLang="ja-JP" dirty="0"/>
              <a:t>【</a:t>
            </a:r>
            <a:r>
              <a:rPr lang="ja-JP" altLang="en-US" dirty="0"/>
              <a:t>ハンズオンのインストラクションガイド</a:t>
            </a:r>
            <a:r>
              <a:rPr lang="en-US" altLang="ja-JP" dirty="0"/>
              <a:t>】</a:t>
            </a:r>
          </a:p>
          <a:p>
            <a:r>
              <a:rPr lang="ja-JP" altLang="en-US" dirty="0"/>
              <a:t>これ以後のハンズオンでは、パラメータチューニングなどの一部を除き演習部分以外は全てプログラムが先に書かれています。</a:t>
            </a:r>
            <a:endParaRPr lang="en-US" altLang="ja-JP" dirty="0"/>
          </a:p>
          <a:p>
            <a:r>
              <a:rPr lang="ja-JP" altLang="en-US" dirty="0"/>
              <a:t>（コメントアウトもされていません）</a:t>
            </a:r>
            <a:endParaRPr lang="en-US" altLang="ja-JP" dirty="0"/>
          </a:p>
          <a:p>
            <a:r>
              <a:rPr lang="ja-JP" altLang="en-US" dirty="0"/>
              <a:t>講師のデモも受講者も基本的に実行だけしながら学んでいきます。</a:t>
            </a:r>
            <a:endParaRPr lang="en-US" altLang="ja-JP" dirty="0"/>
          </a:p>
        </p:txBody>
      </p:sp>
    </p:spTree>
    <p:extLst>
      <p:ext uri="{BB962C8B-B14F-4D97-AF65-F5344CB8AC3E}">
        <p14:creationId xmlns:p14="http://schemas.microsoft.com/office/powerpoint/2010/main" val="22790069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2439207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1013" y="1279525"/>
            <a:ext cx="6138862" cy="3454400"/>
          </a:xfrm>
        </p:spPr>
      </p:sp>
      <p:sp>
        <p:nvSpPr>
          <p:cNvPr id="3" name="ノート プレースホルダー 2"/>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35452211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数式は詳細に説明しなくて構いません。</a:t>
            </a:r>
            <a:endParaRPr kumimoji="1" lang="en-US" altLang="ja-JP" dirty="0"/>
          </a:p>
          <a:p>
            <a:r>
              <a:rPr kumimoji="1" lang="ja-JP" altLang="en-US" dirty="0"/>
              <a:t>全く載せないとより分かりずらいため、数式を載せた上で図解でイメージを記載しています。</a:t>
            </a:r>
          </a:p>
        </p:txBody>
      </p:sp>
      <p:sp>
        <p:nvSpPr>
          <p:cNvPr id="4" name="スライド番号プレースホルダー 3"/>
          <p:cNvSpPr>
            <a:spLocks noGrp="1"/>
          </p:cNvSpPr>
          <p:nvPr>
            <p:ph type="sldNum" sz="quarter" idx="5"/>
          </p:nvPr>
        </p:nvSpPr>
        <p:spPr/>
        <p:txBody>
          <a:bodyPr/>
          <a:lstStyle/>
          <a:p>
            <a:fld id="{3935B53D-37AE-4FD8-B6B6-E22203BDD651}" type="slidenum">
              <a:rPr kumimoji="1" lang="ja-JP" altLang="en-US" smtClean="0"/>
              <a:pPr/>
              <a:t>153</a:t>
            </a:fld>
            <a:endParaRPr kumimoji="1" lang="ja-JP" altLang="en-US" dirty="0"/>
          </a:p>
        </p:txBody>
      </p:sp>
    </p:spTree>
    <p:extLst>
      <p:ext uri="{BB962C8B-B14F-4D97-AF65-F5344CB8AC3E}">
        <p14:creationId xmlns:p14="http://schemas.microsoft.com/office/powerpoint/2010/main" val="918532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715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pic>
        <p:nvPicPr>
          <p:cNvPr id="9" name="Picture 6">
            <a:extLst>
              <a:ext uri="{FF2B5EF4-FFF2-40B4-BE49-F238E27FC236}">
                <a16:creationId xmlns:a16="http://schemas.microsoft.com/office/drawing/2014/main" id="{94BAD08A-275D-4D9A-8A3B-C82EB33452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r="1853" b="20081"/>
          <a:stretch/>
        </p:blipFill>
        <p:spPr bwMode="auto">
          <a:xfrm>
            <a:off x="492494" y="289982"/>
            <a:ext cx="11207011" cy="522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タイトル 1"/>
          <p:cNvSpPr>
            <a:spLocks noGrp="1"/>
          </p:cNvSpPr>
          <p:nvPr>
            <p:ph type="title"/>
          </p:nvPr>
        </p:nvSpPr>
        <p:spPr bwMode="auto">
          <a:xfrm>
            <a:off x="368287" y="366183"/>
            <a:ext cx="11455423" cy="482600"/>
          </a:xfrm>
        </p:spPr>
        <p:txBody>
          <a:bodyPr/>
          <a:lstStyle>
            <a:lvl1pPr algn="ctr">
              <a:defRPr sz="2400" spc="300">
                <a:solidFill>
                  <a:schemeClr val="bg1"/>
                </a:solidFill>
              </a:defRPr>
            </a:lvl1pPr>
          </a:lstStyle>
          <a:p>
            <a:r>
              <a:rPr kumimoji="1" lang="ja-JP" altLang="en-US"/>
              <a:t>マスター タイトルの書式設定</a:t>
            </a:r>
          </a:p>
        </p:txBody>
      </p:sp>
      <p:sp>
        <p:nvSpPr>
          <p:cNvPr id="2" name="スライド番号プレースホルダー 1">
            <a:extLst>
              <a:ext uri="{FF2B5EF4-FFF2-40B4-BE49-F238E27FC236}">
                <a16:creationId xmlns:a16="http://schemas.microsoft.com/office/drawing/2014/main" id="{1153C121-57E6-473A-856C-94D940EF6F9C}"/>
              </a:ext>
            </a:extLst>
          </p:cNvPr>
          <p:cNvSpPr>
            <a:spLocks noGrp="1"/>
          </p:cNvSpPr>
          <p:nvPr>
            <p:ph type="sldNum" sz="quarter" idx="10"/>
          </p:nvPr>
        </p:nvSpPr>
        <p:spPr>
          <a:xfrm>
            <a:off x="9265299" y="6465214"/>
            <a:ext cx="2743200" cy="204403"/>
          </a:xfrm>
        </p:spPr>
        <p:txBody>
          <a:bodyPr vert="horz" lIns="91440" tIns="45720" rIns="91440" bIns="45720" rtlCol="0" anchor="ctr"/>
          <a:lstStyle>
            <a:lvl1pPr>
              <a:defRPr kumimoji="1" lang="ja-JP" altLang="en-US" sz="900" b="0" smtClean="0">
                <a:solidFill>
                  <a:schemeClr val="tx1">
                    <a:lumMod val="50000"/>
                    <a:lumOff val="50000"/>
                  </a:schemeClr>
                </a:solidFill>
              </a:defRPr>
            </a:lvl1pPr>
          </a:lstStyle>
          <a:p>
            <a:fld id="{5D750650-B10A-47BF-93C2-E1678438B37A}" type="slidenum">
              <a:rPr lang="en-US" altLang="ja-JP" smtClean="0"/>
              <a:pPr/>
              <a:t>‹#›</a:t>
            </a:fld>
            <a:endParaRPr lang="en-US" altLang="ja-JP" dirty="0"/>
          </a:p>
        </p:txBody>
      </p:sp>
      <p:pic>
        <p:nvPicPr>
          <p:cNvPr id="4" name="図 3" descr="黒い背景に白い文字がある&#10;&#10;中程度の精度で自動的に生成された説明">
            <a:extLst>
              <a:ext uri="{FF2B5EF4-FFF2-40B4-BE49-F238E27FC236}">
                <a16:creationId xmlns:a16="http://schemas.microsoft.com/office/drawing/2014/main" id="{369FED7A-191D-41AA-BA02-F199CD0EE3D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3501" y="6379033"/>
            <a:ext cx="1854849" cy="376766"/>
          </a:xfrm>
          <a:prstGeom prst="rect">
            <a:avLst/>
          </a:prstGeom>
        </p:spPr>
      </p:pic>
      <p:sp>
        <p:nvSpPr>
          <p:cNvPr id="6" name="テキスト ボックス 5">
            <a:extLst>
              <a:ext uri="{FF2B5EF4-FFF2-40B4-BE49-F238E27FC236}">
                <a16:creationId xmlns:a16="http://schemas.microsoft.com/office/drawing/2014/main" id="{2B05335F-1CB8-4C73-ACD0-245972AB751D}"/>
              </a:ext>
            </a:extLst>
          </p:cNvPr>
          <p:cNvSpPr txBox="1"/>
          <p:nvPr userDrawn="1"/>
        </p:nvSpPr>
        <p:spPr>
          <a:xfrm>
            <a:off x="9544121" y="6453543"/>
            <a:ext cx="2095446" cy="215444"/>
          </a:xfrm>
          <a:prstGeom prst="rect">
            <a:avLst/>
          </a:prstGeom>
          <a:noFill/>
        </p:spPr>
        <p:txBody>
          <a:bodyPr wrap="none" rtlCol="0">
            <a:spAutoFit/>
          </a:bodyPr>
          <a:lstStyle/>
          <a:p>
            <a:pPr algn="r"/>
            <a:r>
              <a:rPr lang="en-US" altLang="ja-JP" sz="800" dirty="0">
                <a:solidFill>
                  <a:schemeClr val="bg1">
                    <a:lumMod val="50000"/>
                  </a:schemeClr>
                </a:solidFill>
                <a:ea typeface="HGPｺﾞｼｯｸM" panose="020B0600000000000000" pitchFamily="50" charset="-128"/>
                <a:cs typeface="Arial" panose="020B0604020202020204" pitchFamily="34" charset="0"/>
              </a:rPr>
              <a:t>Trainocate Japan, Ltd. All rights reserved.</a:t>
            </a:r>
          </a:p>
        </p:txBody>
      </p:sp>
      <p:cxnSp>
        <p:nvCxnSpPr>
          <p:cNvPr id="8" name="直線コネクタ 7">
            <a:extLst>
              <a:ext uri="{FF2B5EF4-FFF2-40B4-BE49-F238E27FC236}">
                <a16:creationId xmlns:a16="http://schemas.microsoft.com/office/drawing/2014/main" id="{0B1245B4-4D7E-47C3-AAF4-3C5DB63AC92F}"/>
              </a:ext>
            </a:extLst>
          </p:cNvPr>
          <p:cNvCxnSpPr/>
          <p:nvPr userDrawn="1"/>
        </p:nvCxnSpPr>
        <p:spPr>
          <a:xfrm>
            <a:off x="11639567" y="6450445"/>
            <a:ext cx="0" cy="233942"/>
          </a:xfrm>
          <a:prstGeom prst="line">
            <a:avLst/>
          </a:prstGeom>
          <a:ln w="12700">
            <a:solidFill>
              <a:schemeClr val="tx1">
                <a:lumMod val="75000"/>
                <a:lumOff val="2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2601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のみ">
    <p:spTree>
      <p:nvGrpSpPr>
        <p:cNvPr id="1" name=""/>
        <p:cNvGrpSpPr/>
        <p:nvPr/>
      </p:nvGrpSpPr>
      <p:grpSpPr>
        <a:xfrm>
          <a:off x="0" y="0"/>
          <a:ext cx="0" cy="0"/>
          <a:chOff x="0" y="0"/>
          <a:chExt cx="0" cy="0"/>
        </a:xfrm>
      </p:grpSpPr>
      <p:pic>
        <p:nvPicPr>
          <p:cNvPr id="9" name="Picture 6">
            <a:extLst>
              <a:ext uri="{FF2B5EF4-FFF2-40B4-BE49-F238E27FC236}">
                <a16:creationId xmlns:a16="http://schemas.microsoft.com/office/drawing/2014/main" id="{94BAD08A-275D-4D9A-8A3B-C82EB33452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3747" r="1853" b="20080"/>
          <a:stretch/>
        </p:blipFill>
        <p:spPr bwMode="auto">
          <a:xfrm rot="5400000">
            <a:off x="-3376614" y="3376613"/>
            <a:ext cx="6858001"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descr="黒い背景に白い文字がある&#10;&#10;中程度の精度で自動的に生成された説明">
            <a:extLst>
              <a:ext uri="{FF2B5EF4-FFF2-40B4-BE49-F238E27FC236}">
                <a16:creationId xmlns:a16="http://schemas.microsoft.com/office/drawing/2014/main" id="{369FED7A-191D-41AA-BA02-F199CD0EE3D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3501" y="6379033"/>
            <a:ext cx="1854849" cy="376766"/>
          </a:xfrm>
          <a:prstGeom prst="rect">
            <a:avLst/>
          </a:prstGeom>
        </p:spPr>
      </p:pic>
      <p:cxnSp>
        <p:nvCxnSpPr>
          <p:cNvPr id="19" name="直線コネクタ 18">
            <a:extLst>
              <a:ext uri="{FF2B5EF4-FFF2-40B4-BE49-F238E27FC236}">
                <a16:creationId xmlns:a16="http://schemas.microsoft.com/office/drawing/2014/main" id="{D8697D65-E4D6-4029-B640-F03DA08B9584}"/>
              </a:ext>
            </a:extLst>
          </p:cNvPr>
          <p:cNvCxnSpPr>
            <a:stCxn id="9" idx="0"/>
          </p:cNvCxnSpPr>
          <p:nvPr userDrawn="1"/>
        </p:nvCxnSpPr>
        <p:spPr>
          <a:xfrm flipV="1">
            <a:off x="104774" y="3429000"/>
            <a:ext cx="12087226" cy="1"/>
          </a:xfrm>
          <a:prstGeom prst="line">
            <a:avLst/>
          </a:prstGeom>
          <a:ln w="12700">
            <a:solidFill>
              <a:srgbClr val="E94823"/>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6" name="図 5" descr="アイコン&#10;&#10;自動的に生成された説明">
            <a:extLst>
              <a:ext uri="{FF2B5EF4-FFF2-40B4-BE49-F238E27FC236}">
                <a16:creationId xmlns:a16="http://schemas.microsoft.com/office/drawing/2014/main" id="{DA2D65E6-944E-4348-9835-8EAFC90CBE9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78000" y="3744000"/>
            <a:ext cx="3114000" cy="3114000"/>
          </a:xfrm>
          <a:prstGeom prst="rect">
            <a:avLst/>
          </a:prstGeom>
        </p:spPr>
      </p:pic>
    </p:spTree>
    <p:extLst>
      <p:ext uri="{BB962C8B-B14F-4D97-AF65-F5344CB8AC3E}">
        <p14:creationId xmlns:p14="http://schemas.microsoft.com/office/powerpoint/2010/main" val="2354891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タイトルのみ">
    <p:spTree>
      <p:nvGrpSpPr>
        <p:cNvPr id="1" name=""/>
        <p:cNvGrpSpPr/>
        <p:nvPr/>
      </p:nvGrpSpPr>
      <p:grpSpPr>
        <a:xfrm>
          <a:off x="0" y="0"/>
          <a:ext cx="0" cy="0"/>
          <a:chOff x="0" y="0"/>
          <a:chExt cx="0" cy="0"/>
        </a:xfrm>
      </p:grpSpPr>
      <p:pic>
        <p:nvPicPr>
          <p:cNvPr id="8" name="図 7" descr="アイコン&#10;&#10;自動的に生成された説明">
            <a:extLst>
              <a:ext uri="{FF2B5EF4-FFF2-40B4-BE49-F238E27FC236}">
                <a16:creationId xmlns:a16="http://schemas.microsoft.com/office/drawing/2014/main" id="{D0F12A64-4DD3-47A5-80BD-7C75938A17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78000" y="3744000"/>
            <a:ext cx="3114000" cy="3114000"/>
          </a:xfrm>
          <a:prstGeom prst="rect">
            <a:avLst/>
          </a:prstGeom>
        </p:spPr>
      </p:pic>
      <p:pic>
        <p:nvPicPr>
          <p:cNvPr id="9" name="Picture 6">
            <a:extLst>
              <a:ext uri="{FF2B5EF4-FFF2-40B4-BE49-F238E27FC236}">
                <a16:creationId xmlns:a16="http://schemas.microsoft.com/office/drawing/2014/main" id="{94BAD08A-275D-4D9A-8A3B-C82EB334522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3747" r="1853" b="20080"/>
          <a:stretch/>
        </p:blipFill>
        <p:spPr bwMode="auto">
          <a:xfrm rot="5400000">
            <a:off x="-3376614" y="3376613"/>
            <a:ext cx="6858001"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descr="黒い背景に白い文字がある&#10;&#10;中程度の精度で自動的に生成された説明">
            <a:extLst>
              <a:ext uri="{FF2B5EF4-FFF2-40B4-BE49-F238E27FC236}">
                <a16:creationId xmlns:a16="http://schemas.microsoft.com/office/drawing/2014/main" id="{369FED7A-191D-41AA-BA02-F199CD0EE3D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3501" y="6379033"/>
            <a:ext cx="1854849" cy="376766"/>
          </a:xfrm>
          <a:prstGeom prst="rect">
            <a:avLst/>
          </a:prstGeom>
        </p:spPr>
      </p:pic>
      <p:sp>
        <p:nvSpPr>
          <p:cNvPr id="7" name="スライド番号プレースホルダー 1">
            <a:extLst>
              <a:ext uri="{FF2B5EF4-FFF2-40B4-BE49-F238E27FC236}">
                <a16:creationId xmlns:a16="http://schemas.microsoft.com/office/drawing/2014/main" id="{0490F45F-1918-4319-8F36-12875FB9516D}"/>
              </a:ext>
            </a:extLst>
          </p:cNvPr>
          <p:cNvSpPr>
            <a:spLocks noGrp="1"/>
          </p:cNvSpPr>
          <p:nvPr>
            <p:ph type="sldNum" sz="quarter" idx="10"/>
          </p:nvPr>
        </p:nvSpPr>
        <p:spPr>
          <a:xfrm>
            <a:off x="9265299" y="6465214"/>
            <a:ext cx="2743200" cy="204403"/>
          </a:xfrm>
        </p:spPr>
        <p:txBody>
          <a:bodyPr/>
          <a:lstStyle>
            <a:lvl1pPr>
              <a:defRPr sz="900" b="0">
                <a:solidFill>
                  <a:schemeClr val="tx1">
                    <a:lumMod val="50000"/>
                    <a:lumOff val="50000"/>
                  </a:schemeClr>
                </a:solidFill>
              </a:defRPr>
            </a:lvl1pPr>
          </a:lstStyle>
          <a:p>
            <a:fld id="{5D750650-B10A-47BF-93C2-E1678438B37A}" type="slidenum">
              <a:rPr kumimoji="1" lang="ja-JP" altLang="en-US" smtClean="0"/>
              <a:pPr/>
              <a:t>‹#›</a:t>
            </a:fld>
            <a:endParaRPr kumimoji="1" lang="ja-JP" altLang="en-US" dirty="0"/>
          </a:p>
        </p:txBody>
      </p:sp>
      <p:cxnSp>
        <p:nvCxnSpPr>
          <p:cNvPr id="10" name="直線コネクタ 9">
            <a:extLst>
              <a:ext uri="{FF2B5EF4-FFF2-40B4-BE49-F238E27FC236}">
                <a16:creationId xmlns:a16="http://schemas.microsoft.com/office/drawing/2014/main" id="{E3C18DD8-225D-478C-A140-3F31B31F74F0}"/>
              </a:ext>
            </a:extLst>
          </p:cNvPr>
          <p:cNvCxnSpPr/>
          <p:nvPr userDrawn="1"/>
        </p:nvCxnSpPr>
        <p:spPr>
          <a:xfrm>
            <a:off x="11639567" y="6450445"/>
            <a:ext cx="0" cy="233942"/>
          </a:xfrm>
          <a:prstGeom prst="line">
            <a:avLst/>
          </a:prstGeom>
          <a:ln w="12700">
            <a:solidFill>
              <a:schemeClr val="tx1">
                <a:lumMod val="75000"/>
                <a:lumOff val="2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36493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タイトルのみ">
    <p:spTree>
      <p:nvGrpSpPr>
        <p:cNvPr id="1" name=""/>
        <p:cNvGrpSpPr/>
        <p:nvPr/>
      </p:nvGrpSpPr>
      <p:grpSpPr>
        <a:xfrm>
          <a:off x="0" y="0"/>
          <a:ext cx="0" cy="0"/>
          <a:chOff x="0" y="0"/>
          <a:chExt cx="0" cy="0"/>
        </a:xfrm>
      </p:grpSpPr>
      <p:pic>
        <p:nvPicPr>
          <p:cNvPr id="4" name="図 3" descr="黒い背景に白い文字がある&#10;&#10;中程度の精度で自動的に生成された説明">
            <a:extLst>
              <a:ext uri="{FF2B5EF4-FFF2-40B4-BE49-F238E27FC236}">
                <a16:creationId xmlns:a16="http://schemas.microsoft.com/office/drawing/2014/main" id="{369FED7A-191D-41AA-BA02-F199CD0EE3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501" y="6379033"/>
            <a:ext cx="1854849" cy="376766"/>
          </a:xfrm>
          <a:prstGeom prst="rect">
            <a:avLst/>
          </a:prstGeom>
        </p:spPr>
      </p:pic>
      <p:pic>
        <p:nvPicPr>
          <p:cNvPr id="1026" name="Picture 2" descr="トレノケート株式会社 | JAWS DAYS 2021">
            <a:extLst>
              <a:ext uri="{FF2B5EF4-FFF2-40B4-BE49-F238E27FC236}">
                <a16:creationId xmlns:a16="http://schemas.microsoft.com/office/drawing/2014/main" id="{D34D181A-9476-4627-BEC1-F96398B936A6}"/>
              </a:ext>
            </a:extLst>
          </p:cNvPr>
          <p:cNvPicPr>
            <a:picLocks noChangeAspect="1" noChangeArrowheads="1"/>
          </p:cNvPicPr>
          <p:nvPr userDrawn="1"/>
        </p:nvPicPr>
        <p:blipFill rotWithShape="1">
          <a:blip r:embed="rId3">
            <a:alphaModFix amt="10000"/>
            <a:extLst>
              <a:ext uri="{28A0092B-C50C-407E-A947-70E740481C1C}">
                <a14:useLocalDpi xmlns:a14="http://schemas.microsoft.com/office/drawing/2010/main" val="0"/>
              </a:ext>
            </a:extLst>
          </a:blip>
          <a:srcRect l="-1" t="1" r="63765" b="43873"/>
          <a:stretch/>
        </p:blipFill>
        <p:spPr bwMode="auto">
          <a:xfrm>
            <a:off x="9082004" y="3786485"/>
            <a:ext cx="3109996" cy="3071515"/>
          </a:xfrm>
          <a:prstGeom prst="rect">
            <a:avLst/>
          </a:prstGeom>
          <a:noFill/>
          <a:extLst>
            <a:ext uri="{909E8E84-426E-40DD-AFC4-6F175D3DCCD1}">
              <a14:hiddenFill xmlns:a14="http://schemas.microsoft.com/office/drawing/2010/main">
                <a:solidFill>
                  <a:srgbClr val="FFFFFF"/>
                </a:solidFill>
              </a14:hiddenFill>
            </a:ext>
          </a:extLst>
        </p:spPr>
      </p:pic>
      <p:sp>
        <p:nvSpPr>
          <p:cNvPr id="7" name="スライド番号プレースホルダー 1">
            <a:extLst>
              <a:ext uri="{FF2B5EF4-FFF2-40B4-BE49-F238E27FC236}">
                <a16:creationId xmlns:a16="http://schemas.microsoft.com/office/drawing/2014/main" id="{7F627C84-F660-4E33-BA6C-ABF4C319A355}"/>
              </a:ext>
            </a:extLst>
          </p:cNvPr>
          <p:cNvSpPr>
            <a:spLocks noGrp="1"/>
          </p:cNvSpPr>
          <p:nvPr>
            <p:ph type="sldNum" sz="quarter" idx="10"/>
          </p:nvPr>
        </p:nvSpPr>
        <p:spPr>
          <a:xfrm>
            <a:off x="9265299" y="6465214"/>
            <a:ext cx="2743200" cy="204403"/>
          </a:xfrm>
        </p:spPr>
        <p:txBody>
          <a:bodyPr/>
          <a:lstStyle>
            <a:lvl1pPr>
              <a:defRPr sz="900" b="0">
                <a:solidFill>
                  <a:schemeClr val="tx1">
                    <a:lumMod val="50000"/>
                    <a:lumOff val="50000"/>
                  </a:schemeClr>
                </a:solidFill>
              </a:defRPr>
            </a:lvl1pPr>
          </a:lstStyle>
          <a:p>
            <a:fld id="{5D750650-B10A-47BF-93C2-E1678438B37A}" type="slidenum">
              <a:rPr kumimoji="1" lang="ja-JP" altLang="en-US" smtClean="0"/>
              <a:pPr/>
              <a:t>‹#›</a:t>
            </a:fld>
            <a:endParaRPr kumimoji="1" lang="ja-JP" altLang="en-US"/>
          </a:p>
        </p:txBody>
      </p:sp>
      <p:sp>
        <p:nvSpPr>
          <p:cNvPr id="8" name="テキスト ボックス 7">
            <a:extLst>
              <a:ext uri="{FF2B5EF4-FFF2-40B4-BE49-F238E27FC236}">
                <a16:creationId xmlns:a16="http://schemas.microsoft.com/office/drawing/2014/main" id="{3608AA0F-4017-493F-86A7-994D00DFD141}"/>
              </a:ext>
            </a:extLst>
          </p:cNvPr>
          <p:cNvSpPr txBox="1"/>
          <p:nvPr userDrawn="1"/>
        </p:nvSpPr>
        <p:spPr>
          <a:xfrm>
            <a:off x="9544121" y="6453543"/>
            <a:ext cx="2095446" cy="215444"/>
          </a:xfrm>
          <a:prstGeom prst="rect">
            <a:avLst/>
          </a:prstGeom>
          <a:noFill/>
        </p:spPr>
        <p:txBody>
          <a:bodyPr wrap="none" rtlCol="0">
            <a:spAutoFit/>
          </a:bodyPr>
          <a:lstStyle/>
          <a:p>
            <a:pPr algn="r"/>
            <a:r>
              <a:rPr lang="en-US" altLang="ja-JP" sz="800" dirty="0">
                <a:solidFill>
                  <a:schemeClr val="bg1">
                    <a:lumMod val="50000"/>
                  </a:schemeClr>
                </a:solidFill>
                <a:ea typeface="HGPｺﾞｼｯｸM" panose="020B0600000000000000" pitchFamily="50" charset="-128"/>
                <a:cs typeface="Arial" panose="020B0604020202020204" pitchFamily="34" charset="0"/>
              </a:rPr>
              <a:t>Trainocate Japan, Ltd. All rights reserved.</a:t>
            </a:r>
          </a:p>
        </p:txBody>
      </p:sp>
      <p:cxnSp>
        <p:nvCxnSpPr>
          <p:cNvPr id="9" name="直線コネクタ 8">
            <a:extLst>
              <a:ext uri="{FF2B5EF4-FFF2-40B4-BE49-F238E27FC236}">
                <a16:creationId xmlns:a16="http://schemas.microsoft.com/office/drawing/2014/main" id="{B003B9C4-D2A5-4997-B60F-7008C7C184E9}"/>
              </a:ext>
            </a:extLst>
          </p:cNvPr>
          <p:cNvCxnSpPr/>
          <p:nvPr userDrawn="1"/>
        </p:nvCxnSpPr>
        <p:spPr>
          <a:xfrm>
            <a:off x="11639567" y="6450445"/>
            <a:ext cx="0" cy="233942"/>
          </a:xfrm>
          <a:prstGeom prst="line">
            <a:avLst/>
          </a:prstGeom>
          <a:ln w="12700">
            <a:solidFill>
              <a:schemeClr val="tx1">
                <a:lumMod val="75000"/>
                <a:lumOff val="2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17209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Topic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90" y="6568410"/>
            <a:ext cx="484261" cy="265176"/>
          </a:xfrm>
        </p:spPr>
        <p:txBody>
          <a:bodyPr rtlCol="0"/>
          <a:lstStyle>
            <a:lvl1pPr>
              <a:defRPr sz="825">
                <a:latin typeface="+mn-lt"/>
              </a:defRPr>
            </a:lvl1pPr>
          </a:lstStyle>
          <a:p>
            <a:pPr rtl="0"/>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rtlCol="0" anchor="t"/>
          <a:lstStyle>
            <a:lvl1pPr algn="ctr">
              <a:lnSpc>
                <a:spcPct val="100000"/>
              </a:lnSpc>
              <a:defRPr sz="27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rtl="0"/>
            <a:r>
              <a:rPr lang="ja-jp"/>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rtlCol="0" anchor="t"/>
          <a:lstStyle>
            <a:lvl1pPr marL="0" indent="0" algn="ctr">
              <a:buNone/>
              <a:defRPr>
                <a:solidFill>
                  <a:schemeClr val="bg1"/>
                </a:solidFill>
              </a:defRPr>
            </a:lvl1pPr>
          </a:lstStyle>
          <a:p>
            <a:pPr rtl="0"/>
            <a:r>
              <a:rPr lang="ja-jp"/>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7" y="292100"/>
            <a:ext cx="7356121" cy="6142651"/>
          </a:xfrm>
        </p:spPr>
        <p:txBody>
          <a:bodyPr rtlCol="0">
            <a:noAutofit/>
          </a:bodyPr>
          <a:lstStyle>
            <a:lvl1pPr>
              <a:lnSpc>
                <a:spcPct val="100000"/>
              </a:lnSpc>
              <a:spcAft>
                <a:spcPts val="450"/>
              </a:spcAft>
              <a:defRPr sz="2100">
                <a:solidFill>
                  <a:schemeClr val="tx2"/>
                </a:solidFill>
              </a:defRPr>
            </a:lvl1pPr>
            <a:lvl2pPr marL="346472" indent="-171450">
              <a:lnSpc>
                <a:spcPct val="100000"/>
              </a:lnSpc>
              <a:spcAft>
                <a:spcPts val="450"/>
              </a:spcAft>
              <a:defRPr sz="1800">
                <a:solidFill>
                  <a:schemeClr val="tx2"/>
                </a:solidFill>
              </a:defRPr>
            </a:lvl2pPr>
            <a:lvl3pPr marL="513160" indent="-171450">
              <a:lnSpc>
                <a:spcPct val="100000"/>
              </a:lnSpc>
              <a:spcAft>
                <a:spcPts val="450"/>
              </a:spcAft>
              <a:defRPr sz="1500">
                <a:solidFill>
                  <a:schemeClr val="tx2"/>
                </a:solidFill>
              </a:defRPr>
            </a:lvl3pPr>
            <a:lvl4pPr marL="685800" indent="-171450">
              <a:lnSpc>
                <a:spcPct val="100000"/>
              </a:lnSpc>
              <a:spcAft>
                <a:spcPts val="450"/>
              </a:spcAft>
              <a:defRPr sz="1350">
                <a:solidFill>
                  <a:schemeClr val="tx2"/>
                </a:solidFill>
              </a:defRPr>
            </a:lvl4pPr>
            <a:lvl5pPr marL="858441" indent="-171450">
              <a:lnSpc>
                <a:spcPct val="100000"/>
              </a:lnSpc>
              <a:spcAft>
                <a:spcPts val="450"/>
              </a:spcAft>
              <a:defRPr sz="1350">
                <a:solidFill>
                  <a:schemeClr val="tx2"/>
                </a:solidFill>
              </a:defRPr>
            </a:lvl5pPr>
          </a:lstStyle>
          <a:p>
            <a:pPr lvl="0" rtl="0"/>
            <a:r>
              <a:rPr lang="ja-jp"/>
              <a:t>Add content text</a:t>
            </a:r>
          </a:p>
          <a:p>
            <a:pPr lvl="1" rtl="0"/>
            <a:r>
              <a:rPr lang="ja-jp"/>
              <a:t>Second level</a:t>
            </a:r>
          </a:p>
          <a:p>
            <a:pPr lvl="2" rtl="0"/>
            <a:r>
              <a:rPr lang="ja-jp"/>
              <a:t>Third level</a:t>
            </a:r>
          </a:p>
          <a:p>
            <a:pPr lvl="3" rtl="0"/>
            <a:r>
              <a:rPr lang="ja-jp"/>
              <a:t>Avoid using fourth  level</a:t>
            </a:r>
          </a:p>
          <a:p>
            <a:pPr lvl="4" rtl="0"/>
            <a:r>
              <a:rPr lang="ja-jp"/>
              <a:t>Avoid using fifth level</a:t>
            </a:r>
          </a:p>
        </p:txBody>
      </p:sp>
      <p:sp>
        <p:nvSpPr>
          <p:cNvPr id="10" name="Copyright">
            <a:extLst>
              <a:ext uri="{FF2B5EF4-FFF2-40B4-BE49-F238E27FC236}">
                <a16:creationId xmlns:a16="http://schemas.microsoft.com/office/drawing/2014/main" id="{1A418397-7EA4-469E-A067-E795D3CC49C7}"/>
              </a:ext>
            </a:extLst>
          </p:cNvPr>
          <p:cNvSpPr txBox="1"/>
          <p:nvPr userDrawn="1"/>
        </p:nvSpPr>
        <p:spPr>
          <a:xfrm>
            <a:off x="6535995" y="6568820"/>
            <a:ext cx="3499676" cy="219291"/>
          </a:xfrm>
          <a:prstGeom prst="rect">
            <a:avLst/>
          </a:prstGeom>
          <a:noFill/>
        </p:spPr>
        <p:txBody>
          <a:bodyPr wrap="none" rtlCol="0">
            <a:spAutoFit/>
          </a:bodyPr>
          <a:lstStyle/>
          <a:p>
            <a:pPr algn="ctr"/>
            <a:r>
              <a:rPr lang="en-US" sz="825" kern="1200" dirty="0">
                <a:solidFill>
                  <a:schemeClr val="tx2"/>
                </a:solidFill>
                <a:effectLst/>
                <a:latin typeface="+mn-lt"/>
                <a:ea typeface="+mn-ea"/>
                <a:cs typeface="+mn-cs"/>
              </a:rPr>
              <a:t>© 2023, Amazon Web Services, Inc. or its affiliates. All rights reserved.</a:t>
            </a:r>
          </a:p>
        </p:txBody>
      </p:sp>
    </p:spTree>
    <p:custDataLst>
      <p:tags r:id="rId1"/>
    </p:custDataLst>
    <p:extLst>
      <p:ext uri="{BB962C8B-B14F-4D97-AF65-F5344CB8AC3E}">
        <p14:creationId xmlns:p14="http://schemas.microsoft.com/office/powerpoint/2010/main" val="15003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タイトルとコンテンツ">
  <p:cSld name="タイトルとコンテンツ">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341280" y="0"/>
            <a:ext cx="11018569" cy="5735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2200"/>
              <a:buFont typeface="Arial"/>
              <a:buNone/>
              <a:defRPr b="0">
                <a:latin typeface="メイリオ" panose="020B0604030504040204" pitchFamily="50" charset="-128"/>
                <a:ea typeface="メイリオ" panose="020B0604030504040204" pitchFamily="50" charset="-128"/>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1" name="Google Shape;21;p3"/>
          <p:cNvSpPr txBox="1">
            <a:spLocks noGrp="1"/>
          </p:cNvSpPr>
          <p:nvPr>
            <p:ph type="body" idx="1"/>
          </p:nvPr>
        </p:nvSpPr>
        <p:spPr>
          <a:xfrm>
            <a:off x="340784" y="623455"/>
            <a:ext cx="11521016" cy="6026727"/>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SzPts val="2800"/>
              <a:buChar char="■"/>
              <a:defRPr>
                <a:solidFill>
                  <a:srgbClr val="262626"/>
                </a:solidFill>
                <a:latin typeface="メイリオ" panose="020B0604030504040204" pitchFamily="50" charset="-128"/>
                <a:ea typeface="メイリオ" panose="020B0604030504040204" pitchFamily="50" charset="-128"/>
                <a:cs typeface="Arial"/>
                <a:sym typeface="Arial"/>
              </a:defRPr>
            </a:lvl1pPr>
            <a:lvl2pPr marL="914400" lvl="1" indent="-381000" algn="l">
              <a:lnSpc>
                <a:spcPct val="100000"/>
              </a:lnSpc>
              <a:spcBef>
                <a:spcPts val="480"/>
              </a:spcBef>
              <a:spcAft>
                <a:spcPts val="0"/>
              </a:spcAft>
              <a:buSzPts val="2400"/>
              <a:buChar char="●"/>
              <a:defRPr>
                <a:solidFill>
                  <a:srgbClr val="262626"/>
                </a:solidFill>
                <a:latin typeface="Arial"/>
                <a:ea typeface="Arial"/>
                <a:cs typeface="Arial"/>
                <a:sym typeface="Arial"/>
              </a:defRPr>
            </a:lvl2pPr>
            <a:lvl3pPr marL="1371600" lvl="2" indent="-368300" algn="l">
              <a:lnSpc>
                <a:spcPct val="100000"/>
              </a:lnSpc>
              <a:spcBef>
                <a:spcPts val="440"/>
              </a:spcBef>
              <a:spcAft>
                <a:spcPts val="0"/>
              </a:spcAft>
              <a:buSzPts val="2200"/>
              <a:buChar char="-"/>
              <a:defRPr>
                <a:solidFill>
                  <a:srgbClr val="3F3F3F"/>
                </a:solidFill>
                <a:latin typeface="Arial"/>
                <a:ea typeface="Arial"/>
                <a:cs typeface="Arial"/>
                <a:sym typeface="Arial"/>
              </a:defRPr>
            </a:lvl3pPr>
            <a:lvl4pPr marL="1828800" lvl="3" indent="-355600" algn="l">
              <a:lnSpc>
                <a:spcPct val="100000"/>
              </a:lnSpc>
              <a:spcBef>
                <a:spcPts val="400"/>
              </a:spcBef>
              <a:spcAft>
                <a:spcPts val="0"/>
              </a:spcAft>
              <a:buSzPts val="2000"/>
              <a:buChar char="•"/>
              <a:defRPr>
                <a:solidFill>
                  <a:srgbClr val="3F3F3F"/>
                </a:solidFill>
                <a:latin typeface="Arial"/>
                <a:ea typeface="Arial"/>
                <a:cs typeface="Arial"/>
                <a:sym typeface="Arial"/>
              </a:defRPr>
            </a:lvl4pPr>
            <a:lvl5pPr marL="2286000" lvl="4" indent="-342900" algn="l">
              <a:lnSpc>
                <a:spcPct val="100000"/>
              </a:lnSpc>
              <a:spcBef>
                <a:spcPts val="360"/>
              </a:spcBef>
              <a:spcAft>
                <a:spcPts val="0"/>
              </a:spcAft>
              <a:buSzPts val="1800"/>
              <a:buChar char="•"/>
              <a:defRPr>
                <a:solidFill>
                  <a:srgbClr val="3F3F3F"/>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2" name="Google Shape;22;p3"/>
          <p:cNvSpPr txBox="1">
            <a:spLocks noGrp="1"/>
          </p:cNvSpPr>
          <p:nvPr>
            <p:ph type="sldNum" idx="12"/>
          </p:nvPr>
        </p:nvSpPr>
        <p:spPr>
          <a:xfrm>
            <a:off x="10642600" y="6660000"/>
            <a:ext cx="1440000" cy="18000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1326637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1279" y="0"/>
            <a:ext cx="11020800" cy="540000"/>
          </a:xfrm>
        </p:spPr>
        <p:txBody>
          <a:bodyPr/>
          <a:lstStyle>
            <a:lvl1pPr>
              <a:defRPr b="1"/>
            </a:lvl1pPr>
          </a:lstStyle>
          <a:p>
            <a:r>
              <a:rPr kumimoji="1" lang="ja-JP" altLang="en-US" dirty="0"/>
              <a:t>マスター タイトルの書式設定</a:t>
            </a:r>
          </a:p>
        </p:txBody>
      </p:sp>
      <p:sp>
        <p:nvSpPr>
          <p:cNvPr id="4" name="コンテンツ プレースホルダー 3"/>
          <p:cNvSpPr>
            <a:spLocks noGrp="1"/>
          </p:cNvSpPr>
          <p:nvPr>
            <p:ph sz="quarter" idx="10"/>
          </p:nvPr>
        </p:nvSpPr>
        <p:spPr>
          <a:xfrm>
            <a:off x="340784" y="576000"/>
            <a:ext cx="11521016" cy="60840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marL="2114550" indent="-285750">
              <a:buFont typeface="Arial" panose="020B0604020202020204" pitchFamily="34" charset="0"/>
              <a:buChar char="•"/>
              <a:defRPr>
                <a:solidFill>
                  <a:schemeClr val="tx1">
                    <a:lumMod val="75000"/>
                    <a:lumOff val="25000"/>
                  </a:schemeClr>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618349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タイトル スライド">
  <p:cSld name="タイトル スライド">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a:stretch/>
        </p:blipFill>
        <p:spPr>
          <a:xfrm>
            <a:off x="822336" y="3547105"/>
            <a:ext cx="10560000" cy="85797"/>
          </a:xfrm>
          <a:prstGeom prst="rect">
            <a:avLst/>
          </a:prstGeom>
          <a:noFill/>
          <a:ln>
            <a:noFill/>
          </a:ln>
        </p:spPr>
      </p:pic>
      <p:pic>
        <p:nvPicPr>
          <p:cNvPr id="14" name="Google Shape;14;p2"/>
          <p:cNvPicPr preferRelativeResize="0"/>
          <p:nvPr/>
        </p:nvPicPr>
        <p:blipFill rotWithShape="1">
          <a:blip r:embed="rId3">
            <a:alphaModFix/>
          </a:blip>
          <a:srcRect/>
          <a:stretch/>
        </p:blipFill>
        <p:spPr>
          <a:xfrm>
            <a:off x="8253048" y="4855684"/>
            <a:ext cx="3938953" cy="2002317"/>
          </a:xfrm>
          <a:prstGeom prst="rect">
            <a:avLst/>
          </a:prstGeom>
          <a:noFill/>
          <a:ln>
            <a:noFill/>
          </a:ln>
        </p:spPr>
      </p:pic>
      <p:sp>
        <p:nvSpPr>
          <p:cNvPr id="15" name="Google Shape;15;p2"/>
          <p:cNvSpPr txBox="1">
            <a:spLocks noGrp="1"/>
          </p:cNvSpPr>
          <p:nvPr>
            <p:ph type="ctrTitle"/>
          </p:nvPr>
        </p:nvSpPr>
        <p:spPr>
          <a:xfrm>
            <a:off x="822336" y="3045629"/>
            <a:ext cx="10560000" cy="480131"/>
          </a:xfrm>
          <a:prstGeom prst="rect">
            <a:avLst/>
          </a:prstGeom>
          <a:noFill/>
          <a:ln>
            <a:noFill/>
          </a:ln>
        </p:spPr>
        <p:txBody>
          <a:bodyPr spcFirstLastPara="1" wrap="square" lIns="91425" tIns="45700" rIns="91425" bIns="45700" anchor="b" anchorCtr="1">
            <a:noAutofit/>
          </a:bodyPr>
          <a:lstStyle>
            <a:lvl1pPr lvl="0" algn="ctr">
              <a:lnSpc>
                <a:spcPct val="90000"/>
              </a:lnSpc>
              <a:spcBef>
                <a:spcPts val="0"/>
              </a:spcBef>
              <a:spcAft>
                <a:spcPts val="0"/>
              </a:spcAft>
              <a:buClr>
                <a:srgbClr val="3F3F3F"/>
              </a:buClr>
              <a:buSzPts val="2800"/>
              <a:buFont typeface="Arial"/>
              <a:buNone/>
              <a:defRPr sz="2800" b="1">
                <a:solidFill>
                  <a:srgbClr val="3F3F3F"/>
                </a:solidFill>
                <a:latin typeface="メイリオ" panose="020B0604030504040204" pitchFamily="50" charset="-128"/>
                <a:ea typeface="メイリオ" panose="020B0604030504040204" pitchFamily="50" charset="-128"/>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6" name="Google Shape;16;p2"/>
          <p:cNvSpPr txBox="1">
            <a:spLocks noGrp="1"/>
          </p:cNvSpPr>
          <p:nvPr>
            <p:ph type="body" idx="1"/>
          </p:nvPr>
        </p:nvSpPr>
        <p:spPr>
          <a:xfrm>
            <a:off x="822336" y="3647649"/>
            <a:ext cx="10560000" cy="461665"/>
          </a:xfrm>
          <a:prstGeom prst="rect">
            <a:avLst/>
          </a:prstGeom>
          <a:noFill/>
          <a:ln>
            <a:noFill/>
          </a:ln>
        </p:spPr>
        <p:txBody>
          <a:bodyPr spcFirstLastPara="1" wrap="square" lIns="91425" tIns="45700" rIns="91425" bIns="45700" anchor="ctr" anchorCtr="1">
            <a:noAutofit/>
          </a:bodyPr>
          <a:lstStyle>
            <a:lvl1pPr marL="457200" lvl="0" indent="-228600" algn="ctr">
              <a:lnSpc>
                <a:spcPct val="100000"/>
              </a:lnSpc>
              <a:spcBef>
                <a:spcPts val="480"/>
              </a:spcBef>
              <a:spcAft>
                <a:spcPts val="0"/>
              </a:spcAft>
              <a:buSzPts val="2400"/>
              <a:buNone/>
              <a:defRPr sz="2400">
                <a:solidFill>
                  <a:srgbClr val="3F3F3F"/>
                </a:solidFill>
                <a:latin typeface="メイリオ" panose="020B0604030504040204" pitchFamily="50" charset="-128"/>
                <a:ea typeface="メイリオ" panose="020B0604030504040204" pitchFamily="50" charset="-128"/>
                <a:cs typeface="Arial"/>
                <a:sym typeface="Arial"/>
              </a:defRPr>
            </a:lvl1pPr>
            <a:lvl2pPr marL="914400" lvl="1" indent="-381000" algn="l">
              <a:lnSpc>
                <a:spcPct val="100000"/>
              </a:lnSpc>
              <a:spcBef>
                <a:spcPts val="480"/>
              </a:spcBef>
              <a:spcAft>
                <a:spcPts val="0"/>
              </a:spcAft>
              <a:buSzPts val="2400"/>
              <a:buChar char="●"/>
              <a:defRPr>
                <a:latin typeface="Arial"/>
                <a:ea typeface="Arial"/>
                <a:cs typeface="Arial"/>
                <a:sym typeface="Arial"/>
              </a:defRPr>
            </a:lvl2pPr>
            <a:lvl3pPr marL="1371600" lvl="2" indent="-368300" algn="l">
              <a:lnSpc>
                <a:spcPct val="100000"/>
              </a:lnSpc>
              <a:spcBef>
                <a:spcPts val="440"/>
              </a:spcBef>
              <a:spcAft>
                <a:spcPts val="0"/>
              </a:spcAft>
              <a:buSzPts val="2200"/>
              <a:buChar char="-"/>
              <a:defRPr>
                <a:latin typeface="Arial"/>
                <a:ea typeface="Arial"/>
                <a:cs typeface="Arial"/>
                <a:sym typeface="Arial"/>
              </a:defRPr>
            </a:lvl3pPr>
            <a:lvl4pPr marL="1828800" lvl="3" indent="-355600" algn="l">
              <a:lnSpc>
                <a:spcPct val="100000"/>
              </a:lnSpc>
              <a:spcBef>
                <a:spcPts val="400"/>
              </a:spcBef>
              <a:spcAft>
                <a:spcPts val="0"/>
              </a:spcAft>
              <a:buSzPts val="2000"/>
              <a:buChar char="•"/>
              <a:defRPr>
                <a:latin typeface="Arial"/>
                <a:ea typeface="Arial"/>
                <a:cs typeface="Arial"/>
                <a:sym typeface="Arial"/>
              </a:defRPr>
            </a:lvl4pPr>
            <a:lvl5pPr marL="2286000" lvl="4" indent="-342900" algn="l">
              <a:lnSpc>
                <a:spcPct val="100000"/>
              </a:lnSpc>
              <a:spcBef>
                <a:spcPts val="360"/>
              </a:spcBef>
              <a:spcAft>
                <a:spcPts val="0"/>
              </a:spcAft>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17" name="Google Shape;17;p2"/>
          <p:cNvPicPr preferRelativeResize="0"/>
          <p:nvPr/>
        </p:nvPicPr>
        <p:blipFill rotWithShape="1">
          <a:blip r:embed="rId4">
            <a:alphaModFix/>
          </a:blip>
          <a:srcRect/>
          <a:stretch/>
        </p:blipFill>
        <p:spPr>
          <a:xfrm>
            <a:off x="42333" y="142876"/>
            <a:ext cx="5607051" cy="765175"/>
          </a:xfrm>
          <a:prstGeom prst="rect">
            <a:avLst/>
          </a:prstGeom>
          <a:noFill/>
          <a:ln>
            <a:noFill/>
          </a:ln>
        </p:spPr>
      </p:pic>
      <p:sp>
        <p:nvSpPr>
          <p:cNvPr id="18" name="Google Shape;18;p2"/>
          <p:cNvSpPr txBox="1">
            <a:spLocks noGrp="1"/>
          </p:cNvSpPr>
          <p:nvPr>
            <p:ph type="body" idx="2"/>
          </p:nvPr>
        </p:nvSpPr>
        <p:spPr>
          <a:xfrm>
            <a:off x="340800" y="6284611"/>
            <a:ext cx="2880000" cy="369332"/>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360"/>
              </a:spcBef>
              <a:spcAft>
                <a:spcPts val="0"/>
              </a:spcAft>
              <a:buSzPts val="1800"/>
              <a:buNone/>
              <a:defRPr sz="1800">
                <a:solidFill>
                  <a:srgbClr val="3F3F3F"/>
                </a:solidFill>
                <a:latin typeface="メイリオ" panose="020B0604030504040204" pitchFamily="50" charset="-128"/>
                <a:ea typeface="メイリオ" panose="020B0604030504040204" pitchFamily="50" charset="-128"/>
                <a:cs typeface="Arial"/>
                <a:sym typeface="Arial"/>
              </a:defRPr>
            </a:lvl1pPr>
            <a:lvl2pPr marL="914400" lvl="1" indent="-381000" algn="l">
              <a:lnSpc>
                <a:spcPct val="100000"/>
              </a:lnSpc>
              <a:spcBef>
                <a:spcPts val="480"/>
              </a:spcBef>
              <a:spcAft>
                <a:spcPts val="0"/>
              </a:spcAft>
              <a:buSzPts val="2400"/>
              <a:buChar char="●"/>
              <a:defRPr>
                <a:latin typeface="Arial"/>
                <a:ea typeface="Arial"/>
                <a:cs typeface="Arial"/>
                <a:sym typeface="Arial"/>
              </a:defRPr>
            </a:lvl2pPr>
            <a:lvl3pPr marL="1371600" lvl="2" indent="-368300" algn="l">
              <a:lnSpc>
                <a:spcPct val="100000"/>
              </a:lnSpc>
              <a:spcBef>
                <a:spcPts val="440"/>
              </a:spcBef>
              <a:spcAft>
                <a:spcPts val="0"/>
              </a:spcAft>
              <a:buSzPts val="2200"/>
              <a:buChar char="-"/>
              <a:defRPr>
                <a:latin typeface="Arial"/>
                <a:ea typeface="Arial"/>
                <a:cs typeface="Arial"/>
                <a:sym typeface="Arial"/>
              </a:defRPr>
            </a:lvl3pPr>
            <a:lvl4pPr marL="1828800" lvl="3" indent="-355600" algn="l">
              <a:lnSpc>
                <a:spcPct val="100000"/>
              </a:lnSpc>
              <a:spcBef>
                <a:spcPts val="400"/>
              </a:spcBef>
              <a:spcAft>
                <a:spcPts val="0"/>
              </a:spcAft>
              <a:buSzPts val="2000"/>
              <a:buChar char="•"/>
              <a:defRPr>
                <a:latin typeface="Arial"/>
                <a:ea typeface="Arial"/>
                <a:cs typeface="Arial"/>
                <a:sym typeface="Arial"/>
              </a:defRPr>
            </a:lvl4pPr>
            <a:lvl5pPr marL="2286000" lvl="4" indent="-342900" algn="l">
              <a:lnSpc>
                <a:spcPct val="100000"/>
              </a:lnSpc>
              <a:spcBef>
                <a:spcPts val="360"/>
              </a:spcBef>
              <a:spcAft>
                <a:spcPts val="0"/>
              </a:spcAft>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034616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341280" y="0"/>
            <a:ext cx="11018569" cy="572400"/>
          </a:xfrm>
          <a:prstGeom prst="rect">
            <a:avLst/>
          </a:prstGeom>
        </p:spPr>
        <p:txBody>
          <a:bodyPr vert="horz" lIns="91440" tIns="45720" rIns="91440" bIns="45720" rtlCol="0" anchor="ctr">
            <a:noAutofit/>
          </a:bodyPr>
          <a:lstStyle/>
          <a:p>
            <a:r>
              <a:rPr lang="ja-JP" altLang="en-US" dirty="0"/>
              <a:t>マスター タイトルの書式設定</a:t>
            </a:r>
            <a:endParaRPr lang="en-US" dirty="0"/>
          </a:p>
        </p:txBody>
      </p:sp>
      <p:sp>
        <p:nvSpPr>
          <p:cNvPr id="4" name="テキスト プレースホルダー 3"/>
          <p:cNvSpPr>
            <a:spLocks noGrp="1"/>
          </p:cNvSpPr>
          <p:nvPr>
            <p:ph type="body" idx="1"/>
          </p:nvPr>
        </p:nvSpPr>
        <p:spPr bwMode="auto">
          <a:xfrm>
            <a:off x="341279" y="622800"/>
            <a:ext cx="11520000" cy="6026400"/>
          </a:xfrm>
          <a:prstGeom prst="rect">
            <a:avLst/>
          </a:prstGeom>
        </p:spPr>
        <p:txBody>
          <a:bodyPr vert="horz" wrap="none" lIns="91440" tIns="45720" rIns="91440" bIns="45720" rtlCol="0">
            <a:noAutofit/>
          </a:bodyPr>
          <a:lstStyle/>
          <a:p>
            <a:pPr lvl="0">
              <a:buClrTx/>
            </a:pPr>
            <a:r>
              <a:rPr kumimoji="1" lang="ja-JP" altLang="en-US"/>
              <a:t>マスター テキストの書式設定</a:t>
            </a:r>
            <a:endParaRPr kumimoji="1" lang="en-US" altLang="ja-JP"/>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3" name="スライド番号プレースホルダー 2">
            <a:extLst>
              <a:ext uri="{FF2B5EF4-FFF2-40B4-BE49-F238E27FC236}">
                <a16:creationId xmlns:a16="http://schemas.microsoft.com/office/drawing/2014/main" id="{C8ABF288-01C4-4183-8C81-CCED633584AC}"/>
              </a:ext>
            </a:extLst>
          </p:cNvPr>
          <p:cNvSpPr>
            <a:spLocks noGrp="1"/>
          </p:cNvSpPr>
          <p:nvPr>
            <p:ph type="sldNum" sz="quarter" idx="4"/>
          </p:nvPr>
        </p:nvSpPr>
        <p:spPr>
          <a:xfrm>
            <a:off x="9448800" y="6653598"/>
            <a:ext cx="2743200" cy="204403"/>
          </a:xfrm>
          <a:prstGeom prst="rect">
            <a:avLst/>
          </a:prstGeom>
        </p:spPr>
        <p:txBody>
          <a:bodyPr vert="horz" lIns="91440" tIns="45720" rIns="91440" bIns="45720" rtlCol="0" anchor="ctr"/>
          <a:lstStyle>
            <a:lvl1pPr algn="r">
              <a:defRPr sz="900" b="1">
                <a:solidFill>
                  <a:schemeClr val="tx1">
                    <a:lumMod val="50000"/>
                    <a:lumOff val="50000"/>
                  </a:schemeClr>
                </a:solidFill>
                <a:latin typeface="メイリオ" panose="020B0604030504040204" pitchFamily="50" charset="-128"/>
                <a:ea typeface="メイリオ" panose="020B0604030504040204" pitchFamily="50" charset="-128"/>
              </a:defRPr>
            </a:lvl1pPr>
          </a:lstStyle>
          <a:p>
            <a:fld id="{5D750650-B10A-47BF-93C2-E1678438B37A}" type="slidenum">
              <a:rPr kumimoji="1" lang="ja-JP" altLang="en-US" smtClean="0"/>
              <a:pPr/>
              <a:t>‹#›</a:t>
            </a:fld>
            <a:endParaRPr kumimoji="1" lang="ja-JP" altLang="en-US" dirty="0"/>
          </a:p>
        </p:txBody>
      </p:sp>
      <p:sp>
        <p:nvSpPr>
          <p:cNvPr id="5" name="正方形/長方形 4">
            <a:extLst>
              <a:ext uri="{FF2B5EF4-FFF2-40B4-BE49-F238E27FC236}">
                <a16:creationId xmlns:a16="http://schemas.microsoft.com/office/drawing/2014/main" id="{C92DF38B-ACF7-433E-8E2C-C0DE48C52C5D}"/>
              </a:ext>
            </a:extLst>
          </p:cNvPr>
          <p:cNvSpPr/>
          <p:nvPr userDrawn="1"/>
        </p:nvSpPr>
        <p:spPr>
          <a:xfrm>
            <a:off x="-471170" y="366183"/>
            <a:ext cx="262843" cy="262843"/>
          </a:xfrm>
          <a:prstGeom prst="rect">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 name="正方形/長方形 5">
            <a:extLst>
              <a:ext uri="{FF2B5EF4-FFF2-40B4-BE49-F238E27FC236}">
                <a16:creationId xmlns:a16="http://schemas.microsoft.com/office/drawing/2014/main" id="{F8A1F90B-34FB-43C2-8A49-8976FC01CBA8}"/>
              </a:ext>
            </a:extLst>
          </p:cNvPr>
          <p:cNvSpPr/>
          <p:nvPr userDrawn="1"/>
        </p:nvSpPr>
        <p:spPr>
          <a:xfrm>
            <a:off x="-471170" y="10679"/>
            <a:ext cx="262843" cy="262843"/>
          </a:xfrm>
          <a:prstGeom prst="rect">
            <a:avLst/>
          </a:prstGeom>
          <a:solidFill>
            <a:srgbClr val="E948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 name="正方形/長方形 6">
            <a:extLst>
              <a:ext uri="{FF2B5EF4-FFF2-40B4-BE49-F238E27FC236}">
                <a16:creationId xmlns:a16="http://schemas.microsoft.com/office/drawing/2014/main" id="{1D0AAB9E-7A6C-4EC7-A4D1-17FF3E3CE7A2}"/>
              </a:ext>
            </a:extLst>
          </p:cNvPr>
          <p:cNvSpPr/>
          <p:nvPr userDrawn="1"/>
        </p:nvSpPr>
        <p:spPr>
          <a:xfrm>
            <a:off x="-471170" y="721687"/>
            <a:ext cx="262843" cy="262843"/>
          </a:xfrm>
          <a:prstGeom prst="rect">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正方形/長方形 7">
            <a:extLst>
              <a:ext uri="{FF2B5EF4-FFF2-40B4-BE49-F238E27FC236}">
                <a16:creationId xmlns:a16="http://schemas.microsoft.com/office/drawing/2014/main" id="{7F06B2A6-2D56-4B1E-9839-D1B22BB13BA1}"/>
              </a:ext>
            </a:extLst>
          </p:cNvPr>
          <p:cNvSpPr/>
          <p:nvPr userDrawn="1"/>
        </p:nvSpPr>
        <p:spPr>
          <a:xfrm>
            <a:off x="-471170" y="1077191"/>
            <a:ext cx="262843" cy="262843"/>
          </a:xfrm>
          <a:prstGeom prst="rect">
            <a:avLst/>
          </a:prstGeom>
          <a:solidFill>
            <a:srgbClr val="5694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正方形/長方形 8">
            <a:extLst>
              <a:ext uri="{FF2B5EF4-FFF2-40B4-BE49-F238E27FC236}">
                <a16:creationId xmlns:a16="http://schemas.microsoft.com/office/drawing/2014/main" id="{A071679A-6EA2-4FEB-B100-26DB8C9169BB}"/>
              </a:ext>
            </a:extLst>
          </p:cNvPr>
          <p:cNvSpPr/>
          <p:nvPr userDrawn="1"/>
        </p:nvSpPr>
        <p:spPr>
          <a:xfrm>
            <a:off x="-471170" y="1432695"/>
            <a:ext cx="262843" cy="262843"/>
          </a:xfrm>
          <a:prstGeom prst="rect">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 name="正方形/長方形 9">
            <a:extLst>
              <a:ext uri="{FF2B5EF4-FFF2-40B4-BE49-F238E27FC236}">
                <a16:creationId xmlns:a16="http://schemas.microsoft.com/office/drawing/2014/main" id="{90AF1D1F-2370-466D-8F43-42A5B1DE56DB}"/>
              </a:ext>
            </a:extLst>
          </p:cNvPr>
          <p:cNvSpPr/>
          <p:nvPr userDrawn="1"/>
        </p:nvSpPr>
        <p:spPr>
          <a:xfrm>
            <a:off x="-471170" y="1788199"/>
            <a:ext cx="262843" cy="262843"/>
          </a:xfrm>
          <a:prstGeom prst="rect">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 name="正方形/長方形 10">
            <a:extLst>
              <a:ext uri="{FF2B5EF4-FFF2-40B4-BE49-F238E27FC236}">
                <a16:creationId xmlns:a16="http://schemas.microsoft.com/office/drawing/2014/main" id="{2825F007-F9D8-42EF-9637-C5DA62BD8CEC}"/>
              </a:ext>
            </a:extLst>
          </p:cNvPr>
          <p:cNvSpPr/>
          <p:nvPr userDrawn="1"/>
        </p:nvSpPr>
        <p:spPr>
          <a:xfrm>
            <a:off x="-471170" y="2153959"/>
            <a:ext cx="262843" cy="262843"/>
          </a:xfrm>
          <a:prstGeom prst="rect">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96722972"/>
      </p:ext>
    </p:extLst>
  </p:cSld>
  <p:clrMap bg1="lt1" tx1="dk1" bg2="lt2" tx2="dk2" accent1="accent1" accent2="accent2" accent3="accent3" accent4="accent4" accent5="accent5" accent6="accent6" hlink="hlink" folHlink="folHlink"/>
  <p:sldLayoutIdLst>
    <p:sldLayoutId id="2147483710" r:id="rId1"/>
    <p:sldLayoutId id="2147483707" r:id="rId2"/>
    <p:sldLayoutId id="2147483721" r:id="rId3"/>
    <p:sldLayoutId id="2147483723" r:id="rId4"/>
    <p:sldLayoutId id="2147483722" r:id="rId5"/>
    <p:sldLayoutId id="2147483724" r:id="rId6"/>
    <p:sldLayoutId id="2147483725" r:id="rId7"/>
    <p:sldLayoutId id="2147483726" r:id="rId8"/>
    <p:sldLayoutId id="2147483727" r:id="rId9"/>
  </p:sldLayoutIdLst>
  <p:hf hdr="0" ftr="0" dt="0"/>
  <p:txStyles>
    <p:title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p:titleStyle>
    <p:body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pos="211" userDrawn="1">
          <p15:clr>
            <a:srgbClr val="F26B43"/>
          </p15:clr>
        </p15:guide>
        <p15:guide id="3" pos="74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sv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svg"/><Relationship Id="rId10" Type="http://schemas.openxmlformats.org/officeDocument/2006/relationships/image" Target="../media/image115.svg"/><Relationship Id="rId4" Type="http://schemas.openxmlformats.org/officeDocument/2006/relationships/image" Target="../media/image109.png"/><Relationship Id="rId9" Type="http://schemas.openxmlformats.org/officeDocument/2006/relationships/image" Target="../media/image114.png"/></Relationships>
</file>

<file path=ppt/slides/_rels/slide10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2.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21.png"/><Relationship Id="rId10" Type="http://schemas.openxmlformats.org/officeDocument/2006/relationships/image" Target="../media/image125.png"/><Relationship Id="rId4" Type="http://schemas.openxmlformats.org/officeDocument/2006/relationships/image" Target="../media/image120.png"/><Relationship Id="rId9" Type="http://schemas.openxmlformats.org/officeDocument/2006/relationships/image" Target="../media/image124.png"/></Relationships>
</file>

<file path=ppt/slides/_rels/slide10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hyperlink" Target="https://drive.google.com/drive/my-drive"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250.png"/></Relationships>
</file>

<file path=ppt/slides/_rels/slide10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10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40.svg"/><Relationship Id="rId4" Type="http://schemas.openxmlformats.org/officeDocument/2006/relationships/image" Target="../media/image139.png"/></Relationships>
</file>

<file path=ppt/slides/_rels/slide117.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chart" Target="../charts/chart1.xml"/><Relationship Id="rId7" Type="http://schemas.openxmlformats.org/officeDocument/2006/relationships/image" Target="../media/image144.sv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svg"/><Relationship Id="rId4" Type="http://schemas.openxmlformats.org/officeDocument/2006/relationships/image" Target="../media/image141.png"/></Relationships>
</file>

<file path=ppt/slides/_rels/slide118.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8.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147.png"/><Relationship Id="rId4" Type="http://schemas.openxmlformats.org/officeDocument/2006/relationships/image" Target="../media/image146.png"/></Relationships>
</file>

<file path=ppt/slides/_rels/slide11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730.png"/><Relationship Id="rId13" Type="http://schemas.openxmlformats.org/officeDocument/2006/relationships/image" Target="../media/image1411.png"/><Relationship Id="rId18" Type="http://schemas.openxmlformats.org/officeDocument/2006/relationships/image" Target="../media/image150.png"/><Relationship Id="rId21" Type="http://schemas.openxmlformats.org/officeDocument/2006/relationships/image" Target="../media/image152.png"/><Relationship Id="rId7" Type="http://schemas.openxmlformats.org/officeDocument/2006/relationships/image" Target="../media/image1350.png"/><Relationship Id="rId12" Type="http://schemas.openxmlformats.org/officeDocument/2006/relationships/image" Target="../media/image1400.png"/><Relationship Id="rId17" Type="http://schemas.openxmlformats.org/officeDocument/2006/relationships/image" Target="../media/image1490.png"/><Relationship Id="rId2" Type="http://schemas.openxmlformats.org/officeDocument/2006/relationships/notesSlide" Target="../notesSlides/notesSlide70.xml"/><Relationship Id="rId16" Type="http://schemas.openxmlformats.org/officeDocument/2006/relationships/image" Target="../media/image1480.png"/><Relationship Id="rId20" Type="http://schemas.openxmlformats.org/officeDocument/2006/relationships/chart" Target="../charts/chart3.xml"/><Relationship Id="rId1" Type="http://schemas.openxmlformats.org/officeDocument/2006/relationships/slideLayout" Target="../slideLayouts/slideLayout2.xml"/><Relationship Id="rId6" Type="http://schemas.openxmlformats.org/officeDocument/2006/relationships/image" Target="../media/image1340.png"/><Relationship Id="rId11" Type="http://schemas.openxmlformats.org/officeDocument/2006/relationships/image" Target="../media/image1390.png"/><Relationship Id="rId5" Type="http://schemas.openxmlformats.org/officeDocument/2006/relationships/image" Target="../media/image1330.png"/><Relationship Id="rId15" Type="http://schemas.openxmlformats.org/officeDocument/2006/relationships/image" Target="../media/image1430.png"/><Relationship Id="rId10" Type="http://schemas.openxmlformats.org/officeDocument/2006/relationships/image" Target="../media/image1380.png"/><Relationship Id="rId19" Type="http://schemas.openxmlformats.org/officeDocument/2006/relationships/image" Target="../media/image151.png"/><Relationship Id="rId4" Type="http://schemas.openxmlformats.org/officeDocument/2006/relationships/image" Target="../media/image1320.png"/><Relationship Id="rId9" Type="http://schemas.openxmlformats.org/officeDocument/2006/relationships/image" Target="../media/image1370.png"/><Relationship Id="rId14" Type="http://schemas.openxmlformats.org/officeDocument/2006/relationships/image" Target="../media/image1420.png"/><Relationship Id="rId22" Type="http://schemas.openxmlformats.org/officeDocument/2006/relationships/image" Target="../media/image153.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33.sv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78.png"/></Relationships>
</file>

<file path=ppt/slides/_rels/slide13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8.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25.sv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95.png"/><Relationship Id="rId4" Type="http://schemas.openxmlformats.org/officeDocument/2006/relationships/image" Target="../media/image97.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42.svg"/><Relationship Id="rId4" Type="http://schemas.openxmlformats.org/officeDocument/2006/relationships/image" Target="../media/image141.png"/></Relationships>
</file>

<file path=ppt/slides/_rels/slide1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chart" Target="../charts/chart4.xml"/><Relationship Id="rId7" Type="http://schemas.openxmlformats.org/officeDocument/2006/relationships/image" Target="../media/image163.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10" Type="http://schemas.openxmlformats.org/officeDocument/2006/relationships/image" Target="../media/image140.svg"/><Relationship Id="rId9" Type="http://schemas.openxmlformats.org/officeDocument/2006/relationships/image" Target="../media/image139.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78.png"/></Relationships>
</file>

<file path=ppt/slides/_rels/slide1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40.svg"/></Relationships>
</file>

<file path=ppt/slides/_rels/slide162.xml.rels><?xml version="1.0" encoding="UTF-8" standalone="yes"?>
<Relationships xmlns="http://schemas.openxmlformats.org/package/2006/relationships"><Relationship Id="rId3" Type="http://schemas.openxmlformats.org/officeDocument/2006/relationships/image" Target="../media/image1600.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6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8.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171.jpeg"/><Relationship Id="rId4" Type="http://schemas.openxmlformats.org/officeDocument/2006/relationships/image" Target="../media/image170.jpeg"/></Relationships>
</file>

<file path=ppt/slides/_rels/slide1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48.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71.jpeg"/><Relationship Id="rId5" Type="http://schemas.openxmlformats.org/officeDocument/2006/relationships/image" Target="../media/image170.jpeg"/><Relationship Id="rId4" Type="http://schemas.openxmlformats.org/officeDocument/2006/relationships/image" Target="../media/image169.jpe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72.png"/></Relationships>
</file>

<file path=ppt/slides/_rels/slide18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hyperlink" Target="https://scikit-learn.org/stable/modules/classes.html#module-sklearn.tree" TargetMode="External"/><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201.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74.png"/><Relationship Id="rId7" Type="http://schemas.openxmlformats.org/officeDocument/2006/relationships/image" Target="../media/image172.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182.png"/><Relationship Id="rId11" Type="http://schemas.openxmlformats.org/officeDocument/2006/relationships/image" Target="../media/image148.png"/><Relationship Id="rId5" Type="http://schemas.openxmlformats.org/officeDocument/2006/relationships/image" Target="../media/image181.png"/><Relationship Id="rId10" Type="http://schemas.openxmlformats.org/officeDocument/2006/relationships/image" Target="../media/image147.png"/><Relationship Id="rId4" Type="http://schemas.openxmlformats.org/officeDocument/2006/relationships/image" Target="../media/image180.png"/><Relationship Id="rId9" Type="http://schemas.openxmlformats.org/officeDocument/2006/relationships/image" Target="../media/image146.png"/></Relationships>
</file>

<file path=ppt/slides/_rels/slide20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3.png"/><Relationship Id="rId7" Type="http://schemas.openxmlformats.org/officeDocument/2006/relationships/image" Target="../media/image182.png"/><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48.png"/></Relationships>
</file>

<file path=ppt/slides/_rels/slide20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hyperlink" Target="https://scikit-learn.org/stable/modules/classes.html#module-sklearn.ensemble" TargetMode="External"/><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65.xml"/><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7.png"/></Relationships>
</file>

<file path=ppt/slides/_rels/slide221.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74.png"/><Relationship Id="rId7" Type="http://schemas.openxmlformats.org/officeDocument/2006/relationships/image" Target="../media/image172.png"/><Relationship Id="rId2" Type="http://schemas.openxmlformats.org/officeDocument/2006/relationships/notesSlide" Target="../notesSlides/notesSlide166.xml"/><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3.png"/><Relationship Id="rId7" Type="http://schemas.openxmlformats.org/officeDocument/2006/relationships/image" Target="../media/image181.png"/><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4.png"/><Relationship Id="rId4" Type="http://schemas.openxmlformats.org/officeDocument/2006/relationships/image" Target="../media/image148.png"/><Relationship Id="rId9" Type="http://schemas.openxmlformats.org/officeDocument/2006/relationships/image" Target="../media/image172.png"/></Relationships>
</file>

<file path=ppt/slides/_rels/slide228.xml.rels><?xml version="1.0" encoding="UTF-8" standalone="yes"?>
<Relationships xmlns="http://schemas.openxmlformats.org/package/2006/relationships"><Relationship Id="rId3" Type="http://schemas.openxmlformats.org/officeDocument/2006/relationships/hyperlink" Target="https://lightgbm.readthedocs.io/en/latest/Python-API.html" TargetMode="External"/><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3" Type="http://schemas.openxmlformats.org/officeDocument/2006/relationships/image" Target="../media/image185.png"/><Relationship Id="rId7" Type="http://schemas.openxmlformats.org/officeDocument/2006/relationships/image" Target="../media/image192.png"/><Relationship Id="rId2" Type="http://schemas.openxmlformats.org/officeDocument/2006/relationships/notesSlide" Target="../notesSlides/notesSlide176.xml"/><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23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8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4.png"/><Relationship Id="rId7" Type="http://schemas.openxmlformats.org/officeDocument/2006/relationships/image" Target="../media/image199.png"/><Relationship Id="rId12" Type="http://schemas.openxmlformats.org/officeDocument/2006/relationships/image" Target="../media/image204.png"/><Relationship Id="rId2" Type="http://schemas.openxmlformats.org/officeDocument/2006/relationships/notesSlide" Target="../notesSlides/notesSlide190.xml"/><Relationship Id="rId1" Type="http://schemas.openxmlformats.org/officeDocument/2006/relationships/slideLayout" Target="../slideLayouts/slideLayout2.xml"/><Relationship Id="rId6" Type="http://schemas.openxmlformats.org/officeDocument/2006/relationships/image" Target="../media/image197.svg"/><Relationship Id="rId11" Type="http://schemas.openxmlformats.org/officeDocument/2006/relationships/image" Target="../media/image203.png"/><Relationship Id="rId5" Type="http://schemas.openxmlformats.org/officeDocument/2006/relationships/image" Target="../media/image196.png"/><Relationship Id="rId10" Type="http://schemas.openxmlformats.org/officeDocument/2006/relationships/image" Target="../media/image202.png"/><Relationship Id="rId4" Type="http://schemas.openxmlformats.org/officeDocument/2006/relationships/image" Target="../media/image195.svg"/><Relationship Id="rId9" Type="http://schemas.openxmlformats.org/officeDocument/2006/relationships/image" Target="../media/image201.png"/></Relationships>
</file>

<file path=ppt/slides/_rels/slide247.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2.png"/><Relationship Id="rId7" Type="http://schemas.openxmlformats.org/officeDocument/2006/relationships/image" Target="../media/image216.png"/><Relationship Id="rId2" Type="http://schemas.openxmlformats.org/officeDocument/2006/relationships/notesSlide" Target="../notesSlides/notesSlide191.xml"/><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 Id="rId9" Type="http://schemas.openxmlformats.org/officeDocument/2006/relationships/image" Target="../media/image218.png"/></Relationships>
</file>

<file path=ppt/slides/_rels/slide24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22.png"/><Relationship Id="rId18" Type="http://schemas.openxmlformats.org/officeDocument/2006/relationships/image" Target="../media/image227.png"/><Relationship Id="rId3" Type="http://schemas.openxmlformats.org/officeDocument/2006/relationships/image" Target="../media/image198.png"/><Relationship Id="rId21" Type="http://schemas.openxmlformats.org/officeDocument/2006/relationships/image" Target="../media/image230.png"/><Relationship Id="rId7" Type="http://schemas.openxmlformats.org/officeDocument/2006/relationships/image" Target="../media/image209.png"/><Relationship Id="rId17" Type="http://schemas.openxmlformats.org/officeDocument/2006/relationships/image" Target="../media/image205.png"/><Relationship Id="rId2" Type="http://schemas.openxmlformats.org/officeDocument/2006/relationships/notesSlide" Target="../notesSlides/notesSlide193.xml"/><Relationship Id="rId16" Type="http://schemas.openxmlformats.org/officeDocument/2006/relationships/image" Target="../media/image225.png"/><Relationship Id="rId20"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208.png"/><Relationship Id="rId11" Type="http://schemas.openxmlformats.org/officeDocument/2006/relationships/image" Target="../media/image220.png"/><Relationship Id="rId5" Type="http://schemas.openxmlformats.org/officeDocument/2006/relationships/image" Target="../media/image207.png"/><Relationship Id="rId15" Type="http://schemas.openxmlformats.org/officeDocument/2006/relationships/image" Target="../media/image197.png"/><Relationship Id="rId23" Type="http://schemas.openxmlformats.org/officeDocument/2006/relationships/image" Target="../media/image232.png"/><Relationship Id="rId10" Type="http://schemas.openxmlformats.org/officeDocument/2006/relationships/image" Target="../media/image219.png"/><Relationship Id="rId19" Type="http://schemas.openxmlformats.org/officeDocument/2006/relationships/image" Target="../media/image228.png"/><Relationship Id="rId4" Type="http://schemas.openxmlformats.org/officeDocument/2006/relationships/image" Target="../media/image206.png"/><Relationship Id="rId9" Type="http://schemas.openxmlformats.org/officeDocument/2006/relationships/image" Target="../media/image211.png"/><Relationship Id="rId14" Type="http://schemas.openxmlformats.org/officeDocument/2006/relationships/image" Target="../media/image223.png"/><Relationship Id="rId22" Type="http://schemas.openxmlformats.org/officeDocument/2006/relationships/image" Target="../media/image23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94.xml"/><Relationship Id="rId1" Type="http://schemas.openxmlformats.org/officeDocument/2006/relationships/slideLayout" Target="../slideLayouts/slideLayout2.xml"/><Relationship Id="rId4" Type="http://schemas.openxmlformats.org/officeDocument/2006/relationships/image" Target="../media/image2050.png"/></Relationships>
</file>

<file path=ppt/slides/_rels/slide25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95.xml"/><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34.png"/></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02.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1.xml"/><Relationship Id="rId1" Type="http://schemas.openxmlformats.org/officeDocument/2006/relationships/slideLayout" Target="../slideLayouts/slideLayout2.xml"/><Relationship Id="rId5" Type="http://schemas.openxmlformats.org/officeDocument/2006/relationships/image" Target="../media/image235.png"/><Relationship Id="rId4" Type="http://schemas.openxmlformats.org/officeDocument/2006/relationships/image" Target="../media/image148.pn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4.xml"/></Relationships>
</file>

<file path=ppt/slides/_rels/slide27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4.xml"/></Relationships>
</file>

<file path=ppt/slides/_rels/slide27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220.xml"/><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277.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237.png"/><Relationship Id="rId7" Type="http://schemas.openxmlformats.org/officeDocument/2006/relationships/image" Target="../media/image242.png"/><Relationship Id="rId2" Type="http://schemas.openxmlformats.org/officeDocument/2006/relationships/notesSlide" Target="../notesSlides/notesSlide221.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2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4.xml"/></Relationships>
</file>

<file path=ppt/slides/_rels/slide28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31.xml"/><Relationship Id="rId1" Type="http://schemas.openxmlformats.org/officeDocument/2006/relationships/slideLayout" Target="../slideLayouts/slideLayout2.xml"/><Relationship Id="rId6" Type="http://schemas.openxmlformats.org/officeDocument/2006/relationships/image" Target="../media/image247.jpg"/><Relationship Id="rId5" Type="http://schemas.openxmlformats.org/officeDocument/2006/relationships/image" Target="../media/image235.png"/><Relationship Id="rId4" Type="http://schemas.openxmlformats.org/officeDocument/2006/relationships/image" Target="../media/image246.png"/></Relationships>
</file>

<file path=ppt/slides/_rels/slide289.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5.png"/><Relationship Id="rId7" Type="http://schemas.openxmlformats.org/officeDocument/2006/relationships/image" Target="../media/image251.png"/><Relationship Id="rId2" Type="http://schemas.openxmlformats.org/officeDocument/2006/relationships/notesSlide" Target="../notesSlides/notesSlide232.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 Id="rId9" Type="http://schemas.openxmlformats.org/officeDocument/2006/relationships/image" Target="../media/image2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33.xml"/><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image" Target="../media/image235.png"/><Relationship Id="rId4" Type="http://schemas.openxmlformats.org/officeDocument/2006/relationships/image" Target="../media/image243.png"/></Relationships>
</file>

<file path=ppt/slides/_rels/slide29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4.png"/><Relationship Id="rId2" Type="http://schemas.openxmlformats.org/officeDocument/2006/relationships/notesSlide" Target="../notesSlides/notesSlide236.xml"/><Relationship Id="rId1" Type="http://schemas.openxmlformats.org/officeDocument/2006/relationships/slideLayout" Target="../slideLayouts/slideLayout2.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0" Type="http://schemas.openxmlformats.org/officeDocument/2006/relationships/image" Target="../media/image262.png"/><Relationship Id="rId4" Type="http://schemas.openxmlformats.org/officeDocument/2006/relationships/image" Target="../media/image256.png"/><Relationship Id="rId9" Type="http://schemas.openxmlformats.org/officeDocument/2006/relationships/image" Target="../media/image261.png"/></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96.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image" Target="../media/image262.png"/><Relationship Id="rId7" Type="http://schemas.openxmlformats.org/officeDocument/2006/relationships/image" Target="../media/image268.png"/><Relationship Id="rId2" Type="http://schemas.openxmlformats.org/officeDocument/2006/relationships/notesSlide" Target="../notesSlides/notesSlide239.xml"/><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10" Type="http://schemas.openxmlformats.org/officeDocument/2006/relationships/image" Target="../media/image271.png"/><Relationship Id="rId4" Type="http://schemas.openxmlformats.org/officeDocument/2006/relationships/image" Target="../media/image263.png"/><Relationship Id="rId9" Type="http://schemas.openxmlformats.org/officeDocument/2006/relationships/image" Target="../media/image270.png"/></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0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243.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49.png"/></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8" Type="http://schemas.openxmlformats.org/officeDocument/2006/relationships/image" Target="../media/image278.png"/><Relationship Id="rId13" Type="http://schemas.openxmlformats.org/officeDocument/2006/relationships/image" Target="../media/image283.png"/><Relationship Id="rId3" Type="http://schemas.openxmlformats.org/officeDocument/2006/relationships/image" Target="../media/image273.png"/><Relationship Id="rId7" Type="http://schemas.openxmlformats.org/officeDocument/2006/relationships/image" Target="../media/image277.png"/><Relationship Id="rId12" Type="http://schemas.openxmlformats.org/officeDocument/2006/relationships/image" Target="../media/image282.png"/><Relationship Id="rId2" Type="http://schemas.openxmlformats.org/officeDocument/2006/relationships/notesSlide" Target="../notesSlides/notesSlide249.xml"/><Relationship Id="rId1" Type="http://schemas.openxmlformats.org/officeDocument/2006/relationships/slideLayout" Target="../slideLayouts/slideLayout2.xml"/><Relationship Id="rId6" Type="http://schemas.openxmlformats.org/officeDocument/2006/relationships/image" Target="../media/image276.png"/><Relationship Id="rId11" Type="http://schemas.openxmlformats.org/officeDocument/2006/relationships/image" Target="../media/image281.png"/><Relationship Id="rId5" Type="http://schemas.openxmlformats.org/officeDocument/2006/relationships/image" Target="../media/image275.png"/><Relationship Id="rId10" Type="http://schemas.openxmlformats.org/officeDocument/2006/relationships/image" Target="../media/image280.png"/><Relationship Id="rId4" Type="http://schemas.openxmlformats.org/officeDocument/2006/relationships/image" Target="../media/image274.png"/><Relationship Id="rId9" Type="http://schemas.openxmlformats.org/officeDocument/2006/relationships/image" Target="../media/image279.png"/></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4.xml"/></Relationships>
</file>

<file path=ppt/slides/_rels/slide308.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5.xml"/><Relationship Id="rId1" Type="http://schemas.openxmlformats.org/officeDocument/2006/relationships/slideLayout" Target="../slideLayouts/slideLayout2.xml"/><Relationship Id="rId5" Type="http://schemas.openxmlformats.org/officeDocument/2006/relationships/image" Target="../media/image286.png"/><Relationship Id="rId4" Type="http://schemas.openxmlformats.org/officeDocument/2006/relationships/image" Target="../media/image285.png"/></Relationships>
</file>

<file path=ppt/slides/_rels/slide313.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4.xml"/></Relationships>
</file>

<file path=ppt/slides/_rels/slide31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4.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4.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4.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8" Type="http://schemas.openxmlformats.org/officeDocument/2006/relationships/hyperlink" Target="https://pandas.pydata.org/docs/" TargetMode="External"/><Relationship Id="rId3" Type="http://schemas.openxmlformats.org/officeDocument/2006/relationships/image" Target="../media/image288.png"/><Relationship Id="rId7" Type="http://schemas.openxmlformats.org/officeDocument/2006/relationships/hyperlink" Target="https://matplotlib.org/stable/contents.html" TargetMode="External"/><Relationship Id="rId2" Type="http://schemas.openxmlformats.org/officeDocument/2006/relationships/notesSlide" Target="../notesSlides/notesSlide279.xml"/><Relationship Id="rId1" Type="http://schemas.openxmlformats.org/officeDocument/2006/relationships/slideLayout" Target="../slideLayouts/slideLayout2.xml"/><Relationship Id="rId6" Type="http://schemas.openxmlformats.org/officeDocument/2006/relationships/hyperlink" Target="https://scikit-learn.org/stable/" TargetMode="External"/><Relationship Id="rId5" Type="http://schemas.openxmlformats.org/officeDocument/2006/relationships/hyperlink" Target="https://pytorch.org/docs/stable/index.html" TargetMode="External"/><Relationship Id="rId4" Type="http://schemas.openxmlformats.org/officeDocument/2006/relationships/hyperlink" Target="https://keras.io/ja/why-use-keras/" TargetMode="External"/><Relationship Id="rId9" Type="http://schemas.openxmlformats.org/officeDocument/2006/relationships/hyperlink" Target="https://lightgbm.readthedocs.io/en/lates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learn.microsoft.com/ja-jp/azure/cloud-adoption-framework/innovate/best-practices/trusted-ai" TargetMode="External"/><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18.png"/><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svg"/></Relationships>
</file>

<file path=ppt/slides/_rels/slide8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svg"/></Relationships>
</file>

<file path=ppt/slides/_rels/slide91.xml.rels><?xml version="1.0" encoding="UTF-8" standalone="yes"?>
<Relationships xmlns="http://schemas.openxmlformats.org/package/2006/relationships"><Relationship Id="rId13" Type="http://schemas.openxmlformats.org/officeDocument/2006/relationships/image" Target="../media/image48.png"/><Relationship Id="rId18" Type="http://schemas.openxmlformats.org/officeDocument/2006/relationships/image" Target="../media/image53.svg"/><Relationship Id="rId26" Type="http://schemas.openxmlformats.org/officeDocument/2006/relationships/image" Target="../media/image61.svg"/><Relationship Id="rId39" Type="http://schemas.openxmlformats.org/officeDocument/2006/relationships/image" Target="../media/image74.png"/><Relationship Id="rId21" Type="http://schemas.openxmlformats.org/officeDocument/2006/relationships/image" Target="../media/image56.png"/><Relationship Id="rId34" Type="http://schemas.openxmlformats.org/officeDocument/2006/relationships/image" Target="../media/image69.svg"/><Relationship Id="rId42" Type="http://schemas.openxmlformats.org/officeDocument/2006/relationships/image" Target="../media/image77.svg"/><Relationship Id="rId7" Type="http://schemas.openxmlformats.org/officeDocument/2006/relationships/image" Target="../media/image42.png"/><Relationship Id="rId2" Type="http://schemas.openxmlformats.org/officeDocument/2006/relationships/notesSlide" Target="../notesSlides/notesSlide39.xml"/><Relationship Id="rId16" Type="http://schemas.openxmlformats.org/officeDocument/2006/relationships/image" Target="../media/image51.svg"/><Relationship Id="rId20" Type="http://schemas.openxmlformats.org/officeDocument/2006/relationships/image" Target="../media/image55.svg"/><Relationship Id="rId29" Type="http://schemas.openxmlformats.org/officeDocument/2006/relationships/image" Target="../media/image64.png"/><Relationship Id="rId41"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41.svg"/><Relationship Id="rId11" Type="http://schemas.openxmlformats.org/officeDocument/2006/relationships/image" Target="../media/image46.png"/><Relationship Id="rId24" Type="http://schemas.openxmlformats.org/officeDocument/2006/relationships/image" Target="../media/image59.svg"/><Relationship Id="rId32" Type="http://schemas.openxmlformats.org/officeDocument/2006/relationships/image" Target="../media/image67.svg"/><Relationship Id="rId37" Type="http://schemas.openxmlformats.org/officeDocument/2006/relationships/image" Target="../media/image72.png"/><Relationship Id="rId40" Type="http://schemas.openxmlformats.org/officeDocument/2006/relationships/image" Target="../media/image75.sv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svg"/><Relationship Id="rId36" Type="http://schemas.openxmlformats.org/officeDocument/2006/relationships/image" Target="../media/image71.svg"/><Relationship Id="rId10" Type="http://schemas.openxmlformats.org/officeDocument/2006/relationships/image" Target="../media/image45.svg"/><Relationship Id="rId19" Type="http://schemas.openxmlformats.org/officeDocument/2006/relationships/image" Target="../media/image54.png"/><Relationship Id="rId31" Type="http://schemas.openxmlformats.org/officeDocument/2006/relationships/image" Target="../media/image66.pn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9.svg"/><Relationship Id="rId22" Type="http://schemas.openxmlformats.org/officeDocument/2006/relationships/image" Target="../media/image57.svg"/><Relationship Id="rId27" Type="http://schemas.openxmlformats.org/officeDocument/2006/relationships/image" Target="../media/image62.png"/><Relationship Id="rId30" Type="http://schemas.openxmlformats.org/officeDocument/2006/relationships/image" Target="../media/image65.svg"/><Relationship Id="rId35" Type="http://schemas.openxmlformats.org/officeDocument/2006/relationships/image" Target="../media/image70.png"/><Relationship Id="rId8" Type="http://schemas.openxmlformats.org/officeDocument/2006/relationships/image" Target="../media/image43.svg"/><Relationship Id="rId3" Type="http://schemas.openxmlformats.org/officeDocument/2006/relationships/image" Target="../media/image38.png"/><Relationship Id="rId12" Type="http://schemas.openxmlformats.org/officeDocument/2006/relationships/image" Target="../media/image47.svg"/><Relationship Id="rId17" Type="http://schemas.openxmlformats.org/officeDocument/2006/relationships/image" Target="../media/image52.png"/><Relationship Id="rId25" Type="http://schemas.openxmlformats.org/officeDocument/2006/relationships/image" Target="../media/image60.png"/><Relationship Id="rId33" Type="http://schemas.openxmlformats.org/officeDocument/2006/relationships/image" Target="../media/image68.png"/><Relationship Id="rId38" Type="http://schemas.openxmlformats.org/officeDocument/2006/relationships/image" Target="../media/image73.svg"/></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84.svg"/><Relationship Id="rId13" Type="http://schemas.openxmlformats.org/officeDocument/2006/relationships/image" Target="../media/image88.svg"/><Relationship Id="rId18" Type="http://schemas.openxmlformats.org/officeDocument/2006/relationships/image" Target="../media/image93.jp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7.png"/><Relationship Id="rId17" Type="http://schemas.openxmlformats.org/officeDocument/2006/relationships/image" Target="../media/image92.jpg"/><Relationship Id="rId2" Type="http://schemas.openxmlformats.org/officeDocument/2006/relationships/notesSlide" Target="../notesSlides/notesSlide41.xml"/><Relationship Id="rId16"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2.svg"/><Relationship Id="rId11" Type="http://schemas.openxmlformats.org/officeDocument/2006/relationships/image" Target="../media/image86.svg"/><Relationship Id="rId5" Type="http://schemas.openxmlformats.org/officeDocument/2006/relationships/image" Target="../media/image81.png"/><Relationship Id="rId15" Type="http://schemas.openxmlformats.org/officeDocument/2006/relationships/image" Target="../media/image90.svg"/><Relationship Id="rId10" Type="http://schemas.openxmlformats.org/officeDocument/2006/relationships/image" Target="../media/image85.png"/><Relationship Id="rId19" Type="http://schemas.openxmlformats.org/officeDocument/2006/relationships/image" Target="../media/image94.png"/><Relationship Id="rId4" Type="http://schemas.openxmlformats.org/officeDocument/2006/relationships/image" Target="../media/image80.svg"/><Relationship Id="rId9" Type="http://schemas.openxmlformats.org/officeDocument/2006/relationships/image" Target="../media/image31.png"/><Relationship Id="rId14" Type="http://schemas.openxmlformats.org/officeDocument/2006/relationships/image" Target="../media/image89.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2.png"/><Relationship Id="rId7" Type="http://schemas.openxmlformats.org/officeDocument/2006/relationships/image" Target="../media/image9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image" Target="../media/image26.png"/><Relationship Id="rId4" Type="http://schemas.openxmlformats.org/officeDocument/2006/relationships/image" Target="../media/image33.svg"/><Relationship Id="rId9" Type="http://schemas.openxmlformats.org/officeDocument/2006/relationships/image" Target="../media/image25.svg"/></Relationships>
</file>

<file path=ppt/slides/_rels/slide96.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4E7AC2AE-6607-446B-84CD-B0571F1DBFDC}"/>
              </a:ext>
            </a:extLst>
          </p:cNvPr>
          <p:cNvSpPr/>
          <p:nvPr/>
        </p:nvSpPr>
        <p:spPr bwMode="auto">
          <a:xfrm>
            <a:off x="0" y="0"/>
            <a:ext cx="12192000" cy="5765799"/>
          </a:xfrm>
          <a:prstGeom prst="rect">
            <a:avLst/>
          </a:prstGeom>
          <a:gradFill>
            <a:gsLst>
              <a:gs pos="0">
                <a:srgbClr val="FBB359"/>
              </a:gs>
              <a:gs pos="100000">
                <a:srgbClr val="E05832"/>
              </a:gs>
            </a:gsLst>
            <a:lin ang="5400000" scaled="1"/>
          </a:gradFill>
          <a:ln w="19050" algn="ctr">
            <a:noFill/>
            <a:prstDash val="dash"/>
            <a:round/>
            <a:headEnd/>
            <a:tailEnd/>
          </a:ln>
          <a:effectLst/>
        </p:spPr>
        <p:txBody>
          <a:bodyPr wrap="none" rtlCol="0" anchor="ctr"/>
          <a:lstStyle/>
          <a:p>
            <a:pPr algn="ctr"/>
            <a:endParaRPr kumimoji="1" lang="ja-JP" altLang="en-US" sz="2400" dirty="0">
              <a:solidFill>
                <a:schemeClr val="bg1"/>
              </a:solidFill>
            </a:endParaRPr>
          </a:p>
        </p:txBody>
      </p:sp>
      <p:sp>
        <p:nvSpPr>
          <p:cNvPr id="20" name="四角形: 角を丸くする 19">
            <a:extLst>
              <a:ext uri="{FF2B5EF4-FFF2-40B4-BE49-F238E27FC236}">
                <a16:creationId xmlns:a16="http://schemas.microsoft.com/office/drawing/2014/main" id="{AD289B8B-B24A-4A21-BD1B-BC0C16AD4B4E}"/>
              </a:ext>
            </a:extLst>
          </p:cNvPr>
          <p:cNvSpPr/>
          <p:nvPr/>
        </p:nvSpPr>
        <p:spPr>
          <a:xfrm>
            <a:off x="6468359" y="647700"/>
            <a:ext cx="5014981" cy="4678680"/>
          </a:xfrm>
          <a:prstGeom prst="roundRect">
            <a:avLst>
              <a:gd name="adj" fmla="val 2335"/>
            </a:avLst>
          </a:prstGeom>
          <a:solidFill>
            <a:schemeClr val="tx1">
              <a:lumMod val="90000"/>
              <a:lumOff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6" name="図 5" descr="黒い背景に白い文字がある&#10;&#10;中程度の精度で自動的に生成された説明">
            <a:extLst>
              <a:ext uri="{FF2B5EF4-FFF2-40B4-BE49-F238E27FC236}">
                <a16:creationId xmlns:a16="http://schemas.microsoft.com/office/drawing/2014/main" id="{FEE931EC-FBA3-407A-A208-704BFAE3F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927" y="6050689"/>
            <a:ext cx="2596556" cy="527425"/>
          </a:xfrm>
          <a:prstGeom prst="rect">
            <a:avLst/>
          </a:prstGeom>
        </p:spPr>
      </p:pic>
      <p:sp>
        <p:nvSpPr>
          <p:cNvPr id="15" name="タイトル 1">
            <a:extLst>
              <a:ext uri="{FF2B5EF4-FFF2-40B4-BE49-F238E27FC236}">
                <a16:creationId xmlns:a16="http://schemas.microsoft.com/office/drawing/2014/main" id="{7C83B450-834E-467C-AD34-91C869D096FA}"/>
              </a:ext>
            </a:extLst>
          </p:cNvPr>
          <p:cNvSpPr txBox="1">
            <a:spLocks/>
          </p:cNvSpPr>
          <p:nvPr/>
        </p:nvSpPr>
        <p:spPr bwMode="auto">
          <a:xfrm>
            <a:off x="102361" y="6005983"/>
            <a:ext cx="5356362" cy="4905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en-US" altLang="ja-JP" sz="1400" spc="300" dirty="0"/>
              <a:t>Python</a:t>
            </a:r>
            <a:r>
              <a:rPr lang="ja-JP" altLang="en-US" sz="1400" spc="300" dirty="0"/>
              <a:t>で学ぶ</a:t>
            </a:r>
            <a:endParaRPr lang="en-US" altLang="ja-JP" sz="1400" spc="300" dirty="0"/>
          </a:p>
          <a:p>
            <a:r>
              <a:rPr lang="ja-JP" altLang="en-US" sz="1400" spc="300" dirty="0"/>
              <a:t>機械学習</a:t>
            </a:r>
            <a:r>
              <a:rPr lang="en-US" altLang="ja-JP" sz="1400" spc="300" dirty="0"/>
              <a:t>&amp;</a:t>
            </a:r>
            <a:r>
              <a:rPr lang="ja-JP" altLang="en-US" sz="1400" spc="300" dirty="0"/>
              <a:t>ディーププラーニング ハンズオン</a:t>
            </a:r>
          </a:p>
        </p:txBody>
      </p:sp>
      <p:sp>
        <p:nvSpPr>
          <p:cNvPr id="8" name="コンテンツ プレースホルダー 4">
            <a:extLst>
              <a:ext uri="{FF2B5EF4-FFF2-40B4-BE49-F238E27FC236}">
                <a16:creationId xmlns:a16="http://schemas.microsoft.com/office/drawing/2014/main" id="{4A12DE07-B16D-4EA2-BC1F-CC3B87F96F3B}"/>
              </a:ext>
            </a:extLst>
          </p:cNvPr>
          <p:cNvSpPr txBox="1">
            <a:spLocks/>
          </p:cNvSpPr>
          <p:nvPr/>
        </p:nvSpPr>
        <p:spPr>
          <a:xfrm>
            <a:off x="4998594" y="5992065"/>
            <a:ext cx="3977255" cy="436469"/>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defRPr lang="ja-JP"/>
            </a:defPPr>
            <a:lvl1pPr>
              <a:lnSpc>
                <a:spcPct val="150000"/>
              </a:lnSpc>
              <a:defRPr sz="2000" b="1" spc="150">
                <a:latin typeface="+mj-ea"/>
                <a:ea typeface="+mj-ea"/>
              </a:defRPr>
            </a:lvl1pPr>
            <a:lvl2pPr marL="557213" indent="-214313" algn="l" rtl="0" eaLnBrk="0" fontAlgn="base" hangingPunct="0">
              <a:lnSpc>
                <a:spcPct val="120000"/>
              </a:lnSpc>
              <a:spcBef>
                <a:spcPct val="20000"/>
              </a:spcBef>
              <a:spcAft>
                <a:spcPct val="0"/>
              </a:spcAft>
              <a:buChar char="–"/>
              <a:defRPr kumimoji="1" sz="1050">
                <a:solidFill>
                  <a:schemeClr val="tx1"/>
                </a:solidFill>
                <a:latin typeface="+mn-lt"/>
                <a:ea typeface="游ゴシック" panose="020B0400000000000000" pitchFamily="50" charset="-128"/>
              </a:defRPr>
            </a:lvl2pPr>
            <a:lvl3pPr marL="857250" indent="-171450" algn="l" rtl="0" eaLnBrk="0" fontAlgn="base" hangingPunct="0">
              <a:lnSpc>
                <a:spcPct val="120000"/>
              </a:lnSpc>
              <a:spcBef>
                <a:spcPct val="20000"/>
              </a:spcBef>
              <a:spcAft>
                <a:spcPct val="0"/>
              </a:spcAft>
              <a:buChar char="•"/>
              <a:defRPr kumimoji="1" sz="900">
                <a:solidFill>
                  <a:schemeClr val="tx1"/>
                </a:solidFill>
                <a:latin typeface="+mn-lt"/>
                <a:ea typeface="游ゴシック" panose="020B0400000000000000" pitchFamily="50" charset="-128"/>
              </a:defRPr>
            </a:lvl3pPr>
            <a:lvl4pPr marL="1200150" indent="-171450" algn="l" rtl="0" eaLnBrk="0" fontAlgn="base" hangingPunct="0">
              <a:lnSpc>
                <a:spcPct val="120000"/>
              </a:lnSpc>
              <a:spcBef>
                <a:spcPct val="20000"/>
              </a:spcBef>
              <a:spcAft>
                <a:spcPct val="0"/>
              </a:spcAft>
              <a:buChar char="–"/>
              <a:defRPr kumimoji="1" sz="825">
                <a:solidFill>
                  <a:schemeClr val="tx1"/>
                </a:solidFill>
                <a:latin typeface="+mn-lt"/>
                <a:ea typeface="游ゴシック" panose="020B0400000000000000" pitchFamily="50" charset="-128"/>
              </a:defRPr>
            </a:lvl4pPr>
            <a:lvl5pPr marL="1543050" indent="-171450" algn="l" rtl="0" eaLnBrk="0" fontAlgn="base" hangingPunct="0">
              <a:lnSpc>
                <a:spcPct val="120000"/>
              </a:lnSpc>
              <a:spcBef>
                <a:spcPct val="20000"/>
              </a:spcBef>
              <a:spcAft>
                <a:spcPct val="0"/>
              </a:spcAft>
              <a:buChar char="»"/>
              <a:defRPr kumimoji="1" sz="825">
                <a:solidFill>
                  <a:schemeClr val="tx1"/>
                </a:solidFill>
                <a:latin typeface="+mn-lt"/>
                <a:ea typeface="游ゴシック" panose="020B0400000000000000" pitchFamily="50" charset="-128"/>
              </a:defRPr>
            </a:lvl5pPr>
            <a:lvl6pPr marL="1885950" indent="-171450" algn="l" rtl="0" fontAlgn="base">
              <a:spcBef>
                <a:spcPct val="20000"/>
              </a:spcBef>
              <a:spcAft>
                <a:spcPct val="0"/>
              </a:spcAft>
              <a:buChar char="»"/>
              <a:defRPr kumimoji="1" sz="1500">
                <a:solidFill>
                  <a:schemeClr val="tx1"/>
                </a:solidFill>
                <a:latin typeface="+mn-lt"/>
                <a:ea typeface="+mn-ea"/>
              </a:defRPr>
            </a:lvl6pPr>
            <a:lvl7pPr marL="2228850" indent="-171450" algn="l" rtl="0" fontAlgn="base">
              <a:spcBef>
                <a:spcPct val="20000"/>
              </a:spcBef>
              <a:spcAft>
                <a:spcPct val="0"/>
              </a:spcAft>
              <a:buChar char="»"/>
              <a:defRPr kumimoji="1" sz="1500">
                <a:solidFill>
                  <a:schemeClr val="tx1"/>
                </a:solidFill>
                <a:latin typeface="+mn-lt"/>
                <a:ea typeface="+mn-ea"/>
              </a:defRPr>
            </a:lvl7pPr>
            <a:lvl8pPr marL="2571750" indent="-171450" algn="l" rtl="0" fontAlgn="base">
              <a:spcBef>
                <a:spcPct val="20000"/>
              </a:spcBef>
              <a:spcAft>
                <a:spcPct val="0"/>
              </a:spcAft>
              <a:buChar char="»"/>
              <a:defRPr kumimoji="1" sz="1500">
                <a:solidFill>
                  <a:schemeClr val="tx1"/>
                </a:solidFill>
                <a:latin typeface="+mn-lt"/>
                <a:ea typeface="+mn-ea"/>
              </a:defRPr>
            </a:lvl8pPr>
            <a:lvl9pPr marL="2914650" indent="-171450" algn="l" rtl="0" fontAlgn="base">
              <a:spcBef>
                <a:spcPct val="20000"/>
              </a:spcBef>
              <a:spcAft>
                <a:spcPct val="0"/>
              </a:spcAft>
              <a:buChar char="»"/>
              <a:defRPr kumimoji="1" sz="1500">
                <a:solidFill>
                  <a:schemeClr val="tx1"/>
                </a:solidFill>
                <a:latin typeface="+mn-lt"/>
                <a:ea typeface="+mn-ea"/>
              </a:defRPr>
            </a:lvl9pPr>
          </a:lstStyle>
          <a:p>
            <a:pPr algn="ctr"/>
            <a:r>
              <a:rPr lang="ja-JP" altLang="en-US" sz="1400" dirty="0">
                <a:solidFill>
                  <a:schemeClr val="tx1">
                    <a:lumMod val="75000"/>
                    <a:lumOff val="25000"/>
                  </a:schemeClr>
                </a:solidFill>
              </a:rPr>
              <a:t>～</a:t>
            </a:r>
            <a:r>
              <a:rPr lang="en-US" altLang="ja-JP" sz="1400" dirty="0">
                <a:solidFill>
                  <a:schemeClr val="tx1">
                    <a:lumMod val="75000"/>
                    <a:lumOff val="25000"/>
                  </a:schemeClr>
                </a:solidFill>
              </a:rPr>
              <a:t>scikit-learn</a:t>
            </a:r>
            <a:r>
              <a:rPr lang="ja-JP" altLang="en-US" sz="1400" dirty="0">
                <a:solidFill>
                  <a:schemeClr val="tx1">
                    <a:lumMod val="75000"/>
                    <a:lumOff val="25000"/>
                  </a:schemeClr>
                </a:solidFill>
              </a:rPr>
              <a:t>、</a:t>
            </a:r>
            <a:r>
              <a:rPr lang="en-US" altLang="ja-JP" sz="1400" dirty="0">
                <a:solidFill>
                  <a:schemeClr val="tx1">
                    <a:lumMod val="75000"/>
                    <a:lumOff val="25000"/>
                  </a:schemeClr>
                </a:solidFill>
              </a:rPr>
              <a:t>LightGBM</a:t>
            </a:r>
            <a:r>
              <a:rPr lang="ja-JP" altLang="en-US" sz="1400" dirty="0">
                <a:solidFill>
                  <a:schemeClr val="tx1">
                    <a:lumMod val="75000"/>
                    <a:lumOff val="25000"/>
                  </a:schemeClr>
                </a:solidFill>
              </a:rPr>
              <a:t>、</a:t>
            </a:r>
            <a:endParaRPr lang="en-US" altLang="ja-JP" sz="1400" dirty="0">
              <a:solidFill>
                <a:schemeClr val="tx1">
                  <a:lumMod val="75000"/>
                  <a:lumOff val="25000"/>
                </a:schemeClr>
              </a:solidFill>
            </a:endParaRPr>
          </a:p>
          <a:p>
            <a:pPr algn="ctr"/>
            <a:r>
              <a:rPr lang="en-US" altLang="ja-JP" sz="1400" dirty="0">
                <a:solidFill>
                  <a:schemeClr val="tx1">
                    <a:lumMod val="75000"/>
                    <a:lumOff val="25000"/>
                  </a:schemeClr>
                </a:solidFill>
              </a:rPr>
              <a:t>Keras / TensorFlow</a:t>
            </a:r>
            <a:r>
              <a:rPr lang="ja-JP" altLang="en-US" sz="1400" dirty="0">
                <a:solidFill>
                  <a:schemeClr val="tx1">
                    <a:lumMod val="75000"/>
                    <a:lumOff val="25000"/>
                  </a:schemeClr>
                </a:solidFill>
              </a:rPr>
              <a:t>～</a:t>
            </a:r>
          </a:p>
        </p:txBody>
      </p:sp>
      <p:cxnSp>
        <p:nvCxnSpPr>
          <p:cNvPr id="5" name="直線コネクタ 4">
            <a:extLst>
              <a:ext uri="{FF2B5EF4-FFF2-40B4-BE49-F238E27FC236}">
                <a16:creationId xmlns:a16="http://schemas.microsoft.com/office/drawing/2014/main" id="{2B9EFE50-C658-43AB-B1E5-1A2174403086}"/>
              </a:ext>
            </a:extLst>
          </p:cNvPr>
          <p:cNvCxnSpPr/>
          <p:nvPr/>
        </p:nvCxnSpPr>
        <p:spPr>
          <a:xfrm>
            <a:off x="4737822" y="5893621"/>
            <a:ext cx="0" cy="635728"/>
          </a:xfrm>
          <a:prstGeom prst="line">
            <a:avLst/>
          </a:prstGeom>
          <a:ln w="19050">
            <a:solidFill>
              <a:srgbClr val="F36C37"/>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19" name="グループ化 18">
            <a:extLst>
              <a:ext uri="{FF2B5EF4-FFF2-40B4-BE49-F238E27FC236}">
                <a16:creationId xmlns:a16="http://schemas.microsoft.com/office/drawing/2014/main" id="{0FFBD830-99CE-4B94-A06A-29F4092D97D4}"/>
              </a:ext>
            </a:extLst>
          </p:cNvPr>
          <p:cNvGrpSpPr/>
          <p:nvPr/>
        </p:nvGrpSpPr>
        <p:grpSpPr>
          <a:xfrm>
            <a:off x="6468359" y="1365831"/>
            <a:ext cx="4786381" cy="3174638"/>
            <a:chOff x="6468359" y="1301971"/>
            <a:chExt cx="4786381" cy="3460532"/>
          </a:xfrm>
        </p:grpSpPr>
        <p:sp>
          <p:nvSpPr>
            <p:cNvPr id="14" name="タイトル 1">
              <a:extLst>
                <a:ext uri="{FF2B5EF4-FFF2-40B4-BE49-F238E27FC236}">
                  <a16:creationId xmlns:a16="http://schemas.microsoft.com/office/drawing/2014/main" id="{3ADD641D-48C4-46FA-9C52-A3561EF85E8D}"/>
                </a:ext>
              </a:extLst>
            </p:cNvPr>
            <p:cNvSpPr txBox="1">
              <a:spLocks/>
            </p:cNvSpPr>
            <p:nvPr/>
          </p:nvSpPr>
          <p:spPr bwMode="auto">
            <a:xfrm>
              <a:off x="6468359" y="1301971"/>
              <a:ext cx="4786381" cy="16818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pPr algn="ctr"/>
              <a:r>
                <a:rPr lang="en-US" altLang="ja-JP" sz="7100" spc="300" dirty="0">
                  <a:solidFill>
                    <a:schemeClr val="bg1"/>
                  </a:solidFill>
                  <a:effectLst>
                    <a:outerShdw blurRad="38100" dist="38100" dir="2700000" algn="tl">
                      <a:srgbClr val="000000">
                        <a:alpha val="43137"/>
                      </a:srgbClr>
                    </a:outerShdw>
                  </a:effectLst>
                </a:rPr>
                <a:t>Python</a:t>
              </a:r>
            </a:p>
          </p:txBody>
        </p:sp>
        <p:sp>
          <p:nvSpPr>
            <p:cNvPr id="16" name="タイトル 1">
              <a:extLst>
                <a:ext uri="{FF2B5EF4-FFF2-40B4-BE49-F238E27FC236}">
                  <a16:creationId xmlns:a16="http://schemas.microsoft.com/office/drawing/2014/main" id="{7AEFADD6-33C8-46B6-8CCC-547E4FA784C4}"/>
                </a:ext>
              </a:extLst>
            </p:cNvPr>
            <p:cNvSpPr txBox="1">
              <a:spLocks/>
            </p:cNvSpPr>
            <p:nvPr/>
          </p:nvSpPr>
          <p:spPr bwMode="auto">
            <a:xfrm>
              <a:off x="6931153" y="2737992"/>
              <a:ext cx="4090416" cy="10769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pPr algn="ctr"/>
              <a:r>
                <a:rPr lang="en-US" altLang="ja-JP" sz="6000" spc="300" dirty="0">
                  <a:solidFill>
                    <a:schemeClr val="bg1"/>
                  </a:solidFill>
                  <a:effectLst>
                    <a:outerShdw blurRad="38100" dist="38100" dir="2700000" algn="tl">
                      <a:srgbClr val="000000">
                        <a:alpha val="43137"/>
                      </a:srgbClr>
                    </a:outerShdw>
                  </a:effectLst>
                </a:rPr>
                <a:t>ML &amp; DL</a:t>
              </a:r>
              <a:endParaRPr lang="ja-JP" altLang="en-US" sz="6000" spc="300" dirty="0">
                <a:solidFill>
                  <a:schemeClr val="bg1"/>
                </a:solidFill>
                <a:effectLst>
                  <a:outerShdw blurRad="38100" dist="38100" dir="2700000" algn="tl">
                    <a:srgbClr val="000000">
                      <a:alpha val="43137"/>
                    </a:srgbClr>
                  </a:outerShdw>
                </a:effectLst>
              </a:endParaRPr>
            </a:p>
          </p:txBody>
        </p:sp>
        <p:cxnSp>
          <p:nvCxnSpPr>
            <p:cNvPr id="17" name="直線コネクタ 16">
              <a:extLst>
                <a:ext uri="{FF2B5EF4-FFF2-40B4-BE49-F238E27FC236}">
                  <a16:creationId xmlns:a16="http://schemas.microsoft.com/office/drawing/2014/main" id="{AAF43C5B-17B3-42DD-B2FC-19FBDD66B66B}"/>
                </a:ext>
              </a:extLst>
            </p:cNvPr>
            <p:cNvCxnSpPr/>
            <p:nvPr/>
          </p:nvCxnSpPr>
          <p:spPr>
            <a:xfrm>
              <a:off x="6931153" y="3876451"/>
              <a:ext cx="4090416" cy="0"/>
            </a:xfrm>
            <a:prstGeom prst="line">
              <a:avLst/>
            </a:prstGeom>
            <a:ln w="9525">
              <a:solidFill>
                <a:schemeClr val="bg1"/>
              </a:solidFill>
              <a:headEnd type="none" w="med" len="med"/>
              <a:tailEnd type="none" w="med" len="med"/>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8" name="タイトル 1">
              <a:extLst>
                <a:ext uri="{FF2B5EF4-FFF2-40B4-BE49-F238E27FC236}">
                  <a16:creationId xmlns:a16="http://schemas.microsoft.com/office/drawing/2014/main" id="{4DFD4FD0-1AD2-4DCE-8975-08147F05B048}"/>
                </a:ext>
              </a:extLst>
            </p:cNvPr>
            <p:cNvSpPr txBox="1">
              <a:spLocks/>
            </p:cNvSpPr>
            <p:nvPr/>
          </p:nvSpPr>
          <p:spPr bwMode="auto">
            <a:xfrm>
              <a:off x="6931153" y="4327098"/>
              <a:ext cx="4090416" cy="4354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pPr algn="ctr"/>
              <a:r>
                <a:rPr lang="en-US" altLang="ja-JP" sz="3200" spc="300" dirty="0">
                  <a:solidFill>
                    <a:schemeClr val="bg1"/>
                  </a:solidFill>
                  <a:effectLst>
                    <a:outerShdw blurRad="38100" dist="38100" dir="2700000" algn="tl">
                      <a:srgbClr val="000000">
                        <a:alpha val="43137"/>
                      </a:srgbClr>
                    </a:outerShdw>
                  </a:effectLst>
                </a:rPr>
                <a:t>Hands-on</a:t>
              </a:r>
              <a:endParaRPr lang="ja-JP" altLang="en-US" sz="3200" spc="300" dirty="0">
                <a:solidFill>
                  <a:schemeClr val="bg1"/>
                </a:solidFill>
                <a:effectLst>
                  <a:outerShdw blurRad="38100" dist="38100" dir="2700000" algn="tl">
                    <a:srgbClr val="000000">
                      <a:alpha val="43137"/>
                    </a:srgbClr>
                  </a:outerShdw>
                </a:effectLst>
              </a:endParaRPr>
            </a:p>
          </p:txBody>
        </p:sp>
      </p:grpSp>
      <p:pic>
        <p:nvPicPr>
          <p:cNvPr id="10" name="図 9">
            <a:extLst>
              <a:ext uri="{FF2B5EF4-FFF2-40B4-BE49-F238E27FC236}">
                <a16:creationId xmlns:a16="http://schemas.microsoft.com/office/drawing/2014/main" id="{B978FF89-CC01-4F26-B42F-C10EF2945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4605" y="397902"/>
            <a:ext cx="3821395" cy="3972941"/>
          </a:xfrm>
          <a:prstGeom prst="rect">
            <a:avLst/>
          </a:prstGeom>
        </p:spPr>
      </p:pic>
      <p:pic>
        <p:nvPicPr>
          <p:cNvPr id="4" name="図 3">
            <a:extLst>
              <a:ext uri="{FF2B5EF4-FFF2-40B4-BE49-F238E27FC236}">
                <a16:creationId xmlns:a16="http://schemas.microsoft.com/office/drawing/2014/main" id="{A24E51EB-BBDD-4048-AEA0-26AE61CF4F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297" y="3406958"/>
            <a:ext cx="1728044" cy="1728044"/>
          </a:xfrm>
          <a:prstGeom prst="rect">
            <a:avLst/>
          </a:prstGeom>
        </p:spPr>
      </p:pic>
      <p:pic>
        <p:nvPicPr>
          <p:cNvPr id="22" name="図 21">
            <a:extLst>
              <a:ext uri="{FF2B5EF4-FFF2-40B4-BE49-F238E27FC236}">
                <a16:creationId xmlns:a16="http://schemas.microsoft.com/office/drawing/2014/main" id="{59693136-BA60-4B13-B522-9CDC85A1BD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351" y="804358"/>
            <a:ext cx="2225990" cy="2225990"/>
          </a:xfrm>
          <a:prstGeom prst="rect">
            <a:avLst/>
          </a:prstGeom>
        </p:spPr>
      </p:pic>
      <p:sp>
        <p:nvSpPr>
          <p:cNvPr id="23" name="テキスト ボックス 22">
            <a:extLst>
              <a:ext uri="{FF2B5EF4-FFF2-40B4-BE49-F238E27FC236}">
                <a16:creationId xmlns:a16="http://schemas.microsoft.com/office/drawing/2014/main" id="{27140227-B249-497E-A254-BB3D83F3B863}"/>
              </a:ext>
            </a:extLst>
          </p:cNvPr>
          <p:cNvSpPr txBox="1"/>
          <p:nvPr/>
        </p:nvSpPr>
        <p:spPr>
          <a:xfrm>
            <a:off x="3919844" y="4698989"/>
            <a:ext cx="1635956" cy="369332"/>
          </a:xfrm>
          <a:prstGeom prst="rect">
            <a:avLst/>
          </a:prstGeom>
          <a:noFill/>
        </p:spPr>
        <p:txBody>
          <a:bodyPr wrap="square" rtlCol="0">
            <a:spAutoFit/>
          </a:bodyPr>
          <a:lstStyle/>
          <a:p>
            <a:pPr algn="l" defTabSz="914400" fontAlgn="base">
              <a:spcBef>
                <a:spcPct val="0"/>
              </a:spcBef>
              <a:spcAft>
                <a:spcPct val="0"/>
              </a:spcAft>
            </a:pPr>
            <a:r>
              <a:rPr kumimoji="1" lang="en-US" altLang="ja-JP" dirty="0">
                <a:solidFill>
                  <a:schemeClr val="accent1">
                    <a:lumMod val="60000"/>
                    <a:lumOff val="40000"/>
                  </a:schemeClr>
                </a:solidFill>
                <a:latin typeface="Book Antiqua" panose="02040602050305030304" pitchFamily="18" charset="0"/>
              </a:rPr>
              <a:t>scikit-learn</a:t>
            </a:r>
            <a:endParaRPr kumimoji="1" lang="ja-JP" altLang="en-US" dirty="0">
              <a:solidFill>
                <a:schemeClr val="accent1">
                  <a:lumMod val="60000"/>
                  <a:lumOff val="40000"/>
                </a:schemeClr>
              </a:solidFill>
              <a:latin typeface="Book Antiqua" panose="02040602050305030304" pitchFamily="18" charset="0"/>
            </a:endParaRPr>
          </a:p>
        </p:txBody>
      </p:sp>
      <p:sp>
        <p:nvSpPr>
          <p:cNvPr id="24" name="テキスト ボックス 23">
            <a:extLst>
              <a:ext uri="{FF2B5EF4-FFF2-40B4-BE49-F238E27FC236}">
                <a16:creationId xmlns:a16="http://schemas.microsoft.com/office/drawing/2014/main" id="{36515E7C-E1A8-4620-9EAA-755E872A4E58}"/>
              </a:ext>
            </a:extLst>
          </p:cNvPr>
          <p:cNvSpPr txBox="1"/>
          <p:nvPr/>
        </p:nvSpPr>
        <p:spPr>
          <a:xfrm>
            <a:off x="2395693" y="552142"/>
            <a:ext cx="1403268" cy="307777"/>
          </a:xfrm>
          <a:prstGeom prst="rect">
            <a:avLst/>
          </a:prstGeom>
          <a:noFill/>
        </p:spPr>
        <p:txBody>
          <a:bodyPr wrap="square" rtlCol="0">
            <a:spAutoFit/>
          </a:bodyPr>
          <a:lstStyle/>
          <a:p>
            <a:pPr algn="l" defTabSz="914400" fontAlgn="base">
              <a:spcBef>
                <a:spcPct val="0"/>
              </a:spcBef>
              <a:spcAft>
                <a:spcPct val="0"/>
              </a:spcAft>
            </a:pPr>
            <a:r>
              <a:rPr kumimoji="1" lang="en-US" altLang="ja-JP" sz="1400" dirty="0">
                <a:solidFill>
                  <a:schemeClr val="accent6">
                    <a:lumMod val="40000"/>
                    <a:lumOff val="60000"/>
                  </a:schemeClr>
                </a:solidFill>
                <a:latin typeface="Book Antiqua" panose="02040602050305030304" pitchFamily="18" charset="0"/>
              </a:rPr>
              <a:t>LightGBM</a:t>
            </a:r>
            <a:endParaRPr kumimoji="1" lang="ja-JP" altLang="en-US" sz="1400" dirty="0">
              <a:solidFill>
                <a:schemeClr val="accent6">
                  <a:lumMod val="40000"/>
                  <a:lumOff val="60000"/>
                </a:schemeClr>
              </a:solidFill>
              <a:latin typeface="Book Antiqua" panose="02040602050305030304" pitchFamily="18" charset="0"/>
            </a:endParaRPr>
          </a:p>
        </p:txBody>
      </p:sp>
      <p:sp>
        <p:nvSpPr>
          <p:cNvPr id="25" name="テキスト ボックス 24">
            <a:extLst>
              <a:ext uri="{FF2B5EF4-FFF2-40B4-BE49-F238E27FC236}">
                <a16:creationId xmlns:a16="http://schemas.microsoft.com/office/drawing/2014/main" id="{6B670FBB-2C0E-4FFC-9AF0-99A2D7BDBD8F}"/>
              </a:ext>
            </a:extLst>
          </p:cNvPr>
          <p:cNvSpPr txBox="1"/>
          <p:nvPr/>
        </p:nvSpPr>
        <p:spPr>
          <a:xfrm>
            <a:off x="319351" y="2913232"/>
            <a:ext cx="1403268" cy="369332"/>
          </a:xfrm>
          <a:prstGeom prst="rect">
            <a:avLst/>
          </a:prstGeom>
          <a:noFill/>
        </p:spPr>
        <p:txBody>
          <a:bodyPr wrap="square" rtlCol="0">
            <a:spAutoFit/>
          </a:bodyPr>
          <a:lstStyle/>
          <a:p>
            <a:pPr algn="l" defTabSz="914400" fontAlgn="base">
              <a:spcBef>
                <a:spcPct val="0"/>
              </a:spcBef>
              <a:spcAft>
                <a:spcPct val="0"/>
              </a:spcAft>
            </a:pPr>
            <a:r>
              <a:rPr kumimoji="1" lang="en-US" altLang="ja-JP" dirty="0">
                <a:solidFill>
                  <a:schemeClr val="accent1">
                    <a:lumMod val="40000"/>
                    <a:lumOff val="60000"/>
                  </a:schemeClr>
                </a:solidFill>
                <a:latin typeface="Book Antiqua" panose="02040602050305030304" pitchFamily="18" charset="0"/>
              </a:rPr>
              <a:t>Keras</a:t>
            </a:r>
            <a:endParaRPr kumimoji="1" lang="ja-JP" altLang="en-US" dirty="0">
              <a:solidFill>
                <a:schemeClr val="accent1">
                  <a:lumMod val="40000"/>
                  <a:lumOff val="60000"/>
                </a:schemeClr>
              </a:solidFill>
              <a:latin typeface="Book Antiqua" panose="02040602050305030304" pitchFamily="18" charset="0"/>
            </a:endParaRPr>
          </a:p>
        </p:txBody>
      </p:sp>
      <p:sp>
        <p:nvSpPr>
          <p:cNvPr id="26" name="テキスト ボックス 25">
            <a:extLst>
              <a:ext uri="{FF2B5EF4-FFF2-40B4-BE49-F238E27FC236}">
                <a16:creationId xmlns:a16="http://schemas.microsoft.com/office/drawing/2014/main" id="{939A07EA-7785-4756-9054-0AED8EFBBFF6}"/>
              </a:ext>
            </a:extLst>
          </p:cNvPr>
          <p:cNvSpPr txBox="1"/>
          <p:nvPr/>
        </p:nvSpPr>
        <p:spPr>
          <a:xfrm>
            <a:off x="496635" y="3269358"/>
            <a:ext cx="1403268" cy="369332"/>
          </a:xfrm>
          <a:prstGeom prst="rect">
            <a:avLst/>
          </a:prstGeom>
          <a:noFill/>
        </p:spPr>
        <p:txBody>
          <a:bodyPr wrap="square" rtlCol="0">
            <a:spAutoFit/>
          </a:bodyPr>
          <a:lstStyle/>
          <a:p>
            <a:pPr algn="l" defTabSz="914400" fontAlgn="base">
              <a:spcBef>
                <a:spcPct val="0"/>
              </a:spcBef>
              <a:spcAft>
                <a:spcPct val="0"/>
              </a:spcAft>
            </a:pPr>
            <a:r>
              <a:rPr kumimoji="1" lang="en-US" altLang="ja-JP" dirty="0">
                <a:solidFill>
                  <a:schemeClr val="accent1">
                    <a:lumMod val="40000"/>
                    <a:lumOff val="60000"/>
                  </a:schemeClr>
                </a:solidFill>
                <a:latin typeface="Book Antiqua" panose="02040602050305030304" pitchFamily="18" charset="0"/>
              </a:rPr>
              <a:t>TensorFlow</a:t>
            </a:r>
            <a:endParaRPr kumimoji="1" lang="ja-JP" altLang="en-US" dirty="0">
              <a:solidFill>
                <a:schemeClr val="accent1">
                  <a:lumMod val="40000"/>
                  <a:lumOff val="60000"/>
                </a:schemeClr>
              </a:solidFill>
              <a:latin typeface="Book Antiqua" panose="02040602050305030304" pitchFamily="18" charset="0"/>
            </a:endParaRPr>
          </a:p>
        </p:txBody>
      </p:sp>
    </p:spTree>
    <p:extLst>
      <p:ext uri="{BB962C8B-B14F-4D97-AF65-F5344CB8AC3E}">
        <p14:creationId xmlns:p14="http://schemas.microsoft.com/office/powerpoint/2010/main" val="1174422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9"/>
          <p:cNvSpPr txBox="1">
            <a:spLocks noGrp="1"/>
          </p:cNvSpPr>
          <p:nvPr>
            <p:ph type="title" idx="4294967295"/>
          </p:nvPr>
        </p:nvSpPr>
        <p:spPr>
          <a:xfrm>
            <a:off x="0" y="0"/>
            <a:ext cx="11018838" cy="573088"/>
          </a:xfrm>
          <a:prstGeom prst="rect">
            <a:avLst/>
          </a:prstGeom>
          <a:noFill/>
          <a:ln>
            <a:noFill/>
          </a:ln>
        </p:spPr>
        <p:txBody>
          <a:bodyPr spcFirstLastPara="1" vert="horz" wrap="square" lIns="91425" tIns="45700" rIns="91425" bIns="45700" rtlCol="0" anchor="ctr" anchorCtr="0">
            <a:noAutofit/>
          </a:bodyPr>
          <a:lstStyle/>
          <a:p>
            <a:r>
              <a:rPr lang="ja-JP" altLang="en-US" dirty="0"/>
              <a:t>コースの目標</a:t>
            </a:r>
            <a:endParaRPr dirty="0"/>
          </a:p>
        </p:txBody>
      </p:sp>
      <p:sp>
        <p:nvSpPr>
          <p:cNvPr id="47" name="Google Shape;47;p9"/>
          <p:cNvSpPr txBox="1">
            <a:spLocks noGrp="1"/>
          </p:cNvSpPr>
          <p:nvPr>
            <p:ph type="body" idx="4294967295"/>
          </p:nvPr>
        </p:nvSpPr>
        <p:spPr>
          <a:xfrm>
            <a:off x="671513" y="623888"/>
            <a:ext cx="11520487" cy="602615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ja-JP" altLang="en-US" dirty="0"/>
              <a:t>ハンズオンにより実際にクラウドを体験することを通して、以下のことをできるようになる。</a:t>
            </a:r>
            <a:br>
              <a:rPr lang="en-US" altLang="ja-JP" dirty="0"/>
            </a:br>
            <a:endParaRPr lang="en-US" altLang="ja-JP" dirty="0"/>
          </a:p>
          <a:p>
            <a:pPr algn="l">
              <a:buFont typeface="Wingdings" pitchFamily="2" charset="2"/>
              <a:buChar char="ü"/>
            </a:pPr>
            <a:r>
              <a:rPr lang="ja-JP" altLang="en-US">
                <a:solidFill>
                  <a:srgbClr val="404040"/>
                </a:solidFill>
                <a:highlight>
                  <a:srgbClr val="FCFCFC"/>
                </a:highlight>
                <a:latin typeface="Lato" panose="020F0502020204030204" pitchFamily="34" charset="0"/>
              </a:rPr>
              <a:t>データサイエンスと</a:t>
            </a:r>
            <a:r>
              <a:rPr lang="en-US" altLang="ja-JP" dirty="0">
                <a:solidFill>
                  <a:srgbClr val="404040"/>
                </a:solidFill>
                <a:highlight>
                  <a:srgbClr val="FCFCFC"/>
                </a:highlight>
                <a:latin typeface="Lato" panose="020F0502020204030204" pitchFamily="34" charset="0"/>
              </a:rPr>
              <a:t>AI, </a:t>
            </a:r>
            <a:r>
              <a:rPr lang="ja-JP" altLang="en-US">
                <a:solidFill>
                  <a:srgbClr val="404040"/>
                </a:solidFill>
                <a:highlight>
                  <a:srgbClr val="FCFCFC"/>
                </a:highlight>
                <a:latin typeface="Lato" panose="020F0502020204030204" pitchFamily="34" charset="0"/>
              </a:rPr>
              <a:t>機械学習の違いが明確になり、説明できる</a:t>
            </a:r>
            <a:endParaRPr lang="en-US" altLang="ja-JP" b="0" i="0" dirty="0">
              <a:solidFill>
                <a:srgbClr val="404040"/>
              </a:solidFill>
              <a:effectLst/>
              <a:highlight>
                <a:srgbClr val="FCFCFC"/>
              </a:highlight>
              <a:latin typeface="Lato" panose="020F0502020204030204" pitchFamily="34" charset="0"/>
            </a:endParaRPr>
          </a:p>
          <a:p>
            <a:pPr algn="l">
              <a:buFont typeface="Wingdings" pitchFamily="2" charset="2"/>
              <a:buChar char="ü"/>
            </a:pPr>
            <a:r>
              <a:rPr lang="ja-JP" altLang="en-US" b="0" i="0">
                <a:solidFill>
                  <a:srgbClr val="404040"/>
                </a:solidFill>
                <a:effectLst/>
                <a:highlight>
                  <a:srgbClr val="FCFCFC"/>
                </a:highlight>
                <a:latin typeface="Lato" panose="020F0502020204030204" pitchFamily="34" charset="0"/>
              </a:rPr>
              <a:t>ビジネスの課題に対して</a:t>
            </a:r>
            <a:r>
              <a:rPr lang="en-US" altLang="ja-JP" b="0" i="0" dirty="0">
                <a:solidFill>
                  <a:srgbClr val="404040"/>
                </a:solidFill>
                <a:effectLst/>
                <a:highlight>
                  <a:srgbClr val="FCFCFC"/>
                </a:highlight>
                <a:latin typeface="Lato" panose="020F0502020204030204" pitchFamily="34" charset="0"/>
              </a:rPr>
              <a:t> AI </a:t>
            </a:r>
            <a:r>
              <a:rPr lang="ja-JP" altLang="en-US" b="0" i="0">
                <a:solidFill>
                  <a:srgbClr val="404040"/>
                </a:solidFill>
                <a:effectLst/>
                <a:highlight>
                  <a:srgbClr val="FCFCFC"/>
                </a:highlight>
                <a:latin typeface="Lato" panose="020F0502020204030204" pitchFamily="34" charset="0"/>
              </a:rPr>
              <a:t>の導入が有効であるか判断ができる状態</a:t>
            </a:r>
            <a:endParaRPr lang="en-US" altLang="ja-JP" b="0" i="0" dirty="0">
              <a:solidFill>
                <a:srgbClr val="404040"/>
              </a:solidFill>
              <a:effectLst/>
              <a:highlight>
                <a:srgbClr val="FCFCFC"/>
              </a:highlight>
              <a:latin typeface="Lato" panose="020F0502020204030204" pitchFamily="34" charset="0"/>
            </a:endParaRPr>
          </a:p>
          <a:p>
            <a:pPr algn="l">
              <a:buFont typeface="Wingdings" pitchFamily="2" charset="2"/>
              <a:buChar char="ü"/>
            </a:pPr>
            <a:r>
              <a:rPr lang="en-US" altLang="ja-JP" b="0" i="0" dirty="0">
                <a:solidFill>
                  <a:srgbClr val="404040"/>
                </a:solidFill>
                <a:effectLst/>
                <a:highlight>
                  <a:srgbClr val="FCFCFC"/>
                </a:highlight>
                <a:latin typeface="Lato" panose="020F0502020204030204" pitchFamily="34" charset="0"/>
              </a:rPr>
              <a:t>AI , </a:t>
            </a:r>
            <a:r>
              <a:rPr lang="ja-JP" altLang="en-US" b="0" i="0">
                <a:solidFill>
                  <a:srgbClr val="404040"/>
                </a:solidFill>
                <a:effectLst/>
                <a:highlight>
                  <a:srgbClr val="FCFCFC"/>
                </a:highlight>
                <a:latin typeface="Lato" panose="020F0502020204030204" pitchFamily="34" charset="0"/>
              </a:rPr>
              <a:t>機械学習をビジネスに活用する際のアプローチ方法を決定</a:t>
            </a:r>
            <a:r>
              <a:rPr lang="ja-JP" altLang="en-US">
                <a:solidFill>
                  <a:srgbClr val="404040"/>
                </a:solidFill>
                <a:highlight>
                  <a:srgbClr val="FCFCFC"/>
                </a:highlight>
                <a:latin typeface="Lato" panose="020F0502020204030204" pitchFamily="34" charset="0"/>
              </a:rPr>
              <a:t>し説明出来る</a:t>
            </a:r>
            <a:endParaRPr lang="en-US" altLang="ja-JP" dirty="0">
              <a:solidFill>
                <a:srgbClr val="404040"/>
              </a:solidFill>
              <a:highlight>
                <a:srgbClr val="FCFCFC"/>
              </a:highlight>
              <a:latin typeface="Lato" panose="020F0502020204030204" pitchFamily="34" charset="0"/>
            </a:endParaRPr>
          </a:p>
          <a:p>
            <a:pPr algn="l">
              <a:buFont typeface="Wingdings" pitchFamily="2" charset="2"/>
              <a:buChar char="ü"/>
            </a:pPr>
            <a:r>
              <a:rPr lang="en-US" altLang="ja-JP" b="0" i="0" dirty="0">
                <a:solidFill>
                  <a:srgbClr val="404040"/>
                </a:solidFill>
                <a:effectLst/>
                <a:highlight>
                  <a:srgbClr val="FCFCFC"/>
                </a:highlight>
                <a:latin typeface="Lato" panose="020F0502020204030204" pitchFamily="34" charset="0"/>
              </a:rPr>
              <a:t>AI </a:t>
            </a:r>
            <a:r>
              <a:rPr lang="ja-JP" altLang="en-US" b="0" i="0">
                <a:solidFill>
                  <a:srgbClr val="404040"/>
                </a:solidFill>
                <a:effectLst/>
                <a:highlight>
                  <a:srgbClr val="FCFCFC"/>
                </a:highlight>
                <a:latin typeface="Lato" panose="020F0502020204030204" pitchFamily="34" charset="0"/>
              </a:rPr>
              <a:t>プロジェクトの全体像を理解し自身のビジネスに落とし込み、アウトプットが出来る</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1-3-3.</a:t>
            </a:r>
            <a:r>
              <a:rPr lang="ja-JP" altLang="en-US" dirty="0"/>
              <a:t>機械学習開発に必要なソフトウェア</a:t>
            </a:r>
            <a:endParaRPr kumimoji="1" lang="ja-JP" altLang="en-US" dirty="0"/>
          </a:p>
        </p:txBody>
      </p:sp>
      <p:sp>
        <p:nvSpPr>
          <p:cNvPr id="4" name="スライド番号プレースホルダー 3">
            <a:extLst>
              <a:ext uri="{FF2B5EF4-FFF2-40B4-BE49-F238E27FC236}">
                <a16:creationId xmlns:a16="http://schemas.microsoft.com/office/drawing/2014/main" id="{E5EB0D68-689B-42ED-8710-E9CD8551A649}"/>
              </a:ext>
            </a:extLst>
          </p:cNvPr>
          <p:cNvSpPr>
            <a:spLocks noGrp="1"/>
          </p:cNvSpPr>
          <p:nvPr>
            <p:ph type="sldNum" sz="quarter" idx="10"/>
          </p:nvPr>
        </p:nvSpPr>
        <p:spPr/>
        <p:txBody>
          <a:bodyPr/>
          <a:lstStyle/>
          <a:p>
            <a:fld id="{5D750650-B10A-47BF-93C2-E1678438B37A}" type="slidenum">
              <a:rPr kumimoji="1" lang="ja-JP" altLang="en-US" smtClean="0"/>
              <a:pPr/>
              <a:t>100</a:t>
            </a:fld>
            <a:endParaRPr kumimoji="1" lang="ja-JP" altLang="en-US"/>
          </a:p>
        </p:txBody>
      </p:sp>
      <p:sp>
        <p:nvSpPr>
          <p:cNvPr id="6" name="四角形: 角を丸くする 5">
            <a:extLst>
              <a:ext uri="{FF2B5EF4-FFF2-40B4-BE49-F238E27FC236}">
                <a16:creationId xmlns:a16="http://schemas.microsoft.com/office/drawing/2014/main" id="{CE0EEC88-3C86-4B7D-A3E6-94ECC43FAA14}"/>
              </a:ext>
            </a:extLst>
          </p:cNvPr>
          <p:cNvSpPr/>
          <p:nvPr/>
        </p:nvSpPr>
        <p:spPr bwMode="auto">
          <a:xfrm>
            <a:off x="483010" y="1439765"/>
            <a:ext cx="537786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7" name="正方形/長方形 6">
            <a:extLst>
              <a:ext uri="{FF2B5EF4-FFF2-40B4-BE49-F238E27FC236}">
                <a16:creationId xmlns:a16="http://schemas.microsoft.com/office/drawing/2014/main" id="{A1615F4B-BAD6-4E3A-BB0D-223DCFF8939E}"/>
              </a:ext>
            </a:extLst>
          </p:cNvPr>
          <p:cNvSpPr/>
          <p:nvPr/>
        </p:nvSpPr>
        <p:spPr>
          <a:xfrm>
            <a:off x="684371" y="1524793"/>
            <a:ext cx="4760242"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en-US" altLang="ja-JP" sz="2200" b="1" spc="300" dirty="0">
                <a:solidFill>
                  <a:schemeClr val="bg1"/>
                </a:solidFill>
                <a:latin typeface="+mj-ea"/>
                <a:ea typeface="+mj-ea"/>
              </a:rPr>
              <a:t>Python</a:t>
            </a:r>
            <a:r>
              <a:rPr kumimoji="1" lang="ja-JP" altLang="en-US" sz="2200" b="1" spc="300" dirty="0">
                <a:solidFill>
                  <a:schemeClr val="bg1"/>
                </a:solidFill>
                <a:latin typeface="+mj-ea"/>
                <a:ea typeface="+mj-ea"/>
              </a:rPr>
              <a:t>（プログラミング言語）</a:t>
            </a:r>
          </a:p>
        </p:txBody>
      </p:sp>
      <p:sp>
        <p:nvSpPr>
          <p:cNvPr id="9" name="コンテンツ プレースホルダー 2">
            <a:extLst>
              <a:ext uri="{FF2B5EF4-FFF2-40B4-BE49-F238E27FC236}">
                <a16:creationId xmlns:a16="http://schemas.microsoft.com/office/drawing/2014/main" id="{8AFC1514-A333-4ECF-BE8E-23413C8D7CC8}"/>
              </a:ext>
            </a:extLst>
          </p:cNvPr>
          <p:cNvSpPr txBox="1">
            <a:spLocks/>
          </p:cNvSpPr>
          <p:nvPr/>
        </p:nvSpPr>
        <p:spPr bwMode="auto">
          <a:xfrm>
            <a:off x="483009" y="2129060"/>
            <a:ext cx="5543323" cy="296808"/>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spcAft>
                <a:spcPts val="600"/>
              </a:spcAft>
              <a:buClr>
                <a:schemeClr val="tx1">
                  <a:lumMod val="75000"/>
                  <a:lumOff val="25000"/>
                </a:schemeClr>
              </a:buClr>
            </a:pPr>
            <a:r>
              <a:rPr lang="ja-JP" altLang="en-US" sz="1400" b="1" dirty="0"/>
              <a:t>機械学習プログラミングのデファクトスタンダード</a:t>
            </a:r>
          </a:p>
          <a:p>
            <a:pPr>
              <a:spcBef>
                <a:spcPts val="0"/>
              </a:spcBef>
              <a:spcAft>
                <a:spcPts val="600"/>
              </a:spcAft>
              <a:buClr>
                <a:schemeClr val="tx1">
                  <a:lumMod val="75000"/>
                  <a:lumOff val="25000"/>
                </a:schemeClr>
              </a:buClr>
            </a:pPr>
            <a:r>
              <a:rPr lang="ja-JP" altLang="en-US" sz="1400" b="1" dirty="0"/>
              <a:t>オブジェクト指向型の汎用プログラミング言語</a:t>
            </a:r>
          </a:p>
          <a:p>
            <a:pPr>
              <a:spcBef>
                <a:spcPts val="0"/>
              </a:spcBef>
              <a:spcAft>
                <a:spcPts val="600"/>
              </a:spcAft>
              <a:buClr>
                <a:schemeClr val="tx1">
                  <a:lumMod val="75000"/>
                  <a:lumOff val="25000"/>
                </a:schemeClr>
              </a:buClr>
            </a:pPr>
            <a:r>
              <a:rPr lang="en-US" altLang="ja-JP" sz="1400" b="1" dirty="0"/>
              <a:t>NumPy</a:t>
            </a:r>
            <a:r>
              <a:rPr lang="ja-JP" altLang="en-US" sz="1400" b="1" dirty="0"/>
              <a:t>や</a:t>
            </a:r>
            <a:r>
              <a:rPr lang="en-US" altLang="ja-JP" sz="1400" b="1" dirty="0"/>
              <a:t>scikit-learn</a:t>
            </a:r>
            <a:r>
              <a:rPr lang="ja-JP" altLang="en-US" sz="1400" b="1" dirty="0"/>
              <a:t>などの機械学習用ライブラリが豊富</a:t>
            </a:r>
          </a:p>
        </p:txBody>
      </p:sp>
      <p:sp>
        <p:nvSpPr>
          <p:cNvPr id="18" name="テキスト ボックス 17">
            <a:extLst>
              <a:ext uri="{FF2B5EF4-FFF2-40B4-BE49-F238E27FC236}">
                <a16:creationId xmlns:a16="http://schemas.microsoft.com/office/drawing/2014/main" id="{D466D2FE-832C-4053-B1C4-6176CBF6B0A1}"/>
              </a:ext>
            </a:extLst>
          </p:cNvPr>
          <p:cNvSpPr txBox="1"/>
          <p:nvPr/>
        </p:nvSpPr>
        <p:spPr>
          <a:xfrm>
            <a:off x="1827417" y="893172"/>
            <a:ext cx="8170685"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dirty="0"/>
              <a:t>広く利用されている機械学習の開発環境</a:t>
            </a:r>
            <a:endParaRPr lang="en-US" altLang="ja-JP" dirty="0"/>
          </a:p>
        </p:txBody>
      </p:sp>
      <p:sp>
        <p:nvSpPr>
          <p:cNvPr id="42" name="四角形: 角を丸くする 41">
            <a:extLst>
              <a:ext uri="{FF2B5EF4-FFF2-40B4-BE49-F238E27FC236}">
                <a16:creationId xmlns:a16="http://schemas.microsoft.com/office/drawing/2014/main" id="{F84C5274-A2FE-43A3-A4AF-EF9E05B8E006}"/>
              </a:ext>
            </a:extLst>
          </p:cNvPr>
          <p:cNvSpPr/>
          <p:nvPr/>
        </p:nvSpPr>
        <p:spPr bwMode="auto">
          <a:xfrm>
            <a:off x="6331133" y="1439765"/>
            <a:ext cx="537786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43" name="正方形/長方形 42">
            <a:extLst>
              <a:ext uri="{FF2B5EF4-FFF2-40B4-BE49-F238E27FC236}">
                <a16:creationId xmlns:a16="http://schemas.microsoft.com/office/drawing/2014/main" id="{9A0BB652-E35D-4307-83B2-E025F8F4F8C5}"/>
              </a:ext>
            </a:extLst>
          </p:cNvPr>
          <p:cNvSpPr/>
          <p:nvPr/>
        </p:nvSpPr>
        <p:spPr>
          <a:xfrm>
            <a:off x="6583516" y="1508299"/>
            <a:ext cx="4760242"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en-US" altLang="ja-JP" sz="2000" b="1" spc="300" dirty="0" err="1">
                <a:solidFill>
                  <a:schemeClr val="bg1"/>
                </a:solidFill>
                <a:latin typeface="+mj-ea"/>
                <a:ea typeface="+mj-ea"/>
              </a:rPr>
              <a:t>Jupyter</a:t>
            </a:r>
            <a:r>
              <a:rPr kumimoji="1" lang="en-US" altLang="ja-JP" sz="2000" b="1" spc="300" dirty="0">
                <a:solidFill>
                  <a:schemeClr val="bg1"/>
                </a:solidFill>
                <a:latin typeface="+mj-ea"/>
                <a:ea typeface="+mj-ea"/>
              </a:rPr>
              <a:t> Notebook</a:t>
            </a:r>
            <a:r>
              <a:rPr kumimoji="1" lang="ja-JP" altLang="en-US" sz="2000" b="1" spc="300" dirty="0">
                <a:solidFill>
                  <a:schemeClr val="bg1"/>
                </a:solidFill>
                <a:latin typeface="+mj-ea"/>
                <a:ea typeface="+mj-ea"/>
              </a:rPr>
              <a:t>（ランタイム）</a:t>
            </a:r>
            <a:endParaRPr kumimoji="1" lang="en-US" altLang="ja-JP" sz="2000" b="1" spc="300" dirty="0">
              <a:solidFill>
                <a:schemeClr val="bg1"/>
              </a:solidFill>
              <a:latin typeface="+mj-ea"/>
              <a:ea typeface="+mj-ea"/>
            </a:endParaRPr>
          </a:p>
        </p:txBody>
      </p:sp>
      <p:sp>
        <p:nvSpPr>
          <p:cNvPr id="44" name="コンテンツ プレースホルダー 2">
            <a:extLst>
              <a:ext uri="{FF2B5EF4-FFF2-40B4-BE49-F238E27FC236}">
                <a16:creationId xmlns:a16="http://schemas.microsoft.com/office/drawing/2014/main" id="{512708B3-DBE5-491B-9E31-F4791B54E389}"/>
              </a:ext>
            </a:extLst>
          </p:cNvPr>
          <p:cNvSpPr txBox="1">
            <a:spLocks/>
          </p:cNvSpPr>
          <p:nvPr/>
        </p:nvSpPr>
        <p:spPr bwMode="auto">
          <a:xfrm>
            <a:off x="6331132" y="2129060"/>
            <a:ext cx="5543323" cy="296808"/>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spcAft>
                <a:spcPts val="600"/>
              </a:spcAft>
              <a:buClr>
                <a:schemeClr val="tx1">
                  <a:lumMod val="75000"/>
                  <a:lumOff val="25000"/>
                </a:schemeClr>
              </a:buClr>
            </a:pPr>
            <a:r>
              <a:rPr lang="ja-JP" altLang="en-US" sz="1400" b="1" dirty="0"/>
              <a:t>コードの編集</a:t>
            </a:r>
            <a:r>
              <a:rPr lang="en-US" altLang="ja-JP" sz="1400" b="1" dirty="0"/>
              <a:t>/</a:t>
            </a:r>
            <a:r>
              <a:rPr lang="ja-JP" altLang="en-US" sz="1400" b="1" dirty="0"/>
              <a:t>実行が可能な</a:t>
            </a:r>
            <a:r>
              <a:rPr lang="en-US" altLang="ja-JP" sz="1400" b="1" dirty="0"/>
              <a:t>Web</a:t>
            </a:r>
            <a:r>
              <a:rPr lang="ja-JP" altLang="en-US" sz="1400" b="1" dirty="0"/>
              <a:t>アプリケーション</a:t>
            </a:r>
          </a:p>
          <a:p>
            <a:pPr>
              <a:spcBef>
                <a:spcPts val="0"/>
              </a:spcBef>
              <a:spcAft>
                <a:spcPts val="600"/>
              </a:spcAft>
              <a:buClr>
                <a:schemeClr val="tx1">
                  <a:lumMod val="75000"/>
                  <a:lumOff val="25000"/>
                </a:schemeClr>
              </a:buClr>
            </a:pPr>
            <a:r>
              <a:rPr lang="en-US" altLang="ja-JP" sz="1400" b="1" dirty="0"/>
              <a:t>Python</a:t>
            </a:r>
            <a:r>
              <a:rPr lang="ja-JP" altLang="en-US" sz="1400" b="1" dirty="0"/>
              <a:t>などの</a:t>
            </a:r>
            <a:r>
              <a:rPr lang="en-US" altLang="ja-JP" sz="1400" b="1" dirty="0"/>
              <a:t>Kernel(</a:t>
            </a:r>
            <a:r>
              <a:rPr lang="ja-JP" altLang="en-US" sz="1400" b="1" dirty="0"/>
              <a:t>実行環境</a:t>
            </a:r>
            <a:r>
              <a:rPr lang="en-US" altLang="ja-JP" sz="1400" b="1" dirty="0"/>
              <a:t>)</a:t>
            </a:r>
            <a:r>
              <a:rPr lang="ja-JP" altLang="en-US" sz="1400" b="1" dirty="0"/>
              <a:t>が利用可能</a:t>
            </a:r>
          </a:p>
        </p:txBody>
      </p:sp>
      <p:grpSp>
        <p:nvGrpSpPr>
          <p:cNvPr id="47" name="グループ化 46">
            <a:extLst>
              <a:ext uri="{FF2B5EF4-FFF2-40B4-BE49-F238E27FC236}">
                <a16:creationId xmlns:a16="http://schemas.microsoft.com/office/drawing/2014/main" id="{7664BCFC-285C-4F9E-B685-B196B5E8E888}"/>
              </a:ext>
            </a:extLst>
          </p:cNvPr>
          <p:cNvGrpSpPr/>
          <p:nvPr/>
        </p:nvGrpSpPr>
        <p:grpSpPr>
          <a:xfrm>
            <a:off x="3138399" y="3146065"/>
            <a:ext cx="3070816" cy="2780144"/>
            <a:chOff x="1329055" y="3934565"/>
            <a:chExt cx="2607710" cy="2360874"/>
          </a:xfrm>
        </p:grpSpPr>
        <p:pic>
          <p:nvPicPr>
            <p:cNvPr id="48" name="図 47">
              <a:extLst>
                <a:ext uri="{FF2B5EF4-FFF2-40B4-BE49-F238E27FC236}">
                  <a16:creationId xmlns:a16="http://schemas.microsoft.com/office/drawing/2014/main" id="{99C668F5-C922-4FCF-8DF9-0ED967D21547}"/>
                </a:ext>
              </a:extLst>
            </p:cNvPr>
            <p:cNvPicPr>
              <a:picLocks noChangeAspect="1"/>
            </p:cNvPicPr>
            <p:nvPr/>
          </p:nvPicPr>
          <p:blipFill>
            <a:blip r:embed="rId3"/>
            <a:stretch>
              <a:fillRect/>
            </a:stretch>
          </p:blipFill>
          <p:spPr>
            <a:xfrm>
              <a:off x="1329055" y="4248413"/>
              <a:ext cx="2607710" cy="2047026"/>
            </a:xfrm>
            <a:prstGeom prst="rect">
              <a:avLst/>
            </a:prstGeom>
            <a:ln>
              <a:solidFill>
                <a:schemeClr val="tx1"/>
              </a:solidFill>
            </a:ln>
          </p:spPr>
        </p:pic>
        <p:sp>
          <p:nvSpPr>
            <p:cNvPr id="49" name="正方形/長方形 48">
              <a:extLst>
                <a:ext uri="{FF2B5EF4-FFF2-40B4-BE49-F238E27FC236}">
                  <a16:creationId xmlns:a16="http://schemas.microsoft.com/office/drawing/2014/main" id="{DFD17776-AF30-41B5-B7B8-8FE818EFEF5F}"/>
                </a:ext>
              </a:extLst>
            </p:cNvPr>
            <p:cNvSpPr/>
            <p:nvPr/>
          </p:nvSpPr>
          <p:spPr>
            <a:xfrm>
              <a:off x="1721414" y="3934565"/>
              <a:ext cx="1822994" cy="313634"/>
            </a:xfrm>
            <a:prstGeom prst="rect">
              <a:avLst/>
            </a:prstGeom>
          </p:spPr>
          <p:txBody>
            <a:bodyPr wrap="none">
              <a:spAutoFit/>
            </a:bodyPr>
            <a:lstStyle/>
            <a:p>
              <a:pPr algn="ctr"/>
              <a:r>
                <a:rPr kumimoji="1" lang="en-US" altLang="ja-JP" b="1" dirty="0"/>
                <a:t>Jupyter</a:t>
              </a:r>
              <a:r>
                <a:rPr kumimoji="1" lang="ja-JP" altLang="en-US" b="1" dirty="0"/>
                <a:t> </a:t>
              </a:r>
              <a:r>
                <a:rPr kumimoji="1" lang="en-US" altLang="ja-JP" b="1" dirty="0"/>
                <a:t>Notebook</a:t>
              </a:r>
              <a:endParaRPr kumimoji="1" lang="ja-JP" altLang="en-US" b="1" dirty="0"/>
            </a:p>
          </p:txBody>
        </p:sp>
      </p:grpSp>
      <p:pic>
        <p:nvPicPr>
          <p:cNvPr id="50" name="グラフィックス 49" descr="ノート PC">
            <a:extLst>
              <a:ext uri="{FF2B5EF4-FFF2-40B4-BE49-F238E27FC236}">
                <a16:creationId xmlns:a16="http://schemas.microsoft.com/office/drawing/2014/main" id="{2CC2A300-E538-4232-AF62-4010FCA150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6763" y="4404071"/>
            <a:ext cx="892961" cy="892961"/>
          </a:xfrm>
          <a:prstGeom prst="rect">
            <a:avLst/>
          </a:prstGeom>
        </p:spPr>
      </p:pic>
      <p:sp>
        <p:nvSpPr>
          <p:cNvPr id="51" name="正方形/長方形 50">
            <a:extLst>
              <a:ext uri="{FF2B5EF4-FFF2-40B4-BE49-F238E27FC236}">
                <a16:creationId xmlns:a16="http://schemas.microsoft.com/office/drawing/2014/main" id="{9B8ED6F5-6985-4891-801E-60451F532FE6}"/>
              </a:ext>
            </a:extLst>
          </p:cNvPr>
          <p:cNvSpPr/>
          <p:nvPr/>
        </p:nvSpPr>
        <p:spPr>
          <a:xfrm>
            <a:off x="3922021" y="6043665"/>
            <a:ext cx="2056066" cy="261610"/>
          </a:xfrm>
          <a:prstGeom prst="rect">
            <a:avLst/>
          </a:prstGeom>
        </p:spPr>
        <p:txBody>
          <a:bodyPr wrap="square">
            <a:spAutoFit/>
          </a:bodyPr>
          <a:lstStyle/>
          <a:p>
            <a:r>
              <a:rPr lang="ja-JP" altLang="en-US" sz="1100" dirty="0"/>
              <a:t>https://jupyter.org/try</a:t>
            </a:r>
          </a:p>
        </p:txBody>
      </p:sp>
      <p:grpSp>
        <p:nvGrpSpPr>
          <p:cNvPr id="52" name="グループ化 51">
            <a:extLst>
              <a:ext uri="{FF2B5EF4-FFF2-40B4-BE49-F238E27FC236}">
                <a16:creationId xmlns:a16="http://schemas.microsoft.com/office/drawing/2014/main" id="{B58E91CD-36BF-443D-B9BE-B45BE23E794F}"/>
              </a:ext>
            </a:extLst>
          </p:cNvPr>
          <p:cNvGrpSpPr/>
          <p:nvPr/>
        </p:nvGrpSpPr>
        <p:grpSpPr>
          <a:xfrm>
            <a:off x="7580307" y="3146065"/>
            <a:ext cx="3151732" cy="2780144"/>
            <a:chOff x="4679810" y="3934565"/>
            <a:chExt cx="2676423" cy="2360874"/>
          </a:xfrm>
        </p:grpSpPr>
        <p:sp>
          <p:nvSpPr>
            <p:cNvPr id="53" name="正方形/長方形 52">
              <a:extLst>
                <a:ext uri="{FF2B5EF4-FFF2-40B4-BE49-F238E27FC236}">
                  <a16:creationId xmlns:a16="http://schemas.microsoft.com/office/drawing/2014/main" id="{821C5120-9447-4C70-8C3E-5EA3AE6EA67C}"/>
                </a:ext>
              </a:extLst>
            </p:cNvPr>
            <p:cNvSpPr/>
            <p:nvPr/>
          </p:nvSpPr>
          <p:spPr>
            <a:xfrm>
              <a:off x="5609640" y="3934565"/>
              <a:ext cx="766659" cy="313634"/>
            </a:xfrm>
            <a:prstGeom prst="rect">
              <a:avLst/>
            </a:prstGeom>
          </p:spPr>
          <p:txBody>
            <a:bodyPr wrap="none">
              <a:spAutoFit/>
            </a:bodyPr>
            <a:lstStyle/>
            <a:p>
              <a:r>
                <a:rPr lang="en-US" altLang="ja-JP" b="1" dirty="0"/>
                <a:t>Kernel</a:t>
              </a:r>
              <a:endParaRPr lang="ja-JP" altLang="en-US" b="1" dirty="0"/>
            </a:p>
          </p:txBody>
        </p:sp>
        <p:grpSp>
          <p:nvGrpSpPr>
            <p:cNvPr id="54" name="グループ化 53">
              <a:extLst>
                <a:ext uri="{FF2B5EF4-FFF2-40B4-BE49-F238E27FC236}">
                  <a16:creationId xmlns:a16="http://schemas.microsoft.com/office/drawing/2014/main" id="{102329AD-A058-491B-AF65-F8DA15643273}"/>
                </a:ext>
              </a:extLst>
            </p:cNvPr>
            <p:cNvGrpSpPr/>
            <p:nvPr/>
          </p:nvGrpSpPr>
          <p:grpSpPr>
            <a:xfrm>
              <a:off x="4679810" y="4248413"/>
              <a:ext cx="2676423" cy="2047026"/>
              <a:chOff x="4679810" y="4248413"/>
              <a:chExt cx="2676423" cy="2047026"/>
            </a:xfrm>
          </p:grpSpPr>
          <p:sp>
            <p:nvSpPr>
              <p:cNvPr id="55" name="正方形/長方形 54">
                <a:extLst>
                  <a:ext uri="{FF2B5EF4-FFF2-40B4-BE49-F238E27FC236}">
                    <a16:creationId xmlns:a16="http://schemas.microsoft.com/office/drawing/2014/main" id="{CAD057AC-C0C4-4E76-BB9E-E24D60B13254}"/>
                  </a:ext>
                </a:extLst>
              </p:cNvPr>
              <p:cNvSpPr/>
              <p:nvPr/>
            </p:nvSpPr>
            <p:spPr>
              <a:xfrm>
                <a:off x="4679810" y="4248413"/>
                <a:ext cx="2676423" cy="2047026"/>
              </a:xfrm>
              <a:prstGeom prst="rect">
                <a:avLst/>
              </a:prstGeom>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pic>
            <p:nvPicPr>
              <p:cNvPr id="56" name="図 55">
                <a:extLst>
                  <a:ext uri="{FF2B5EF4-FFF2-40B4-BE49-F238E27FC236}">
                    <a16:creationId xmlns:a16="http://schemas.microsoft.com/office/drawing/2014/main" id="{98210980-3D25-4E97-9043-88670E643D6E}"/>
                  </a:ext>
                </a:extLst>
              </p:cNvPr>
              <p:cNvPicPr>
                <a:picLocks noChangeAspect="1"/>
              </p:cNvPicPr>
              <p:nvPr/>
            </p:nvPicPr>
            <p:blipFill>
              <a:blip r:embed="rId6"/>
              <a:stretch>
                <a:fillRect/>
              </a:stretch>
            </p:blipFill>
            <p:spPr>
              <a:xfrm>
                <a:off x="4704432" y="4416630"/>
                <a:ext cx="2627178" cy="749641"/>
              </a:xfrm>
              <a:prstGeom prst="rect">
                <a:avLst/>
              </a:prstGeom>
            </p:spPr>
          </p:pic>
          <p:pic>
            <p:nvPicPr>
              <p:cNvPr id="57" name="図 56">
                <a:extLst>
                  <a:ext uri="{FF2B5EF4-FFF2-40B4-BE49-F238E27FC236}">
                    <a16:creationId xmlns:a16="http://schemas.microsoft.com/office/drawing/2014/main" id="{05B9828D-1D37-42D9-805E-83434E29102A}"/>
                  </a:ext>
                </a:extLst>
              </p:cNvPr>
              <p:cNvPicPr>
                <a:picLocks noChangeAspect="1"/>
              </p:cNvPicPr>
              <p:nvPr/>
            </p:nvPicPr>
            <p:blipFill>
              <a:blip r:embed="rId7"/>
              <a:stretch>
                <a:fillRect/>
              </a:stretch>
            </p:blipFill>
            <p:spPr>
              <a:xfrm>
                <a:off x="4872803" y="5404677"/>
                <a:ext cx="944692" cy="711754"/>
              </a:xfrm>
              <a:prstGeom prst="rect">
                <a:avLst/>
              </a:prstGeom>
            </p:spPr>
          </p:pic>
          <p:pic>
            <p:nvPicPr>
              <p:cNvPr id="58" name="Picture 4" descr="Official Julia logo">
                <a:extLst>
                  <a:ext uri="{FF2B5EF4-FFF2-40B4-BE49-F238E27FC236}">
                    <a16:creationId xmlns:a16="http://schemas.microsoft.com/office/drawing/2014/main" id="{36283E83-B87E-4D6B-BBFB-A9E47E69AC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6800" y="5357229"/>
                <a:ext cx="1080128" cy="72993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3" name="正方形/長方形 62">
            <a:extLst>
              <a:ext uri="{FF2B5EF4-FFF2-40B4-BE49-F238E27FC236}">
                <a16:creationId xmlns:a16="http://schemas.microsoft.com/office/drawing/2014/main" id="{EB0C3752-BFFA-40E5-B8C7-038903161712}"/>
              </a:ext>
            </a:extLst>
          </p:cNvPr>
          <p:cNvSpPr/>
          <p:nvPr/>
        </p:nvSpPr>
        <p:spPr>
          <a:xfrm>
            <a:off x="510940" y="4197547"/>
            <a:ext cx="1467826" cy="338554"/>
          </a:xfrm>
          <a:prstGeom prst="rect">
            <a:avLst/>
          </a:prstGeom>
        </p:spPr>
        <p:txBody>
          <a:bodyPr wrap="square">
            <a:spAutoFit/>
          </a:bodyPr>
          <a:lstStyle/>
          <a:p>
            <a:r>
              <a:rPr lang="en-US" altLang="ja-JP" sz="1600" b="1" dirty="0">
                <a:latin typeface="+mn-ea"/>
              </a:rPr>
              <a:t>Web</a:t>
            </a:r>
            <a:r>
              <a:rPr lang="ja-JP" altLang="en-US" sz="1600" b="1" dirty="0">
                <a:latin typeface="+mn-ea"/>
              </a:rPr>
              <a:t>ブラウザ</a:t>
            </a:r>
          </a:p>
        </p:txBody>
      </p:sp>
      <p:pic>
        <p:nvPicPr>
          <p:cNvPr id="46" name="グラフィックス 45">
            <a:extLst>
              <a:ext uri="{FF2B5EF4-FFF2-40B4-BE49-F238E27FC236}">
                <a16:creationId xmlns:a16="http://schemas.microsoft.com/office/drawing/2014/main" id="{9A8095F8-0847-42EF-832E-627A20D83E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60870" y="5986969"/>
            <a:ext cx="1562846" cy="421720"/>
          </a:xfrm>
          <a:prstGeom prst="rect">
            <a:avLst/>
          </a:prstGeom>
        </p:spPr>
      </p:pic>
      <p:pic>
        <p:nvPicPr>
          <p:cNvPr id="65" name="グラフィックス 64">
            <a:extLst>
              <a:ext uri="{FF2B5EF4-FFF2-40B4-BE49-F238E27FC236}">
                <a16:creationId xmlns:a16="http://schemas.microsoft.com/office/drawing/2014/main" id="{CB4A23F7-53F4-43E9-A8EA-05D9D9BB9EF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2221840" y="4121061"/>
            <a:ext cx="468278" cy="621251"/>
          </a:xfrm>
          <a:prstGeom prst="rect">
            <a:avLst/>
          </a:prstGeom>
        </p:spPr>
      </p:pic>
      <p:pic>
        <p:nvPicPr>
          <p:cNvPr id="67" name="グラフィックス 66">
            <a:extLst>
              <a:ext uri="{FF2B5EF4-FFF2-40B4-BE49-F238E27FC236}">
                <a16:creationId xmlns:a16="http://schemas.microsoft.com/office/drawing/2014/main" id="{5975B2DB-8027-4AD0-9442-56AA499D3DC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flipH="1">
            <a:off x="2215587" y="4651294"/>
            <a:ext cx="468278" cy="621251"/>
          </a:xfrm>
          <a:prstGeom prst="rect">
            <a:avLst/>
          </a:prstGeom>
        </p:spPr>
      </p:pic>
      <p:pic>
        <p:nvPicPr>
          <p:cNvPr id="68" name="グラフィックス 67">
            <a:extLst>
              <a:ext uri="{FF2B5EF4-FFF2-40B4-BE49-F238E27FC236}">
                <a16:creationId xmlns:a16="http://schemas.microsoft.com/office/drawing/2014/main" id="{3F150500-BD2C-4AAC-BBC2-FCFFF338BB0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6666256" y="4121060"/>
            <a:ext cx="468278" cy="621251"/>
          </a:xfrm>
          <a:prstGeom prst="rect">
            <a:avLst/>
          </a:prstGeom>
        </p:spPr>
      </p:pic>
      <p:pic>
        <p:nvPicPr>
          <p:cNvPr id="69" name="グラフィックス 68">
            <a:extLst>
              <a:ext uri="{FF2B5EF4-FFF2-40B4-BE49-F238E27FC236}">
                <a16:creationId xmlns:a16="http://schemas.microsoft.com/office/drawing/2014/main" id="{EBAC86FC-8F4E-47A9-8D4A-8AFC4053F42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flipH="1">
            <a:off x="6660003" y="4651293"/>
            <a:ext cx="468278" cy="621251"/>
          </a:xfrm>
          <a:prstGeom prst="rect">
            <a:avLst/>
          </a:prstGeom>
        </p:spPr>
      </p:pic>
    </p:spTree>
    <p:extLst>
      <p:ext uri="{BB962C8B-B14F-4D97-AF65-F5344CB8AC3E}">
        <p14:creationId xmlns:p14="http://schemas.microsoft.com/office/powerpoint/2010/main" val="30837615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1-3-4.Google Colaboratory</a:t>
            </a:r>
            <a:endParaRPr lang="ja-JP" altLang="en-US" dirty="0"/>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101</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1996137" y="3089866"/>
            <a:ext cx="8640762" cy="1466850"/>
          </a:xfrm>
        </p:spPr>
        <p:txBody>
          <a:bodyPr>
            <a:normAutofit lnSpcReduction="10000"/>
          </a:bodyPr>
          <a:lstStyle/>
          <a:p>
            <a:pPr>
              <a:buClr>
                <a:srgbClr val="F36C37"/>
              </a:buClr>
            </a:pPr>
            <a:r>
              <a:rPr lang="ja-JP" altLang="en-US" sz="2000" b="1" dirty="0"/>
              <a:t>利用料金は</a:t>
            </a:r>
            <a:r>
              <a:rPr lang="ja-JP" altLang="en-US" sz="2000" b="1" dirty="0">
                <a:solidFill>
                  <a:srgbClr val="F36C37"/>
                </a:solidFill>
              </a:rPr>
              <a:t>無料</a:t>
            </a:r>
            <a:r>
              <a:rPr lang="ja-JP" altLang="en-US" sz="2000" b="1" dirty="0"/>
              <a:t>（より多くのリソースが使える有料版もある）</a:t>
            </a:r>
          </a:p>
          <a:p>
            <a:pPr>
              <a:buClr>
                <a:srgbClr val="F36C37"/>
              </a:buClr>
            </a:pPr>
            <a:r>
              <a:rPr lang="en-US" altLang="ja-JP" sz="2000" b="1" dirty="0"/>
              <a:t>Google</a:t>
            </a:r>
            <a:r>
              <a:rPr lang="ja-JP" altLang="en-US" sz="2000" b="1" dirty="0"/>
              <a:t>が</a:t>
            </a:r>
            <a:r>
              <a:rPr lang="en-US" altLang="ja-JP" sz="2000" b="1" dirty="0">
                <a:solidFill>
                  <a:srgbClr val="F36C37"/>
                </a:solidFill>
              </a:rPr>
              <a:t>Jupyter Notebook</a:t>
            </a:r>
            <a:r>
              <a:rPr lang="ja-JP" altLang="en-US" sz="2000" b="1" dirty="0"/>
              <a:t>をカスタマイズしたものを仮想マシンで提供</a:t>
            </a:r>
          </a:p>
          <a:p>
            <a:pPr>
              <a:buClr>
                <a:srgbClr val="F36C37"/>
              </a:buClr>
            </a:pPr>
            <a:r>
              <a:rPr lang="ja-JP" altLang="en-US" sz="2000" b="1" dirty="0"/>
              <a:t>環境構築が不要。主要なライブラリが</a:t>
            </a:r>
            <a:r>
              <a:rPr lang="ja-JP" altLang="en-US" sz="2000" b="1" dirty="0">
                <a:solidFill>
                  <a:srgbClr val="F36C37"/>
                </a:solidFill>
              </a:rPr>
              <a:t>インストール済み</a:t>
            </a:r>
          </a:p>
          <a:p>
            <a:pPr>
              <a:buClr>
                <a:srgbClr val="F36C37"/>
              </a:buClr>
            </a:pPr>
            <a:r>
              <a:rPr lang="en-US" altLang="ja-JP" sz="2000" b="1" dirty="0">
                <a:solidFill>
                  <a:srgbClr val="F36C37"/>
                </a:solidFill>
              </a:rPr>
              <a:t>GPU</a:t>
            </a:r>
            <a:r>
              <a:rPr lang="en-US" altLang="ja-JP" sz="2000" b="1" dirty="0"/>
              <a:t> </a:t>
            </a:r>
            <a:r>
              <a:rPr lang="ja-JP" altLang="en-US" sz="2000" b="1" dirty="0"/>
              <a:t>への無料アクセス</a:t>
            </a:r>
          </a:p>
          <a:p>
            <a:pPr>
              <a:buClr>
                <a:srgbClr val="F36C37"/>
              </a:buClr>
            </a:pPr>
            <a:endParaRPr lang="ja-JP" altLang="en-US" sz="2000" b="1" dirty="0"/>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1655948"/>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Google Colaboratory</a:t>
              </a: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884254" y="1598214"/>
            <a:ext cx="10540983" cy="118494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en-US" altLang="ja-JP" sz="2000" spc="0" dirty="0">
                <a:solidFill>
                  <a:schemeClr val="tx1">
                    <a:lumMod val="75000"/>
                    <a:lumOff val="25000"/>
                  </a:schemeClr>
                </a:solidFill>
              </a:rPr>
              <a:t>Colaboratory</a:t>
            </a:r>
            <a:r>
              <a:rPr lang="ja-JP" altLang="en-US" sz="2000" spc="0" dirty="0">
                <a:solidFill>
                  <a:schemeClr val="tx1">
                    <a:lumMod val="75000"/>
                    <a:lumOff val="25000"/>
                  </a:schemeClr>
                </a:solidFill>
              </a:rPr>
              <a:t>（略称</a:t>
            </a:r>
            <a:r>
              <a:rPr lang="en-US" altLang="ja-JP" sz="2000" spc="0" dirty="0">
                <a:solidFill>
                  <a:schemeClr val="tx1">
                    <a:lumMod val="75000"/>
                    <a:lumOff val="25000"/>
                  </a:schemeClr>
                </a:solidFill>
              </a:rPr>
              <a:t>: Colab</a:t>
            </a:r>
            <a:r>
              <a:rPr lang="ja-JP" altLang="en-US" sz="2000" spc="0" dirty="0">
                <a:solidFill>
                  <a:schemeClr val="tx1">
                    <a:lumMod val="75000"/>
                    <a:lumOff val="25000"/>
                  </a:schemeClr>
                </a:solidFill>
              </a:rPr>
              <a:t>）は、ブラウザから </a:t>
            </a:r>
            <a:r>
              <a:rPr lang="en-US" altLang="ja-JP" sz="2000" spc="0" dirty="0">
                <a:solidFill>
                  <a:schemeClr val="tx1">
                    <a:lumMod val="75000"/>
                    <a:lumOff val="25000"/>
                  </a:schemeClr>
                </a:solidFill>
              </a:rPr>
              <a:t>Python </a:t>
            </a:r>
            <a:r>
              <a:rPr lang="ja-JP" altLang="en-US" sz="2000" spc="0" dirty="0">
                <a:solidFill>
                  <a:schemeClr val="tx1">
                    <a:lumMod val="75000"/>
                    <a:lumOff val="25000"/>
                  </a:schemeClr>
                </a:solidFill>
              </a:rPr>
              <a:t>を記述、実行できるサービスです。</a:t>
            </a:r>
            <a:r>
              <a:rPr lang="en-US" altLang="ja-JP" sz="2000" spc="0" dirty="0">
                <a:solidFill>
                  <a:schemeClr val="tx1">
                    <a:lumMod val="75000"/>
                    <a:lumOff val="25000"/>
                  </a:schemeClr>
                </a:solidFill>
              </a:rPr>
              <a:t>Google</a:t>
            </a:r>
            <a:r>
              <a:rPr lang="ja-JP" altLang="en-US" sz="2000" spc="0" dirty="0">
                <a:solidFill>
                  <a:schemeClr val="tx1">
                    <a:lumMod val="75000"/>
                    <a:lumOff val="25000"/>
                  </a:schemeClr>
                </a:solidFill>
              </a:rPr>
              <a:t>アカウントがあればすぐに使用することができ、機械学習を行う環境として</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とても人気があります。</a:t>
            </a:r>
          </a:p>
        </p:txBody>
      </p:sp>
      <p:pic>
        <p:nvPicPr>
          <p:cNvPr id="21" name="図 20">
            <a:extLst>
              <a:ext uri="{FF2B5EF4-FFF2-40B4-BE49-F238E27FC236}">
                <a16:creationId xmlns:a16="http://schemas.microsoft.com/office/drawing/2014/main" id="{3CB5EF26-BC2D-46E9-810E-EB7A79B718C5}"/>
              </a:ext>
            </a:extLst>
          </p:cNvPr>
          <p:cNvPicPr>
            <a:picLocks noChangeAspect="1"/>
          </p:cNvPicPr>
          <p:nvPr/>
        </p:nvPicPr>
        <p:blipFill>
          <a:blip r:embed="rId3"/>
          <a:stretch>
            <a:fillRect/>
          </a:stretch>
        </p:blipFill>
        <p:spPr>
          <a:xfrm>
            <a:off x="4702062" y="4498470"/>
            <a:ext cx="2787876" cy="1966744"/>
          </a:xfrm>
          <a:prstGeom prst="rect">
            <a:avLst/>
          </a:prstGeom>
        </p:spPr>
      </p:pic>
      <p:sp>
        <p:nvSpPr>
          <p:cNvPr id="22" name="テキスト ボックス 21">
            <a:extLst>
              <a:ext uri="{FF2B5EF4-FFF2-40B4-BE49-F238E27FC236}">
                <a16:creationId xmlns:a16="http://schemas.microsoft.com/office/drawing/2014/main" id="{E8520818-CA37-4FB5-8FA5-C99E4D7580EE}"/>
              </a:ext>
            </a:extLst>
          </p:cNvPr>
          <p:cNvSpPr txBox="1"/>
          <p:nvPr/>
        </p:nvSpPr>
        <p:spPr>
          <a:xfrm>
            <a:off x="6999744" y="6362185"/>
            <a:ext cx="1158240" cy="261610"/>
          </a:xfrm>
          <a:prstGeom prst="rect">
            <a:avLst/>
          </a:prstGeom>
          <a:noFill/>
        </p:spPr>
        <p:txBody>
          <a:bodyPr wrap="square" rtlCol="0">
            <a:spAutoFit/>
          </a:bodyPr>
          <a:lstStyle/>
          <a:p>
            <a:r>
              <a:rPr kumimoji="1" lang="ja-JP" altLang="en-US" sz="1100" dirty="0"/>
              <a:t>出展：</a:t>
            </a:r>
            <a:r>
              <a:rPr kumimoji="1" lang="en-US" altLang="ja-JP" sz="1100" dirty="0"/>
              <a:t>Google</a:t>
            </a:r>
            <a:endParaRPr kumimoji="1" lang="ja-JP" altLang="en-US" sz="1100" dirty="0"/>
          </a:p>
        </p:txBody>
      </p:sp>
      <p:sp>
        <p:nvSpPr>
          <p:cNvPr id="4" name="テキスト ボックス 3">
            <a:extLst>
              <a:ext uri="{FF2B5EF4-FFF2-40B4-BE49-F238E27FC236}">
                <a16:creationId xmlns:a16="http://schemas.microsoft.com/office/drawing/2014/main" id="{9A728A8B-6274-4BAC-AE3C-EA69A0077BBA}"/>
              </a:ext>
            </a:extLst>
          </p:cNvPr>
          <p:cNvSpPr txBox="1"/>
          <p:nvPr/>
        </p:nvSpPr>
        <p:spPr>
          <a:xfrm>
            <a:off x="8177045" y="4300010"/>
            <a:ext cx="3679993" cy="461665"/>
          </a:xfrm>
          <a:prstGeom prst="rect">
            <a:avLst/>
          </a:prstGeom>
          <a:noFill/>
        </p:spPr>
        <p:txBody>
          <a:bodyPr wrap="square" rtlCol="0">
            <a:spAutoFit/>
          </a:bodyPr>
          <a:lstStyle/>
          <a:p>
            <a:pPr defTabSz="914400" fontAlgn="base">
              <a:spcBef>
                <a:spcPct val="0"/>
              </a:spcBef>
              <a:spcAft>
                <a:spcPct val="0"/>
              </a:spcAft>
            </a:pPr>
            <a:r>
              <a:rPr kumimoji="1" lang="ja-JP" altLang="en-US" sz="1200" b="1" dirty="0">
                <a:solidFill>
                  <a:schemeClr val="bg2">
                    <a:lumMod val="50000"/>
                  </a:schemeClr>
                </a:solidFill>
                <a:latin typeface="+mn-ea"/>
              </a:rPr>
              <a:t>本コースでは、</a:t>
            </a:r>
            <a:r>
              <a:rPr kumimoji="1" lang="en-US" altLang="ja-JP" sz="1200" b="1" dirty="0">
                <a:solidFill>
                  <a:schemeClr val="bg2">
                    <a:lumMod val="50000"/>
                  </a:schemeClr>
                </a:solidFill>
                <a:latin typeface="+mn-ea"/>
              </a:rPr>
              <a:t>Google Colaboratory</a:t>
            </a:r>
            <a:r>
              <a:rPr kumimoji="1" lang="ja-JP" altLang="en-US" sz="1200" b="1" dirty="0">
                <a:solidFill>
                  <a:schemeClr val="bg2">
                    <a:lumMod val="50000"/>
                  </a:schemeClr>
                </a:solidFill>
                <a:latin typeface="+mn-ea"/>
              </a:rPr>
              <a:t>を使用して</a:t>
            </a:r>
            <a:r>
              <a:rPr kumimoji="1" lang="en-US" altLang="ja-JP" sz="1200" b="1" dirty="0">
                <a:solidFill>
                  <a:schemeClr val="bg2">
                    <a:lumMod val="50000"/>
                  </a:schemeClr>
                </a:solidFill>
                <a:latin typeface="+mn-ea"/>
              </a:rPr>
              <a:t>Python</a:t>
            </a:r>
            <a:r>
              <a:rPr kumimoji="1" lang="ja-JP" altLang="en-US" sz="1200" b="1" dirty="0">
                <a:solidFill>
                  <a:schemeClr val="bg2">
                    <a:lumMod val="50000"/>
                  </a:schemeClr>
                </a:solidFill>
                <a:latin typeface="+mn-ea"/>
              </a:rPr>
              <a:t>のプログラミングを行います</a:t>
            </a:r>
          </a:p>
        </p:txBody>
      </p:sp>
      <p:pic>
        <p:nvPicPr>
          <p:cNvPr id="23" name="図 22" descr="アイコン&#10;&#10;自動的に生成された説明">
            <a:extLst>
              <a:ext uri="{FF2B5EF4-FFF2-40B4-BE49-F238E27FC236}">
                <a16:creationId xmlns:a16="http://schemas.microsoft.com/office/drawing/2014/main" id="{3F554C25-F7DF-4684-BB12-39850D7392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8586" y="4265217"/>
            <a:ext cx="426733" cy="427586"/>
          </a:xfrm>
          <a:prstGeom prst="rect">
            <a:avLst/>
          </a:prstGeom>
        </p:spPr>
      </p:pic>
      <p:sp>
        <p:nvSpPr>
          <p:cNvPr id="18" name="テキスト ボックス 17">
            <a:extLst>
              <a:ext uri="{FF2B5EF4-FFF2-40B4-BE49-F238E27FC236}">
                <a16:creationId xmlns:a16="http://schemas.microsoft.com/office/drawing/2014/main" id="{22FD845E-6C8A-44B6-B0EB-632A6AAD4435}"/>
              </a:ext>
            </a:extLst>
          </p:cNvPr>
          <p:cNvSpPr txBox="1"/>
          <p:nvPr/>
        </p:nvSpPr>
        <p:spPr>
          <a:xfrm>
            <a:off x="7965702" y="4767423"/>
            <a:ext cx="3762909" cy="1569660"/>
          </a:xfrm>
          <a:prstGeom prst="rect">
            <a:avLst/>
          </a:prstGeom>
          <a:noFill/>
          <a:ln w="19050">
            <a:solidFill>
              <a:srgbClr val="00879E"/>
            </a:solidFill>
          </a:ln>
        </p:spPr>
        <p:txBody>
          <a:bodyPr wrap="square" rtlCol="0">
            <a:spAutoFit/>
          </a:bodyPr>
          <a:lstStyle/>
          <a:p>
            <a:pPr defTabSz="914400" fontAlgn="base">
              <a:spcBef>
                <a:spcPct val="0"/>
              </a:spcBef>
              <a:spcAft>
                <a:spcPct val="0"/>
              </a:spcAft>
            </a:pPr>
            <a:r>
              <a:rPr kumimoji="1" lang="ja-JP" altLang="en-US" sz="1200" b="1" dirty="0">
                <a:solidFill>
                  <a:schemeClr val="bg2">
                    <a:lumMod val="50000"/>
                  </a:schemeClr>
                </a:solidFill>
                <a:latin typeface="+mn-ea"/>
              </a:rPr>
              <a:t>本コースで使用する以下のライブラリは</a:t>
            </a:r>
            <a:r>
              <a:rPr kumimoji="1" lang="en-US" altLang="ja-JP" sz="1200" b="1" dirty="0">
                <a:solidFill>
                  <a:schemeClr val="bg2">
                    <a:lumMod val="50000"/>
                  </a:schemeClr>
                </a:solidFill>
                <a:latin typeface="+mn-ea"/>
              </a:rPr>
              <a:t>Colab</a:t>
            </a:r>
            <a:r>
              <a:rPr kumimoji="1" lang="ja-JP" altLang="en-US" sz="1200" b="1" dirty="0">
                <a:solidFill>
                  <a:schemeClr val="bg2">
                    <a:lumMod val="50000"/>
                  </a:schemeClr>
                </a:solidFill>
                <a:latin typeface="+mn-ea"/>
              </a:rPr>
              <a:t>に</a:t>
            </a:r>
            <a:br>
              <a:rPr kumimoji="1" lang="en-US" altLang="ja-JP" sz="1200" b="1" dirty="0">
                <a:solidFill>
                  <a:schemeClr val="bg2">
                    <a:lumMod val="50000"/>
                  </a:schemeClr>
                </a:solidFill>
                <a:latin typeface="+mn-ea"/>
              </a:rPr>
            </a:br>
            <a:r>
              <a:rPr kumimoji="1" lang="ja-JP" altLang="en-US" sz="1200" b="1" dirty="0">
                <a:solidFill>
                  <a:schemeClr val="bg2">
                    <a:lumMod val="50000"/>
                  </a:schemeClr>
                </a:solidFill>
                <a:latin typeface="+mn-ea"/>
              </a:rPr>
              <a:t>プリインストールされています。その他インストールされていないものは必要に応じて、</a:t>
            </a:r>
            <a:r>
              <a:rPr kumimoji="1" lang="en-US" altLang="ja-JP" sz="1200" b="1" dirty="0">
                <a:solidFill>
                  <a:schemeClr val="bg2">
                    <a:lumMod val="50000"/>
                  </a:schemeClr>
                </a:solidFill>
                <a:latin typeface="+mn-ea"/>
              </a:rPr>
              <a:t>Colab</a:t>
            </a:r>
            <a:r>
              <a:rPr kumimoji="1" lang="ja-JP" altLang="en-US" sz="1200" b="1" dirty="0">
                <a:solidFill>
                  <a:schemeClr val="bg2">
                    <a:lumMod val="50000"/>
                  </a:schemeClr>
                </a:solidFill>
                <a:latin typeface="+mn-ea"/>
              </a:rPr>
              <a:t>にインストールします。</a:t>
            </a:r>
            <a:endParaRPr kumimoji="1" lang="en-US" altLang="ja-JP" sz="1200" b="1" dirty="0">
              <a:solidFill>
                <a:schemeClr val="bg2">
                  <a:lumMod val="50000"/>
                </a:schemeClr>
              </a:solidFill>
              <a:latin typeface="+mn-ea"/>
            </a:endParaRPr>
          </a:p>
          <a:p>
            <a:pPr defTabSz="914400" fontAlgn="base">
              <a:spcBef>
                <a:spcPct val="0"/>
              </a:spcBef>
              <a:spcAft>
                <a:spcPct val="0"/>
              </a:spcAft>
            </a:pPr>
            <a:endParaRPr kumimoji="1" lang="en-US" altLang="ja-JP" sz="1200" b="1" dirty="0">
              <a:solidFill>
                <a:schemeClr val="bg2">
                  <a:lumMod val="50000"/>
                </a:schemeClr>
              </a:solidFill>
              <a:latin typeface="+mn-ea"/>
            </a:endParaRPr>
          </a:p>
          <a:p>
            <a:pPr defTabSz="914400" fontAlgn="base">
              <a:spcBef>
                <a:spcPct val="0"/>
              </a:spcBef>
              <a:spcAft>
                <a:spcPct val="0"/>
              </a:spcAft>
            </a:pPr>
            <a:r>
              <a:rPr kumimoji="1" lang="en-US" altLang="ja-JP" sz="1200" b="1" dirty="0">
                <a:solidFill>
                  <a:schemeClr val="bg2">
                    <a:lumMod val="50000"/>
                  </a:schemeClr>
                </a:solidFill>
                <a:latin typeface="+mn-ea"/>
              </a:rPr>
              <a:t>scikit-learn</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NumPy</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pandas</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matplotlib</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seaborn</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LightGBM</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TensorFlow</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Keras</a:t>
            </a:r>
            <a:r>
              <a:rPr kumimoji="1" lang="ja-JP" altLang="en-US" sz="1200" b="1" dirty="0">
                <a:solidFill>
                  <a:schemeClr val="bg2">
                    <a:lumMod val="50000"/>
                  </a:schemeClr>
                </a:solidFill>
                <a:latin typeface="+mn-ea"/>
              </a:rPr>
              <a:t>、</a:t>
            </a:r>
            <a:r>
              <a:rPr kumimoji="1" lang="en-US" altLang="ja-JP" sz="1200" b="1" dirty="0">
                <a:solidFill>
                  <a:schemeClr val="bg2">
                    <a:lumMod val="50000"/>
                  </a:schemeClr>
                </a:solidFill>
                <a:latin typeface="+mn-ea"/>
              </a:rPr>
              <a:t>PyTorch</a:t>
            </a:r>
          </a:p>
        </p:txBody>
      </p:sp>
    </p:spTree>
    <p:extLst>
      <p:ext uri="{BB962C8B-B14F-4D97-AF65-F5344CB8AC3E}">
        <p14:creationId xmlns:p14="http://schemas.microsoft.com/office/powerpoint/2010/main" val="31022760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924DF3-66C0-493B-B0BB-F5E8BB9D97A6}"/>
              </a:ext>
            </a:extLst>
          </p:cNvPr>
          <p:cNvSpPr>
            <a:spLocks noGrp="1"/>
          </p:cNvSpPr>
          <p:nvPr>
            <p:ph type="title"/>
          </p:nvPr>
        </p:nvSpPr>
        <p:spPr/>
        <p:txBody>
          <a:bodyPr/>
          <a:lstStyle/>
          <a:p>
            <a:r>
              <a:rPr kumimoji="1" lang="en-US" altLang="ja-JP" dirty="0"/>
              <a:t>1-3-5.</a:t>
            </a:r>
            <a:r>
              <a:rPr kumimoji="1" lang="ja-JP" altLang="en-US" dirty="0"/>
              <a:t>代表的な</a:t>
            </a:r>
            <a:r>
              <a:rPr kumimoji="1" lang="en-US" altLang="ja-JP" dirty="0"/>
              <a:t>Python</a:t>
            </a:r>
            <a:r>
              <a:rPr kumimoji="1" lang="ja-JP" altLang="en-US" dirty="0"/>
              <a:t>の機械学習ライブラリ</a:t>
            </a:r>
          </a:p>
        </p:txBody>
      </p:sp>
      <p:sp>
        <p:nvSpPr>
          <p:cNvPr id="4" name="スライド番号プレースホルダー 3">
            <a:extLst>
              <a:ext uri="{FF2B5EF4-FFF2-40B4-BE49-F238E27FC236}">
                <a16:creationId xmlns:a16="http://schemas.microsoft.com/office/drawing/2014/main" id="{047A4A73-5878-4C4C-9BEF-18E9D9CD7430}"/>
              </a:ext>
            </a:extLst>
          </p:cNvPr>
          <p:cNvSpPr>
            <a:spLocks noGrp="1"/>
          </p:cNvSpPr>
          <p:nvPr>
            <p:ph type="sldNum" sz="quarter" idx="10"/>
          </p:nvPr>
        </p:nvSpPr>
        <p:spPr/>
        <p:txBody>
          <a:bodyPr/>
          <a:lstStyle/>
          <a:p>
            <a:fld id="{5D750650-B10A-47BF-93C2-E1678438B37A}" type="slidenum">
              <a:rPr kumimoji="1" lang="ja-JP" altLang="en-US" smtClean="0"/>
              <a:pPr/>
              <a:t>102</a:t>
            </a:fld>
            <a:endParaRPr kumimoji="1" lang="ja-JP" altLang="en-US"/>
          </a:p>
        </p:txBody>
      </p:sp>
      <p:sp>
        <p:nvSpPr>
          <p:cNvPr id="7" name="四角形: 角を丸くする 6">
            <a:extLst>
              <a:ext uri="{FF2B5EF4-FFF2-40B4-BE49-F238E27FC236}">
                <a16:creationId xmlns:a16="http://schemas.microsoft.com/office/drawing/2014/main" id="{C715C586-0736-4CF5-AE4D-E9C505EB153C}"/>
              </a:ext>
            </a:extLst>
          </p:cNvPr>
          <p:cNvSpPr/>
          <p:nvPr/>
        </p:nvSpPr>
        <p:spPr bwMode="auto">
          <a:xfrm>
            <a:off x="766763" y="1280017"/>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r>
              <a:rPr kumimoji="1" lang="ja-JP" altLang="en-US" sz="2400" b="1" spc="600" dirty="0">
                <a:solidFill>
                  <a:schemeClr val="tx1">
                    <a:lumMod val="75000"/>
                    <a:lumOff val="25000"/>
                  </a:schemeClr>
                </a:solidFill>
                <a:latin typeface="+mn-ea"/>
              </a:rPr>
              <a:t>様々な機械学習モデルや汎用ツールを提供</a:t>
            </a:r>
          </a:p>
        </p:txBody>
      </p:sp>
      <p:sp>
        <p:nvSpPr>
          <p:cNvPr id="23" name="四角形: 角を丸くする 22">
            <a:extLst>
              <a:ext uri="{FF2B5EF4-FFF2-40B4-BE49-F238E27FC236}">
                <a16:creationId xmlns:a16="http://schemas.microsoft.com/office/drawing/2014/main" id="{2E530EA7-437D-4C40-B0FC-6608F4D23425}"/>
              </a:ext>
            </a:extLst>
          </p:cNvPr>
          <p:cNvSpPr/>
          <p:nvPr/>
        </p:nvSpPr>
        <p:spPr bwMode="auto">
          <a:xfrm>
            <a:off x="766763" y="2569095"/>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r>
              <a:rPr kumimoji="1" lang="ja-JP" altLang="en-US" sz="2400" b="1" spc="600" dirty="0">
                <a:solidFill>
                  <a:schemeClr val="tx1">
                    <a:lumMod val="75000"/>
                    <a:lumOff val="25000"/>
                  </a:schemeClr>
                </a:solidFill>
                <a:latin typeface="+mn-ea"/>
              </a:rPr>
              <a:t>行列計算など基本計算機能を提供</a:t>
            </a:r>
          </a:p>
        </p:txBody>
      </p:sp>
      <p:grpSp>
        <p:nvGrpSpPr>
          <p:cNvPr id="24" name="グループ化 23">
            <a:extLst>
              <a:ext uri="{FF2B5EF4-FFF2-40B4-BE49-F238E27FC236}">
                <a16:creationId xmlns:a16="http://schemas.microsoft.com/office/drawing/2014/main" id="{FD200185-C844-47FC-A856-2653849796DF}"/>
              </a:ext>
            </a:extLst>
          </p:cNvPr>
          <p:cNvGrpSpPr/>
          <p:nvPr/>
        </p:nvGrpSpPr>
        <p:grpSpPr>
          <a:xfrm>
            <a:off x="2683248" y="2386204"/>
            <a:ext cx="6825504" cy="426124"/>
            <a:chOff x="2154608" y="3539394"/>
            <a:chExt cx="6825505" cy="426124"/>
          </a:xfrm>
        </p:grpSpPr>
        <p:sp>
          <p:nvSpPr>
            <p:cNvPr id="25" name="四角形: 角を丸くする 24">
              <a:extLst>
                <a:ext uri="{FF2B5EF4-FFF2-40B4-BE49-F238E27FC236}">
                  <a16:creationId xmlns:a16="http://schemas.microsoft.com/office/drawing/2014/main" id="{94A21E89-2EA5-4B0E-894C-2F018E71684F}"/>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26" name="正方形/長方形 25">
              <a:extLst>
                <a:ext uri="{FF2B5EF4-FFF2-40B4-BE49-F238E27FC236}">
                  <a16:creationId xmlns:a16="http://schemas.microsoft.com/office/drawing/2014/main" id="{504BD67F-4761-4850-9172-EBF7040887F9}"/>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NumPy</a:t>
              </a:r>
              <a:endParaRPr lang="ja-JP" altLang="en-US" sz="2000" b="1" spc="150" dirty="0">
                <a:solidFill>
                  <a:schemeClr val="bg1"/>
                </a:solidFill>
                <a:latin typeface="+mn-ea"/>
              </a:endParaRPr>
            </a:p>
          </p:txBody>
        </p:sp>
      </p:grpSp>
      <p:sp>
        <p:nvSpPr>
          <p:cNvPr id="27" name="四角形: 角を丸くする 26">
            <a:extLst>
              <a:ext uri="{FF2B5EF4-FFF2-40B4-BE49-F238E27FC236}">
                <a16:creationId xmlns:a16="http://schemas.microsoft.com/office/drawing/2014/main" id="{4CD205A7-3D3A-4CF7-AB32-3280EB3D4F06}"/>
              </a:ext>
            </a:extLst>
          </p:cNvPr>
          <p:cNvSpPr/>
          <p:nvPr/>
        </p:nvSpPr>
        <p:spPr bwMode="auto">
          <a:xfrm>
            <a:off x="766763" y="3858173"/>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r>
              <a:rPr kumimoji="1" lang="ja-JP" altLang="en-US" sz="2400" b="1" spc="600" dirty="0">
                <a:solidFill>
                  <a:schemeClr val="tx1">
                    <a:lumMod val="75000"/>
                    <a:lumOff val="25000"/>
                  </a:schemeClr>
                </a:solidFill>
                <a:latin typeface="+mn-ea"/>
              </a:rPr>
              <a:t>データの読み込みと整形、計算、出力を提供</a:t>
            </a:r>
          </a:p>
        </p:txBody>
      </p:sp>
      <p:grpSp>
        <p:nvGrpSpPr>
          <p:cNvPr id="28" name="グループ化 27">
            <a:extLst>
              <a:ext uri="{FF2B5EF4-FFF2-40B4-BE49-F238E27FC236}">
                <a16:creationId xmlns:a16="http://schemas.microsoft.com/office/drawing/2014/main" id="{FB5B7F3D-C53D-49D9-845B-89B049804F1E}"/>
              </a:ext>
            </a:extLst>
          </p:cNvPr>
          <p:cNvGrpSpPr/>
          <p:nvPr/>
        </p:nvGrpSpPr>
        <p:grpSpPr>
          <a:xfrm>
            <a:off x="2683248" y="3675282"/>
            <a:ext cx="6825504" cy="426124"/>
            <a:chOff x="2154608" y="3539394"/>
            <a:chExt cx="6825505" cy="426124"/>
          </a:xfrm>
        </p:grpSpPr>
        <p:sp>
          <p:nvSpPr>
            <p:cNvPr id="29" name="四角形: 角を丸くする 28">
              <a:extLst>
                <a:ext uri="{FF2B5EF4-FFF2-40B4-BE49-F238E27FC236}">
                  <a16:creationId xmlns:a16="http://schemas.microsoft.com/office/drawing/2014/main" id="{8CEA2195-0ED8-4899-A14C-964F4179BCBD}"/>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30" name="正方形/長方形 29">
              <a:extLst>
                <a:ext uri="{FF2B5EF4-FFF2-40B4-BE49-F238E27FC236}">
                  <a16:creationId xmlns:a16="http://schemas.microsoft.com/office/drawing/2014/main" id="{0454EB9C-51D0-42F0-8A4C-16C5CD9596BB}"/>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pandas</a:t>
              </a:r>
              <a:endParaRPr lang="ja-JP" altLang="en-US" sz="2000" b="1" spc="150" dirty="0">
                <a:solidFill>
                  <a:schemeClr val="bg1"/>
                </a:solidFill>
                <a:latin typeface="+mn-ea"/>
              </a:endParaRPr>
            </a:p>
          </p:txBody>
        </p:sp>
      </p:grpSp>
      <p:sp>
        <p:nvSpPr>
          <p:cNvPr id="31" name="四角形: 角を丸くする 30">
            <a:extLst>
              <a:ext uri="{FF2B5EF4-FFF2-40B4-BE49-F238E27FC236}">
                <a16:creationId xmlns:a16="http://schemas.microsoft.com/office/drawing/2014/main" id="{E3504AF7-64F0-43CD-A738-DA8EE271413F}"/>
              </a:ext>
            </a:extLst>
          </p:cNvPr>
          <p:cNvSpPr/>
          <p:nvPr/>
        </p:nvSpPr>
        <p:spPr bwMode="auto">
          <a:xfrm>
            <a:off x="766763" y="5147251"/>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r>
              <a:rPr kumimoji="1" lang="ja-JP" altLang="en-US" sz="2400" b="1" spc="600" dirty="0">
                <a:solidFill>
                  <a:schemeClr val="tx1">
                    <a:lumMod val="75000"/>
                    <a:lumOff val="25000"/>
                  </a:schemeClr>
                </a:solidFill>
                <a:latin typeface="+mn-ea"/>
              </a:rPr>
              <a:t>様々なグラフ描画を提供</a:t>
            </a:r>
          </a:p>
        </p:txBody>
      </p:sp>
      <p:grpSp>
        <p:nvGrpSpPr>
          <p:cNvPr id="32" name="グループ化 31">
            <a:extLst>
              <a:ext uri="{FF2B5EF4-FFF2-40B4-BE49-F238E27FC236}">
                <a16:creationId xmlns:a16="http://schemas.microsoft.com/office/drawing/2014/main" id="{64E6F249-F515-45C5-A7C7-455105C3F7A9}"/>
              </a:ext>
            </a:extLst>
          </p:cNvPr>
          <p:cNvGrpSpPr/>
          <p:nvPr/>
        </p:nvGrpSpPr>
        <p:grpSpPr>
          <a:xfrm>
            <a:off x="2683248" y="4964360"/>
            <a:ext cx="6825504" cy="426124"/>
            <a:chOff x="2154608" y="3539394"/>
            <a:chExt cx="6825505" cy="426124"/>
          </a:xfrm>
        </p:grpSpPr>
        <p:sp>
          <p:nvSpPr>
            <p:cNvPr id="33" name="四角形: 角を丸くする 32">
              <a:extLst>
                <a:ext uri="{FF2B5EF4-FFF2-40B4-BE49-F238E27FC236}">
                  <a16:creationId xmlns:a16="http://schemas.microsoft.com/office/drawing/2014/main" id="{D62EA35F-E8C5-4EB0-8575-A7399F16E033}"/>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34" name="正方形/長方形 33">
              <a:extLst>
                <a:ext uri="{FF2B5EF4-FFF2-40B4-BE49-F238E27FC236}">
                  <a16:creationId xmlns:a16="http://schemas.microsoft.com/office/drawing/2014/main" id="{4D85DF69-33E1-486C-B264-39416C46B19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matplotlib</a:t>
              </a:r>
              <a:r>
                <a:rPr lang="ja-JP" altLang="en-US" sz="2000" b="1" spc="150" dirty="0">
                  <a:solidFill>
                    <a:schemeClr val="bg1"/>
                  </a:solidFill>
                  <a:latin typeface="+mn-ea"/>
                </a:rPr>
                <a:t>、</a:t>
              </a:r>
              <a:r>
                <a:rPr lang="en-US" altLang="ja-JP" sz="2000" b="1" spc="150" dirty="0">
                  <a:solidFill>
                    <a:schemeClr val="bg1"/>
                  </a:solidFill>
                  <a:latin typeface="+mn-ea"/>
                </a:rPr>
                <a:t>seaborn</a:t>
              </a:r>
              <a:endParaRPr lang="ja-JP" altLang="en-US" sz="2000" b="1" spc="150" dirty="0">
                <a:solidFill>
                  <a:schemeClr val="bg1"/>
                </a:solidFill>
                <a:latin typeface="+mn-ea"/>
              </a:endParaRPr>
            </a:p>
          </p:txBody>
        </p:sp>
      </p:grpSp>
      <p:grpSp>
        <p:nvGrpSpPr>
          <p:cNvPr id="47" name="グループ化 46">
            <a:extLst>
              <a:ext uri="{FF2B5EF4-FFF2-40B4-BE49-F238E27FC236}">
                <a16:creationId xmlns:a16="http://schemas.microsoft.com/office/drawing/2014/main" id="{BBDB88CE-AF61-4995-820C-4A1FB803FF49}"/>
              </a:ext>
            </a:extLst>
          </p:cNvPr>
          <p:cNvGrpSpPr/>
          <p:nvPr/>
        </p:nvGrpSpPr>
        <p:grpSpPr>
          <a:xfrm>
            <a:off x="2683248" y="1066955"/>
            <a:ext cx="6825504" cy="426124"/>
            <a:chOff x="2154608" y="3539394"/>
            <a:chExt cx="6825505" cy="426124"/>
          </a:xfrm>
        </p:grpSpPr>
        <p:sp>
          <p:nvSpPr>
            <p:cNvPr id="48" name="四角形: 角を丸くする 47">
              <a:extLst>
                <a:ext uri="{FF2B5EF4-FFF2-40B4-BE49-F238E27FC236}">
                  <a16:creationId xmlns:a16="http://schemas.microsoft.com/office/drawing/2014/main" id="{68787FF3-7725-4C51-A764-50B174DAA8AC}"/>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49" name="正方形/長方形 48">
              <a:extLst>
                <a:ext uri="{FF2B5EF4-FFF2-40B4-BE49-F238E27FC236}">
                  <a16:creationId xmlns:a16="http://schemas.microsoft.com/office/drawing/2014/main" id="{B8C42155-99CF-4DDA-BFA4-24CCCEDB9812}"/>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scikit-learn</a:t>
              </a:r>
              <a:endParaRPr lang="ja-JP" altLang="en-US" sz="2000" b="1" spc="150" dirty="0">
                <a:solidFill>
                  <a:schemeClr val="bg1"/>
                </a:solidFill>
                <a:latin typeface="+mn-ea"/>
              </a:endParaRPr>
            </a:p>
          </p:txBody>
        </p:sp>
      </p:grpSp>
      <p:pic>
        <p:nvPicPr>
          <p:cNvPr id="35" name="図 34" descr="ロゴ が含まれている画像&#10;&#10;自動的に生成された説明">
            <a:extLst>
              <a:ext uri="{FF2B5EF4-FFF2-40B4-BE49-F238E27FC236}">
                <a16:creationId xmlns:a16="http://schemas.microsoft.com/office/drawing/2014/main" id="{E52B52AD-2137-4DB2-8B78-47DF22776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956" y="1369800"/>
            <a:ext cx="1068417" cy="838707"/>
          </a:xfrm>
          <a:prstGeom prst="rect">
            <a:avLst/>
          </a:prstGeom>
        </p:spPr>
      </p:pic>
      <p:pic>
        <p:nvPicPr>
          <p:cNvPr id="36" name="図 35" descr="パソコンの画面&#10;&#10;中程度の精度で自動的に生成された説明">
            <a:extLst>
              <a:ext uri="{FF2B5EF4-FFF2-40B4-BE49-F238E27FC236}">
                <a16:creationId xmlns:a16="http://schemas.microsoft.com/office/drawing/2014/main" id="{0349366B-F42F-4065-B3E8-CB92B5E37022}"/>
              </a:ext>
            </a:extLst>
          </p:cNvPr>
          <p:cNvPicPr>
            <a:picLocks noChangeAspect="1"/>
          </p:cNvPicPr>
          <p:nvPr/>
        </p:nvPicPr>
        <p:blipFill rotWithShape="1">
          <a:blip r:embed="rId4">
            <a:extLst>
              <a:ext uri="{28A0092B-C50C-407E-A947-70E740481C1C}">
                <a14:useLocalDpi xmlns:a14="http://schemas.microsoft.com/office/drawing/2010/main" val="0"/>
              </a:ext>
            </a:extLst>
          </a:blip>
          <a:srcRect b="13092"/>
          <a:stretch/>
        </p:blipFill>
        <p:spPr>
          <a:xfrm>
            <a:off x="127350" y="3675282"/>
            <a:ext cx="1278823" cy="1214769"/>
          </a:xfrm>
          <a:prstGeom prst="rect">
            <a:avLst/>
          </a:prstGeom>
        </p:spPr>
      </p:pic>
      <p:pic>
        <p:nvPicPr>
          <p:cNvPr id="38" name="図 37" descr="アイコン&#10;&#10;自動的に生成された説明">
            <a:extLst>
              <a:ext uri="{FF2B5EF4-FFF2-40B4-BE49-F238E27FC236}">
                <a16:creationId xmlns:a16="http://schemas.microsoft.com/office/drawing/2014/main" id="{1002F53B-8483-456C-9B9B-365DBAD378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023" y="5390484"/>
            <a:ext cx="529150" cy="529150"/>
          </a:xfrm>
          <a:prstGeom prst="rect">
            <a:avLst/>
          </a:prstGeom>
        </p:spPr>
      </p:pic>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940955F8-4B91-4164-96FB-B2022C7B32DC}"/>
                  </a:ext>
                </a:extLst>
              </p:cNvPr>
              <p:cNvSpPr txBox="1"/>
              <p:nvPr/>
            </p:nvSpPr>
            <p:spPr>
              <a:xfrm>
                <a:off x="602572" y="2695096"/>
                <a:ext cx="1078052" cy="314766"/>
              </a:xfrm>
              <a:prstGeom prst="rect">
                <a:avLst/>
              </a:prstGeom>
              <a:solidFill>
                <a:schemeClr val="accent5">
                  <a:lumMod val="20000"/>
                  <a:lumOff val="80000"/>
                </a:schemeClr>
              </a:solidFill>
            </p:spPr>
            <p:txBody>
              <a:bodyPr wrap="none" lIns="0" tIns="0" rIns="0" bIns="0" rtlCol="0">
                <a:spAutoFit/>
              </a:bodyPr>
              <a:lstStyle/>
              <a:p>
                <a:pPr algn="ctr" defTabSz="914400" fontAlgn="base">
                  <a:spcBef>
                    <a:spcPct val="0"/>
                  </a:spcBef>
                  <a:spcAft>
                    <a:spcPct val="0"/>
                  </a:spcAft>
                </a:pPr>
                <a14:m>
                  <m:oMathPara xmlns:m="http://schemas.openxmlformats.org/officeDocument/2006/math">
                    <m:oMathParaPr>
                      <m:jc m:val="centerGroup"/>
                    </m:oMathParaPr>
                    <m:oMath xmlns:m="http://schemas.openxmlformats.org/officeDocument/2006/math">
                      <m:r>
                        <a:rPr kumimoji="1" lang="en-US"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t> </m:t>
                      </m:r>
                      <m:r>
                        <a:rPr kumimoji="1" lang="en-US"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t>𝑨</m:t>
                      </m:r>
                      <m:r>
                        <a:rPr kumimoji="1" lang="en-US"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t>=</m:t>
                      </m:r>
                      <m:r>
                        <a:rPr kumimoji="1" lang="el-GR"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t>𝝅</m:t>
                      </m:r>
                      <m:sSup>
                        <m:sSupPr>
                          <m:ctrlPr>
                            <a:rPr kumimoji="1" lang="en-US"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ctrlPr>
                        </m:sSupPr>
                        <m:e>
                          <m:r>
                            <a:rPr kumimoji="1" lang="en-US"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t>𝒓</m:t>
                          </m:r>
                        </m:e>
                        <m:sup>
                          <m:r>
                            <a:rPr kumimoji="1" lang="en-US" altLang="ja-JP" sz="2000" b="1" i="1" smtClean="0">
                              <a:solidFill>
                                <a:schemeClr val="bg2">
                                  <a:lumMod val="50000"/>
                                </a:schemeClr>
                              </a:solidFill>
                              <a:effectLst>
                                <a:outerShdw blurRad="38100" dist="38100" dir="2700000" algn="tl">
                                  <a:srgbClr val="000000">
                                    <a:alpha val="43137"/>
                                  </a:srgbClr>
                                </a:outerShdw>
                              </a:effectLst>
                              <a:latin typeface="Cambria Math" panose="02040503050406030204" pitchFamily="18" charset="0"/>
                            </a:rPr>
                            <m:t>𝟐</m:t>
                          </m:r>
                        </m:sup>
                      </m:sSup>
                    </m:oMath>
                  </m:oMathPara>
                </a14:m>
                <a:endParaRPr kumimoji="1" lang="ja-JP" altLang="en-US" sz="2000" b="1" dirty="0">
                  <a:solidFill>
                    <a:schemeClr val="bg2">
                      <a:lumMod val="50000"/>
                    </a:schemeClr>
                  </a:solidFill>
                  <a:effectLst>
                    <a:outerShdw blurRad="38100" dist="38100" dir="2700000" algn="tl">
                      <a:srgbClr val="000000">
                        <a:alpha val="43137"/>
                      </a:srgbClr>
                    </a:outerShdw>
                  </a:effectLst>
                  <a:latin typeface="UD デジタル 教科書体 NP-B" panose="02020700000000000000" pitchFamily="18" charset="-128"/>
                  <a:ea typeface="UD デジタル 教科書体 NP-B" panose="02020700000000000000" pitchFamily="18" charset="-128"/>
                </a:endParaRPr>
              </a:p>
            </p:txBody>
          </p:sp>
        </mc:Choice>
        <mc:Fallback xmlns="">
          <p:sp>
            <p:nvSpPr>
              <p:cNvPr id="3" name="テキスト ボックス 2">
                <a:extLst>
                  <a:ext uri="{FF2B5EF4-FFF2-40B4-BE49-F238E27FC236}">
                    <a16:creationId xmlns:a16="http://schemas.microsoft.com/office/drawing/2014/main" id="{940955F8-4B91-4164-96FB-B2022C7B32DC}"/>
                  </a:ext>
                </a:extLst>
              </p:cNvPr>
              <p:cNvSpPr txBox="1">
                <a:spLocks noRot="1" noChangeAspect="1" noMove="1" noResize="1" noEditPoints="1" noAdjustHandles="1" noChangeArrowheads="1" noChangeShapeType="1" noTextEdit="1"/>
              </p:cNvSpPr>
              <p:nvPr/>
            </p:nvSpPr>
            <p:spPr>
              <a:xfrm>
                <a:off x="602572" y="2695096"/>
                <a:ext cx="1078052" cy="314766"/>
              </a:xfrm>
              <a:prstGeom prst="rect">
                <a:avLst/>
              </a:prstGeom>
              <a:blipFill>
                <a:blip r:embed="rId6"/>
                <a:stretch>
                  <a:fillRect l="-3390" t="-3846" r="-565" b="-13462"/>
                </a:stretch>
              </a:blipFill>
            </p:spPr>
            <p:txBody>
              <a:bodyPr/>
              <a:lstStyle/>
              <a:p>
                <a:r>
                  <a:rPr lang="ja-JP" altLang="en-US">
                    <a:noFill/>
                  </a:rPr>
                  <a:t> </a:t>
                </a:r>
              </a:p>
            </p:txBody>
          </p:sp>
        </mc:Fallback>
      </mc:AlternateContent>
      <p:pic>
        <p:nvPicPr>
          <p:cNvPr id="37" name="Picture 2" descr="https://static.techacademy.jp/magazine/wp-content/uploads/2018/03/scikit-learn-logo.png">
            <a:extLst>
              <a:ext uri="{FF2B5EF4-FFF2-40B4-BE49-F238E27FC236}">
                <a16:creationId xmlns:a16="http://schemas.microsoft.com/office/drawing/2014/main" id="{4446C9D0-7140-443A-B991-4BBB43F016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1808" y="1031674"/>
            <a:ext cx="1100859" cy="682382"/>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6D743C2C-958F-4076-B425-0E54372309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08708" y="2597980"/>
            <a:ext cx="1190791" cy="485843"/>
          </a:xfrm>
          <a:prstGeom prst="rect">
            <a:avLst/>
          </a:prstGeom>
        </p:spPr>
      </p:pic>
      <p:pic>
        <p:nvPicPr>
          <p:cNvPr id="9" name="図 8">
            <a:extLst>
              <a:ext uri="{FF2B5EF4-FFF2-40B4-BE49-F238E27FC236}">
                <a16:creationId xmlns:a16="http://schemas.microsoft.com/office/drawing/2014/main" id="{552E81F3-79CB-493E-B186-30E1BD4799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84233" y="5176136"/>
            <a:ext cx="1724266" cy="409632"/>
          </a:xfrm>
          <a:prstGeom prst="rect">
            <a:avLst/>
          </a:prstGeom>
        </p:spPr>
      </p:pic>
      <p:pic>
        <p:nvPicPr>
          <p:cNvPr id="11" name="図 10">
            <a:extLst>
              <a:ext uri="{FF2B5EF4-FFF2-40B4-BE49-F238E27FC236}">
                <a16:creationId xmlns:a16="http://schemas.microsoft.com/office/drawing/2014/main" id="{8EB0B8EE-73D2-4A29-8BE1-C688904961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10119" y="3826253"/>
            <a:ext cx="1472548" cy="544592"/>
          </a:xfrm>
          <a:prstGeom prst="rect">
            <a:avLst/>
          </a:prstGeom>
        </p:spPr>
      </p:pic>
    </p:spTree>
    <p:extLst>
      <p:ext uri="{BB962C8B-B14F-4D97-AF65-F5344CB8AC3E}">
        <p14:creationId xmlns:p14="http://schemas.microsoft.com/office/powerpoint/2010/main" val="40901272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1-3-6.</a:t>
            </a:r>
            <a:r>
              <a:rPr lang="ja-JP" altLang="en-US" dirty="0"/>
              <a:t>機械学習の代表的なフレームワーク</a:t>
            </a:r>
            <a:endParaRPr kumimoji="1" lang="ja-JP" altLang="en-US" dirty="0"/>
          </a:p>
        </p:txBody>
      </p:sp>
      <p:sp>
        <p:nvSpPr>
          <p:cNvPr id="4" name="スライド番号プレースホルダー 3">
            <a:extLst>
              <a:ext uri="{FF2B5EF4-FFF2-40B4-BE49-F238E27FC236}">
                <a16:creationId xmlns:a16="http://schemas.microsoft.com/office/drawing/2014/main" id="{5176039E-CEDE-4202-BB32-7CDFCF1164CE}"/>
              </a:ext>
            </a:extLst>
          </p:cNvPr>
          <p:cNvSpPr>
            <a:spLocks noGrp="1"/>
          </p:cNvSpPr>
          <p:nvPr>
            <p:ph type="sldNum" sz="quarter" idx="10"/>
          </p:nvPr>
        </p:nvSpPr>
        <p:spPr/>
        <p:txBody>
          <a:bodyPr/>
          <a:lstStyle/>
          <a:p>
            <a:fld id="{5D750650-B10A-47BF-93C2-E1678438B37A}" type="slidenum">
              <a:rPr kumimoji="1" lang="ja-JP" altLang="en-US" smtClean="0"/>
              <a:pPr/>
              <a:t>103</a:t>
            </a:fld>
            <a:endParaRPr kumimoji="1" lang="ja-JP" altLang="en-US"/>
          </a:p>
        </p:txBody>
      </p:sp>
      <p:sp>
        <p:nvSpPr>
          <p:cNvPr id="10" name="四角形: 角を丸くする 9">
            <a:extLst>
              <a:ext uri="{FF2B5EF4-FFF2-40B4-BE49-F238E27FC236}">
                <a16:creationId xmlns:a16="http://schemas.microsoft.com/office/drawing/2014/main" id="{2123B31C-C53A-47AE-9751-FD1353B5ADE5}"/>
              </a:ext>
            </a:extLst>
          </p:cNvPr>
          <p:cNvSpPr/>
          <p:nvPr/>
        </p:nvSpPr>
        <p:spPr bwMode="auto">
          <a:xfrm>
            <a:off x="746465" y="1044635"/>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ディープラーニングフレームワーク</a:t>
            </a:r>
            <a:endParaRPr kumimoji="1" lang="en-US" altLang="ja-JP" sz="2000" b="1" dirty="0">
              <a:solidFill>
                <a:srgbClr val="F36C37"/>
              </a:solidFill>
              <a:latin typeface="+mj-ea"/>
              <a:ea typeface="+mj-ea"/>
            </a:endParaRPr>
          </a:p>
        </p:txBody>
      </p:sp>
      <p:sp>
        <p:nvSpPr>
          <p:cNvPr id="11" name="テキスト ボックス 10">
            <a:extLst>
              <a:ext uri="{FF2B5EF4-FFF2-40B4-BE49-F238E27FC236}">
                <a16:creationId xmlns:a16="http://schemas.microsoft.com/office/drawing/2014/main" id="{38A2B84F-BDE6-456E-AC96-BFF5AE6003AF}"/>
              </a:ext>
            </a:extLst>
          </p:cNvPr>
          <p:cNvSpPr txBox="1"/>
          <p:nvPr/>
        </p:nvSpPr>
        <p:spPr>
          <a:xfrm>
            <a:off x="1038991" y="159110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ディープラーニングのモデルを作成するには一般的にフレームワークを使用する</a:t>
            </a:r>
          </a:p>
          <a:p>
            <a:pPr>
              <a:buClr>
                <a:srgbClr val="F36C37"/>
              </a:buClr>
              <a:buFont typeface="Wingdings" panose="05000000000000000000" pitchFamily="2" charset="2"/>
              <a:buChar char="l"/>
            </a:pPr>
            <a:r>
              <a:rPr lang="en-US" altLang="ja-JP" sz="1800" dirty="0"/>
              <a:t>scikit-learn</a:t>
            </a:r>
            <a:r>
              <a:rPr lang="ja-JP" altLang="en-US" sz="1800" dirty="0"/>
              <a:t>に用意されているディープラーニングモデルより高度なモデルを作成できる</a:t>
            </a:r>
            <a:endParaRPr lang="en-US" altLang="ja-JP" sz="1800" dirty="0"/>
          </a:p>
          <a:p>
            <a:pPr>
              <a:buClr>
                <a:srgbClr val="F36C37"/>
              </a:buClr>
              <a:buFont typeface="Wingdings" panose="05000000000000000000" pitchFamily="2" charset="2"/>
              <a:buChar char="l"/>
            </a:pPr>
            <a:r>
              <a:rPr lang="en-US" altLang="ja-JP" sz="1800" dirty="0"/>
              <a:t>GPU</a:t>
            </a:r>
            <a:r>
              <a:rPr lang="ja-JP" altLang="en-US" sz="1800" dirty="0"/>
              <a:t>を使用することができる</a:t>
            </a:r>
            <a:endParaRPr lang="en-US" altLang="ja-JP" sz="1800" dirty="0"/>
          </a:p>
          <a:p>
            <a:pPr>
              <a:buClr>
                <a:srgbClr val="F36C37"/>
              </a:buClr>
              <a:buFont typeface="Wingdings" panose="05000000000000000000" pitchFamily="2" charset="2"/>
              <a:buChar char="l"/>
            </a:pPr>
            <a:r>
              <a:rPr lang="ja-JP" altLang="en-US" sz="1800" dirty="0"/>
              <a:t>フレームワークのコードを簡略化することができるラッパーライブラリもある</a:t>
            </a:r>
            <a:endParaRPr lang="en-US" altLang="ja-JP" sz="1800" dirty="0"/>
          </a:p>
          <a:p>
            <a:pPr>
              <a:buClr>
                <a:srgbClr val="F36C37"/>
              </a:buClr>
              <a:buFont typeface="Wingdings" panose="05000000000000000000" pitchFamily="2" charset="2"/>
              <a:buChar char="l"/>
            </a:pPr>
            <a:endParaRPr lang="ja-JP" altLang="en-US" sz="1800" dirty="0"/>
          </a:p>
        </p:txBody>
      </p:sp>
      <p:graphicFrame>
        <p:nvGraphicFramePr>
          <p:cNvPr id="15" name="表 4">
            <a:extLst>
              <a:ext uri="{FF2B5EF4-FFF2-40B4-BE49-F238E27FC236}">
                <a16:creationId xmlns:a16="http://schemas.microsoft.com/office/drawing/2014/main" id="{E322BDD9-0E65-49AF-B7F1-82118360B173}"/>
              </a:ext>
            </a:extLst>
          </p:cNvPr>
          <p:cNvGraphicFramePr>
            <a:graphicFrameLocks/>
          </p:cNvGraphicFramePr>
          <p:nvPr>
            <p:extLst>
              <p:ext uri="{D42A27DB-BD31-4B8C-83A1-F6EECF244321}">
                <p14:modId xmlns:p14="http://schemas.microsoft.com/office/powerpoint/2010/main" val="491216312"/>
              </p:ext>
            </p:extLst>
          </p:nvPr>
        </p:nvGraphicFramePr>
        <p:xfrm>
          <a:off x="902875" y="3291089"/>
          <a:ext cx="10658476" cy="2933681"/>
        </p:xfrm>
        <a:graphic>
          <a:graphicData uri="http://schemas.openxmlformats.org/drawingml/2006/table">
            <a:tbl>
              <a:tblPr firstRow="1" bandRow="1"/>
              <a:tblGrid>
                <a:gridCol w="1751435">
                  <a:extLst>
                    <a:ext uri="{9D8B030D-6E8A-4147-A177-3AD203B41FA5}">
                      <a16:colId xmlns:a16="http://schemas.microsoft.com/office/drawing/2014/main" val="3285797616"/>
                    </a:ext>
                  </a:extLst>
                </a:gridCol>
                <a:gridCol w="1959254">
                  <a:extLst>
                    <a:ext uri="{9D8B030D-6E8A-4147-A177-3AD203B41FA5}">
                      <a16:colId xmlns:a16="http://schemas.microsoft.com/office/drawing/2014/main" val="3484445545"/>
                    </a:ext>
                  </a:extLst>
                </a:gridCol>
                <a:gridCol w="4810991">
                  <a:extLst>
                    <a:ext uri="{9D8B030D-6E8A-4147-A177-3AD203B41FA5}">
                      <a16:colId xmlns:a16="http://schemas.microsoft.com/office/drawing/2014/main" val="4119078953"/>
                    </a:ext>
                  </a:extLst>
                </a:gridCol>
                <a:gridCol w="2136796">
                  <a:extLst>
                    <a:ext uri="{9D8B030D-6E8A-4147-A177-3AD203B41FA5}">
                      <a16:colId xmlns:a16="http://schemas.microsoft.com/office/drawing/2014/main" val="140026391"/>
                    </a:ext>
                  </a:extLst>
                </a:gridCol>
              </a:tblGrid>
              <a:tr h="503787">
                <a:tc>
                  <a:txBody>
                    <a:bodyPr/>
                    <a:lstStyle>
                      <a:lvl1pPr marL="0" algn="l" defTabSz="914400" rtl="0" eaLnBrk="1" latinLnBrk="0" hangingPunct="1">
                        <a:defRPr kumimoji="1" sz="1800" b="1" kern="1200">
                          <a:solidFill>
                            <a:schemeClr val="lt1"/>
                          </a:solidFill>
                          <a:latin typeface="メイリオ"/>
                          <a:ea typeface="メイリオ"/>
                        </a:defRPr>
                      </a:lvl1pPr>
                      <a:lvl2pPr marL="457200" algn="l" defTabSz="914400" rtl="0" eaLnBrk="1" latinLnBrk="0" hangingPunct="1">
                        <a:defRPr kumimoji="1" sz="1800" b="1" kern="1200">
                          <a:solidFill>
                            <a:schemeClr val="lt1"/>
                          </a:solidFill>
                          <a:latin typeface="メイリオ"/>
                          <a:ea typeface="メイリオ"/>
                        </a:defRPr>
                      </a:lvl2pPr>
                      <a:lvl3pPr marL="914400" algn="l" defTabSz="914400" rtl="0" eaLnBrk="1" latinLnBrk="0" hangingPunct="1">
                        <a:defRPr kumimoji="1" sz="1800" b="1" kern="1200">
                          <a:solidFill>
                            <a:schemeClr val="lt1"/>
                          </a:solidFill>
                          <a:latin typeface="メイリオ"/>
                          <a:ea typeface="メイリオ"/>
                        </a:defRPr>
                      </a:lvl3pPr>
                      <a:lvl4pPr marL="1371600" algn="l" defTabSz="914400" rtl="0" eaLnBrk="1" latinLnBrk="0" hangingPunct="1">
                        <a:defRPr kumimoji="1" sz="1800" b="1" kern="1200">
                          <a:solidFill>
                            <a:schemeClr val="lt1"/>
                          </a:solidFill>
                          <a:latin typeface="メイリオ"/>
                          <a:ea typeface="メイリオ"/>
                        </a:defRPr>
                      </a:lvl4pPr>
                      <a:lvl5pPr marL="1828800" algn="l" defTabSz="914400" rtl="0" eaLnBrk="1" latinLnBrk="0" hangingPunct="1">
                        <a:defRPr kumimoji="1" sz="1800" b="1" kern="1200">
                          <a:solidFill>
                            <a:schemeClr val="lt1"/>
                          </a:solidFill>
                          <a:latin typeface="メイリオ"/>
                          <a:ea typeface="メイリオ"/>
                        </a:defRPr>
                      </a:lvl5pPr>
                      <a:lvl6pPr marL="2286000" algn="l" defTabSz="914400" rtl="0" eaLnBrk="1" latinLnBrk="0" hangingPunct="1">
                        <a:defRPr kumimoji="1" sz="1800" b="1" kern="1200">
                          <a:solidFill>
                            <a:schemeClr val="lt1"/>
                          </a:solidFill>
                          <a:latin typeface="メイリオ"/>
                          <a:ea typeface="メイリオ"/>
                        </a:defRPr>
                      </a:lvl6pPr>
                      <a:lvl7pPr marL="2743200" algn="l" defTabSz="914400" rtl="0" eaLnBrk="1" latinLnBrk="0" hangingPunct="1">
                        <a:defRPr kumimoji="1" sz="1800" b="1" kern="1200">
                          <a:solidFill>
                            <a:schemeClr val="lt1"/>
                          </a:solidFill>
                          <a:latin typeface="メイリオ"/>
                          <a:ea typeface="メイリオ"/>
                        </a:defRPr>
                      </a:lvl7pPr>
                      <a:lvl8pPr marL="3200400" algn="l" defTabSz="914400" rtl="0" eaLnBrk="1" latinLnBrk="0" hangingPunct="1">
                        <a:defRPr kumimoji="1" sz="1800" b="1" kern="1200">
                          <a:solidFill>
                            <a:schemeClr val="lt1"/>
                          </a:solidFill>
                          <a:latin typeface="メイリオ"/>
                          <a:ea typeface="メイリオ"/>
                        </a:defRPr>
                      </a:lvl8pPr>
                      <a:lvl9pPr marL="3657600" algn="l" defTabSz="914400" rtl="0" eaLnBrk="1" latinLnBrk="0" hangingPunct="1">
                        <a:defRPr kumimoji="1" sz="1800" b="1" kern="1200">
                          <a:solidFill>
                            <a:schemeClr val="lt1"/>
                          </a:solidFill>
                          <a:latin typeface="メイリオ"/>
                          <a:ea typeface="メイリオ"/>
                        </a:defRPr>
                      </a:lvl9pPr>
                    </a:lstStyle>
                    <a:p>
                      <a:pPr algn="ctr"/>
                      <a:endParaRPr kumimoji="1" lang="ja-JP" altLang="en-US" sz="1600" b="1" spc="3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txBody>
                  <a:tcPr marL="100584" marR="100584" marT="10800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36C3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pc="3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名称</a:t>
                      </a:r>
                    </a:p>
                  </a:txBody>
                  <a:tcPr marL="100584" marR="100584" marT="10800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tc>
                  <a:txBody>
                    <a:bodyPr/>
                    <a:lstStyle/>
                    <a:p>
                      <a:pPr algn="ctr"/>
                      <a:r>
                        <a:rPr kumimoji="1" lang="ja-JP" altLang="en-US" sz="1600" b="1" spc="3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説明</a:t>
                      </a:r>
                    </a:p>
                  </a:txBody>
                  <a:tcPr marL="100584" marR="100584"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tc>
                  <a:txBody>
                    <a:bodyPr/>
                    <a:lstStyle>
                      <a:lvl1pPr marL="0" algn="l" defTabSz="914400" rtl="0" eaLnBrk="1" latinLnBrk="0" hangingPunct="1">
                        <a:defRPr kumimoji="1" sz="1800" b="1" kern="1200">
                          <a:solidFill>
                            <a:schemeClr val="lt1"/>
                          </a:solidFill>
                          <a:latin typeface="メイリオ"/>
                          <a:ea typeface="メイリオ"/>
                        </a:defRPr>
                      </a:lvl1pPr>
                      <a:lvl2pPr marL="457200" algn="l" defTabSz="914400" rtl="0" eaLnBrk="1" latinLnBrk="0" hangingPunct="1">
                        <a:defRPr kumimoji="1" sz="1800" b="1" kern="1200">
                          <a:solidFill>
                            <a:schemeClr val="lt1"/>
                          </a:solidFill>
                          <a:latin typeface="メイリオ"/>
                          <a:ea typeface="メイリオ"/>
                        </a:defRPr>
                      </a:lvl2pPr>
                      <a:lvl3pPr marL="914400" algn="l" defTabSz="914400" rtl="0" eaLnBrk="1" latinLnBrk="0" hangingPunct="1">
                        <a:defRPr kumimoji="1" sz="1800" b="1" kern="1200">
                          <a:solidFill>
                            <a:schemeClr val="lt1"/>
                          </a:solidFill>
                          <a:latin typeface="メイリオ"/>
                          <a:ea typeface="メイリオ"/>
                        </a:defRPr>
                      </a:lvl3pPr>
                      <a:lvl4pPr marL="1371600" algn="l" defTabSz="914400" rtl="0" eaLnBrk="1" latinLnBrk="0" hangingPunct="1">
                        <a:defRPr kumimoji="1" sz="1800" b="1" kern="1200">
                          <a:solidFill>
                            <a:schemeClr val="lt1"/>
                          </a:solidFill>
                          <a:latin typeface="メイリオ"/>
                          <a:ea typeface="メイリオ"/>
                        </a:defRPr>
                      </a:lvl4pPr>
                      <a:lvl5pPr marL="1828800" algn="l" defTabSz="914400" rtl="0" eaLnBrk="1" latinLnBrk="0" hangingPunct="1">
                        <a:defRPr kumimoji="1" sz="1800" b="1" kern="1200">
                          <a:solidFill>
                            <a:schemeClr val="lt1"/>
                          </a:solidFill>
                          <a:latin typeface="メイリオ"/>
                          <a:ea typeface="メイリオ"/>
                        </a:defRPr>
                      </a:lvl5pPr>
                      <a:lvl6pPr marL="2286000" algn="l" defTabSz="914400" rtl="0" eaLnBrk="1" latinLnBrk="0" hangingPunct="1">
                        <a:defRPr kumimoji="1" sz="1800" b="1" kern="1200">
                          <a:solidFill>
                            <a:schemeClr val="lt1"/>
                          </a:solidFill>
                          <a:latin typeface="メイリオ"/>
                          <a:ea typeface="メイリオ"/>
                        </a:defRPr>
                      </a:lvl6pPr>
                      <a:lvl7pPr marL="2743200" algn="l" defTabSz="914400" rtl="0" eaLnBrk="1" latinLnBrk="0" hangingPunct="1">
                        <a:defRPr kumimoji="1" sz="1800" b="1" kern="1200">
                          <a:solidFill>
                            <a:schemeClr val="lt1"/>
                          </a:solidFill>
                          <a:latin typeface="メイリオ"/>
                          <a:ea typeface="メイリオ"/>
                        </a:defRPr>
                      </a:lvl7pPr>
                      <a:lvl8pPr marL="3200400" algn="l" defTabSz="914400" rtl="0" eaLnBrk="1" latinLnBrk="0" hangingPunct="1">
                        <a:defRPr kumimoji="1" sz="1800" b="1" kern="1200">
                          <a:solidFill>
                            <a:schemeClr val="lt1"/>
                          </a:solidFill>
                          <a:latin typeface="メイリオ"/>
                          <a:ea typeface="メイリオ"/>
                        </a:defRPr>
                      </a:lvl8pPr>
                      <a:lvl9pPr marL="3657600" algn="l" defTabSz="914400" rtl="0" eaLnBrk="1" latinLnBrk="0" hangingPunct="1">
                        <a:defRPr kumimoji="1" sz="1800" b="1" kern="1200">
                          <a:solidFill>
                            <a:schemeClr val="lt1"/>
                          </a:solidFill>
                          <a:latin typeface="メイリオ"/>
                          <a:ea typeface="メイリオ"/>
                        </a:defRPr>
                      </a:lvl9pPr>
                    </a:lstStyle>
                    <a:p>
                      <a:pPr algn="ctr"/>
                      <a:r>
                        <a:rPr kumimoji="1" lang="ja-JP" altLang="en-US" sz="1600" b="1" spc="3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開発元</a:t>
                      </a: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extLst>
                  <a:ext uri="{0D108BD9-81ED-4DB2-BD59-A6C34878D82A}">
                    <a16:rowId xmlns:a16="http://schemas.microsoft.com/office/drawing/2014/main" val="1685009637"/>
                  </a:ext>
                </a:extLst>
              </a:tr>
              <a:tr h="842294">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ct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オープンソースのディープラーニングフレームワーク</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lgn="l"/>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現在、企業などでも多く採用されている</a:t>
                      </a:r>
                    </a:p>
                  </a:txBody>
                  <a:tcPr marL="110642" marR="110642" marT="10800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Google</a:t>
                      </a:r>
                    </a:p>
                    <a:p>
                      <a:pPr algn="l"/>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2015</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年</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β</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版リリース）</a:t>
                      </a: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extLst>
                  <a:ext uri="{0D108BD9-81ED-4DB2-BD59-A6C34878D82A}">
                    <a16:rowId xmlns:a16="http://schemas.microsoft.com/office/drawing/2014/main" val="2262658389"/>
                  </a:ext>
                </a:extLst>
              </a:tr>
              <a:tr h="792643">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1C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Keras</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1CB"/>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のラッパーライブラリ</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lgn="l"/>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現在は</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と統合され、</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から</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Keras</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を使用するという使い方もできる</a:t>
                      </a:r>
                    </a:p>
                  </a:txBody>
                  <a:tcPr marL="110642" marR="110642" marT="10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1CB"/>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Google</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1CB"/>
                    </a:solidFill>
                  </a:tcPr>
                </a:tc>
                <a:extLst>
                  <a:ext uri="{0D108BD9-81ED-4DB2-BD59-A6C34878D82A}">
                    <a16:rowId xmlns:a16="http://schemas.microsoft.com/office/drawing/2014/main" val="219352351"/>
                  </a:ext>
                </a:extLst>
              </a:tr>
              <a:tr h="699543">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PyTorch</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オープンソースのディープラーニングフレームワーク</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Chainer</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という和製の人気フレームワークの影響を受けている。研究分野では特に人気。</a:t>
                      </a:r>
                    </a:p>
                  </a:txBody>
                  <a:tcPr marL="110642" marR="110642" marT="10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Meta</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（旧</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Facebook</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lgn="l"/>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2016</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年</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β</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版リリース）</a:t>
                      </a: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FEEDE6"/>
                    </a:solidFill>
                  </a:tcPr>
                </a:tc>
                <a:extLst>
                  <a:ext uri="{0D108BD9-81ED-4DB2-BD59-A6C34878D82A}">
                    <a16:rowId xmlns:a16="http://schemas.microsoft.com/office/drawing/2014/main" val="4053571463"/>
                  </a:ext>
                </a:extLst>
              </a:tr>
            </a:tbl>
          </a:graphicData>
        </a:graphic>
      </p:graphicFrame>
      <p:pic>
        <p:nvPicPr>
          <p:cNvPr id="8" name="図 7">
            <a:extLst>
              <a:ext uri="{FF2B5EF4-FFF2-40B4-BE49-F238E27FC236}">
                <a16:creationId xmlns:a16="http://schemas.microsoft.com/office/drawing/2014/main" id="{0AAAD94D-F722-4214-BCC7-682BF7F296EB}"/>
              </a:ext>
            </a:extLst>
          </p:cNvPr>
          <p:cNvPicPr>
            <a:picLocks noChangeAspect="1"/>
          </p:cNvPicPr>
          <p:nvPr/>
        </p:nvPicPr>
        <p:blipFill rotWithShape="1">
          <a:blip r:embed="rId3">
            <a:extLst>
              <a:ext uri="{28A0092B-C50C-407E-A947-70E740481C1C}">
                <a14:useLocalDpi xmlns:a14="http://schemas.microsoft.com/office/drawing/2010/main" val="0"/>
              </a:ext>
            </a:extLst>
          </a:blip>
          <a:srcRect t="26608" b="29397"/>
          <a:stretch/>
        </p:blipFill>
        <p:spPr>
          <a:xfrm>
            <a:off x="902875" y="3826164"/>
            <a:ext cx="1653289" cy="727363"/>
          </a:xfrm>
          <a:prstGeom prst="rect">
            <a:avLst/>
          </a:prstGeom>
        </p:spPr>
      </p:pic>
      <p:pic>
        <p:nvPicPr>
          <p:cNvPr id="16" name="図 15">
            <a:extLst>
              <a:ext uri="{FF2B5EF4-FFF2-40B4-BE49-F238E27FC236}">
                <a16:creationId xmlns:a16="http://schemas.microsoft.com/office/drawing/2014/main" id="{EEDB257A-DF72-447D-9664-5939BFD1C9C9}"/>
              </a:ext>
            </a:extLst>
          </p:cNvPr>
          <p:cNvPicPr>
            <a:picLocks noChangeAspect="1"/>
          </p:cNvPicPr>
          <p:nvPr/>
        </p:nvPicPr>
        <p:blipFill>
          <a:blip r:embed="rId4"/>
          <a:stretch>
            <a:fillRect/>
          </a:stretch>
        </p:blipFill>
        <p:spPr>
          <a:xfrm>
            <a:off x="1448682" y="4695786"/>
            <a:ext cx="650282" cy="654041"/>
          </a:xfrm>
          <a:prstGeom prst="rect">
            <a:avLst/>
          </a:prstGeom>
        </p:spPr>
      </p:pic>
      <p:pic>
        <p:nvPicPr>
          <p:cNvPr id="22" name="図 21">
            <a:extLst>
              <a:ext uri="{FF2B5EF4-FFF2-40B4-BE49-F238E27FC236}">
                <a16:creationId xmlns:a16="http://schemas.microsoft.com/office/drawing/2014/main" id="{EDDB3332-BB1C-46B3-BAE3-1167D0F4AC68}"/>
              </a:ext>
            </a:extLst>
          </p:cNvPr>
          <p:cNvPicPr>
            <a:picLocks noChangeAspect="1"/>
          </p:cNvPicPr>
          <p:nvPr/>
        </p:nvPicPr>
        <p:blipFill rotWithShape="1">
          <a:blip r:embed="rId5">
            <a:extLst>
              <a:ext uri="{28A0092B-C50C-407E-A947-70E740481C1C}">
                <a14:useLocalDpi xmlns:a14="http://schemas.microsoft.com/office/drawing/2010/main" val="0"/>
              </a:ext>
            </a:extLst>
          </a:blip>
          <a:srcRect t="32105" b="31609"/>
          <a:stretch/>
        </p:blipFill>
        <p:spPr>
          <a:xfrm>
            <a:off x="1019616" y="5523259"/>
            <a:ext cx="1508414" cy="547341"/>
          </a:xfrm>
          <a:prstGeom prst="rect">
            <a:avLst/>
          </a:prstGeom>
        </p:spPr>
      </p:pic>
    </p:spTree>
    <p:extLst>
      <p:ext uri="{BB962C8B-B14F-4D97-AF65-F5344CB8AC3E}">
        <p14:creationId xmlns:p14="http://schemas.microsoft.com/office/powerpoint/2010/main" val="4685790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104</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1-1.</a:t>
            </a:r>
            <a:r>
              <a:rPr kumimoji="1" lang="ja-JP" altLang="en-US" sz="2800" b="1" spc="300" dirty="0">
                <a:solidFill>
                  <a:schemeClr val="bg2">
                    <a:lumMod val="75000"/>
                  </a:schemeClr>
                </a:solidFill>
              </a:rPr>
              <a:t>機械学習の概要</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1-2.</a:t>
            </a:r>
            <a:r>
              <a:rPr lang="ja-JP" altLang="en-US" sz="2800" b="1" spc="300" dirty="0">
                <a:solidFill>
                  <a:schemeClr val="bg2">
                    <a:lumMod val="75000"/>
                  </a:schemeClr>
                </a:solidFill>
              </a:rPr>
              <a:t>機械学習を利用・構築するためのプロセス</a:t>
            </a:r>
            <a:endParaRPr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1-3.</a:t>
            </a:r>
            <a:r>
              <a:rPr lang="ja-JP" altLang="en-US" sz="2800" b="1" spc="300" dirty="0">
                <a:solidFill>
                  <a:schemeClr val="bg2">
                    <a:lumMod val="75000"/>
                  </a:schemeClr>
                </a:solidFill>
              </a:rPr>
              <a:t>機械学習開発の環境</a:t>
            </a:r>
            <a:endParaRPr lang="en-US" altLang="ja-JP" sz="2800" b="1" spc="300" dirty="0">
              <a:solidFill>
                <a:schemeClr val="bg2">
                  <a:lumMod val="75000"/>
                </a:schemeClr>
              </a:solidFill>
            </a:endParaRPr>
          </a:p>
          <a:p>
            <a:pPr algn="l">
              <a:lnSpc>
                <a:spcPct val="150000"/>
              </a:lnSpc>
            </a:pPr>
            <a:r>
              <a:rPr lang="en-US" altLang="ja-JP" sz="2800" b="1" spc="300" dirty="0">
                <a:solidFill>
                  <a:schemeClr val="tx1">
                    <a:lumMod val="75000"/>
                    <a:lumOff val="25000"/>
                  </a:schemeClr>
                </a:solidFill>
              </a:rPr>
              <a:t>1-4.Google </a:t>
            </a:r>
            <a:r>
              <a:rPr lang="en-US" altLang="ja-JP" sz="2800" b="1" spc="300" dirty="0" err="1">
                <a:solidFill>
                  <a:schemeClr val="tx1">
                    <a:lumMod val="75000"/>
                    <a:lumOff val="25000"/>
                  </a:schemeClr>
                </a:solidFill>
              </a:rPr>
              <a:t>Colaboratory</a:t>
            </a:r>
            <a:r>
              <a:rPr lang="ja-JP" altLang="en-US" sz="2800" b="1" spc="300" dirty="0">
                <a:solidFill>
                  <a:schemeClr val="tx1">
                    <a:lumMod val="75000"/>
                    <a:lumOff val="25000"/>
                  </a:schemeClr>
                </a:solidFill>
              </a:rPr>
              <a:t> の利用</a:t>
            </a:r>
            <a:endParaRPr lang="en-US" altLang="ja-JP" sz="2800" b="1" spc="300" dirty="0">
              <a:solidFill>
                <a:schemeClr val="tx1">
                  <a:lumMod val="75000"/>
                  <a:lumOff val="25000"/>
                </a:schemeClr>
              </a:solidFill>
            </a:endParaRPr>
          </a:p>
        </p:txBody>
      </p:sp>
    </p:spTree>
    <p:extLst>
      <p:ext uri="{BB962C8B-B14F-4D97-AF65-F5344CB8AC3E}">
        <p14:creationId xmlns:p14="http://schemas.microsoft.com/office/powerpoint/2010/main" val="28882341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166949"/>
            <a:ext cx="10599737" cy="4598125"/>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en-US" altLang="ja-JP" dirty="0"/>
              <a:t>1-4-1.Google</a:t>
            </a:r>
            <a:r>
              <a:rPr lang="ja-JP" altLang="en-US" dirty="0"/>
              <a:t> </a:t>
            </a:r>
            <a:r>
              <a:rPr lang="en-US" altLang="ja-JP" dirty="0" err="1"/>
              <a:t>Colaboratory</a:t>
            </a:r>
            <a:r>
              <a:rPr lang="ja-JP" altLang="en-US" dirty="0"/>
              <a:t>の利用</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006377" y="1881880"/>
            <a:ext cx="9964088" cy="3032538"/>
          </a:xfrm>
        </p:spPr>
        <p:txBody>
          <a:bodyPr vert="horz" wrap="square" lIns="91440" tIns="45720" rIns="91440" bIns="45720" rtlCol="0" anchor="ctr">
            <a:noAutofit/>
          </a:bodyPr>
          <a:lstStyle/>
          <a:p>
            <a:pPr marL="457200" indent="-457200">
              <a:lnSpc>
                <a:spcPct val="120000"/>
              </a:lnSpc>
              <a:spcBef>
                <a:spcPts val="0"/>
              </a:spcBef>
              <a:spcAft>
                <a:spcPts val="2400"/>
              </a:spcAft>
              <a:buClr>
                <a:srgbClr val="F36C37"/>
              </a:buClr>
              <a:buFont typeface="+mj-lt"/>
              <a:buAutoNum type="arabicPeriod"/>
            </a:pPr>
            <a:r>
              <a:rPr lang="en-US" altLang="ja-JP" sz="2400" b="1" dirty="0"/>
              <a:t>Google</a:t>
            </a:r>
            <a:r>
              <a:rPr lang="ja-JP" altLang="en-US" sz="2400" b="1" dirty="0"/>
              <a:t>アカウントを用意 </a:t>
            </a:r>
            <a:r>
              <a:rPr lang="en-US" altLang="ja-JP" sz="2400" b="1" dirty="0"/>
              <a:t>/ </a:t>
            </a:r>
            <a:r>
              <a:rPr lang="ja-JP" altLang="en-US" sz="2400" b="1" dirty="0"/>
              <a:t>ログインする</a:t>
            </a:r>
            <a:br>
              <a:rPr lang="en-US" altLang="ja-JP" sz="2400" b="1" dirty="0"/>
            </a:br>
            <a:r>
              <a:rPr lang="ja-JP" altLang="en-US" sz="1800" b="1" dirty="0"/>
              <a:t>（ブラウザは</a:t>
            </a:r>
            <a:r>
              <a:rPr lang="en-US" altLang="ja-JP" sz="1800" b="1" dirty="0"/>
              <a:t>Google Chrome</a:t>
            </a:r>
            <a:r>
              <a:rPr lang="ja-JP" altLang="en-US" sz="1800" b="1" dirty="0"/>
              <a:t>を推奨です）</a:t>
            </a:r>
            <a:endParaRPr lang="ja-JP" altLang="en-US" sz="2400" b="1" dirty="0"/>
          </a:p>
          <a:p>
            <a:pPr marL="457200" indent="-457200">
              <a:lnSpc>
                <a:spcPct val="120000"/>
              </a:lnSpc>
              <a:spcBef>
                <a:spcPts val="0"/>
              </a:spcBef>
              <a:spcAft>
                <a:spcPts val="2400"/>
              </a:spcAft>
              <a:buClr>
                <a:srgbClr val="F36C37"/>
              </a:buClr>
              <a:buFont typeface="+mj-lt"/>
              <a:buAutoNum type="arabicPeriod"/>
            </a:pPr>
            <a:r>
              <a:rPr lang="en-US" altLang="ja-JP" sz="2400" b="1" dirty="0"/>
              <a:t>Google Drive</a:t>
            </a:r>
            <a:r>
              <a:rPr lang="ja-JP" altLang="en-US" sz="2400" b="1" dirty="0"/>
              <a:t>にアクセスする</a:t>
            </a:r>
            <a:br>
              <a:rPr lang="en-US" altLang="ja-JP" sz="2400" b="1" dirty="0"/>
            </a:br>
            <a:r>
              <a:rPr lang="en-US" altLang="ja-JP" sz="1800" b="1" dirty="0">
                <a:hlinkClick r:id="rId3"/>
              </a:rPr>
              <a:t>https://drive.google.com/drive/my-drive</a:t>
            </a:r>
            <a:endParaRPr lang="ja-JP" altLang="en-US" sz="2400" b="1" dirty="0"/>
          </a:p>
          <a:p>
            <a:pPr marL="457200" indent="-457200">
              <a:lnSpc>
                <a:spcPct val="120000"/>
              </a:lnSpc>
              <a:spcBef>
                <a:spcPts val="0"/>
              </a:spcBef>
              <a:spcAft>
                <a:spcPts val="2400"/>
              </a:spcAft>
              <a:buClr>
                <a:srgbClr val="F36C37"/>
              </a:buClr>
              <a:buFont typeface="+mj-lt"/>
              <a:buAutoNum type="arabicPeriod"/>
            </a:pPr>
            <a:r>
              <a:rPr lang="ja-JP" altLang="en-US" sz="2400" b="1" dirty="0"/>
              <a:t>マイドライブの直下に解凍した演習ファイルを配置する</a:t>
            </a:r>
            <a:br>
              <a:rPr lang="en-US" altLang="ja-JP" sz="2400" b="1" dirty="0"/>
            </a:br>
            <a:r>
              <a:rPr lang="ja-JP" altLang="en-US" sz="1800" b="1" dirty="0"/>
              <a:t>（演習ファイルは事前の配布・ダウンロード・配置を予定していますが、まだの場合は講師の指示に従いダウンロードしてください。）</a:t>
            </a:r>
            <a:endParaRPr lang="en-US" altLang="ja-JP" sz="1800" b="1" dirty="0"/>
          </a:p>
          <a:p>
            <a:pPr marL="457200" indent="-457200">
              <a:lnSpc>
                <a:spcPct val="120000"/>
              </a:lnSpc>
              <a:spcBef>
                <a:spcPts val="0"/>
              </a:spcBef>
              <a:spcAft>
                <a:spcPts val="2400"/>
              </a:spcAft>
              <a:buClr>
                <a:srgbClr val="F36C37"/>
              </a:buClr>
              <a:buFont typeface="+mj-lt"/>
              <a:buAutoNum type="arabicPeriod"/>
            </a:pPr>
            <a:r>
              <a:rPr lang="en-US" altLang="ja-JP" sz="2400" b="1" dirty="0" err="1"/>
              <a:t>mlho</a:t>
            </a:r>
            <a:r>
              <a:rPr lang="en-US" altLang="ja-JP" sz="2400" b="1" dirty="0"/>
              <a:t>/exercise</a:t>
            </a:r>
            <a:r>
              <a:rPr lang="ja-JP" altLang="en-US" sz="2400" b="1" dirty="0"/>
              <a:t> フォルダの中の「</a:t>
            </a:r>
            <a:r>
              <a:rPr lang="en-US" altLang="ja-JP" sz="2400" b="1" dirty="0"/>
              <a:t>1-1_Google Colaboratory</a:t>
            </a:r>
            <a:r>
              <a:rPr lang="ja-JP" altLang="en-US" sz="2400" b="1" dirty="0"/>
              <a:t>を使ってみよう</a:t>
            </a:r>
            <a:r>
              <a:rPr lang="en-US" altLang="ja-JP" sz="2400" b="1" dirty="0"/>
              <a:t>.ipynb</a:t>
            </a:r>
            <a:r>
              <a:rPr lang="ja-JP" altLang="en-US" sz="2400" b="1" dirty="0"/>
              <a:t>」をダブルクリックで実行する</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105</a:t>
            </a:fld>
            <a:endParaRPr kumimoji="1" lang="ja-JP" altLang="en-US"/>
          </a:p>
        </p:txBody>
      </p:sp>
      <p:pic>
        <p:nvPicPr>
          <p:cNvPr id="6" name="図 5" descr="コンピュータ, テーブル, スーツ, 男 が含まれている画像&#10;&#10;自動的に生成された説明">
            <a:extLst>
              <a:ext uri="{FF2B5EF4-FFF2-40B4-BE49-F238E27FC236}">
                <a16:creationId xmlns:a16="http://schemas.microsoft.com/office/drawing/2014/main" id="{CBD52D4B-85B6-47B6-A7C4-B691C7CFD1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65299" y="5050316"/>
            <a:ext cx="2501520" cy="1441501"/>
          </a:xfrm>
          <a:prstGeom prst="rect">
            <a:avLst/>
          </a:prstGeom>
        </p:spPr>
      </p:pic>
      <p:pic>
        <p:nvPicPr>
          <p:cNvPr id="7" name="図 6">
            <a:extLst>
              <a:ext uri="{FF2B5EF4-FFF2-40B4-BE49-F238E27FC236}">
                <a16:creationId xmlns:a16="http://schemas.microsoft.com/office/drawing/2014/main" id="{9BBFB83F-F8F4-4208-950D-955C857EB659}"/>
              </a:ext>
            </a:extLst>
          </p:cNvPr>
          <p:cNvPicPr>
            <a:picLocks noChangeAspect="1"/>
          </p:cNvPicPr>
          <p:nvPr/>
        </p:nvPicPr>
        <p:blipFill>
          <a:blip r:embed="rId5"/>
          <a:stretch>
            <a:fillRect/>
          </a:stretch>
        </p:blipFill>
        <p:spPr>
          <a:xfrm>
            <a:off x="9100674" y="1166949"/>
            <a:ext cx="2265826" cy="1598457"/>
          </a:xfrm>
          <a:prstGeom prst="rect">
            <a:avLst/>
          </a:prstGeom>
        </p:spPr>
      </p:pic>
      <p:sp>
        <p:nvSpPr>
          <p:cNvPr id="8" name="テキスト ボックス 7">
            <a:extLst>
              <a:ext uri="{FF2B5EF4-FFF2-40B4-BE49-F238E27FC236}">
                <a16:creationId xmlns:a16="http://schemas.microsoft.com/office/drawing/2014/main" id="{AE0EB6C2-C89E-4C74-AE74-3FFD7DB44983}"/>
              </a:ext>
            </a:extLst>
          </p:cNvPr>
          <p:cNvSpPr txBox="1"/>
          <p:nvPr/>
        </p:nvSpPr>
        <p:spPr>
          <a:xfrm>
            <a:off x="10208260" y="2523677"/>
            <a:ext cx="1158240" cy="261610"/>
          </a:xfrm>
          <a:prstGeom prst="rect">
            <a:avLst/>
          </a:prstGeom>
          <a:noFill/>
        </p:spPr>
        <p:txBody>
          <a:bodyPr wrap="square" rtlCol="0">
            <a:spAutoFit/>
          </a:bodyPr>
          <a:lstStyle/>
          <a:p>
            <a:r>
              <a:rPr kumimoji="1" lang="ja-JP" altLang="en-US" sz="1100" dirty="0"/>
              <a:t>出展：</a:t>
            </a:r>
            <a:r>
              <a:rPr kumimoji="1" lang="en-US" altLang="ja-JP" sz="1100" dirty="0"/>
              <a:t>Google</a:t>
            </a:r>
            <a:endParaRPr kumimoji="1" lang="ja-JP" altLang="en-US" sz="1100" dirty="0"/>
          </a:p>
        </p:txBody>
      </p:sp>
    </p:spTree>
    <p:extLst>
      <p:ext uri="{BB962C8B-B14F-4D97-AF65-F5344CB8AC3E}">
        <p14:creationId xmlns:p14="http://schemas.microsoft.com/office/powerpoint/2010/main" val="1884706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1476588"/>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Python</a:t>
            </a:r>
            <a:r>
              <a:rPr kumimoji="1" lang="ja-JP" altLang="en-US" sz="2000" b="1" dirty="0">
                <a:solidFill>
                  <a:srgbClr val="F36C37"/>
                </a:solidFill>
                <a:latin typeface="+mj-ea"/>
                <a:ea typeface="+mj-ea"/>
              </a:rPr>
              <a:t>基本文法の復習</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219230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変数と型 </a:t>
            </a:r>
            <a:r>
              <a:rPr lang="en-US" altLang="ja-JP" sz="1800" dirty="0"/>
              <a:t>/ </a:t>
            </a:r>
            <a:r>
              <a:rPr lang="ja-JP" altLang="en-US" sz="1800" dirty="0"/>
              <a:t>四則演算</a:t>
            </a:r>
          </a:p>
          <a:p>
            <a:pPr>
              <a:buClr>
                <a:srgbClr val="F36C37"/>
              </a:buClr>
              <a:buFont typeface="Wingdings" panose="05000000000000000000" pitchFamily="2" charset="2"/>
              <a:buChar char="l"/>
            </a:pPr>
            <a:r>
              <a:rPr lang="ja-JP" altLang="en-US" sz="1800" dirty="0"/>
              <a:t>リスト </a:t>
            </a:r>
            <a:r>
              <a:rPr lang="en-US" altLang="ja-JP" sz="1800" dirty="0"/>
              <a:t>/ </a:t>
            </a:r>
            <a:r>
              <a:rPr lang="ja-JP" altLang="en-US" sz="1800" dirty="0"/>
              <a:t>タプル </a:t>
            </a:r>
            <a:r>
              <a:rPr lang="en-US" altLang="ja-JP" sz="1800" dirty="0"/>
              <a:t>/</a:t>
            </a:r>
            <a:r>
              <a:rPr lang="ja-JP" altLang="en-US" sz="1800" dirty="0"/>
              <a:t> 辞書</a:t>
            </a:r>
            <a:endParaRPr lang="en-US" altLang="ja-JP" sz="1800" dirty="0"/>
          </a:p>
          <a:p>
            <a:pPr>
              <a:buClr>
                <a:srgbClr val="F36C37"/>
              </a:buClr>
              <a:buFont typeface="Wingdings" panose="05000000000000000000" pitchFamily="2" charset="2"/>
              <a:buChar char="l"/>
            </a:pPr>
            <a:r>
              <a:rPr lang="en-US" altLang="ja-JP" sz="1800" dirty="0"/>
              <a:t>if</a:t>
            </a:r>
            <a:r>
              <a:rPr lang="ja-JP" altLang="en-US" sz="1800" dirty="0"/>
              <a:t>文 </a:t>
            </a:r>
            <a:r>
              <a:rPr lang="en-US" altLang="ja-JP" sz="1800" dirty="0"/>
              <a:t>/ for</a:t>
            </a:r>
            <a:r>
              <a:rPr lang="ja-JP" altLang="en-US" sz="1800" dirty="0"/>
              <a:t>文</a:t>
            </a:r>
            <a:endParaRPr lang="en-US" altLang="ja-JP" sz="1800" dirty="0"/>
          </a:p>
          <a:p>
            <a:pPr>
              <a:buClr>
                <a:srgbClr val="F36C37"/>
              </a:buClr>
              <a:buFont typeface="Wingdings" panose="05000000000000000000" pitchFamily="2" charset="2"/>
              <a:buChar char="l"/>
            </a:pPr>
            <a:r>
              <a:rPr lang="ja-JP" altLang="en-US" sz="1800" dirty="0"/>
              <a:t>関数 </a:t>
            </a:r>
            <a:r>
              <a:rPr lang="en-US" altLang="ja-JP" sz="1800" dirty="0"/>
              <a:t>/ </a:t>
            </a:r>
            <a:r>
              <a:rPr lang="ja-JP" altLang="en-US" sz="1800" dirty="0"/>
              <a:t>クラス</a:t>
            </a:r>
          </a:p>
        </p:txBody>
      </p:sp>
      <p:sp>
        <p:nvSpPr>
          <p:cNvPr id="8" name="四角形: 角を丸くする 7">
            <a:extLst>
              <a:ext uri="{FF2B5EF4-FFF2-40B4-BE49-F238E27FC236}">
                <a16:creationId xmlns:a16="http://schemas.microsoft.com/office/drawing/2014/main" id="{01D4CEFF-C3F8-4ADA-B6DB-73D12C798EAE}"/>
              </a:ext>
            </a:extLst>
          </p:cNvPr>
          <p:cNvSpPr/>
          <p:nvPr/>
        </p:nvSpPr>
        <p:spPr bwMode="auto">
          <a:xfrm>
            <a:off x="746465" y="447275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機械学習の基本ライブラリを試してみる</a:t>
            </a:r>
          </a:p>
        </p:txBody>
      </p:sp>
      <p:sp>
        <p:nvSpPr>
          <p:cNvPr id="9" name="テキスト ボックス 8">
            <a:extLst>
              <a:ext uri="{FF2B5EF4-FFF2-40B4-BE49-F238E27FC236}">
                <a16:creationId xmlns:a16="http://schemas.microsoft.com/office/drawing/2014/main" id="{0A3897B8-811D-4F1C-9A7E-168FF4C9421B}"/>
              </a:ext>
            </a:extLst>
          </p:cNvPr>
          <p:cNvSpPr txBox="1"/>
          <p:nvPr/>
        </p:nvSpPr>
        <p:spPr>
          <a:xfrm>
            <a:off x="1038992" y="5104519"/>
            <a:ext cx="9981433"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l"/>
              <a:tabLst/>
              <a:defRPr kumimoji="1"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pPr>
            <a:r>
              <a:rPr lang="en-US" altLang="ja-JP" dirty="0"/>
              <a:t>NumPy	</a:t>
            </a:r>
            <a:r>
              <a:rPr lang="ja-JP" altLang="en-US" dirty="0"/>
              <a:t>（数値計算）</a:t>
            </a:r>
          </a:p>
          <a:p>
            <a:pPr>
              <a:buClr>
                <a:srgbClr val="F36C37"/>
              </a:buClr>
            </a:pPr>
            <a:r>
              <a:rPr lang="en-US" altLang="ja-JP" dirty="0"/>
              <a:t>pandas	</a:t>
            </a:r>
            <a:r>
              <a:rPr lang="ja-JP" altLang="en-US" dirty="0"/>
              <a:t>（データ読み取り、加工）</a:t>
            </a:r>
            <a:endParaRPr lang="en-US" altLang="ja-JP" dirty="0"/>
          </a:p>
          <a:p>
            <a:pPr>
              <a:buClr>
                <a:srgbClr val="F36C37"/>
              </a:buClr>
            </a:pPr>
            <a:r>
              <a:rPr lang="en-US" altLang="ja-JP" dirty="0"/>
              <a:t>matplotlib	</a:t>
            </a:r>
            <a:r>
              <a:rPr lang="ja-JP" altLang="en-US" dirty="0"/>
              <a:t>（グラフ描画）</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1-4-2.Python</a:t>
            </a:r>
            <a:r>
              <a:rPr lang="ja-JP" altLang="en-US" dirty="0"/>
              <a:t>の復習と機械学習の基本ライブラリ</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106</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26435"/>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mlho/ exercise </a:t>
            </a:r>
            <a:r>
              <a:rPr lang="ja-JP" altLang="en-US" sz="1800" dirty="0"/>
              <a:t>フォルダの中の「</a:t>
            </a:r>
            <a:r>
              <a:rPr lang="en-US" altLang="ja-JP" sz="1800" dirty="0"/>
              <a:t>1-2_Python</a:t>
            </a:r>
            <a:r>
              <a:rPr lang="ja-JP" altLang="en-US" sz="1800" dirty="0"/>
              <a:t>基本文法の復習</a:t>
            </a:r>
            <a:r>
              <a:rPr lang="en-US" altLang="ja-JP" sz="1800" dirty="0"/>
              <a:t>.ipynb</a:t>
            </a:r>
            <a:r>
              <a:rPr lang="ja-JP" altLang="en-US" sz="1800" dirty="0"/>
              <a:t>」を実行する</a:t>
            </a:r>
          </a:p>
        </p:txBody>
      </p:sp>
      <p:sp>
        <p:nvSpPr>
          <p:cNvPr id="10" name="テキスト ボックス 9">
            <a:extLst>
              <a:ext uri="{FF2B5EF4-FFF2-40B4-BE49-F238E27FC236}">
                <a16:creationId xmlns:a16="http://schemas.microsoft.com/office/drawing/2014/main" id="{BA5466DC-B455-4180-A2AF-B7D3A9003839}"/>
              </a:ext>
            </a:extLst>
          </p:cNvPr>
          <p:cNvSpPr txBox="1"/>
          <p:nvPr/>
        </p:nvSpPr>
        <p:spPr>
          <a:xfrm>
            <a:off x="741363" y="3987224"/>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mlho/ exercise </a:t>
            </a:r>
            <a:r>
              <a:rPr lang="ja-JP" altLang="en-US" sz="1800" dirty="0"/>
              <a:t>フォルダの中の「</a:t>
            </a:r>
            <a:r>
              <a:rPr lang="en-US" altLang="ja-JP" sz="1800" dirty="0"/>
              <a:t>1-3_</a:t>
            </a:r>
            <a:r>
              <a:rPr lang="ja-JP" altLang="en-US" sz="1800" dirty="0"/>
              <a:t>機械学習の基本ライブラリ</a:t>
            </a:r>
            <a:r>
              <a:rPr lang="en-US" altLang="ja-JP" sz="1800" dirty="0"/>
              <a:t>.ipynb</a:t>
            </a:r>
            <a:r>
              <a:rPr lang="ja-JP" altLang="en-US" sz="1800" dirty="0"/>
              <a:t>」を実行する</a:t>
            </a:r>
          </a:p>
        </p:txBody>
      </p:sp>
    </p:spTree>
    <p:extLst>
      <p:ext uri="{BB962C8B-B14F-4D97-AF65-F5344CB8AC3E}">
        <p14:creationId xmlns:p14="http://schemas.microsoft.com/office/powerpoint/2010/main" val="723325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NumPy</a:t>
            </a:r>
            <a:endParaRPr kumimoji="1" lang="ja-JP" altLang="en-US" sz="2000" b="1" dirty="0">
              <a:solidFill>
                <a:srgbClr val="F36C37"/>
              </a:solidFill>
              <a:latin typeface="+mj-ea"/>
              <a:ea typeface="+mj-ea"/>
            </a:endParaRP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Python</a:t>
            </a:r>
            <a:r>
              <a:rPr lang="ja-JP" altLang="en-US" sz="1800" dirty="0"/>
              <a:t>での科学計算の基本パッケージ</a:t>
            </a:r>
          </a:p>
          <a:p>
            <a:pPr lvl="1">
              <a:buClr>
                <a:srgbClr val="F36C37"/>
              </a:buClr>
            </a:pPr>
            <a:r>
              <a:rPr lang="ja-JP" altLang="en-US" sz="1400" b="1" dirty="0"/>
              <a:t>ベクトルや行列などの多次元配列の計算</a:t>
            </a:r>
            <a:endParaRPr lang="en-US" altLang="ja-JP" sz="1400" b="1" dirty="0"/>
          </a:p>
          <a:p>
            <a:pPr lvl="1">
              <a:buClr>
                <a:srgbClr val="F36C37"/>
              </a:buClr>
            </a:pPr>
            <a:r>
              <a:rPr lang="ja-JP" altLang="en-US" sz="1400" b="1" dirty="0"/>
              <a:t>リストより効率よく配列や行列（多次元配列）を処理可能</a:t>
            </a:r>
            <a:endParaRPr lang="en-US" altLang="ja-JP" sz="1400" b="1" dirty="0"/>
          </a:p>
          <a:p>
            <a:pPr lvl="1">
              <a:buClr>
                <a:srgbClr val="F36C37"/>
              </a:buClr>
            </a:pPr>
            <a:r>
              <a:rPr lang="en-US" altLang="ja-JP" sz="1400" b="1" dirty="0"/>
              <a:t>NumPy</a:t>
            </a:r>
            <a:r>
              <a:rPr lang="ja-JP" altLang="en-US" sz="1400" b="1" dirty="0"/>
              <a:t>配列（</a:t>
            </a:r>
            <a:r>
              <a:rPr lang="en-US" altLang="ja-JP" sz="1400" b="1" dirty="0"/>
              <a:t>np.array</a:t>
            </a:r>
            <a:r>
              <a:rPr lang="ja-JP" altLang="en-US" sz="1400" b="1" dirty="0"/>
              <a:t>）というデータの扱い方が、機械学習のスタンダード</a:t>
            </a:r>
          </a:p>
          <a:p>
            <a:pPr lvl="1">
              <a:buClr>
                <a:srgbClr val="F36C37"/>
              </a:buClr>
            </a:pPr>
            <a:r>
              <a:rPr lang="ja-JP" altLang="en-US" sz="1400" b="1" dirty="0"/>
              <a:t>その他、乱数生成など機能多数</a:t>
            </a:r>
          </a:p>
          <a:p>
            <a:pPr>
              <a:buClr>
                <a:srgbClr val="F36C37"/>
              </a:buClr>
              <a:buFont typeface="Wingdings" panose="05000000000000000000" pitchFamily="2" charset="2"/>
              <a:buChar char="l"/>
            </a:pP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1-4-3.</a:t>
            </a:r>
            <a:r>
              <a:rPr lang="ja-JP" altLang="en-US" dirty="0"/>
              <a:t>機械学習基本ライブラリの紹介①</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107</a:t>
            </a:fld>
            <a:endParaRPr kumimoji="1" lang="ja-JP" altLang="en-US"/>
          </a:p>
        </p:txBody>
      </p:sp>
      <p:pic>
        <p:nvPicPr>
          <p:cNvPr id="10" name="図 9">
            <a:extLst>
              <a:ext uri="{FF2B5EF4-FFF2-40B4-BE49-F238E27FC236}">
                <a16:creationId xmlns:a16="http://schemas.microsoft.com/office/drawing/2014/main" id="{5977F45A-93C3-4FDB-B0AB-C13BD22F08B5}"/>
              </a:ext>
            </a:extLst>
          </p:cNvPr>
          <p:cNvPicPr>
            <a:picLocks noChangeAspect="1"/>
          </p:cNvPicPr>
          <p:nvPr/>
        </p:nvPicPr>
        <p:blipFill>
          <a:blip r:embed="rId3"/>
          <a:stretch>
            <a:fillRect/>
          </a:stretch>
        </p:blipFill>
        <p:spPr>
          <a:xfrm>
            <a:off x="9423006" y="5512205"/>
            <a:ext cx="1860930" cy="766265"/>
          </a:xfrm>
          <a:prstGeom prst="rect">
            <a:avLst/>
          </a:prstGeom>
        </p:spPr>
      </p:pic>
      <p:sp>
        <p:nvSpPr>
          <p:cNvPr id="12" name="正方形/長方形 11">
            <a:extLst>
              <a:ext uri="{FF2B5EF4-FFF2-40B4-BE49-F238E27FC236}">
                <a16:creationId xmlns:a16="http://schemas.microsoft.com/office/drawing/2014/main" id="{62062C14-5D7C-4D79-8CF4-E782502C7964}"/>
              </a:ext>
            </a:extLst>
          </p:cNvPr>
          <p:cNvSpPr/>
          <p:nvPr/>
        </p:nvSpPr>
        <p:spPr bwMode="auto">
          <a:xfrm>
            <a:off x="1639924" y="3267346"/>
            <a:ext cx="3266382" cy="252328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lnSpcReduction="10000"/>
          </a:bodyPr>
          <a:lstStyle/>
          <a:p>
            <a:r>
              <a:rPr lang="en-US" altLang="ja-JP" sz="1600" dirty="0">
                <a:solidFill>
                  <a:srgbClr val="00879E"/>
                </a:solidFill>
                <a:latin typeface="+mn-ea"/>
              </a:rPr>
              <a:t>#</a:t>
            </a:r>
            <a:r>
              <a:rPr lang="ja-JP" altLang="en-US" sz="1600" dirty="0">
                <a:solidFill>
                  <a:srgbClr val="00879E"/>
                </a:solidFill>
                <a:latin typeface="+mn-ea"/>
              </a:rPr>
              <a:t>行列の内積計算</a:t>
            </a:r>
            <a:endParaRPr lang="en-US" altLang="ja-JP" sz="1600" dirty="0">
              <a:solidFill>
                <a:srgbClr val="00879E"/>
              </a:solidFill>
              <a:latin typeface="+mn-ea"/>
            </a:endParaRPr>
          </a:p>
          <a:p>
            <a:r>
              <a:rPr lang="en-US" altLang="ja-JP" sz="1600" dirty="0">
                <a:latin typeface="+mn-ea"/>
              </a:rPr>
              <a:t>import numpy as np</a:t>
            </a:r>
          </a:p>
          <a:p>
            <a:endParaRPr lang="en-US" altLang="ja-JP" sz="1600" dirty="0">
              <a:latin typeface="+mn-ea"/>
            </a:endParaRPr>
          </a:p>
          <a:p>
            <a:r>
              <a:rPr lang="en-US" altLang="ja-JP" sz="1600" dirty="0">
                <a:latin typeface="+mn-ea"/>
              </a:rPr>
              <a:t>X = np.array([ [1, 2], [3, 4] ])</a:t>
            </a:r>
          </a:p>
          <a:p>
            <a:r>
              <a:rPr lang="en-US" altLang="ja-JP" sz="1600" dirty="0">
                <a:latin typeface="+mn-ea"/>
              </a:rPr>
              <a:t>Y = np.array([ [5, 6], [7, 8] ])</a:t>
            </a:r>
          </a:p>
          <a:p>
            <a:r>
              <a:rPr lang="en-US" altLang="ja-JP" sz="1600" dirty="0">
                <a:latin typeface="+mn-ea"/>
              </a:rPr>
              <a:t>Z = np.dot(X,Y)</a:t>
            </a:r>
          </a:p>
          <a:p>
            <a:endParaRPr lang="en-US" altLang="ja-JP" sz="1600" dirty="0">
              <a:latin typeface="+mn-ea"/>
            </a:endParaRPr>
          </a:p>
          <a:p>
            <a:r>
              <a:rPr lang="en-US" altLang="ja-JP" sz="1600" dirty="0">
                <a:latin typeface="+mn-ea"/>
              </a:rPr>
              <a:t>print (Z)</a:t>
            </a:r>
          </a:p>
          <a:p>
            <a:endParaRPr lang="en-US" altLang="ja-JP" sz="1600" dirty="0">
              <a:latin typeface="+mn-ea"/>
            </a:endParaRPr>
          </a:p>
          <a:p>
            <a:r>
              <a:rPr lang="en-US" altLang="ja-JP" sz="1600" dirty="0">
                <a:latin typeface="+mn-ea"/>
              </a:rPr>
              <a:t>[[19 22]</a:t>
            </a:r>
          </a:p>
          <a:p>
            <a:r>
              <a:rPr lang="en-US" altLang="ja-JP" sz="1600" dirty="0">
                <a:latin typeface="+mn-ea"/>
              </a:rPr>
              <a:t> [43 50]]</a:t>
            </a: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62299B5-C3B0-428F-87D9-297CA265D24D}"/>
                  </a:ext>
                </a:extLst>
              </p:cNvPr>
              <p:cNvSpPr txBox="1"/>
              <p:nvPr/>
            </p:nvSpPr>
            <p:spPr>
              <a:xfrm>
                <a:off x="5661036" y="3950463"/>
                <a:ext cx="4784195" cy="180498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kumimoji="1" lang="en-US" altLang="ja-JP" i="1" smtClean="0">
                              <a:latin typeface="Cambria Math" panose="02040503050406030204" pitchFamily="18" charset="0"/>
                            </a:rPr>
                          </m:ctrlPr>
                        </m:dPr>
                        <m:e>
                          <m:m>
                            <m:mPr>
                              <m:mcs>
                                <m:mc>
                                  <m:mcPr>
                                    <m:count m:val="2"/>
                                    <m:mcJc m:val="center"/>
                                  </m:mcPr>
                                </m:mc>
                              </m:mcs>
                              <m:ctrlPr>
                                <a:rPr kumimoji="1" lang="en-US" altLang="ja-JP" i="1" smtClean="0">
                                  <a:latin typeface="Cambria Math" panose="02040503050406030204" pitchFamily="18" charset="0"/>
                                </a:rPr>
                              </m:ctrlPr>
                            </m:mPr>
                            <m:mr>
                              <m:e>
                                <m:r>
                                  <m:rPr>
                                    <m:brk m:alnAt="7"/>
                                  </m:rPr>
                                  <a:rPr kumimoji="1" lang="en-US" altLang="ja-JP" b="0" i="1" smtClean="0">
                                    <a:latin typeface="Cambria Math" panose="02040503050406030204" pitchFamily="18" charset="0"/>
                                  </a:rPr>
                                  <m:t>1</m:t>
                                </m:r>
                              </m:e>
                              <m:e>
                                <m:r>
                                  <a:rPr kumimoji="1" lang="en-US" altLang="ja-JP" b="0" i="1" smtClean="0">
                                    <a:latin typeface="Cambria Math" panose="02040503050406030204" pitchFamily="18" charset="0"/>
                                  </a:rPr>
                                  <m:t>2</m:t>
                                </m:r>
                              </m:e>
                            </m:mr>
                            <m:mr>
                              <m:e>
                                <m:r>
                                  <a:rPr kumimoji="1" lang="en-US" altLang="ja-JP" b="0" i="1" smtClean="0">
                                    <a:latin typeface="Cambria Math" panose="02040503050406030204" pitchFamily="18" charset="0"/>
                                  </a:rPr>
                                  <m:t>3</m:t>
                                </m:r>
                              </m:e>
                              <m:e>
                                <m:r>
                                  <a:rPr kumimoji="1" lang="en-US" altLang="ja-JP" b="0" i="1" smtClean="0">
                                    <a:latin typeface="Cambria Math" panose="02040503050406030204" pitchFamily="18" charset="0"/>
                                  </a:rPr>
                                  <m:t>4</m:t>
                                </m:r>
                              </m:e>
                            </m:mr>
                          </m:m>
                        </m:e>
                      </m:d>
                      <m:d>
                        <m:dPr>
                          <m:begChr m:val="["/>
                          <m:endChr m:val="]"/>
                          <m:ctrlPr>
                            <a:rPr kumimoji="1" lang="en-US" altLang="ja-JP" i="1" smtClean="0">
                              <a:latin typeface="Cambria Math" panose="02040503050406030204" pitchFamily="18" charset="0"/>
                            </a:rPr>
                          </m:ctrlPr>
                        </m:dPr>
                        <m:e>
                          <m:m>
                            <m:mPr>
                              <m:mcs>
                                <m:mc>
                                  <m:mcPr>
                                    <m:count m:val="2"/>
                                    <m:mcJc m:val="center"/>
                                  </m:mcPr>
                                </m:mc>
                              </m:mcs>
                              <m:ctrlPr>
                                <a:rPr kumimoji="1" lang="en-US" altLang="ja-JP" i="1">
                                  <a:latin typeface="Cambria Math" panose="02040503050406030204" pitchFamily="18" charset="0"/>
                                </a:rPr>
                              </m:ctrlPr>
                            </m:mPr>
                            <m:mr>
                              <m:e>
                                <m:r>
                                  <m:rPr>
                                    <m:brk m:alnAt="7"/>
                                  </m:rPr>
                                  <a:rPr kumimoji="1" lang="en-US" altLang="ja-JP" b="0" i="1" smtClean="0">
                                    <a:latin typeface="Cambria Math" panose="02040503050406030204" pitchFamily="18" charset="0"/>
                                  </a:rPr>
                                  <m:t>5</m:t>
                                </m:r>
                              </m:e>
                              <m:e>
                                <m:r>
                                  <a:rPr kumimoji="1" lang="en-US" altLang="ja-JP" b="0" i="1" smtClean="0">
                                    <a:latin typeface="Cambria Math" panose="02040503050406030204" pitchFamily="18" charset="0"/>
                                  </a:rPr>
                                  <m:t>6</m:t>
                                </m:r>
                              </m:e>
                            </m:mr>
                            <m:mr>
                              <m:e>
                                <m:r>
                                  <a:rPr kumimoji="1" lang="en-US" altLang="ja-JP" b="0" i="1" smtClean="0">
                                    <a:latin typeface="Cambria Math" panose="02040503050406030204" pitchFamily="18" charset="0"/>
                                  </a:rPr>
                                  <m:t>7</m:t>
                                </m:r>
                              </m:e>
                              <m:e>
                                <m:r>
                                  <a:rPr kumimoji="1" lang="en-US" altLang="ja-JP" b="0" i="1" smtClean="0">
                                    <a:latin typeface="Cambria Math" panose="02040503050406030204" pitchFamily="18" charset="0"/>
                                  </a:rPr>
                                  <m:t>8</m:t>
                                </m:r>
                              </m:e>
                            </m:mr>
                          </m:m>
                        </m:e>
                      </m:d>
                      <m:r>
                        <a:rPr kumimoji="1" lang="en-US" altLang="ja-JP" i="1" smtClean="0">
                          <a:latin typeface="Cambria Math" panose="02040503050406030204" pitchFamily="18" charset="0"/>
                          <a:ea typeface="Cambria Math" panose="02040503050406030204" pitchFamily="18" charset="0"/>
                        </a:rPr>
                        <m:t>=</m:t>
                      </m:r>
                      <m:d>
                        <m:dPr>
                          <m:begChr m:val="["/>
                          <m:endChr m:val="]"/>
                          <m:ctrlPr>
                            <a:rPr kumimoji="1" lang="en-US" altLang="ja-JP" i="1" smtClean="0">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ja-JP" i="1">
                                  <a:latin typeface="Cambria Math" panose="02040503050406030204" pitchFamily="18" charset="0"/>
                                </a:rPr>
                              </m:ctrlPr>
                            </m:mPr>
                            <m:mr>
                              <m:e>
                                <m:r>
                                  <m:rPr>
                                    <m:brk m:alnAt="7"/>
                                  </m:rP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ea typeface="Cambria Math" panose="02040503050406030204" pitchFamily="18" charset="0"/>
                                  </a:rPr>
                                  <m:t>×5+2×7</m:t>
                                </m:r>
                              </m:e>
                              <m:e>
                                <m:r>
                                  <m:rPr>
                                    <m:brk m:alnAt="7"/>
                                  </m:rPr>
                                  <a:rPr kumimoji="1" lang="en-US" altLang="ja-JP" i="1">
                                    <a:latin typeface="Cambria Math" panose="02040503050406030204" pitchFamily="18" charset="0"/>
                                  </a:rPr>
                                  <m:t>1</m:t>
                                </m:r>
                                <m:r>
                                  <a:rPr kumimoji="1" lang="en-US" altLang="ja-JP" i="1">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6</m:t>
                                </m:r>
                                <m:r>
                                  <a:rPr kumimoji="1" lang="en-US" altLang="ja-JP" i="1">
                                    <a:latin typeface="Cambria Math" panose="02040503050406030204" pitchFamily="18" charset="0"/>
                                    <a:ea typeface="Cambria Math" panose="02040503050406030204" pitchFamily="18" charset="0"/>
                                  </a:rPr>
                                  <m:t>+2×</m:t>
                                </m:r>
                                <m:r>
                                  <a:rPr kumimoji="1" lang="en-US" altLang="ja-JP" b="0" i="1" smtClean="0">
                                    <a:latin typeface="Cambria Math" panose="02040503050406030204" pitchFamily="18" charset="0"/>
                                    <a:ea typeface="Cambria Math" panose="02040503050406030204" pitchFamily="18" charset="0"/>
                                  </a:rPr>
                                  <m:t>8</m:t>
                                </m:r>
                              </m:e>
                            </m:mr>
                            <m:mr>
                              <m:e>
                                <m:r>
                                  <m:rPr>
                                    <m:brk m:alnAt="7"/>
                                  </m:rPr>
                                  <a:rPr kumimoji="1" lang="en-US" altLang="ja-JP" b="0" i="1" smtClean="0">
                                    <a:latin typeface="Cambria Math" panose="02040503050406030204" pitchFamily="18" charset="0"/>
                                  </a:rPr>
                                  <m:t>3</m:t>
                                </m:r>
                                <m:r>
                                  <a:rPr kumimoji="1" lang="en-US" altLang="ja-JP" i="1">
                                    <a:latin typeface="Cambria Math" panose="02040503050406030204" pitchFamily="18" charset="0"/>
                                    <a:ea typeface="Cambria Math" panose="02040503050406030204" pitchFamily="18" charset="0"/>
                                  </a:rPr>
                                  <m:t>×5+</m:t>
                                </m:r>
                                <m:r>
                                  <a:rPr kumimoji="1" lang="en-US" altLang="ja-JP" b="0" i="1" smtClean="0">
                                    <a:latin typeface="Cambria Math" panose="02040503050406030204" pitchFamily="18" charset="0"/>
                                    <a:ea typeface="Cambria Math" panose="02040503050406030204" pitchFamily="18" charset="0"/>
                                  </a:rPr>
                                  <m:t>4</m:t>
                                </m:r>
                                <m:r>
                                  <a:rPr kumimoji="1" lang="en-US" altLang="ja-JP" i="1">
                                    <a:latin typeface="Cambria Math" panose="02040503050406030204" pitchFamily="18" charset="0"/>
                                    <a:ea typeface="Cambria Math" panose="02040503050406030204" pitchFamily="18" charset="0"/>
                                  </a:rPr>
                                  <m:t>×7</m:t>
                                </m:r>
                              </m:e>
                              <m:e>
                                <m:r>
                                  <a:rPr kumimoji="1" lang="en-US" altLang="ja-JP" b="0" i="1" smtClean="0">
                                    <a:latin typeface="Cambria Math" panose="02040503050406030204" pitchFamily="18" charset="0"/>
                                  </a:rPr>
                                  <m:t>3</m:t>
                                </m:r>
                                <m:r>
                                  <a:rPr kumimoji="1" lang="en-US" altLang="ja-JP" i="1">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6</m:t>
                                </m:r>
                                <m:r>
                                  <a:rPr kumimoji="1" lang="en-US" altLang="ja-JP" i="1">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4</m:t>
                                </m:r>
                                <m:r>
                                  <a:rPr kumimoji="1" lang="en-US" altLang="ja-JP" i="1">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8</m:t>
                                </m:r>
                              </m:e>
                            </m:mr>
                          </m:m>
                        </m:e>
                      </m:d>
                    </m:oMath>
                  </m:oMathPara>
                </a14:m>
                <a:endParaRPr kumimoji="1" lang="en-US" altLang="ja-JP" dirty="0"/>
              </a:p>
              <a:p>
                <a:endParaRPr kumimoji="1" lang="en-US" altLang="ja-JP" sz="105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d>
                        <m:dPr>
                          <m:begChr m:val="["/>
                          <m:endChr m:val="]"/>
                          <m:ctrlPr>
                            <a:rPr kumimoji="1" lang="en-US" altLang="ja-JP" i="1">
                              <a:solidFill>
                                <a:schemeClr val="bg1"/>
                              </a:solidFill>
                              <a:latin typeface="Cambria Math" panose="02040503050406030204" pitchFamily="18" charset="0"/>
                            </a:rPr>
                          </m:ctrlPr>
                        </m:dPr>
                        <m:e>
                          <m:m>
                            <m:mPr>
                              <m:mcs>
                                <m:mc>
                                  <m:mcPr>
                                    <m:count m:val="2"/>
                                    <m:mcJc m:val="center"/>
                                  </m:mcPr>
                                </m:mc>
                              </m:mcs>
                              <m:ctrlPr>
                                <a:rPr kumimoji="1" lang="en-US" altLang="ja-JP" i="1">
                                  <a:solidFill>
                                    <a:schemeClr val="bg1"/>
                                  </a:solidFill>
                                  <a:latin typeface="Cambria Math" panose="02040503050406030204" pitchFamily="18" charset="0"/>
                                </a:rPr>
                              </m:ctrlPr>
                            </m:mPr>
                            <m:mr>
                              <m:e>
                                <m:r>
                                  <m:rPr>
                                    <m:brk m:alnAt="7"/>
                                  </m:rPr>
                                  <a:rPr kumimoji="1" lang="en-US" altLang="ja-JP" i="1">
                                    <a:solidFill>
                                      <a:schemeClr val="bg1"/>
                                    </a:solidFill>
                                    <a:latin typeface="Cambria Math" panose="02040503050406030204" pitchFamily="18" charset="0"/>
                                  </a:rPr>
                                  <m:t>1</m:t>
                                </m:r>
                              </m:e>
                              <m:e>
                                <m:r>
                                  <a:rPr kumimoji="1" lang="en-US" altLang="ja-JP" i="1">
                                    <a:solidFill>
                                      <a:schemeClr val="bg1"/>
                                    </a:solidFill>
                                    <a:latin typeface="Cambria Math" panose="02040503050406030204" pitchFamily="18" charset="0"/>
                                  </a:rPr>
                                  <m:t>2</m:t>
                                </m:r>
                              </m:e>
                            </m:mr>
                            <m:mr>
                              <m:e>
                                <m:r>
                                  <a:rPr kumimoji="1" lang="en-US" altLang="ja-JP" i="1">
                                    <a:solidFill>
                                      <a:schemeClr val="bg1"/>
                                    </a:solidFill>
                                    <a:latin typeface="Cambria Math" panose="02040503050406030204" pitchFamily="18" charset="0"/>
                                  </a:rPr>
                                  <m:t>3</m:t>
                                </m:r>
                              </m:e>
                              <m:e>
                                <m:r>
                                  <a:rPr kumimoji="1" lang="en-US" altLang="ja-JP" i="1">
                                    <a:solidFill>
                                      <a:schemeClr val="bg1"/>
                                    </a:solidFill>
                                    <a:latin typeface="Cambria Math" panose="02040503050406030204" pitchFamily="18" charset="0"/>
                                  </a:rPr>
                                  <m:t>4</m:t>
                                </m:r>
                              </m:e>
                            </m:mr>
                          </m:m>
                        </m:e>
                      </m:d>
                      <m:d>
                        <m:dPr>
                          <m:begChr m:val="["/>
                          <m:endChr m:val="]"/>
                          <m:ctrlPr>
                            <a:rPr kumimoji="1" lang="en-US" altLang="ja-JP" i="1">
                              <a:solidFill>
                                <a:schemeClr val="bg1"/>
                              </a:solidFill>
                              <a:latin typeface="Cambria Math" panose="02040503050406030204" pitchFamily="18" charset="0"/>
                            </a:rPr>
                          </m:ctrlPr>
                        </m:dPr>
                        <m:e>
                          <m:m>
                            <m:mPr>
                              <m:mcs>
                                <m:mc>
                                  <m:mcPr>
                                    <m:count m:val="2"/>
                                    <m:mcJc m:val="center"/>
                                  </m:mcPr>
                                </m:mc>
                              </m:mcs>
                              <m:ctrlPr>
                                <a:rPr kumimoji="1" lang="en-US" altLang="ja-JP" i="1">
                                  <a:solidFill>
                                    <a:schemeClr val="bg1"/>
                                  </a:solidFill>
                                  <a:latin typeface="Cambria Math" panose="02040503050406030204" pitchFamily="18" charset="0"/>
                                </a:rPr>
                              </m:ctrlPr>
                            </m:mPr>
                            <m:mr>
                              <m:e>
                                <m:r>
                                  <m:rPr>
                                    <m:brk m:alnAt="7"/>
                                  </m:rPr>
                                  <a:rPr kumimoji="1" lang="en-US" altLang="ja-JP" i="1">
                                    <a:solidFill>
                                      <a:schemeClr val="bg1"/>
                                    </a:solidFill>
                                    <a:latin typeface="Cambria Math" panose="02040503050406030204" pitchFamily="18" charset="0"/>
                                  </a:rPr>
                                  <m:t>5</m:t>
                                </m:r>
                              </m:e>
                              <m:e>
                                <m:r>
                                  <a:rPr kumimoji="1" lang="en-US" altLang="ja-JP" i="1">
                                    <a:solidFill>
                                      <a:schemeClr val="bg1"/>
                                    </a:solidFill>
                                    <a:latin typeface="Cambria Math" panose="02040503050406030204" pitchFamily="18" charset="0"/>
                                  </a:rPr>
                                  <m:t>6</m:t>
                                </m:r>
                              </m:e>
                            </m:mr>
                            <m:mr>
                              <m:e>
                                <m:r>
                                  <a:rPr kumimoji="1" lang="en-US" altLang="ja-JP" i="1">
                                    <a:solidFill>
                                      <a:schemeClr val="bg1"/>
                                    </a:solidFill>
                                    <a:latin typeface="Cambria Math" panose="02040503050406030204" pitchFamily="18" charset="0"/>
                                  </a:rPr>
                                  <m:t>7</m:t>
                                </m:r>
                              </m:e>
                              <m:e>
                                <m:r>
                                  <a:rPr kumimoji="1" lang="en-US" altLang="ja-JP" i="1">
                                    <a:solidFill>
                                      <a:schemeClr val="bg1"/>
                                    </a:solidFill>
                                    <a:latin typeface="Cambria Math" panose="02040503050406030204" pitchFamily="18" charset="0"/>
                                  </a:rPr>
                                  <m:t>8</m:t>
                                </m:r>
                              </m:e>
                            </m:mr>
                          </m:m>
                        </m:e>
                      </m:d>
                      <m:r>
                        <a:rPr kumimoji="1" lang="en-US" altLang="ja-JP" i="1">
                          <a:latin typeface="Cambria Math" panose="02040503050406030204" pitchFamily="18" charset="0"/>
                          <a:ea typeface="Cambria Math" panose="02040503050406030204" pitchFamily="18" charset="0"/>
                        </a:rPr>
                        <m:t>=</m:t>
                      </m:r>
                      <m:d>
                        <m:dPr>
                          <m:begChr m:val="["/>
                          <m:endChr m:val="]"/>
                          <m:ctrlPr>
                            <a:rPr kumimoji="1" lang="en-US" altLang="ja-JP" i="1">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ja-JP" i="1">
                                  <a:latin typeface="Cambria Math" panose="02040503050406030204" pitchFamily="18" charset="0"/>
                                </a:rPr>
                              </m:ctrlPr>
                            </m:mPr>
                            <m:mr>
                              <m:e>
                                <m:r>
                                  <m:rPr>
                                    <m:brk m:alnAt="7"/>
                                  </m:rPr>
                                  <a:rPr kumimoji="1" lang="en-US" altLang="ja-JP" b="0" i="1" smtClean="0">
                                    <a:latin typeface="Cambria Math" panose="02040503050406030204" pitchFamily="18" charset="0"/>
                                  </a:rPr>
                                  <m:t>5</m:t>
                                </m:r>
                                <m:r>
                                  <a:rPr kumimoji="1" lang="en-US" altLang="ja-JP" b="0" i="1" smtClean="0">
                                    <a:latin typeface="Cambria Math" panose="02040503050406030204" pitchFamily="18" charset="0"/>
                                  </a:rPr>
                                  <m:t>+14</m:t>
                                </m:r>
                              </m:e>
                              <m:e>
                                <m:r>
                                  <a:rPr kumimoji="1" lang="en-US" altLang="ja-JP" b="0" i="1" smtClean="0">
                                    <a:latin typeface="Cambria Math" panose="02040503050406030204" pitchFamily="18" charset="0"/>
                                  </a:rPr>
                                  <m:t>6+16</m:t>
                                </m:r>
                              </m:e>
                            </m:mr>
                            <m:mr>
                              <m:e>
                                <m:r>
                                  <a:rPr kumimoji="1" lang="en-US" altLang="ja-JP" b="0" i="1" smtClean="0">
                                    <a:latin typeface="Cambria Math" panose="02040503050406030204" pitchFamily="18" charset="0"/>
                                    <a:ea typeface="Cambria Math" panose="02040503050406030204" pitchFamily="18" charset="0"/>
                                  </a:rPr>
                                  <m:t>15+28</m:t>
                                </m:r>
                              </m:e>
                              <m:e>
                                <m:r>
                                  <a:rPr kumimoji="1" lang="en-US" altLang="ja-JP" b="0" i="1" smtClean="0">
                                    <a:latin typeface="Cambria Math" panose="02040503050406030204" pitchFamily="18" charset="0"/>
                                    <a:ea typeface="Cambria Math" panose="02040503050406030204" pitchFamily="18" charset="0"/>
                                  </a:rPr>
                                  <m:t>18+32</m:t>
                                </m:r>
                              </m:e>
                            </m:mr>
                          </m:m>
                        </m:e>
                      </m:d>
                    </m:oMath>
                  </m:oMathPara>
                </a14:m>
                <a:endParaRPr kumimoji="1" lang="en-US" altLang="ja-JP" i="1" dirty="0">
                  <a:latin typeface="Cambria Math" panose="02040503050406030204" pitchFamily="18" charset="0"/>
                </a:endParaRPr>
              </a:p>
              <a:p>
                <a:endParaRPr kumimoji="1" lang="en-US" altLang="ja-JP" sz="105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d>
                        <m:dPr>
                          <m:begChr m:val="["/>
                          <m:endChr m:val="]"/>
                          <m:ctrlPr>
                            <a:rPr kumimoji="1" lang="en-US" altLang="ja-JP" i="1" smtClean="0">
                              <a:solidFill>
                                <a:schemeClr val="bg1"/>
                              </a:solidFill>
                              <a:latin typeface="Cambria Math" panose="02040503050406030204" pitchFamily="18" charset="0"/>
                            </a:rPr>
                          </m:ctrlPr>
                        </m:dPr>
                        <m:e>
                          <m:m>
                            <m:mPr>
                              <m:mcs>
                                <m:mc>
                                  <m:mcPr>
                                    <m:count m:val="2"/>
                                    <m:mcJc m:val="center"/>
                                  </m:mcPr>
                                </m:mc>
                              </m:mcs>
                              <m:ctrlPr>
                                <a:rPr kumimoji="1" lang="en-US" altLang="ja-JP" i="1">
                                  <a:solidFill>
                                    <a:schemeClr val="bg1"/>
                                  </a:solidFill>
                                  <a:latin typeface="Cambria Math" panose="02040503050406030204" pitchFamily="18" charset="0"/>
                                </a:rPr>
                              </m:ctrlPr>
                            </m:mPr>
                            <m:mr>
                              <m:e>
                                <m:r>
                                  <m:rPr>
                                    <m:brk m:alnAt="7"/>
                                  </m:rPr>
                                  <a:rPr kumimoji="1" lang="en-US" altLang="ja-JP" i="1">
                                    <a:solidFill>
                                      <a:schemeClr val="bg1"/>
                                    </a:solidFill>
                                    <a:latin typeface="Cambria Math" panose="02040503050406030204" pitchFamily="18" charset="0"/>
                                  </a:rPr>
                                  <m:t>1</m:t>
                                </m:r>
                              </m:e>
                              <m:e>
                                <m:r>
                                  <a:rPr kumimoji="1" lang="en-US" altLang="ja-JP" i="1">
                                    <a:solidFill>
                                      <a:schemeClr val="bg1"/>
                                    </a:solidFill>
                                    <a:latin typeface="Cambria Math" panose="02040503050406030204" pitchFamily="18" charset="0"/>
                                  </a:rPr>
                                  <m:t>2</m:t>
                                </m:r>
                              </m:e>
                            </m:mr>
                            <m:mr>
                              <m:e>
                                <m:r>
                                  <a:rPr kumimoji="1" lang="en-US" altLang="ja-JP" i="1">
                                    <a:solidFill>
                                      <a:schemeClr val="bg1"/>
                                    </a:solidFill>
                                    <a:latin typeface="Cambria Math" panose="02040503050406030204" pitchFamily="18" charset="0"/>
                                  </a:rPr>
                                  <m:t>3</m:t>
                                </m:r>
                              </m:e>
                              <m:e>
                                <m:r>
                                  <a:rPr kumimoji="1" lang="en-US" altLang="ja-JP" i="1">
                                    <a:solidFill>
                                      <a:schemeClr val="bg1"/>
                                    </a:solidFill>
                                    <a:latin typeface="Cambria Math" panose="02040503050406030204" pitchFamily="18" charset="0"/>
                                  </a:rPr>
                                  <m:t>4</m:t>
                                </m:r>
                              </m:e>
                            </m:mr>
                          </m:m>
                        </m:e>
                      </m:d>
                      <m:d>
                        <m:dPr>
                          <m:begChr m:val="["/>
                          <m:endChr m:val="]"/>
                          <m:ctrlPr>
                            <a:rPr kumimoji="1" lang="en-US" altLang="ja-JP" i="1">
                              <a:solidFill>
                                <a:schemeClr val="bg1"/>
                              </a:solidFill>
                              <a:latin typeface="Cambria Math" panose="02040503050406030204" pitchFamily="18" charset="0"/>
                            </a:rPr>
                          </m:ctrlPr>
                        </m:dPr>
                        <m:e>
                          <m:m>
                            <m:mPr>
                              <m:mcs>
                                <m:mc>
                                  <m:mcPr>
                                    <m:count m:val="2"/>
                                    <m:mcJc m:val="center"/>
                                  </m:mcPr>
                                </m:mc>
                              </m:mcs>
                              <m:ctrlPr>
                                <a:rPr kumimoji="1" lang="en-US" altLang="ja-JP" i="1">
                                  <a:solidFill>
                                    <a:schemeClr val="bg1"/>
                                  </a:solidFill>
                                  <a:latin typeface="Cambria Math" panose="02040503050406030204" pitchFamily="18" charset="0"/>
                                </a:rPr>
                              </m:ctrlPr>
                            </m:mPr>
                            <m:mr>
                              <m:e>
                                <m:r>
                                  <m:rPr>
                                    <m:brk m:alnAt="7"/>
                                  </m:rPr>
                                  <a:rPr kumimoji="1" lang="en-US" altLang="ja-JP" i="1">
                                    <a:solidFill>
                                      <a:schemeClr val="bg1"/>
                                    </a:solidFill>
                                    <a:latin typeface="Cambria Math" panose="02040503050406030204" pitchFamily="18" charset="0"/>
                                  </a:rPr>
                                  <m:t>5</m:t>
                                </m:r>
                              </m:e>
                              <m:e>
                                <m:r>
                                  <a:rPr kumimoji="1" lang="en-US" altLang="ja-JP" i="1">
                                    <a:solidFill>
                                      <a:schemeClr val="bg1"/>
                                    </a:solidFill>
                                    <a:latin typeface="Cambria Math" panose="02040503050406030204" pitchFamily="18" charset="0"/>
                                  </a:rPr>
                                  <m:t>6</m:t>
                                </m:r>
                              </m:e>
                            </m:mr>
                            <m:mr>
                              <m:e>
                                <m:r>
                                  <a:rPr kumimoji="1" lang="en-US" altLang="ja-JP" i="1">
                                    <a:solidFill>
                                      <a:schemeClr val="bg1"/>
                                    </a:solidFill>
                                    <a:latin typeface="Cambria Math" panose="02040503050406030204" pitchFamily="18" charset="0"/>
                                  </a:rPr>
                                  <m:t>7</m:t>
                                </m:r>
                              </m:e>
                              <m:e>
                                <m:r>
                                  <a:rPr kumimoji="1" lang="en-US" altLang="ja-JP" i="1">
                                    <a:solidFill>
                                      <a:schemeClr val="bg1"/>
                                    </a:solidFill>
                                    <a:latin typeface="Cambria Math" panose="02040503050406030204" pitchFamily="18" charset="0"/>
                                  </a:rPr>
                                  <m:t>8</m:t>
                                </m:r>
                              </m:e>
                            </m:mr>
                          </m:m>
                        </m:e>
                      </m:d>
                      <m:r>
                        <a:rPr kumimoji="1" lang="en-US" altLang="ja-JP" i="1">
                          <a:latin typeface="Cambria Math" panose="02040503050406030204" pitchFamily="18" charset="0"/>
                          <a:ea typeface="Cambria Math" panose="02040503050406030204" pitchFamily="18" charset="0"/>
                        </a:rPr>
                        <m:t>=</m:t>
                      </m:r>
                      <m:d>
                        <m:dPr>
                          <m:begChr m:val="["/>
                          <m:endChr m:val="]"/>
                          <m:ctrlPr>
                            <a:rPr kumimoji="1" lang="en-US" altLang="ja-JP" i="1">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ja-JP" i="1">
                                  <a:latin typeface="Cambria Math" panose="02040503050406030204" pitchFamily="18" charset="0"/>
                                </a:rPr>
                              </m:ctrlPr>
                            </m:mPr>
                            <m:mr>
                              <m:e>
                                <m:r>
                                  <m:rPr>
                                    <m:brk m:alnAt="7"/>
                                  </m:rP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9</m:t>
                                </m:r>
                              </m:e>
                              <m:e>
                                <m:r>
                                  <a:rPr kumimoji="1" lang="en-US" altLang="ja-JP" b="0" i="1" smtClean="0">
                                    <a:latin typeface="Cambria Math" panose="02040503050406030204" pitchFamily="18" charset="0"/>
                                    <a:ea typeface="Cambria Math" panose="02040503050406030204" pitchFamily="18" charset="0"/>
                                  </a:rPr>
                                  <m:t>22</m:t>
                                </m:r>
                              </m:e>
                            </m:mr>
                            <m:mr>
                              <m:e>
                                <m:r>
                                  <a:rPr kumimoji="1" lang="en-US" altLang="ja-JP" b="0" i="1" smtClean="0">
                                    <a:latin typeface="Cambria Math" panose="02040503050406030204" pitchFamily="18" charset="0"/>
                                    <a:ea typeface="Cambria Math" panose="02040503050406030204" pitchFamily="18" charset="0"/>
                                  </a:rPr>
                                  <m:t>43</m:t>
                                </m:r>
                              </m:e>
                              <m:e>
                                <m:r>
                                  <a:rPr kumimoji="1" lang="en-US" altLang="ja-JP" b="0" i="1" smtClean="0">
                                    <a:latin typeface="Cambria Math" panose="02040503050406030204" pitchFamily="18" charset="0"/>
                                    <a:ea typeface="Cambria Math" panose="02040503050406030204" pitchFamily="18" charset="0"/>
                                  </a:rPr>
                                  <m:t>50</m:t>
                                </m:r>
                              </m:e>
                            </m:mr>
                          </m:m>
                        </m:e>
                      </m:d>
                    </m:oMath>
                  </m:oMathPara>
                </a14:m>
                <a:endParaRPr kumimoji="1" lang="ja-JP" altLang="en-US" dirty="0"/>
              </a:p>
            </p:txBody>
          </p:sp>
        </mc:Choice>
        <mc:Fallback xmlns="">
          <p:sp>
            <p:nvSpPr>
              <p:cNvPr id="13" name="テキスト ボックス 12">
                <a:extLst>
                  <a:ext uri="{FF2B5EF4-FFF2-40B4-BE49-F238E27FC236}">
                    <a16:creationId xmlns:a16="http://schemas.microsoft.com/office/drawing/2014/main" id="{362299B5-C3B0-428F-87D9-297CA265D24D}"/>
                  </a:ext>
                </a:extLst>
              </p:cNvPr>
              <p:cNvSpPr txBox="1">
                <a:spLocks noRot="1" noChangeAspect="1" noMove="1" noResize="1" noEditPoints="1" noAdjustHandles="1" noChangeArrowheads="1" noChangeShapeType="1" noTextEdit="1"/>
              </p:cNvSpPr>
              <p:nvPr/>
            </p:nvSpPr>
            <p:spPr>
              <a:xfrm>
                <a:off x="5661036" y="3950463"/>
                <a:ext cx="4784195" cy="1804981"/>
              </a:xfrm>
              <a:prstGeom prst="rect">
                <a:avLst/>
              </a:prstGeom>
              <a:blipFill>
                <a:blip r:embed="rId4"/>
                <a:stretch>
                  <a:fillRect/>
                </a:stretch>
              </a:blipFill>
            </p:spPr>
            <p:txBody>
              <a:bodyPr/>
              <a:lstStyle/>
              <a:p>
                <a:r>
                  <a:rPr lang="ja-JP" altLang="en-US">
                    <a:noFill/>
                  </a:rPr>
                  <a:t> </a:t>
                </a:r>
              </a:p>
            </p:txBody>
          </p:sp>
        </mc:Fallback>
      </mc:AlternateContent>
      <p:sp>
        <p:nvSpPr>
          <p:cNvPr id="14" name="正方形/長方形 13">
            <a:extLst>
              <a:ext uri="{FF2B5EF4-FFF2-40B4-BE49-F238E27FC236}">
                <a16:creationId xmlns:a16="http://schemas.microsoft.com/office/drawing/2014/main" id="{3D79E827-754A-416D-973D-EFB3CBA6E876}"/>
              </a:ext>
            </a:extLst>
          </p:cNvPr>
          <p:cNvSpPr/>
          <p:nvPr/>
        </p:nvSpPr>
        <p:spPr>
          <a:xfrm>
            <a:off x="4799116" y="6088012"/>
            <a:ext cx="2006318" cy="276999"/>
          </a:xfrm>
          <a:prstGeom prst="rect">
            <a:avLst/>
          </a:prstGeom>
        </p:spPr>
        <p:txBody>
          <a:bodyPr wrap="none">
            <a:spAutoFit/>
          </a:bodyPr>
          <a:lstStyle/>
          <a:p>
            <a:r>
              <a:rPr lang="ja-JP" altLang="en-US" sz="1200" dirty="0"/>
              <a:t>http://www.numpy.org/</a:t>
            </a:r>
          </a:p>
        </p:txBody>
      </p:sp>
    </p:spTree>
    <p:extLst>
      <p:ext uri="{BB962C8B-B14F-4D97-AF65-F5344CB8AC3E}">
        <p14:creationId xmlns:p14="http://schemas.microsoft.com/office/powerpoint/2010/main" val="17895118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pandas</a:t>
            </a:r>
            <a:endParaRPr kumimoji="1" lang="ja-JP" altLang="en-US" sz="2000" b="1" dirty="0">
              <a:solidFill>
                <a:srgbClr val="F36C37"/>
              </a:solidFill>
              <a:latin typeface="+mj-ea"/>
              <a:ea typeface="+mj-ea"/>
            </a:endParaRP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データの読み込みと加工、出力を行う</a:t>
            </a:r>
            <a:r>
              <a:rPr lang="en-US" altLang="ja-JP" sz="1800" dirty="0"/>
              <a:t>Python</a:t>
            </a:r>
            <a:r>
              <a:rPr lang="ja-JP" altLang="en-US" sz="1800" dirty="0"/>
              <a:t>ライブラリ</a:t>
            </a:r>
          </a:p>
          <a:p>
            <a:pPr lvl="1">
              <a:buClr>
                <a:srgbClr val="F36C37"/>
              </a:buClr>
            </a:pPr>
            <a:r>
              <a:rPr lang="ja-JP" altLang="en-US" sz="1400" b="1" dirty="0"/>
              <a:t>各種データファイルとの入出力と加工</a:t>
            </a:r>
          </a:p>
          <a:p>
            <a:pPr lvl="1">
              <a:buClr>
                <a:srgbClr val="F36C37"/>
              </a:buClr>
            </a:pPr>
            <a:r>
              <a:rPr lang="ja-JP" altLang="en-US" sz="1400" b="1" dirty="0"/>
              <a:t>データの確認や統計情報を一覧にしたりするのに便利</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1-4-4.</a:t>
            </a:r>
            <a:r>
              <a:rPr lang="ja-JP" altLang="en-US" dirty="0"/>
              <a:t>機械学習基本ライブラリの紹介②</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108</a:t>
            </a:fld>
            <a:endParaRPr kumimoji="1" lang="ja-JP" altLang="en-US"/>
          </a:p>
        </p:txBody>
      </p:sp>
      <p:sp>
        <p:nvSpPr>
          <p:cNvPr id="8" name="正方形/長方形 7">
            <a:extLst>
              <a:ext uri="{FF2B5EF4-FFF2-40B4-BE49-F238E27FC236}">
                <a16:creationId xmlns:a16="http://schemas.microsoft.com/office/drawing/2014/main" id="{697ADF79-4BED-4140-B6EF-89AA839A5045}"/>
              </a:ext>
            </a:extLst>
          </p:cNvPr>
          <p:cNvSpPr/>
          <p:nvPr/>
        </p:nvSpPr>
        <p:spPr bwMode="auto">
          <a:xfrm>
            <a:off x="766763" y="3122799"/>
            <a:ext cx="3266382" cy="2064837"/>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Autofit/>
          </a:bodyPr>
          <a:lstStyle/>
          <a:p>
            <a:r>
              <a:rPr lang="en-US" altLang="ja-JP" sz="1400" dirty="0">
                <a:solidFill>
                  <a:srgbClr val="00879E"/>
                </a:solidFill>
                <a:latin typeface="+mn-ea"/>
              </a:rPr>
              <a:t>#CSV</a:t>
            </a:r>
            <a:r>
              <a:rPr lang="ja-JP" altLang="en-US" sz="1400" dirty="0">
                <a:solidFill>
                  <a:srgbClr val="00879E"/>
                </a:solidFill>
                <a:latin typeface="+mn-ea"/>
              </a:rPr>
              <a:t>の読み込み</a:t>
            </a:r>
            <a:endParaRPr lang="en-US" altLang="ja-JP" sz="1400" dirty="0">
              <a:solidFill>
                <a:srgbClr val="00879E"/>
              </a:solidFill>
              <a:latin typeface="+mn-ea"/>
            </a:endParaRPr>
          </a:p>
          <a:p>
            <a:r>
              <a:rPr lang="ja-JP" altLang="en-US" sz="1400" dirty="0">
                <a:latin typeface="+mn-ea"/>
              </a:rPr>
              <a:t>import pandas as pd</a:t>
            </a:r>
          </a:p>
          <a:p>
            <a:r>
              <a:rPr lang="ja-JP" altLang="en-US" sz="1400" dirty="0">
                <a:latin typeface="+mn-ea"/>
              </a:rPr>
              <a:t>df = pd.read_csv("iris.csv")</a:t>
            </a:r>
          </a:p>
          <a:p>
            <a:endParaRPr lang="en-US" altLang="ja-JP" sz="1400" dirty="0">
              <a:latin typeface="+mn-ea"/>
            </a:endParaRPr>
          </a:p>
          <a:p>
            <a:r>
              <a:rPr lang="en-US" altLang="ja-JP" sz="1400" dirty="0">
                <a:solidFill>
                  <a:srgbClr val="00879E"/>
                </a:solidFill>
                <a:latin typeface="+mn-ea"/>
              </a:rPr>
              <a:t>#</a:t>
            </a:r>
            <a:r>
              <a:rPr lang="ja-JP" altLang="en-US" sz="1400" dirty="0">
                <a:solidFill>
                  <a:srgbClr val="00879E"/>
                </a:solidFill>
                <a:latin typeface="+mn-ea"/>
              </a:rPr>
              <a:t>先頭</a:t>
            </a:r>
            <a:r>
              <a:rPr lang="en-US" altLang="ja-JP" sz="1400" dirty="0">
                <a:solidFill>
                  <a:srgbClr val="00879E"/>
                </a:solidFill>
                <a:latin typeface="+mn-ea"/>
              </a:rPr>
              <a:t>5</a:t>
            </a:r>
            <a:r>
              <a:rPr lang="ja-JP" altLang="en-US" sz="1400" dirty="0">
                <a:solidFill>
                  <a:srgbClr val="00879E"/>
                </a:solidFill>
                <a:latin typeface="+mn-ea"/>
              </a:rPr>
              <a:t>件表示</a:t>
            </a:r>
            <a:endParaRPr lang="en-US" altLang="ja-JP" sz="1400" dirty="0">
              <a:solidFill>
                <a:srgbClr val="00879E"/>
              </a:solidFill>
              <a:latin typeface="+mn-ea"/>
            </a:endParaRPr>
          </a:p>
          <a:p>
            <a:r>
              <a:rPr lang="ja-JP" altLang="en-US" sz="1400" dirty="0">
                <a:latin typeface="+mn-ea"/>
              </a:rPr>
              <a:t>df.head()</a:t>
            </a:r>
            <a:endParaRPr lang="en-US" altLang="ja-JP" sz="1400" dirty="0">
              <a:latin typeface="+mn-ea"/>
            </a:endParaRPr>
          </a:p>
          <a:p>
            <a:endParaRPr lang="en-US" altLang="ja-JP" sz="1400" dirty="0">
              <a:latin typeface="+mn-ea"/>
            </a:endParaRPr>
          </a:p>
          <a:p>
            <a:r>
              <a:rPr lang="en-US" altLang="ja-JP" sz="1400" dirty="0">
                <a:solidFill>
                  <a:srgbClr val="00879E"/>
                </a:solidFill>
                <a:latin typeface="+mn-ea"/>
              </a:rPr>
              <a:t>#</a:t>
            </a:r>
            <a:r>
              <a:rPr lang="ja-JP" altLang="en-US" sz="1400" dirty="0">
                <a:solidFill>
                  <a:srgbClr val="00879E"/>
                </a:solidFill>
                <a:latin typeface="+mn-ea"/>
              </a:rPr>
              <a:t>データの統計表示</a:t>
            </a:r>
            <a:endParaRPr lang="en-US" altLang="ja-JP" sz="1400" dirty="0">
              <a:solidFill>
                <a:srgbClr val="00879E"/>
              </a:solidFill>
              <a:latin typeface="+mn-ea"/>
            </a:endParaRPr>
          </a:p>
          <a:p>
            <a:r>
              <a:rPr lang="en-US" altLang="ja-JP" sz="1400" dirty="0">
                <a:latin typeface="+mn-ea"/>
              </a:rPr>
              <a:t>df.describe()</a:t>
            </a:r>
            <a:endParaRPr lang="ja-JP" altLang="en-US" sz="1400" dirty="0">
              <a:latin typeface="+mn-ea"/>
            </a:endParaRPr>
          </a:p>
        </p:txBody>
      </p:sp>
      <p:grpSp>
        <p:nvGrpSpPr>
          <p:cNvPr id="9" name="グループ化 8">
            <a:extLst>
              <a:ext uri="{FF2B5EF4-FFF2-40B4-BE49-F238E27FC236}">
                <a16:creationId xmlns:a16="http://schemas.microsoft.com/office/drawing/2014/main" id="{1BC226D7-3A32-4432-886E-06AE84666C56}"/>
              </a:ext>
            </a:extLst>
          </p:cNvPr>
          <p:cNvGrpSpPr/>
          <p:nvPr/>
        </p:nvGrpSpPr>
        <p:grpSpPr>
          <a:xfrm>
            <a:off x="4306555" y="2861759"/>
            <a:ext cx="3578889" cy="1789099"/>
            <a:chOff x="4206738" y="1447321"/>
            <a:chExt cx="3689664" cy="1844476"/>
          </a:xfrm>
        </p:grpSpPr>
        <p:pic>
          <p:nvPicPr>
            <p:cNvPr id="10" name="図 9">
              <a:extLst>
                <a:ext uri="{FF2B5EF4-FFF2-40B4-BE49-F238E27FC236}">
                  <a16:creationId xmlns:a16="http://schemas.microsoft.com/office/drawing/2014/main" id="{868D14CA-F3E7-419C-B94C-E082CBFBD6F5}"/>
                </a:ext>
              </a:extLst>
            </p:cNvPr>
            <p:cNvPicPr>
              <a:picLocks noChangeAspect="1"/>
            </p:cNvPicPr>
            <p:nvPr/>
          </p:nvPicPr>
          <p:blipFill>
            <a:blip r:embed="rId3"/>
            <a:stretch>
              <a:fillRect/>
            </a:stretch>
          </p:blipFill>
          <p:spPr>
            <a:xfrm>
              <a:off x="4206738" y="1732894"/>
              <a:ext cx="3689664" cy="1558903"/>
            </a:xfrm>
            <a:prstGeom prst="rect">
              <a:avLst/>
            </a:prstGeom>
            <a:ln>
              <a:solidFill>
                <a:schemeClr val="tx1"/>
              </a:solidFill>
            </a:ln>
          </p:spPr>
        </p:pic>
        <p:sp>
          <p:nvSpPr>
            <p:cNvPr id="11" name="正方形/長方形 10">
              <a:extLst>
                <a:ext uri="{FF2B5EF4-FFF2-40B4-BE49-F238E27FC236}">
                  <a16:creationId xmlns:a16="http://schemas.microsoft.com/office/drawing/2014/main" id="{B78A0C36-17E6-497A-88B5-0C0413C7E471}"/>
                </a:ext>
              </a:extLst>
            </p:cNvPr>
            <p:cNvSpPr/>
            <p:nvPr/>
          </p:nvSpPr>
          <p:spPr>
            <a:xfrm>
              <a:off x="4206738" y="1447321"/>
              <a:ext cx="900149" cy="285573"/>
            </a:xfrm>
            <a:prstGeom prst="rect">
              <a:avLst/>
            </a:prstGeom>
          </p:spPr>
          <p:txBody>
            <a:bodyPr wrap="none">
              <a:spAutoFit/>
            </a:bodyPr>
            <a:lstStyle/>
            <a:p>
              <a:r>
                <a:rPr lang="ja-JP" altLang="en-US" sz="1200" dirty="0"/>
                <a:t>df.head()</a:t>
              </a:r>
              <a:endParaRPr lang="en-US" altLang="ja-JP" sz="1200" dirty="0"/>
            </a:p>
          </p:txBody>
        </p:sp>
      </p:grpSp>
      <p:grpSp>
        <p:nvGrpSpPr>
          <p:cNvPr id="12" name="グループ化 11">
            <a:extLst>
              <a:ext uri="{FF2B5EF4-FFF2-40B4-BE49-F238E27FC236}">
                <a16:creationId xmlns:a16="http://schemas.microsoft.com/office/drawing/2014/main" id="{F42F6B31-B6CA-4171-A20E-9CE3483650F0}"/>
              </a:ext>
            </a:extLst>
          </p:cNvPr>
          <p:cNvGrpSpPr/>
          <p:nvPr/>
        </p:nvGrpSpPr>
        <p:grpSpPr>
          <a:xfrm>
            <a:off x="8150286" y="2807199"/>
            <a:ext cx="3274950" cy="2254055"/>
            <a:chOff x="4206738" y="3694274"/>
            <a:chExt cx="3376317" cy="2323823"/>
          </a:xfrm>
        </p:grpSpPr>
        <p:pic>
          <p:nvPicPr>
            <p:cNvPr id="13" name="図 12">
              <a:extLst>
                <a:ext uri="{FF2B5EF4-FFF2-40B4-BE49-F238E27FC236}">
                  <a16:creationId xmlns:a16="http://schemas.microsoft.com/office/drawing/2014/main" id="{2E4D6070-9739-4A95-A8DB-BBA177AC9085}"/>
                </a:ext>
              </a:extLst>
            </p:cNvPr>
            <p:cNvPicPr>
              <a:picLocks noChangeAspect="1"/>
            </p:cNvPicPr>
            <p:nvPr/>
          </p:nvPicPr>
          <p:blipFill>
            <a:blip r:embed="rId4"/>
            <a:stretch>
              <a:fillRect/>
            </a:stretch>
          </p:blipFill>
          <p:spPr>
            <a:xfrm>
              <a:off x="4206738" y="4020508"/>
              <a:ext cx="3376317" cy="1997589"/>
            </a:xfrm>
            <a:prstGeom prst="rect">
              <a:avLst/>
            </a:prstGeom>
            <a:ln>
              <a:solidFill>
                <a:schemeClr val="tx1"/>
              </a:solidFill>
            </a:ln>
          </p:spPr>
        </p:pic>
        <p:sp>
          <p:nvSpPr>
            <p:cNvPr id="14" name="正方形/長方形 13">
              <a:extLst>
                <a:ext uri="{FF2B5EF4-FFF2-40B4-BE49-F238E27FC236}">
                  <a16:creationId xmlns:a16="http://schemas.microsoft.com/office/drawing/2014/main" id="{D65418A3-4796-4F21-B0F2-10921218FC8A}"/>
                </a:ext>
              </a:extLst>
            </p:cNvPr>
            <p:cNvSpPr/>
            <p:nvPr/>
          </p:nvSpPr>
          <p:spPr>
            <a:xfrm>
              <a:off x="4206738" y="3694274"/>
              <a:ext cx="1162915" cy="285573"/>
            </a:xfrm>
            <a:prstGeom prst="rect">
              <a:avLst/>
            </a:prstGeom>
          </p:spPr>
          <p:txBody>
            <a:bodyPr wrap="none">
              <a:spAutoFit/>
            </a:bodyPr>
            <a:lstStyle/>
            <a:p>
              <a:r>
                <a:rPr lang="en-US" altLang="ja-JP" sz="1200" dirty="0"/>
                <a:t>df.describe()</a:t>
              </a:r>
              <a:endParaRPr lang="ja-JP" altLang="en-US" sz="1200" dirty="0"/>
            </a:p>
          </p:txBody>
        </p:sp>
      </p:grpSp>
      <p:sp>
        <p:nvSpPr>
          <p:cNvPr id="15" name="正方形/長方形 14">
            <a:extLst>
              <a:ext uri="{FF2B5EF4-FFF2-40B4-BE49-F238E27FC236}">
                <a16:creationId xmlns:a16="http://schemas.microsoft.com/office/drawing/2014/main" id="{A7A59516-FA4A-41A9-8227-B7FF66A3FA9C}"/>
              </a:ext>
            </a:extLst>
          </p:cNvPr>
          <p:cNvSpPr/>
          <p:nvPr/>
        </p:nvSpPr>
        <p:spPr>
          <a:xfrm>
            <a:off x="4970561" y="5806408"/>
            <a:ext cx="2250873" cy="276999"/>
          </a:xfrm>
          <a:prstGeom prst="rect">
            <a:avLst/>
          </a:prstGeom>
        </p:spPr>
        <p:txBody>
          <a:bodyPr wrap="none">
            <a:spAutoFit/>
          </a:bodyPr>
          <a:lstStyle/>
          <a:p>
            <a:r>
              <a:rPr lang="ja-JP" altLang="en-US" sz="1200" dirty="0"/>
              <a:t>https://pandas.pydata.org/</a:t>
            </a:r>
          </a:p>
        </p:txBody>
      </p:sp>
      <p:pic>
        <p:nvPicPr>
          <p:cNvPr id="16" name="図 15">
            <a:extLst>
              <a:ext uri="{FF2B5EF4-FFF2-40B4-BE49-F238E27FC236}">
                <a16:creationId xmlns:a16="http://schemas.microsoft.com/office/drawing/2014/main" id="{66E51871-883E-43DF-A082-0A889F09B6A8}"/>
              </a:ext>
            </a:extLst>
          </p:cNvPr>
          <p:cNvPicPr>
            <a:picLocks noChangeAspect="1"/>
          </p:cNvPicPr>
          <p:nvPr/>
        </p:nvPicPr>
        <p:blipFill>
          <a:blip r:embed="rId5"/>
          <a:stretch>
            <a:fillRect/>
          </a:stretch>
        </p:blipFill>
        <p:spPr>
          <a:xfrm>
            <a:off x="10155306" y="5500828"/>
            <a:ext cx="1267691" cy="582579"/>
          </a:xfrm>
          <a:prstGeom prst="rect">
            <a:avLst/>
          </a:prstGeom>
        </p:spPr>
      </p:pic>
    </p:spTree>
    <p:extLst>
      <p:ext uri="{BB962C8B-B14F-4D97-AF65-F5344CB8AC3E}">
        <p14:creationId xmlns:p14="http://schemas.microsoft.com/office/powerpoint/2010/main" val="10082064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matplotlib</a:t>
            </a:r>
            <a:endParaRPr kumimoji="1" lang="ja-JP" altLang="en-US" sz="2000" b="1" dirty="0">
              <a:solidFill>
                <a:srgbClr val="F36C37"/>
              </a:solidFill>
              <a:latin typeface="+mj-ea"/>
              <a:ea typeface="+mj-ea"/>
            </a:endParaRP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データをプロットした画像を生成する</a:t>
            </a:r>
            <a:r>
              <a:rPr lang="en-US" altLang="ja-JP" sz="1800" dirty="0"/>
              <a:t>Python</a:t>
            </a:r>
            <a:r>
              <a:rPr lang="ja-JP" altLang="en-US" sz="1800" dirty="0"/>
              <a:t>ライブラリ</a:t>
            </a:r>
          </a:p>
          <a:p>
            <a:pPr lvl="1">
              <a:buClr>
                <a:srgbClr val="F36C37"/>
              </a:buClr>
            </a:pPr>
            <a:r>
              <a:rPr lang="ja-JP" altLang="en-US" sz="1400" b="1" dirty="0"/>
              <a:t>データや計算結果を描画して視覚的に状態を確認できる</a:t>
            </a:r>
          </a:p>
          <a:p>
            <a:pPr lvl="1">
              <a:buClr>
                <a:srgbClr val="F36C37"/>
              </a:buClr>
            </a:pPr>
            <a:r>
              <a:rPr lang="ja-JP" altLang="en-US" sz="1400" b="1" dirty="0"/>
              <a:t>散布図やヒストグラム、パイチャートなど多彩な描画が可能</a:t>
            </a:r>
            <a:endParaRPr lang="en-US" altLang="ja-JP" sz="1400" b="1" dirty="0"/>
          </a:p>
          <a:p>
            <a:pPr lvl="1">
              <a:buClr>
                <a:srgbClr val="F36C37"/>
              </a:buClr>
            </a:pPr>
            <a:r>
              <a:rPr lang="ja-JP" altLang="en-US" sz="1400" b="1" dirty="0"/>
              <a:t>グラフ描画ライブラリの</a:t>
            </a:r>
            <a:r>
              <a:rPr lang="en-US" altLang="ja-JP" sz="1400" b="1" dirty="0"/>
              <a:t>seaborn</a:t>
            </a:r>
            <a:r>
              <a:rPr lang="ja-JP" altLang="en-US" sz="1400" b="1" dirty="0"/>
              <a:t>は内部的に</a:t>
            </a:r>
            <a:r>
              <a:rPr lang="en-US" altLang="ja-JP" sz="1400" b="1" dirty="0"/>
              <a:t>matplotlib</a:t>
            </a:r>
            <a:r>
              <a:rPr lang="ja-JP" altLang="en-US" sz="1400" b="1" dirty="0"/>
              <a:t>を使用しており、同じく機械学習でよく使われる</a:t>
            </a:r>
          </a:p>
          <a:p>
            <a:pPr>
              <a:buClr>
                <a:srgbClr val="F36C37"/>
              </a:buClr>
              <a:buFont typeface="Wingdings" panose="05000000000000000000" pitchFamily="2" charset="2"/>
              <a:buChar char="l"/>
            </a:pP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1-4-5.</a:t>
            </a:r>
            <a:r>
              <a:rPr lang="ja-JP" altLang="en-US" dirty="0"/>
              <a:t>機械学習基本ライブラリの紹介③</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109</a:t>
            </a:fld>
            <a:endParaRPr kumimoji="1" lang="ja-JP" altLang="en-US"/>
          </a:p>
        </p:txBody>
      </p:sp>
      <p:pic>
        <p:nvPicPr>
          <p:cNvPr id="11" name="図 10">
            <a:extLst>
              <a:ext uri="{FF2B5EF4-FFF2-40B4-BE49-F238E27FC236}">
                <a16:creationId xmlns:a16="http://schemas.microsoft.com/office/drawing/2014/main" id="{387A4373-89B4-400A-B808-3D0D7BCEE276}"/>
              </a:ext>
            </a:extLst>
          </p:cNvPr>
          <p:cNvPicPr>
            <a:picLocks noChangeAspect="1"/>
          </p:cNvPicPr>
          <p:nvPr/>
        </p:nvPicPr>
        <p:blipFill rotWithShape="1">
          <a:blip r:embed="rId3"/>
          <a:srcRect t="3832" b="3355"/>
          <a:stretch/>
        </p:blipFill>
        <p:spPr>
          <a:xfrm>
            <a:off x="4945886" y="2976468"/>
            <a:ext cx="4440097" cy="2747359"/>
          </a:xfrm>
          <a:prstGeom prst="rect">
            <a:avLst/>
          </a:prstGeom>
        </p:spPr>
      </p:pic>
      <p:pic>
        <p:nvPicPr>
          <p:cNvPr id="15" name="図 14">
            <a:extLst>
              <a:ext uri="{FF2B5EF4-FFF2-40B4-BE49-F238E27FC236}">
                <a16:creationId xmlns:a16="http://schemas.microsoft.com/office/drawing/2014/main" id="{EF397F9D-3FA8-4976-9DA8-55910785787A}"/>
              </a:ext>
            </a:extLst>
          </p:cNvPr>
          <p:cNvPicPr>
            <a:picLocks noChangeAspect="1"/>
          </p:cNvPicPr>
          <p:nvPr/>
        </p:nvPicPr>
        <p:blipFill>
          <a:blip r:embed="rId4"/>
          <a:stretch>
            <a:fillRect/>
          </a:stretch>
        </p:blipFill>
        <p:spPr>
          <a:xfrm>
            <a:off x="9578050" y="6053226"/>
            <a:ext cx="1726219" cy="411388"/>
          </a:xfrm>
          <a:prstGeom prst="rect">
            <a:avLst/>
          </a:prstGeom>
        </p:spPr>
      </p:pic>
      <p:pic>
        <p:nvPicPr>
          <p:cNvPr id="16" name="Picture 8" descr="../../_images/sphx_glr_pie_features_001.png">
            <a:extLst>
              <a:ext uri="{FF2B5EF4-FFF2-40B4-BE49-F238E27FC236}">
                <a16:creationId xmlns:a16="http://schemas.microsoft.com/office/drawing/2014/main" id="{9365F5BC-49EF-4A34-BFAA-A6CB2E8B9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9742" y="4451283"/>
            <a:ext cx="1832178" cy="1374133"/>
          </a:xfrm>
          <a:prstGeom prst="rect">
            <a:avLst/>
          </a:prstGeom>
          <a:noFill/>
          <a:extLst>
            <a:ext uri="{909E8E84-426E-40DD-AFC4-6F175D3DCCD1}">
              <a14:hiddenFill xmlns:a14="http://schemas.microsoft.com/office/drawing/2010/main">
                <a:solidFill>
                  <a:srgbClr val="FFFFFF"/>
                </a:solidFill>
              </a14:hiddenFill>
            </a:ext>
          </a:extLst>
        </p:spPr>
      </p:pic>
      <p:sp>
        <p:nvSpPr>
          <p:cNvPr id="17" name="正方形/長方形 16">
            <a:extLst>
              <a:ext uri="{FF2B5EF4-FFF2-40B4-BE49-F238E27FC236}">
                <a16:creationId xmlns:a16="http://schemas.microsoft.com/office/drawing/2014/main" id="{676CEDAD-3F8C-4164-B501-CA8ED4489F8F}"/>
              </a:ext>
            </a:extLst>
          </p:cNvPr>
          <p:cNvSpPr/>
          <p:nvPr/>
        </p:nvSpPr>
        <p:spPr>
          <a:xfrm>
            <a:off x="4899951" y="6120421"/>
            <a:ext cx="2395271" cy="276999"/>
          </a:xfrm>
          <a:prstGeom prst="rect">
            <a:avLst/>
          </a:prstGeom>
        </p:spPr>
        <p:txBody>
          <a:bodyPr wrap="none">
            <a:spAutoFit/>
          </a:bodyPr>
          <a:lstStyle/>
          <a:p>
            <a:r>
              <a:rPr lang="ja-JP" altLang="en-US" sz="1200" dirty="0"/>
              <a:t>https://matplotlib.org/gallery</a:t>
            </a:r>
          </a:p>
        </p:txBody>
      </p:sp>
      <p:sp>
        <p:nvSpPr>
          <p:cNvPr id="18" name="正方形/長方形 17">
            <a:extLst>
              <a:ext uri="{FF2B5EF4-FFF2-40B4-BE49-F238E27FC236}">
                <a16:creationId xmlns:a16="http://schemas.microsoft.com/office/drawing/2014/main" id="{8114B5E2-5543-47F8-9B08-9914ACF91E2A}"/>
              </a:ext>
            </a:extLst>
          </p:cNvPr>
          <p:cNvSpPr/>
          <p:nvPr/>
        </p:nvSpPr>
        <p:spPr bwMode="auto">
          <a:xfrm>
            <a:off x="906958" y="3171718"/>
            <a:ext cx="3456090" cy="2552109"/>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n-ea"/>
              </a:rPr>
              <a:t># </a:t>
            </a:r>
            <a:r>
              <a:rPr lang="ja-JP" altLang="en-US" sz="1400" dirty="0">
                <a:solidFill>
                  <a:srgbClr val="00879E"/>
                </a:solidFill>
                <a:latin typeface="+mn-ea"/>
              </a:rPr>
              <a:t>シグモイド関数の描画</a:t>
            </a:r>
            <a:endParaRPr lang="en-US" altLang="ja-JP" sz="1400" dirty="0">
              <a:solidFill>
                <a:srgbClr val="00879E"/>
              </a:solidFill>
              <a:latin typeface="+mn-ea"/>
            </a:endParaRPr>
          </a:p>
          <a:p>
            <a:r>
              <a:rPr lang="en-US" altLang="ja-JP" sz="1400" dirty="0">
                <a:latin typeface="+mn-ea"/>
              </a:rPr>
              <a:t>import numpy as np</a:t>
            </a:r>
          </a:p>
          <a:p>
            <a:r>
              <a:rPr lang="en-US" altLang="ja-JP" sz="1400" dirty="0">
                <a:latin typeface="+mn-ea"/>
              </a:rPr>
              <a:t>import matplotlib.pyplot as plt</a:t>
            </a:r>
          </a:p>
          <a:p>
            <a:endParaRPr lang="en-US" altLang="ja-JP" sz="1400" dirty="0">
              <a:latin typeface="+mn-ea"/>
            </a:endParaRPr>
          </a:p>
          <a:p>
            <a:r>
              <a:rPr lang="en-US" altLang="ja-JP" sz="1400" dirty="0">
                <a:latin typeface="+mn-ea"/>
              </a:rPr>
              <a:t>x = np.arange(-7, 7, 0.1)</a:t>
            </a:r>
          </a:p>
          <a:p>
            <a:r>
              <a:rPr lang="en-US" altLang="ja-JP" sz="1400" dirty="0">
                <a:latin typeface="+mn-ea"/>
              </a:rPr>
              <a:t>y = 1 / (1 + np.exp(-x) )</a:t>
            </a:r>
          </a:p>
          <a:p>
            <a:endParaRPr lang="en-US" altLang="ja-JP" sz="1400" dirty="0">
              <a:latin typeface="+mn-ea"/>
            </a:endParaRPr>
          </a:p>
          <a:p>
            <a:r>
              <a:rPr lang="en-US" altLang="ja-JP" sz="1400" dirty="0">
                <a:latin typeface="+mn-ea"/>
              </a:rPr>
              <a:t>plt.plot(x, y) </a:t>
            </a:r>
          </a:p>
          <a:p>
            <a:r>
              <a:rPr lang="en-US" altLang="ja-JP" sz="1400" dirty="0">
                <a:latin typeface="+mn-ea"/>
              </a:rPr>
              <a:t>plt.title("sigmoid")</a:t>
            </a:r>
          </a:p>
          <a:p>
            <a:r>
              <a:rPr lang="en-US" altLang="ja-JP" sz="1400" dirty="0">
                <a:latin typeface="+mn-ea"/>
              </a:rPr>
              <a:t>plt.grid() </a:t>
            </a:r>
          </a:p>
          <a:p>
            <a:r>
              <a:rPr lang="en-US" altLang="ja-JP" sz="1400" dirty="0">
                <a:latin typeface="+mn-ea"/>
              </a:rPr>
              <a:t>plt.show() </a:t>
            </a:r>
            <a:endParaRPr lang="ja-JP" altLang="en-US" sz="1400" dirty="0">
              <a:latin typeface="+mn-ea"/>
            </a:endParaRPr>
          </a:p>
        </p:txBody>
      </p:sp>
      <p:pic>
        <p:nvPicPr>
          <p:cNvPr id="20" name="Picture 6" descr="../../_images/sphx_glr_histogram_features_0011.png">
            <a:extLst>
              <a:ext uri="{FF2B5EF4-FFF2-40B4-BE49-F238E27FC236}">
                <a16:creationId xmlns:a16="http://schemas.microsoft.com/office/drawing/2014/main" id="{F5C20D4E-EBD6-4CD1-8FFB-865F4867E7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78050" y="3105781"/>
            <a:ext cx="1597097" cy="119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663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9"/>
          <p:cNvSpPr txBox="1">
            <a:spLocks noGrp="1"/>
          </p:cNvSpPr>
          <p:nvPr>
            <p:ph type="title" idx="4294967295"/>
          </p:nvPr>
        </p:nvSpPr>
        <p:spPr>
          <a:xfrm>
            <a:off x="0" y="0"/>
            <a:ext cx="11018838" cy="573088"/>
          </a:xfrm>
          <a:prstGeom prst="rect">
            <a:avLst/>
          </a:prstGeom>
          <a:noFill/>
          <a:ln>
            <a:noFill/>
          </a:ln>
        </p:spPr>
        <p:txBody>
          <a:bodyPr spcFirstLastPara="1" vert="horz" wrap="square" lIns="91425" tIns="45700" rIns="91425" bIns="45700" rtlCol="0" anchor="ctr" anchorCtr="0">
            <a:noAutofit/>
          </a:bodyPr>
          <a:lstStyle/>
          <a:p>
            <a:r>
              <a:rPr lang="ja-JP" altLang="en-US" dirty="0"/>
              <a:t>コースの概要</a:t>
            </a:r>
            <a:endParaRPr dirty="0"/>
          </a:p>
        </p:txBody>
      </p:sp>
      <p:sp>
        <p:nvSpPr>
          <p:cNvPr id="47" name="Google Shape;47;p9"/>
          <p:cNvSpPr txBox="1">
            <a:spLocks noGrp="1"/>
          </p:cNvSpPr>
          <p:nvPr>
            <p:ph type="body" idx="4294967295"/>
          </p:nvPr>
        </p:nvSpPr>
        <p:spPr>
          <a:xfrm>
            <a:off x="671513" y="623888"/>
            <a:ext cx="11520487" cy="6026150"/>
          </a:xfrm>
          <a:prstGeom prst="rect">
            <a:avLst/>
          </a:prstGeom>
          <a:noFill/>
          <a:ln>
            <a:noFill/>
          </a:ln>
        </p:spPr>
        <p:txBody>
          <a:bodyPr spcFirstLastPara="1" vert="horz" wrap="square" lIns="91425" tIns="45700" rIns="91425" bIns="45700" rtlCol="0" anchor="t" anchorCtr="0">
            <a:noAutofit/>
          </a:bodyPr>
          <a:lstStyle/>
          <a:p>
            <a:pPr marL="514350" indent="-514350">
              <a:spcBef>
                <a:spcPts val="0"/>
              </a:spcBef>
              <a:buFont typeface="+mj-lt"/>
              <a:buAutoNum type="arabicPeriod"/>
            </a:pPr>
            <a:r>
              <a:rPr lang="en-US" altLang="ja-JP" dirty="0"/>
              <a:t>AI </a:t>
            </a:r>
            <a:r>
              <a:rPr lang="ja-JP" altLang="en-US"/>
              <a:t>とは</a:t>
            </a:r>
            <a:endParaRPr lang="en-US" altLang="ja-JP" dirty="0"/>
          </a:p>
          <a:p>
            <a:pPr marL="514350" indent="-514350">
              <a:spcBef>
                <a:spcPts val="0"/>
              </a:spcBef>
              <a:buFont typeface="+mj-lt"/>
              <a:buAutoNum type="arabicPeriod"/>
            </a:pPr>
            <a:r>
              <a:rPr lang="en-US" altLang="ja-JP" dirty="0"/>
              <a:t>AI </a:t>
            </a:r>
            <a:r>
              <a:rPr lang="ja-JP" altLang="en-US"/>
              <a:t>プロジェクトの全体像</a:t>
            </a:r>
            <a:endParaRPr lang="en-US" altLang="ja-JP" dirty="0"/>
          </a:p>
          <a:p>
            <a:pPr marL="514350" indent="-514350">
              <a:spcBef>
                <a:spcPts val="0"/>
              </a:spcBef>
              <a:buFont typeface="+mj-lt"/>
              <a:buAutoNum type="arabicPeriod"/>
            </a:pPr>
            <a:r>
              <a:rPr lang="en-US" altLang="ja-JP" dirty="0"/>
              <a:t>AI </a:t>
            </a:r>
            <a:r>
              <a:rPr lang="ja-JP" altLang="en-US"/>
              <a:t>の開発プロセス</a:t>
            </a:r>
            <a:endParaRPr lang="en-US" altLang="ja-JP" dirty="0"/>
          </a:p>
          <a:p>
            <a:pPr marL="514350" indent="-514350">
              <a:spcBef>
                <a:spcPts val="0"/>
              </a:spcBef>
              <a:buFont typeface="+mj-lt"/>
              <a:buAutoNum type="arabicPeriod"/>
            </a:pPr>
            <a:r>
              <a:rPr lang="en-US" altLang="ja-JP" dirty="0"/>
              <a:t>AI </a:t>
            </a:r>
            <a:r>
              <a:rPr lang="ja-JP" altLang="en-US"/>
              <a:t>の導入事例から学ぶ</a:t>
            </a:r>
            <a:endParaRPr lang="en-US" altLang="ja-JP" dirty="0"/>
          </a:p>
          <a:p>
            <a:pPr marL="514350" indent="-514350">
              <a:spcBef>
                <a:spcPts val="0"/>
              </a:spcBef>
              <a:buFont typeface="+mj-lt"/>
              <a:buAutoNum type="arabicPeriod"/>
            </a:pPr>
            <a:r>
              <a:rPr lang="en-US" altLang="ja-JP" dirty="0"/>
              <a:t>AI </a:t>
            </a:r>
            <a:r>
              <a:rPr lang="ja-JP" altLang="en-US"/>
              <a:t>プロジェクト立案</a:t>
            </a:r>
            <a:endParaRPr lang="en-US" altLang="ja-JP" dirty="0"/>
          </a:p>
          <a:p>
            <a:pPr marL="514350" indent="-514350">
              <a:spcBef>
                <a:spcPts val="0"/>
              </a:spcBef>
              <a:buFont typeface="+mj-lt"/>
              <a:buAutoNum type="arabicPeriod"/>
            </a:pPr>
            <a:endParaRPr lang="en-US" altLang="ja-JP" dirty="0"/>
          </a:p>
          <a:p>
            <a:pPr marL="0" indent="0">
              <a:spcBef>
                <a:spcPts val="0"/>
              </a:spcBef>
              <a:buNone/>
            </a:pPr>
            <a:endParaRPr dirty="0"/>
          </a:p>
        </p:txBody>
      </p:sp>
    </p:spTree>
    <p:extLst>
      <p:ext uri="{BB962C8B-B14F-4D97-AF65-F5344CB8AC3E}">
        <p14:creationId xmlns:p14="http://schemas.microsoft.com/office/powerpoint/2010/main" val="21751962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28D8A9-C4DC-43DE-9F4C-1B4ADC6A940A}"/>
              </a:ext>
            </a:extLst>
          </p:cNvPr>
          <p:cNvSpPr>
            <a:spLocks noGrp="1"/>
          </p:cNvSpPr>
          <p:nvPr>
            <p:ph type="title"/>
          </p:nvPr>
        </p:nvSpPr>
        <p:spPr/>
        <p:txBody>
          <a:bodyPr/>
          <a:lstStyle/>
          <a:p>
            <a:r>
              <a:rPr kumimoji="1" lang="en-US" altLang="ja-JP" dirty="0"/>
              <a:t>1</a:t>
            </a:r>
            <a:r>
              <a:rPr kumimoji="1" lang="ja-JP" altLang="en-US" dirty="0"/>
              <a:t>章　章末クイズ！</a:t>
            </a:r>
          </a:p>
        </p:txBody>
      </p:sp>
      <p:sp>
        <p:nvSpPr>
          <p:cNvPr id="5" name="スライド番号プレースホルダー 4">
            <a:extLst>
              <a:ext uri="{FF2B5EF4-FFF2-40B4-BE49-F238E27FC236}">
                <a16:creationId xmlns:a16="http://schemas.microsoft.com/office/drawing/2014/main" id="{D5A51A48-C044-4A88-B9E3-76927CFA98CE}"/>
              </a:ext>
            </a:extLst>
          </p:cNvPr>
          <p:cNvSpPr>
            <a:spLocks noGrp="1"/>
          </p:cNvSpPr>
          <p:nvPr>
            <p:ph type="sldNum" sz="quarter" idx="10"/>
          </p:nvPr>
        </p:nvSpPr>
        <p:spPr/>
        <p:txBody>
          <a:bodyPr/>
          <a:lstStyle/>
          <a:p>
            <a:fld id="{5D750650-B10A-47BF-93C2-E1678438B37A}" type="slidenum">
              <a:rPr kumimoji="1" lang="ja-JP" altLang="en-US" smtClean="0"/>
              <a:pPr/>
              <a:t>110</a:t>
            </a:fld>
            <a:endParaRPr kumimoji="1" lang="ja-JP" altLang="en-US"/>
          </a:p>
        </p:txBody>
      </p:sp>
      <p:sp>
        <p:nvSpPr>
          <p:cNvPr id="6" name="コンテンツ プレースホルダー 2">
            <a:extLst>
              <a:ext uri="{FF2B5EF4-FFF2-40B4-BE49-F238E27FC236}">
                <a16:creationId xmlns:a16="http://schemas.microsoft.com/office/drawing/2014/main" id="{D82B19A4-7777-4324-A61F-204E59B9C374}"/>
              </a:ext>
            </a:extLst>
          </p:cNvPr>
          <p:cNvSpPr txBox="1">
            <a:spLocks/>
          </p:cNvSpPr>
          <p:nvPr/>
        </p:nvSpPr>
        <p:spPr bwMode="auto">
          <a:xfrm>
            <a:off x="672810" y="1108440"/>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20000"/>
              </a:lnSpc>
              <a:spcBef>
                <a:spcPts val="0"/>
              </a:spcBef>
              <a:spcAft>
                <a:spcPts val="2400"/>
              </a:spcAft>
              <a:buClr>
                <a:srgbClr val="F36C37"/>
              </a:buClr>
              <a:buFont typeface="+mj-lt"/>
              <a:buAutoNum type="arabicPeriod"/>
            </a:pPr>
            <a:r>
              <a:rPr lang="ja-JP" altLang="en-US" sz="1800" b="1" dirty="0">
                <a:solidFill>
                  <a:srgbClr val="F36C37"/>
                </a:solidFill>
              </a:rPr>
              <a:t>ディープラーニングの説明として正しいのはどれでしょう？</a:t>
            </a:r>
          </a:p>
        </p:txBody>
      </p:sp>
      <p:cxnSp>
        <p:nvCxnSpPr>
          <p:cNvPr id="7" name="直線コネクタ 6">
            <a:extLst>
              <a:ext uri="{FF2B5EF4-FFF2-40B4-BE49-F238E27FC236}">
                <a16:creationId xmlns:a16="http://schemas.microsoft.com/office/drawing/2014/main" id="{7C586439-3058-457E-8E26-F262F38CF06E}"/>
              </a:ext>
            </a:extLst>
          </p:cNvPr>
          <p:cNvCxnSpPr>
            <a:cxnSpLocks/>
          </p:cNvCxnSpPr>
          <p:nvPr/>
        </p:nvCxnSpPr>
        <p:spPr>
          <a:xfrm>
            <a:off x="766763" y="1525547"/>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AD914E9F-3136-4971-B7D8-317C27551DF9}"/>
              </a:ext>
            </a:extLst>
          </p:cNvPr>
          <p:cNvSpPr/>
          <p:nvPr/>
        </p:nvSpPr>
        <p:spPr bwMode="auto">
          <a:xfrm>
            <a:off x="1071329" y="1737634"/>
            <a:ext cx="101681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人間の知能の働きを人工的に実現する</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人間の脳の構造を模した学習手法</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プログラミングですべてのルールをコンピューターに教える</a:t>
            </a:r>
          </a:p>
        </p:txBody>
      </p:sp>
      <p:sp>
        <p:nvSpPr>
          <p:cNvPr id="9" name="コンテンツ プレースホルダー 2">
            <a:extLst>
              <a:ext uri="{FF2B5EF4-FFF2-40B4-BE49-F238E27FC236}">
                <a16:creationId xmlns:a16="http://schemas.microsoft.com/office/drawing/2014/main" id="{3FEFB1FF-C005-4A28-A8AE-C17734005F42}"/>
              </a:ext>
            </a:extLst>
          </p:cNvPr>
          <p:cNvSpPr txBox="1">
            <a:spLocks/>
          </p:cNvSpPr>
          <p:nvPr/>
        </p:nvSpPr>
        <p:spPr bwMode="auto">
          <a:xfrm>
            <a:off x="672810" y="2877870"/>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20000"/>
              </a:lnSpc>
              <a:spcBef>
                <a:spcPts val="0"/>
              </a:spcBef>
              <a:spcAft>
                <a:spcPts val="2400"/>
              </a:spcAft>
              <a:buClr>
                <a:srgbClr val="F36C37"/>
              </a:buClr>
              <a:buFont typeface="+mj-lt"/>
              <a:buAutoNum type="arabicPeriod" startAt="2"/>
            </a:pPr>
            <a:r>
              <a:rPr lang="ja-JP" altLang="en-US" sz="1800" b="1" dirty="0">
                <a:solidFill>
                  <a:srgbClr val="F36C37"/>
                </a:solidFill>
              </a:rPr>
              <a:t>機械学習の種類として正しいものを全て選びましょう</a:t>
            </a:r>
          </a:p>
        </p:txBody>
      </p:sp>
      <p:cxnSp>
        <p:nvCxnSpPr>
          <p:cNvPr id="10" name="直線コネクタ 9">
            <a:extLst>
              <a:ext uri="{FF2B5EF4-FFF2-40B4-BE49-F238E27FC236}">
                <a16:creationId xmlns:a16="http://schemas.microsoft.com/office/drawing/2014/main" id="{061CAE82-B2DE-4151-9859-B74556355D9C}"/>
              </a:ext>
            </a:extLst>
          </p:cNvPr>
          <p:cNvCxnSpPr>
            <a:cxnSpLocks/>
          </p:cNvCxnSpPr>
          <p:nvPr/>
        </p:nvCxnSpPr>
        <p:spPr>
          <a:xfrm>
            <a:off x="766763" y="3294977"/>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18" name="コンテンツ プレースホルダー 2">
            <a:extLst>
              <a:ext uri="{FF2B5EF4-FFF2-40B4-BE49-F238E27FC236}">
                <a16:creationId xmlns:a16="http://schemas.microsoft.com/office/drawing/2014/main" id="{C44E4D14-2ABA-404D-B6C3-078950A0F981}"/>
              </a:ext>
            </a:extLst>
          </p:cNvPr>
          <p:cNvSpPr txBox="1">
            <a:spLocks/>
          </p:cNvSpPr>
          <p:nvPr/>
        </p:nvSpPr>
        <p:spPr bwMode="auto">
          <a:xfrm>
            <a:off x="664872" y="4533682"/>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20000"/>
              </a:lnSpc>
              <a:spcBef>
                <a:spcPts val="0"/>
              </a:spcBef>
              <a:spcAft>
                <a:spcPts val="2400"/>
              </a:spcAft>
              <a:buClr>
                <a:srgbClr val="F36C37"/>
              </a:buClr>
              <a:buFont typeface="+mj-lt"/>
              <a:buAutoNum type="arabicPeriod" startAt="3"/>
            </a:pPr>
            <a:r>
              <a:rPr lang="ja-JP" altLang="en-US" sz="1800" b="1" dirty="0">
                <a:solidFill>
                  <a:srgbClr val="F36C37"/>
                </a:solidFill>
              </a:rPr>
              <a:t>カスタムモデル（プログラミングをして開発する）に関係のあるものを全て選びましょう。</a:t>
            </a:r>
          </a:p>
        </p:txBody>
      </p:sp>
      <p:cxnSp>
        <p:nvCxnSpPr>
          <p:cNvPr id="22" name="直線コネクタ 21">
            <a:extLst>
              <a:ext uri="{FF2B5EF4-FFF2-40B4-BE49-F238E27FC236}">
                <a16:creationId xmlns:a16="http://schemas.microsoft.com/office/drawing/2014/main" id="{A089E0B3-C836-448D-B202-272FB8024AF4}"/>
              </a:ext>
            </a:extLst>
          </p:cNvPr>
          <p:cNvCxnSpPr>
            <a:cxnSpLocks/>
          </p:cNvCxnSpPr>
          <p:nvPr/>
        </p:nvCxnSpPr>
        <p:spPr>
          <a:xfrm>
            <a:off x="758825" y="4950789"/>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pic>
        <p:nvPicPr>
          <p:cNvPr id="26" name="図 25" descr="部屋, 賭博場, シーン が含まれている画像&#10;&#10;自動的に生成された説明">
            <a:extLst>
              <a:ext uri="{FF2B5EF4-FFF2-40B4-BE49-F238E27FC236}">
                <a16:creationId xmlns:a16="http://schemas.microsoft.com/office/drawing/2014/main" id="{07F3B360-4A32-41F0-983F-54A312118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7502" y="778261"/>
            <a:ext cx="1547736" cy="997229"/>
          </a:xfrm>
          <a:prstGeom prst="rect">
            <a:avLst/>
          </a:prstGeom>
        </p:spPr>
      </p:pic>
      <p:sp>
        <p:nvSpPr>
          <p:cNvPr id="27" name="正方形/長方形 26">
            <a:extLst>
              <a:ext uri="{FF2B5EF4-FFF2-40B4-BE49-F238E27FC236}">
                <a16:creationId xmlns:a16="http://schemas.microsoft.com/office/drawing/2014/main" id="{548C4DD6-B040-48C3-BA67-2BD1195DD74F}"/>
              </a:ext>
            </a:extLst>
          </p:cNvPr>
          <p:cNvSpPr/>
          <p:nvPr/>
        </p:nvSpPr>
        <p:spPr bwMode="auto">
          <a:xfrm>
            <a:off x="1071329" y="3495227"/>
            <a:ext cx="50246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反復学習</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教師あり学習</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教師なし学習</a:t>
            </a:r>
          </a:p>
        </p:txBody>
      </p:sp>
      <p:sp>
        <p:nvSpPr>
          <p:cNvPr id="28" name="正方形/長方形 27">
            <a:extLst>
              <a:ext uri="{FF2B5EF4-FFF2-40B4-BE49-F238E27FC236}">
                <a16:creationId xmlns:a16="http://schemas.microsoft.com/office/drawing/2014/main" id="{EB6558A6-3F8C-48BC-A5D9-581B75362C93}"/>
              </a:ext>
            </a:extLst>
          </p:cNvPr>
          <p:cNvSpPr/>
          <p:nvPr/>
        </p:nvSpPr>
        <p:spPr bwMode="auto">
          <a:xfrm>
            <a:off x="6096000" y="3492192"/>
            <a:ext cx="50246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startAt="4"/>
            </a:pPr>
            <a:r>
              <a:rPr lang="ja-JP" altLang="en-US" sz="1600" b="1" dirty="0">
                <a:solidFill>
                  <a:schemeClr val="tx1">
                    <a:lumMod val="75000"/>
                    <a:lumOff val="25000"/>
                  </a:schemeClr>
                </a:solidFill>
                <a:latin typeface="+mn-ea"/>
              </a:rPr>
              <a:t>人工知能学習</a:t>
            </a:r>
          </a:p>
          <a:p>
            <a:pPr marL="342900" lvl="2" indent="-342900">
              <a:buClr>
                <a:srgbClr val="F36C37"/>
              </a:buClr>
              <a:buFont typeface="+mj-lt"/>
              <a:buAutoNum type="arabicPeriod" startAt="4"/>
            </a:pPr>
            <a:r>
              <a:rPr lang="ja-JP" altLang="en-US" sz="1600" b="1" dirty="0">
                <a:solidFill>
                  <a:schemeClr val="tx1">
                    <a:lumMod val="75000"/>
                    <a:lumOff val="25000"/>
                  </a:schemeClr>
                </a:solidFill>
                <a:latin typeface="+mn-ea"/>
              </a:rPr>
              <a:t>協力学習</a:t>
            </a:r>
          </a:p>
          <a:p>
            <a:pPr marL="342900" lvl="2" indent="-342900">
              <a:buClr>
                <a:srgbClr val="F36C37"/>
              </a:buClr>
              <a:buFont typeface="+mj-lt"/>
              <a:buAutoNum type="arabicPeriod" startAt="4"/>
            </a:pPr>
            <a:r>
              <a:rPr lang="ja-JP" altLang="en-US" sz="1600" b="1" dirty="0">
                <a:solidFill>
                  <a:schemeClr val="tx1">
                    <a:lumMod val="75000"/>
                    <a:lumOff val="25000"/>
                  </a:schemeClr>
                </a:solidFill>
                <a:latin typeface="+mn-ea"/>
              </a:rPr>
              <a:t>強化学習</a:t>
            </a:r>
          </a:p>
        </p:txBody>
      </p:sp>
      <p:sp>
        <p:nvSpPr>
          <p:cNvPr id="20" name="正方形/長方形 19">
            <a:extLst>
              <a:ext uri="{FF2B5EF4-FFF2-40B4-BE49-F238E27FC236}">
                <a16:creationId xmlns:a16="http://schemas.microsoft.com/office/drawing/2014/main" id="{8D20E1A1-4ACA-419C-B309-E7D10B87E234}"/>
              </a:ext>
            </a:extLst>
          </p:cNvPr>
          <p:cNvSpPr/>
          <p:nvPr/>
        </p:nvSpPr>
        <p:spPr bwMode="auto">
          <a:xfrm>
            <a:off x="1071329" y="5115511"/>
            <a:ext cx="50246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a:pPr>
            <a:r>
              <a:rPr lang="en-US" altLang="ja-JP" sz="1600" b="1" dirty="0">
                <a:solidFill>
                  <a:schemeClr val="tx1">
                    <a:lumMod val="75000"/>
                    <a:lumOff val="25000"/>
                  </a:schemeClr>
                </a:solidFill>
                <a:latin typeface="+mn-ea"/>
              </a:rPr>
              <a:t>Jupyter Notebook</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a:pPr>
            <a:r>
              <a:rPr lang="en-US" altLang="ja-JP" sz="1600" b="1" dirty="0">
                <a:solidFill>
                  <a:schemeClr val="tx1">
                    <a:lumMod val="75000"/>
                    <a:lumOff val="25000"/>
                  </a:schemeClr>
                </a:solidFill>
                <a:latin typeface="+mn-ea"/>
              </a:rPr>
              <a:t>GPU</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a:pPr>
            <a:r>
              <a:rPr lang="en-US" altLang="ja-JP" sz="1600" b="1" dirty="0">
                <a:solidFill>
                  <a:schemeClr val="tx1">
                    <a:lumMod val="75000"/>
                    <a:lumOff val="25000"/>
                  </a:schemeClr>
                </a:solidFill>
                <a:latin typeface="+mn-ea"/>
              </a:rPr>
              <a:t>Python</a:t>
            </a:r>
            <a:endParaRPr lang="ja-JP" altLang="en-US" sz="1600" b="1" dirty="0">
              <a:solidFill>
                <a:schemeClr val="tx1">
                  <a:lumMod val="75000"/>
                  <a:lumOff val="25000"/>
                </a:schemeClr>
              </a:solidFill>
              <a:latin typeface="+mn-ea"/>
            </a:endParaRPr>
          </a:p>
        </p:txBody>
      </p:sp>
      <p:sp>
        <p:nvSpPr>
          <p:cNvPr id="21" name="正方形/長方形 20">
            <a:extLst>
              <a:ext uri="{FF2B5EF4-FFF2-40B4-BE49-F238E27FC236}">
                <a16:creationId xmlns:a16="http://schemas.microsoft.com/office/drawing/2014/main" id="{21B974CD-0E8B-47AA-9406-EAE1122C2278}"/>
              </a:ext>
            </a:extLst>
          </p:cNvPr>
          <p:cNvSpPr/>
          <p:nvPr/>
        </p:nvSpPr>
        <p:spPr bwMode="auto">
          <a:xfrm>
            <a:off x="6096000" y="5112476"/>
            <a:ext cx="50246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startAt="4"/>
            </a:pPr>
            <a:r>
              <a:rPr lang="en-US" altLang="ja-JP" sz="1600" b="1" dirty="0">
                <a:solidFill>
                  <a:schemeClr val="tx1">
                    <a:lumMod val="75000"/>
                    <a:lumOff val="25000"/>
                  </a:schemeClr>
                </a:solidFill>
                <a:latin typeface="+mn-ea"/>
              </a:rPr>
              <a:t>scikit-learn</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startAt="4"/>
            </a:pPr>
            <a:r>
              <a:rPr lang="en-US" altLang="ja-JP" sz="1600" b="1" dirty="0">
                <a:solidFill>
                  <a:schemeClr val="tx1">
                    <a:lumMod val="75000"/>
                    <a:lumOff val="25000"/>
                  </a:schemeClr>
                </a:solidFill>
                <a:latin typeface="+mn-ea"/>
              </a:rPr>
              <a:t>Keras</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startAt="4"/>
            </a:pPr>
            <a:r>
              <a:rPr lang="en-US" altLang="ja-JP" sz="1600" b="1" dirty="0">
                <a:solidFill>
                  <a:schemeClr val="tx1">
                    <a:lumMod val="75000"/>
                    <a:lumOff val="25000"/>
                  </a:schemeClr>
                </a:solidFill>
                <a:latin typeface="+mn-ea"/>
              </a:rPr>
              <a:t>Google Colaboratory</a:t>
            </a:r>
            <a:endParaRPr lang="ja-JP" altLang="en-US" sz="1600" b="1" dirty="0">
              <a:solidFill>
                <a:schemeClr val="tx1">
                  <a:lumMod val="75000"/>
                  <a:lumOff val="25000"/>
                </a:schemeClr>
              </a:solidFill>
              <a:latin typeface="+mn-ea"/>
            </a:endParaRPr>
          </a:p>
        </p:txBody>
      </p:sp>
    </p:spTree>
    <p:extLst>
      <p:ext uri="{BB962C8B-B14F-4D97-AF65-F5344CB8AC3E}">
        <p14:creationId xmlns:p14="http://schemas.microsoft.com/office/powerpoint/2010/main" val="13685278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a:t>
            </a:r>
            <a:r>
              <a:rPr lang="en-US" altLang="ja-JP" sz="2000" b="1" dirty="0">
                <a:solidFill>
                  <a:srgbClr val="F36C37"/>
                </a:solidFill>
              </a:rPr>
              <a:t>AI</a:t>
            </a:r>
            <a:r>
              <a:rPr lang="ja-JP" altLang="en-US" sz="2000" b="1" dirty="0">
                <a:solidFill>
                  <a:srgbClr val="F36C37"/>
                </a:solidFill>
              </a:rPr>
              <a:t>で使われる用語や、</a:t>
            </a:r>
            <a:r>
              <a:rPr lang="en-US" altLang="ja-JP" sz="2000" b="1" dirty="0">
                <a:solidFill>
                  <a:srgbClr val="F36C37"/>
                </a:solidFill>
              </a:rPr>
              <a:t>AI</a:t>
            </a:r>
            <a:r>
              <a:rPr lang="ja-JP" altLang="en-US" sz="2000" b="1" dirty="0">
                <a:solidFill>
                  <a:srgbClr val="F36C37"/>
                </a:solidFill>
              </a:rPr>
              <a:t>の開発に必要な環境など、</a:t>
            </a:r>
            <a:br>
              <a:rPr lang="en-US" altLang="ja-JP" sz="2000" b="1" dirty="0">
                <a:solidFill>
                  <a:srgbClr val="F36C37"/>
                </a:solidFill>
              </a:rPr>
            </a:br>
            <a:r>
              <a:rPr lang="en-US" altLang="ja-JP" sz="2000" b="1" dirty="0">
                <a:solidFill>
                  <a:srgbClr val="F36C37"/>
                </a:solidFill>
              </a:rPr>
              <a:t>AI</a:t>
            </a:r>
            <a:r>
              <a:rPr lang="ja-JP" altLang="en-US" sz="2000" b="1" dirty="0">
                <a:solidFill>
                  <a:srgbClr val="F36C37"/>
                </a:solidFill>
              </a:rPr>
              <a:t>開発において必要な基礎知識を学びました。</a:t>
            </a:r>
            <a:endParaRPr lang="en-US" altLang="ja-JP" sz="2000" b="1" dirty="0">
              <a:solidFill>
                <a:srgbClr val="F36C37"/>
              </a:solidFill>
            </a:endParaRPr>
          </a:p>
          <a:p>
            <a:pPr marL="0" indent="0" algn="ctr">
              <a:lnSpc>
                <a:spcPct val="120000"/>
              </a:lnSpc>
              <a:spcBef>
                <a:spcPts val="0"/>
              </a:spcBef>
              <a:spcAft>
                <a:spcPts val="2400"/>
              </a:spcAft>
              <a:buClr>
                <a:srgbClr val="F36C37"/>
              </a:buClr>
              <a:buNone/>
            </a:pPr>
            <a:r>
              <a:rPr lang="ja-JP" altLang="en-US" sz="2000" b="1" dirty="0">
                <a:solidFill>
                  <a:srgbClr val="F36C37"/>
                </a:solidFill>
              </a:rPr>
              <a:t>また、講義で使用する</a:t>
            </a:r>
            <a:r>
              <a:rPr lang="en-US" altLang="ja-JP" sz="2000" b="1" dirty="0">
                <a:solidFill>
                  <a:srgbClr val="F36C37"/>
                </a:solidFill>
              </a:rPr>
              <a:t>Google Colaboratory</a:t>
            </a:r>
            <a:r>
              <a:rPr lang="ja-JP" altLang="en-US" sz="2000" b="1" dirty="0">
                <a:solidFill>
                  <a:srgbClr val="F36C37"/>
                </a:solidFill>
              </a:rPr>
              <a:t>の操作や</a:t>
            </a:r>
            <a:br>
              <a:rPr lang="en-US" altLang="ja-JP" sz="2000" b="1" dirty="0">
                <a:solidFill>
                  <a:srgbClr val="F36C37"/>
                </a:solidFill>
              </a:rPr>
            </a:br>
            <a:r>
              <a:rPr lang="ja-JP" altLang="en-US" sz="2000" b="1" dirty="0">
                <a:solidFill>
                  <a:srgbClr val="F36C37"/>
                </a:solidFill>
              </a:rPr>
              <a:t>機械学習の基本ライブラリについて学びました。</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111</a:t>
            </a:fld>
            <a:endParaRPr kumimoji="1" lang="ja-JP" altLang="en-US"/>
          </a:p>
        </p:txBody>
      </p:sp>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ja-JP" altLang="en-US" sz="2000" b="1" dirty="0"/>
              <a:t>機械学習の概要を理解する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機械学習の開発に必要な環境について理解する</a:t>
            </a:r>
            <a:endParaRPr lang="en-US" altLang="ja-JP" sz="2000" b="1" dirty="0"/>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章の目標は達成できましたか？</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Tree>
    <p:extLst>
      <p:ext uri="{BB962C8B-B14F-4D97-AF65-F5344CB8AC3E}">
        <p14:creationId xmlns:p14="http://schemas.microsoft.com/office/powerpoint/2010/main" val="27403993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112</a:t>
            </a:fld>
            <a:endParaRPr lang="en-US" altLang="ja-JP" dirty="0"/>
          </a:p>
        </p:txBody>
      </p:sp>
    </p:spTree>
    <p:extLst>
      <p:ext uri="{BB962C8B-B14F-4D97-AF65-F5344CB8AC3E}">
        <p14:creationId xmlns:p14="http://schemas.microsoft.com/office/powerpoint/2010/main" val="19812184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2</a:t>
            </a:r>
            <a:r>
              <a:rPr lang="ja-JP" altLang="en-US" sz="3600" spc="150" dirty="0">
                <a:solidFill>
                  <a:srgbClr val="F36C37"/>
                </a:solidFill>
              </a:rPr>
              <a:t>章　線形回帰 </a:t>
            </a:r>
            <a:r>
              <a:rPr lang="en-US" altLang="ja-JP" sz="2400" spc="150" dirty="0">
                <a:solidFill>
                  <a:srgbClr val="F36C37"/>
                </a:solidFill>
              </a:rPr>
              <a:t>- scikit-learn -</a:t>
            </a:r>
            <a:endParaRPr lang="ja-JP" altLang="en-US" sz="3600" spc="150" dirty="0">
              <a:solidFill>
                <a:srgbClr val="F36C37"/>
              </a:solidFill>
            </a:endParaRPr>
          </a:p>
        </p:txBody>
      </p:sp>
    </p:spTree>
    <p:extLst>
      <p:ext uri="{BB962C8B-B14F-4D97-AF65-F5344CB8AC3E}">
        <p14:creationId xmlns:p14="http://schemas.microsoft.com/office/powerpoint/2010/main" val="42828390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この章では、回帰の最も基本的な機械学習手法の一つである</a:t>
            </a:r>
            <a:br>
              <a:rPr lang="en-US" altLang="ja-JP" sz="2000" b="1" dirty="0">
                <a:solidFill>
                  <a:srgbClr val="F36C37"/>
                </a:solidFill>
              </a:rPr>
            </a:br>
            <a:r>
              <a:rPr lang="ja-JP" altLang="en-US" sz="2000" b="1" dirty="0">
                <a:solidFill>
                  <a:srgbClr val="F36C37"/>
                </a:solidFill>
              </a:rPr>
              <a:t>線形回帰について学びます。</a:t>
            </a:r>
          </a:p>
          <a:p>
            <a:pPr marL="0" indent="0" algn="ctr">
              <a:lnSpc>
                <a:spcPct val="120000"/>
              </a:lnSpc>
              <a:spcBef>
                <a:spcPts val="0"/>
              </a:spcBef>
              <a:spcAft>
                <a:spcPts val="2400"/>
              </a:spcAft>
              <a:buClr>
                <a:srgbClr val="F36C37"/>
              </a:buClr>
              <a:buNone/>
            </a:pPr>
            <a:r>
              <a:rPr lang="ja-JP" altLang="en-US" sz="2000" b="1" dirty="0">
                <a:solidFill>
                  <a:srgbClr val="F36C37"/>
                </a:solidFill>
              </a:rPr>
              <a:t>また、線形回帰を</a:t>
            </a:r>
            <a:r>
              <a:rPr lang="en-US" altLang="ja-JP" sz="2000" b="1" dirty="0">
                <a:solidFill>
                  <a:srgbClr val="F36C37"/>
                </a:solidFill>
              </a:rPr>
              <a:t>scikit-learn</a:t>
            </a:r>
            <a:r>
              <a:rPr lang="ja-JP" altLang="en-US" sz="2000" b="1" dirty="0">
                <a:solidFill>
                  <a:srgbClr val="F36C37"/>
                </a:solidFill>
              </a:rPr>
              <a:t>で実装し、機械学習のプロセスや</a:t>
            </a:r>
            <a:br>
              <a:rPr lang="en-US" altLang="ja-JP" sz="2000" b="1" dirty="0">
                <a:solidFill>
                  <a:srgbClr val="F36C37"/>
                </a:solidFill>
              </a:rPr>
            </a:br>
            <a:r>
              <a:rPr lang="ja-JP" altLang="en-US" sz="2000" b="1" dirty="0">
                <a:solidFill>
                  <a:srgbClr val="F36C37"/>
                </a:solidFill>
              </a:rPr>
              <a:t>与えるデータ（説明変数）によりどのように結果が変わるか体験します。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114</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scikit-learn</a:t>
            </a:r>
            <a:r>
              <a:rPr lang="ja-JP" altLang="en-US" sz="2000" b="1" dirty="0"/>
              <a:t>を用いて線形回帰を実装できる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機械学習の基本ステップを理解し実装することができる</a:t>
            </a:r>
            <a:endParaRPr lang="en-US" altLang="ja-JP" sz="2000" b="1" dirty="0"/>
          </a:p>
        </p:txBody>
      </p:sp>
    </p:spTree>
    <p:extLst>
      <p:ext uri="{BB962C8B-B14F-4D97-AF65-F5344CB8AC3E}">
        <p14:creationId xmlns:p14="http://schemas.microsoft.com/office/powerpoint/2010/main" val="16292870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2</a:t>
            </a:r>
            <a:r>
              <a:rPr lang="ja-JP" altLang="en-US" sz="3600" spc="150" dirty="0">
                <a:solidFill>
                  <a:srgbClr val="F36C37"/>
                </a:solidFill>
              </a:rPr>
              <a:t>章　線形回帰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115</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tx1">
                    <a:lumMod val="75000"/>
                    <a:lumOff val="25000"/>
                  </a:schemeClr>
                </a:solidFill>
              </a:rPr>
              <a:t>2-1.</a:t>
            </a:r>
            <a:r>
              <a:rPr kumimoji="1" lang="ja-JP" altLang="en-US" sz="2800" b="1" spc="300" dirty="0">
                <a:solidFill>
                  <a:schemeClr val="tx1">
                    <a:lumMod val="75000"/>
                    <a:lumOff val="25000"/>
                  </a:schemeClr>
                </a:solidFill>
              </a:rPr>
              <a:t>線形回帰</a:t>
            </a:r>
            <a:endParaRPr kumimoji="1"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2-2.</a:t>
            </a:r>
            <a:r>
              <a:rPr lang="ja-JP" altLang="en-US" sz="2800" b="1" spc="300" dirty="0">
                <a:solidFill>
                  <a:schemeClr val="tx1">
                    <a:lumMod val="75000"/>
                    <a:lumOff val="25000"/>
                  </a:schemeClr>
                </a:solidFill>
              </a:rPr>
              <a:t>機械学習基本の</a:t>
            </a:r>
            <a:r>
              <a:rPr lang="en-US" altLang="ja-JP" sz="2800" b="1" spc="300" dirty="0">
                <a:solidFill>
                  <a:schemeClr val="tx1">
                    <a:lumMod val="75000"/>
                    <a:lumOff val="25000"/>
                  </a:schemeClr>
                </a:solidFill>
              </a:rPr>
              <a:t>4STEP</a:t>
            </a:r>
          </a:p>
          <a:p>
            <a:pPr algn="l">
              <a:lnSpc>
                <a:spcPct val="150000"/>
              </a:lnSpc>
            </a:pPr>
            <a:r>
              <a:rPr lang="en-US" altLang="ja-JP" sz="2800" b="1" spc="300" dirty="0">
                <a:solidFill>
                  <a:schemeClr val="tx1">
                    <a:lumMod val="75000"/>
                    <a:lumOff val="25000"/>
                  </a:schemeClr>
                </a:solidFill>
              </a:rPr>
              <a:t>2-3.</a:t>
            </a:r>
            <a:r>
              <a:rPr lang="ja-JP" altLang="en-US" sz="2800" b="1" spc="300" dirty="0">
                <a:solidFill>
                  <a:schemeClr val="tx1">
                    <a:lumMod val="75000"/>
                    <a:lumOff val="25000"/>
                  </a:schemeClr>
                </a:solidFill>
              </a:rPr>
              <a:t>線形回帰モデルの実装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2-4.</a:t>
            </a:r>
            <a:r>
              <a:rPr lang="ja-JP" altLang="en-US" sz="2800" b="1" spc="300" dirty="0">
                <a:solidFill>
                  <a:schemeClr val="tx1">
                    <a:lumMod val="75000"/>
                    <a:lumOff val="25000"/>
                  </a:schemeClr>
                </a:solidFill>
              </a:rPr>
              <a:t>特徴量選択による線形回帰モデルの改良</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00879E"/>
                </a:solidFill>
              </a:rPr>
              <a:t>2-5.</a:t>
            </a:r>
            <a:r>
              <a:rPr lang="ja-JP" altLang="en-US" sz="2800" b="1" spc="300" dirty="0">
                <a:solidFill>
                  <a:srgbClr val="00879E"/>
                </a:solidFill>
              </a:rPr>
              <a:t>演習：線形回帰</a:t>
            </a:r>
            <a:endParaRPr lang="en-US" altLang="ja-JP" sz="2800" b="1" spc="300" dirty="0">
              <a:solidFill>
                <a:srgbClr val="00879E"/>
              </a:solidFill>
            </a:endParaRPr>
          </a:p>
        </p:txBody>
      </p:sp>
    </p:spTree>
    <p:extLst>
      <p:ext uri="{BB962C8B-B14F-4D97-AF65-F5344CB8AC3E}">
        <p14:creationId xmlns:p14="http://schemas.microsoft.com/office/powerpoint/2010/main" val="13663845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2-1-1.</a:t>
            </a:r>
            <a:r>
              <a:rPr lang="ja-JP" altLang="en-US" dirty="0"/>
              <a:t>教師あり学習の様々な手法</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116</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3195579" y="3332303"/>
            <a:ext cx="5800838" cy="1908138"/>
          </a:xfrm>
        </p:spPr>
        <p:txBody>
          <a:bodyPr>
            <a:normAutofit/>
          </a:bodyPr>
          <a:lstStyle/>
          <a:p>
            <a:pPr>
              <a:buClr>
                <a:srgbClr val="F36C37"/>
              </a:buClr>
            </a:pPr>
            <a:r>
              <a:rPr lang="ja-JP" altLang="en-US" sz="1800" b="1" dirty="0"/>
              <a:t>本研修で扱うもの</a:t>
            </a:r>
            <a:endParaRPr lang="en-US" altLang="ja-JP" sz="1800" b="1" dirty="0"/>
          </a:p>
          <a:p>
            <a:pPr lvl="1">
              <a:buClr>
                <a:srgbClr val="F36C37"/>
              </a:buClr>
            </a:pPr>
            <a:r>
              <a:rPr lang="ja-JP" altLang="en-US" sz="1800" b="1" dirty="0"/>
              <a:t>線形回帰（回帰専用アルゴリズム）</a:t>
            </a:r>
            <a:endParaRPr lang="en-US" altLang="ja-JP" sz="1800" b="1" dirty="0">
              <a:solidFill>
                <a:srgbClr val="EB0046"/>
              </a:solidFill>
            </a:endParaRPr>
          </a:p>
          <a:p>
            <a:pPr lvl="1">
              <a:buClr>
                <a:srgbClr val="F36C37"/>
              </a:buClr>
            </a:pPr>
            <a:r>
              <a:rPr lang="ja-JP" altLang="en-US" sz="1800" b="1" dirty="0"/>
              <a:t>ロジスティック回帰（分類専用アルゴリズム）</a:t>
            </a:r>
            <a:endParaRPr lang="en-US" altLang="ja-JP" sz="1800" b="1" dirty="0"/>
          </a:p>
          <a:p>
            <a:pPr lvl="1">
              <a:buClr>
                <a:srgbClr val="F36C37"/>
              </a:buClr>
            </a:pPr>
            <a:r>
              <a:rPr lang="ja-JP" altLang="en-US" sz="1800" b="1" dirty="0">
                <a:solidFill>
                  <a:srgbClr val="494949"/>
                </a:solidFill>
              </a:rPr>
              <a:t>決定木及び決定木の発展アルゴリズム</a:t>
            </a:r>
            <a:endParaRPr lang="en-US" altLang="ja-JP" sz="1800" b="1" dirty="0">
              <a:solidFill>
                <a:srgbClr val="494949"/>
              </a:solidFill>
            </a:endParaRPr>
          </a:p>
          <a:p>
            <a:pPr lvl="1">
              <a:buClr>
                <a:srgbClr val="F36C37"/>
              </a:buClr>
            </a:pPr>
            <a:r>
              <a:rPr lang="ja-JP" altLang="en-US" sz="1800" b="1" dirty="0">
                <a:solidFill>
                  <a:srgbClr val="494949"/>
                </a:solidFill>
              </a:rPr>
              <a:t>ディープラーニング</a:t>
            </a:r>
            <a:endParaRPr lang="en-US" altLang="ja-JP" sz="1800" b="1" dirty="0">
              <a:solidFill>
                <a:srgbClr val="494949"/>
              </a:solidFill>
            </a:endParaRPr>
          </a:p>
          <a:p>
            <a:pPr marL="0" indent="0">
              <a:buClr>
                <a:srgbClr val="F36C37"/>
              </a:buClr>
              <a:buNone/>
            </a:pPr>
            <a:endParaRPr lang="ja-JP" altLang="en-US" sz="1800" b="1" dirty="0"/>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1543937"/>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教師あり学習のアルゴリズム</a:t>
              </a: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766764" y="1710591"/>
            <a:ext cx="10658474" cy="81560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lgn="ctr"/>
            <a:r>
              <a:rPr lang="ja-JP" altLang="en-US" sz="2000" spc="0" dirty="0">
                <a:solidFill>
                  <a:schemeClr val="tx1">
                    <a:lumMod val="75000"/>
                    <a:lumOff val="25000"/>
                  </a:schemeClr>
                </a:solidFill>
              </a:rPr>
              <a:t>教師あり学習には、様々なアルゴリズム（手法）が考え出されており、</a:t>
            </a:r>
            <a:endParaRPr lang="en-US" altLang="ja-JP" sz="2000" spc="0" dirty="0">
              <a:solidFill>
                <a:schemeClr val="tx1">
                  <a:lumMod val="75000"/>
                  <a:lumOff val="25000"/>
                </a:schemeClr>
              </a:solidFill>
            </a:endParaRPr>
          </a:p>
          <a:p>
            <a:pPr algn="ctr"/>
            <a:r>
              <a:rPr lang="ja-JP" altLang="en-US" sz="2000" spc="0" dirty="0">
                <a:solidFill>
                  <a:schemeClr val="tx1">
                    <a:lumMod val="75000"/>
                    <a:lumOff val="25000"/>
                  </a:schemeClr>
                </a:solidFill>
              </a:rPr>
              <a:t>それぞれに得意・不得意なデータや課題があります。</a:t>
            </a:r>
          </a:p>
        </p:txBody>
      </p:sp>
      <p:sp>
        <p:nvSpPr>
          <p:cNvPr id="21" name="テキスト ボックス 20">
            <a:extLst>
              <a:ext uri="{FF2B5EF4-FFF2-40B4-BE49-F238E27FC236}">
                <a16:creationId xmlns:a16="http://schemas.microsoft.com/office/drawing/2014/main" id="{8ACC7444-201F-48C0-97FB-08F73CCDCF66}"/>
              </a:ext>
            </a:extLst>
          </p:cNvPr>
          <p:cNvSpPr txBox="1"/>
          <p:nvPr/>
        </p:nvSpPr>
        <p:spPr>
          <a:xfrm>
            <a:off x="757353" y="2877305"/>
            <a:ext cx="10658473" cy="50706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2200" dirty="0">
                <a:solidFill>
                  <a:srgbClr val="00879E"/>
                </a:solidFill>
              </a:rPr>
              <a:t>教師あり学習の代表的なアルゴリズム</a:t>
            </a:r>
          </a:p>
        </p:txBody>
      </p:sp>
      <p:sp>
        <p:nvSpPr>
          <p:cNvPr id="23" name="四角形: 角を丸くする 22">
            <a:extLst>
              <a:ext uri="{FF2B5EF4-FFF2-40B4-BE49-F238E27FC236}">
                <a16:creationId xmlns:a16="http://schemas.microsoft.com/office/drawing/2014/main" id="{78CFE8E4-7A55-4512-8AE1-9AFF79C09DB9}"/>
              </a:ext>
            </a:extLst>
          </p:cNvPr>
          <p:cNvSpPr/>
          <p:nvPr/>
        </p:nvSpPr>
        <p:spPr bwMode="auto">
          <a:xfrm>
            <a:off x="863371" y="5690117"/>
            <a:ext cx="10658474" cy="716856"/>
          </a:xfrm>
          <a:prstGeom prst="roundRect">
            <a:avLst>
              <a:gd name="adj" fmla="val 0"/>
            </a:avLst>
          </a:prstGeom>
          <a:solidFill>
            <a:srgbClr val="FFF4E1"/>
          </a:solidFill>
          <a:ln w="19050" algn="ctr">
            <a:noFill/>
            <a:prstDash val="solid"/>
            <a:round/>
            <a:headEnd/>
            <a:tailEnd/>
          </a:ln>
          <a:effectLst/>
        </p:spPr>
        <p:txBody>
          <a:bodyPr wrap="none" rtlCol="0" anchor="ctr"/>
          <a:lstStyle/>
          <a:p>
            <a:pPr algn="ctr"/>
            <a:endParaRPr kumimoji="1" lang="ja-JP" altLang="en-US" sz="2400" dirty="0">
              <a:solidFill>
                <a:schemeClr val="bg1"/>
              </a:solidFill>
            </a:endParaRPr>
          </a:p>
        </p:txBody>
      </p:sp>
      <p:sp>
        <p:nvSpPr>
          <p:cNvPr id="24" name="正方形/長方形 23">
            <a:extLst>
              <a:ext uri="{FF2B5EF4-FFF2-40B4-BE49-F238E27FC236}">
                <a16:creationId xmlns:a16="http://schemas.microsoft.com/office/drawing/2014/main" id="{164AFC2D-2F52-4941-8C07-36903F9B6537}"/>
              </a:ext>
            </a:extLst>
          </p:cNvPr>
          <p:cNvSpPr/>
          <p:nvPr/>
        </p:nvSpPr>
        <p:spPr>
          <a:xfrm>
            <a:off x="1496006" y="5736949"/>
            <a:ext cx="9199984" cy="646331"/>
          </a:xfrm>
          <a:prstGeom prst="rect">
            <a:avLst/>
          </a:prstGeom>
        </p:spPr>
        <p:txBody>
          <a:bodyPr wrap="square">
            <a:spAutoFit/>
          </a:bodyPr>
          <a:lstStyle/>
          <a:p>
            <a:pPr algn="ctr"/>
            <a:r>
              <a:rPr lang="ja-JP" altLang="en-US" b="1" spc="300" dirty="0">
                <a:solidFill>
                  <a:srgbClr val="F36C37"/>
                </a:solidFill>
                <a:latin typeface="メイリオ" panose="020B0604030504040204" pitchFamily="50" charset="-128"/>
                <a:ea typeface="メイリオ" panose="020B0604030504040204" pitchFamily="50" charset="-128"/>
              </a:rPr>
              <a:t>まずは最も基本的な回帰アルゴリズムである線形回帰について学びながら、</a:t>
            </a:r>
          </a:p>
          <a:p>
            <a:pPr algn="ctr"/>
            <a:r>
              <a:rPr lang="ja-JP" altLang="en-US" b="1" spc="300" dirty="0">
                <a:solidFill>
                  <a:srgbClr val="F36C37"/>
                </a:solidFill>
                <a:latin typeface="メイリオ" panose="020B0604030504040204" pitchFamily="50" charset="-128"/>
                <a:ea typeface="メイリオ" panose="020B0604030504040204" pitchFamily="50" charset="-128"/>
              </a:rPr>
              <a:t>機械学習を実装する方法について理解を深めましょう。</a:t>
            </a:r>
          </a:p>
        </p:txBody>
      </p:sp>
      <p:pic>
        <p:nvPicPr>
          <p:cNvPr id="25" name="図 24" descr="光 が含まれている画像&#10;&#10;自動的に生成された説明">
            <a:extLst>
              <a:ext uri="{FF2B5EF4-FFF2-40B4-BE49-F238E27FC236}">
                <a16:creationId xmlns:a16="http://schemas.microsoft.com/office/drawing/2014/main" id="{DF089907-81F8-41CC-9F04-57DC122C1E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869" y="5703779"/>
            <a:ext cx="624137" cy="659840"/>
          </a:xfrm>
          <a:prstGeom prst="rect">
            <a:avLst/>
          </a:prstGeom>
        </p:spPr>
      </p:pic>
      <p:pic>
        <p:nvPicPr>
          <p:cNvPr id="26" name="グラフィックス 25">
            <a:extLst>
              <a:ext uri="{FF2B5EF4-FFF2-40B4-BE49-F238E27FC236}">
                <a16:creationId xmlns:a16="http://schemas.microsoft.com/office/drawing/2014/main" id="{45C7F5AE-D86F-4314-9663-B5AE8B6262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05570" y="5087142"/>
            <a:ext cx="780856" cy="476250"/>
          </a:xfrm>
          <a:prstGeom prst="rect">
            <a:avLst/>
          </a:prstGeom>
        </p:spPr>
      </p:pic>
    </p:spTree>
    <p:extLst>
      <p:ext uri="{BB962C8B-B14F-4D97-AF65-F5344CB8AC3E}">
        <p14:creationId xmlns:p14="http://schemas.microsoft.com/office/powerpoint/2010/main" val="11947618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07348" y="100656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最も基本的な回帰アルゴリズム　線形回帰</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863758" y="166270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線形回帰</a:t>
            </a:r>
          </a:p>
          <a:p>
            <a:pPr lvl="1">
              <a:buClr>
                <a:srgbClr val="F36C37"/>
              </a:buClr>
            </a:pPr>
            <a:r>
              <a:rPr lang="ja-JP" altLang="en-US" sz="1400" b="1" dirty="0"/>
              <a:t>説明変数（特徴量）の線形関数を用いて目的変数を予測する。</a:t>
            </a:r>
          </a:p>
          <a:p>
            <a:pPr lvl="1">
              <a:buClr>
                <a:srgbClr val="F36C37"/>
              </a:buClr>
            </a:pPr>
            <a:r>
              <a:rPr lang="ja-JP" altLang="en-US" sz="1400" b="1" dirty="0"/>
              <a:t>統計学の手法として古くから実用的に用いられており、モデルの原理が非常に理解しやすい。</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2-1-2.</a:t>
            </a:r>
            <a:r>
              <a:rPr lang="ja-JP" altLang="en-US" dirty="0"/>
              <a:t>線形回帰とは</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117</a:t>
            </a:fld>
            <a:endParaRPr kumimoji="1" lang="ja-JP" altLang="en-US"/>
          </a:p>
        </p:txBody>
      </p:sp>
      <p:grpSp>
        <p:nvGrpSpPr>
          <p:cNvPr id="49" name="グループ化 48">
            <a:extLst>
              <a:ext uri="{FF2B5EF4-FFF2-40B4-BE49-F238E27FC236}">
                <a16:creationId xmlns:a16="http://schemas.microsoft.com/office/drawing/2014/main" id="{95B76E7E-D7FB-4E3E-A0F0-FF6B96DA19F0}"/>
              </a:ext>
            </a:extLst>
          </p:cNvPr>
          <p:cNvGrpSpPr/>
          <p:nvPr/>
        </p:nvGrpSpPr>
        <p:grpSpPr>
          <a:xfrm>
            <a:off x="2690753" y="2533371"/>
            <a:ext cx="6095953" cy="3131820"/>
            <a:chOff x="2562907" y="3404116"/>
            <a:chExt cx="6095953" cy="3131820"/>
          </a:xfrm>
        </p:grpSpPr>
        <p:graphicFrame>
          <p:nvGraphicFramePr>
            <p:cNvPr id="50" name="グラフ 49">
              <a:extLst>
                <a:ext uri="{FF2B5EF4-FFF2-40B4-BE49-F238E27FC236}">
                  <a16:creationId xmlns:a16="http://schemas.microsoft.com/office/drawing/2014/main" id="{D69D6BA6-380C-4BB4-B9EB-81157C104CB9}"/>
                </a:ext>
              </a:extLst>
            </p:cNvPr>
            <p:cNvGraphicFramePr>
              <a:graphicFrameLocks/>
            </p:cNvGraphicFramePr>
            <p:nvPr>
              <p:extLst>
                <p:ext uri="{D42A27DB-BD31-4B8C-83A1-F6EECF244321}">
                  <p14:modId xmlns:p14="http://schemas.microsoft.com/office/powerpoint/2010/main" val="4045906509"/>
                </p:ext>
              </p:extLst>
            </p:nvPr>
          </p:nvGraphicFramePr>
          <p:xfrm>
            <a:off x="3797300" y="3404116"/>
            <a:ext cx="4861560" cy="3131820"/>
          </p:xfrm>
          <a:graphic>
            <a:graphicData uri="http://schemas.openxmlformats.org/drawingml/2006/chart">
              <c:chart xmlns:c="http://schemas.openxmlformats.org/drawingml/2006/chart" xmlns:r="http://schemas.openxmlformats.org/officeDocument/2006/relationships" r:id="rId3"/>
            </a:graphicData>
          </a:graphic>
        </p:graphicFrame>
        <p:sp>
          <p:nvSpPr>
            <p:cNvPr id="51" name="吹き出し: 四角形 50">
              <a:extLst>
                <a:ext uri="{FF2B5EF4-FFF2-40B4-BE49-F238E27FC236}">
                  <a16:creationId xmlns:a16="http://schemas.microsoft.com/office/drawing/2014/main" id="{A7E100BC-A606-4313-BE90-D58FA943A179}"/>
                </a:ext>
              </a:extLst>
            </p:cNvPr>
            <p:cNvSpPr/>
            <p:nvPr/>
          </p:nvSpPr>
          <p:spPr>
            <a:xfrm>
              <a:off x="2562907" y="3803642"/>
              <a:ext cx="2457682" cy="830997"/>
            </a:xfrm>
            <a:prstGeom prst="wedgeRectCallout">
              <a:avLst>
                <a:gd name="adj1" fmla="val 70647"/>
                <a:gd name="adj2" fmla="val 99671"/>
              </a:avLst>
            </a:prstGeom>
            <a:solidFill>
              <a:srgbClr val="FFCCC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dirty="0">
                  <a:solidFill>
                    <a:srgbClr val="494949"/>
                  </a:solidFill>
                </a:rPr>
                <a:t>気温</a:t>
              </a:r>
              <a:r>
                <a:rPr kumimoji="1" lang="en-US" altLang="ja-JP" sz="1600" dirty="0">
                  <a:solidFill>
                    <a:srgbClr val="494949"/>
                  </a:solidFill>
                </a:rPr>
                <a:t>27</a:t>
              </a:r>
              <a:r>
                <a:rPr kumimoji="1" lang="ja-JP" altLang="en-US" sz="1600" dirty="0">
                  <a:solidFill>
                    <a:srgbClr val="494949"/>
                  </a:solidFill>
                </a:rPr>
                <a:t>度の</a:t>
              </a:r>
              <a:br>
                <a:rPr kumimoji="1" lang="en-US" altLang="ja-JP" sz="1600" dirty="0">
                  <a:solidFill>
                    <a:srgbClr val="494949"/>
                  </a:solidFill>
                </a:rPr>
              </a:br>
              <a:r>
                <a:rPr kumimoji="1" lang="ja-JP" altLang="en-US" sz="1600" dirty="0">
                  <a:solidFill>
                    <a:srgbClr val="494949"/>
                  </a:solidFill>
                </a:rPr>
                <a:t>販売予測数を知りたい</a:t>
              </a:r>
              <a:br>
                <a:rPr kumimoji="1" lang="en-US" altLang="ja-JP" sz="1600" dirty="0">
                  <a:solidFill>
                    <a:srgbClr val="494949"/>
                  </a:solidFill>
                </a:rPr>
              </a:br>
              <a:r>
                <a:rPr kumimoji="1" lang="en-US" altLang="ja-JP" sz="1600" dirty="0">
                  <a:solidFill>
                    <a:srgbClr val="494949"/>
                  </a:solidFill>
                </a:rPr>
                <a:t>(</a:t>
              </a:r>
              <a:r>
                <a:rPr kumimoji="1" lang="ja-JP" altLang="en-US" sz="1600" dirty="0">
                  <a:solidFill>
                    <a:srgbClr val="494949"/>
                  </a:solidFill>
                </a:rPr>
                <a:t>過去に存在しない値</a:t>
              </a:r>
              <a:r>
                <a:rPr kumimoji="1" lang="en-US" altLang="ja-JP" sz="1600" dirty="0">
                  <a:solidFill>
                    <a:srgbClr val="494949"/>
                  </a:solidFill>
                </a:rPr>
                <a:t>)</a:t>
              </a:r>
              <a:endParaRPr kumimoji="1" lang="ja-JP" altLang="en-US" sz="1600" dirty="0">
                <a:solidFill>
                  <a:srgbClr val="494949"/>
                </a:solidFill>
              </a:endParaRPr>
            </a:p>
          </p:txBody>
        </p:sp>
        <p:cxnSp>
          <p:nvCxnSpPr>
            <p:cNvPr id="52" name="直線コネクタ 51">
              <a:extLst>
                <a:ext uri="{FF2B5EF4-FFF2-40B4-BE49-F238E27FC236}">
                  <a16:creationId xmlns:a16="http://schemas.microsoft.com/office/drawing/2014/main" id="{83346BD6-2E49-4B96-8092-14533082B422}"/>
                </a:ext>
              </a:extLst>
            </p:cNvPr>
            <p:cNvCxnSpPr>
              <a:cxnSpLocks/>
            </p:cNvCxnSpPr>
            <p:nvPr/>
          </p:nvCxnSpPr>
          <p:spPr>
            <a:xfrm>
              <a:off x="5567680" y="5080000"/>
              <a:ext cx="0" cy="820928"/>
            </a:xfrm>
            <a:prstGeom prst="line">
              <a:avLst/>
            </a:prstGeom>
            <a:ln w="19050">
              <a:solidFill>
                <a:schemeClr val="accent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3" name="直線コネクタ 52">
              <a:extLst>
                <a:ext uri="{FF2B5EF4-FFF2-40B4-BE49-F238E27FC236}">
                  <a16:creationId xmlns:a16="http://schemas.microsoft.com/office/drawing/2014/main" id="{FD1FE69E-37C4-4866-BFBB-F2B45117168D}"/>
                </a:ext>
              </a:extLst>
            </p:cNvPr>
            <p:cNvCxnSpPr>
              <a:cxnSpLocks/>
            </p:cNvCxnSpPr>
            <p:nvPr/>
          </p:nvCxnSpPr>
          <p:spPr>
            <a:xfrm>
              <a:off x="5567680" y="5080000"/>
              <a:ext cx="2326640" cy="0"/>
            </a:xfrm>
            <a:prstGeom prst="line">
              <a:avLst/>
            </a:prstGeom>
            <a:ln w="19050">
              <a:solidFill>
                <a:schemeClr val="accent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pic>
        <p:nvPicPr>
          <p:cNvPr id="54" name="グラフィックス 53" descr="データベース">
            <a:extLst>
              <a:ext uri="{FF2B5EF4-FFF2-40B4-BE49-F238E27FC236}">
                <a16:creationId xmlns:a16="http://schemas.microsoft.com/office/drawing/2014/main" id="{5FEE7C43-B8A9-4CA8-9528-63A786DA6A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79227" y="3935689"/>
            <a:ext cx="914400" cy="914400"/>
          </a:xfrm>
          <a:prstGeom prst="rect">
            <a:avLst/>
          </a:prstGeom>
        </p:spPr>
      </p:pic>
      <p:pic>
        <p:nvPicPr>
          <p:cNvPr id="55" name="グラフィックス 54" descr="お金">
            <a:extLst>
              <a:ext uri="{FF2B5EF4-FFF2-40B4-BE49-F238E27FC236}">
                <a16:creationId xmlns:a16="http://schemas.microsoft.com/office/drawing/2014/main" id="{26C4E197-00AD-4E6B-A3A4-3E5CAFB58C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43625" y="3863815"/>
            <a:ext cx="914400" cy="914400"/>
          </a:xfrm>
          <a:prstGeom prst="rect">
            <a:avLst/>
          </a:prstGeom>
        </p:spPr>
      </p:pic>
      <p:sp>
        <p:nvSpPr>
          <p:cNvPr id="56" name="矢印: 右 55">
            <a:extLst>
              <a:ext uri="{FF2B5EF4-FFF2-40B4-BE49-F238E27FC236}">
                <a16:creationId xmlns:a16="http://schemas.microsoft.com/office/drawing/2014/main" id="{76C00F8F-4132-42AC-BBB9-04A021793D66}"/>
              </a:ext>
            </a:extLst>
          </p:cNvPr>
          <p:cNvSpPr/>
          <p:nvPr/>
        </p:nvSpPr>
        <p:spPr>
          <a:xfrm>
            <a:off x="3329413" y="4204877"/>
            <a:ext cx="590017" cy="492948"/>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57" name="矢印: 右 56">
            <a:extLst>
              <a:ext uri="{FF2B5EF4-FFF2-40B4-BE49-F238E27FC236}">
                <a16:creationId xmlns:a16="http://schemas.microsoft.com/office/drawing/2014/main" id="{59FD3278-14A2-4302-9E83-4CE2FCBE05E7}"/>
              </a:ext>
            </a:extLst>
          </p:cNvPr>
          <p:cNvSpPr/>
          <p:nvPr/>
        </p:nvSpPr>
        <p:spPr>
          <a:xfrm>
            <a:off x="8846928" y="4204877"/>
            <a:ext cx="590017" cy="492948"/>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58" name="正方形/長方形 57">
            <a:extLst>
              <a:ext uri="{FF2B5EF4-FFF2-40B4-BE49-F238E27FC236}">
                <a16:creationId xmlns:a16="http://schemas.microsoft.com/office/drawing/2014/main" id="{B986F244-5447-4FC0-B892-1A08E3FBEE37}"/>
              </a:ext>
            </a:extLst>
          </p:cNvPr>
          <p:cNvSpPr/>
          <p:nvPr/>
        </p:nvSpPr>
        <p:spPr>
          <a:xfrm>
            <a:off x="1854364" y="4769945"/>
            <a:ext cx="1826141" cy="584775"/>
          </a:xfrm>
          <a:prstGeom prst="rect">
            <a:avLst/>
          </a:prstGeom>
        </p:spPr>
        <p:txBody>
          <a:bodyPr wrap="none">
            <a:spAutoFit/>
          </a:bodyPr>
          <a:lstStyle/>
          <a:p>
            <a:pPr algn="ctr"/>
            <a:r>
              <a:rPr lang="ja-JP" altLang="en-US" sz="1600" dirty="0">
                <a:solidFill>
                  <a:srgbClr val="494949"/>
                </a:solidFill>
              </a:rPr>
              <a:t>過去の実績で</a:t>
            </a:r>
            <a:endParaRPr lang="en-US" altLang="ja-JP" sz="1600" dirty="0">
              <a:solidFill>
                <a:srgbClr val="494949"/>
              </a:solidFill>
            </a:endParaRPr>
          </a:p>
          <a:p>
            <a:pPr algn="ctr"/>
            <a:r>
              <a:rPr lang="ja-JP" altLang="en-US" sz="1600" dirty="0">
                <a:solidFill>
                  <a:srgbClr val="494949"/>
                </a:solidFill>
              </a:rPr>
              <a:t>予測モデルを生成</a:t>
            </a:r>
          </a:p>
        </p:txBody>
      </p:sp>
      <p:sp>
        <p:nvSpPr>
          <p:cNvPr id="59" name="正方形/長方形 58">
            <a:extLst>
              <a:ext uri="{FF2B5EF4-FFF2-40B4-BE49-F238E27FC236}">
                <a16:creationId xmlns:a16="http://schemas.microsoft.com/office/drawing/2014/main" id="{DA9E673F-EB45-4289-991D-76BC97C1EEEA}"/>
              </a:ext>
            </a:extLst>
          </p:cNvPr>
          <p:cNvSpPr/>
          <p:nvPr/>
        </p:nvSpPr>
        <p:spPr>
          <a:xfrm>
            <a:off x="9317785" y="4769945"/>
            <a:ext cx="1415772" cy="338554"/>
          </a:xfrm>
          <a:prstGeom prst="rect">
            <a:avLst/>
          </a:prstGeom>
        </p:spPr>
        <p:txBody>
          <a:bodyPr wrap="none">
            <a:spAutoFit/>
          </a:bodyPr>
          <a:lstStyle/>
          <a:p>
            <a:r>
              <a:rPr lang="ja-JP" altLang="en-US" sz="1600" dirty="0">
                <a:solidFill>
                  <a:srgbClr val="494949"/>
                </a:solidFill>
              </a:rPr>
              <a:t>予測値を算出</a:t>
            </a:r>
          </a:p>
        </p:txBody>
      </p:sp>
      <p:sp>
        <p:nvSpPr>
          <p:cNvPr id="60" name="左中かっこ 59">
            <a:extLst>
              <a:ext uri="{FF2B5EF4-FFF2-40B4-BE49-F238E27FC236}">
                <a16:creationId xmlns:a16="http://schemas.microsoft.com/office/drawing/2014/main" id="{5A9F8C62-383A-461E-AAF3-8E5968AAACCB}"/>
              </a:ext>
            </a:extLst>
          </p:cNvPr>
          <p:cNvSpPr/>
          <p:nvPr/>
        </p:nvSpPr>
        <p:spPr>
          <a:xfrm rot="16200000">
            <a:off x="6004628" y="3770696"/>
            <a:ext cx="108169" cy="3926906"/>
          </a:xfrm>
          <a:prstGeom prst="leftBrace">
            <a:avLst>
              <a:gd name="adj1" fmla="val 82488"/>
              <a:gd name="adj2" fmla="val 50000"/>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A84A3826-774F-426B-A59A-72677204E0B9}"/>
              </a:ext>
            </a:extLst>
          </p:cNvPr>
          <p:cNvSpPr/>
          <p:nvPr/>
        </p:nvSpPr>
        <p:spPr>
          <a:xfrm>
            <a:off x="4740574" y="5810922"/>
            <a:ext cx="1338828" cy="369332"/>
          </a:xfrm>
          <a:prstGeom prst="rect">
            <a:avLst/>
          </a:prstGeom>
        </p:spPr>
        <p:txBody>
          <a:bodyPr wrap="none">
            <a:spAutoFit/>
          </a:bodyPr>
          <a:lstStyle/>
          <a:p>
            <a:r>
              <a:rPr lang="ja-JP" altLang="en-US" dirty="0">
                <a:solidFill>
                  <a:srgbClr val="494949"/>
                </a:solidFill>
              </a:rPr>
              <a:t>予測モデル</a:t>
            </a:r>
          </a:p>
        </p:txBody>
      </p:sp>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id="{0D5E6729-D960-48E9-89C0-C1A939C47E01}"/>
                  </a:ext>
                </a:extLst>
              </p:cNvPr>
              <p:cNvSpPr/>
              <p:nvPr/>
            </p:nvSpPr>
            <p:spPr>
              <a:xfrm>
                <a:off x="5995492" y="5788234"/>
                <a:ext cx="13460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1" i="1" smtClean="0">
                              <a:solidFill>
                                <a:srgbClr val="494949"/>
                              </a:solidFill>
                              <a:latin typeface="Cambria Math" panose="02040503050406030204" pitchFamily="18" charset="0"/>
                              <a:ea typeface="Cambria Math" panose="02040503050406030204" pitchFamily="18" charset="0"/>
                            </a:rPr>
                          </m:ctrlPr>
                        </m:accPr>
                        <m:e>
                          <m:r>
                            <m:rPr>
                              <m:sty m:val="p"/>
                            </m:rPr>
                            <a:rPr kumimoji="1" lang="en-US" altLang="ja-JP" b="1" i="1">
                              <a:solidFill>
                                <a:srgbClr val="494949"/>
                              </a:solidFill>
                              <a:latin typeface="Cambria Math" panose="02040503050406030204" pitchFamily="18" charset="0"/>
                              <a:ea typeface="Cambria Math" panose="02040503050406030204" pitchFamily="18" charset="0"/>
                            </a:rPr>
                            <m:t>y</m:t>
                          </m:r>
                        </m:e>
                      </m:acc>
                      <m:r>
                        <a:rPr kumimoji="1" lang="en-US" altLang="ja-JP" i="1">
                          <a:solidFill>
                            <a:srgbClr val="494949"/>
                          </a:solidFill>
                          <a:latin typeface="Cambria Math" panose="02040503050406030204" pitchFamily="18" charset="0"/>
                          <a:ea typeface="Cambria Math" panose="02040503050406030204" pitchFamily="18" charset="0"/>
                        </a:rPr>
                        <m:t>=</m:t>
                      </m:r>
                      <m:r>
                        <a:rPr kumimoji="1" lang="en-US" altLang="ja-JP" i="1">
                          <a:solidFill>
                            <a:srgbClr val="494949"/>
                          </a:solidFill>
                          <a:latin typeface="Cambria Math" panose="02040503050406030204" pitchFamily="18" charset="0"/>
                          <a:ea typeface="Cambria Math" panose="02040503050406030204" pitchFamily="18" charset="0"/>
                        </a:rPr>
                        <m:t>𝑎𝑥</m:t>
                      </m:r>
                      <m:r>
                        <a:rPr kumimoji="1" lang="en-US" altLang="ja-JP" i="1">
                          <a:solidFill>
                            <a:srgbClr val="494949"/>
                          </a:solidFill>
                          <a:latin typeface="Cambria Math" panose="02040503050406030204" pitchFamily="18" charset="0"/>
                          <a:ea typeface="Cambria Math" panose="02040503050406030204" pitchFamily="18" charset="0"/>
                        </a:rPr>
                        <m:t>+</m:t>
                      </m:r>
                      <m:r>
                        <a:rPr kumimoji="1" lang="en-US" altLang="ja-JP" i="1">
                          <a:solidFill>
                            <a:srgbClr val="494949"/>
                          </a:solidFill>
                          <a:latin typeface="Cambria Math" panose="02040503050406030204" pitchFamily="18" charset="0"/>
                          <a:ea typeface="Cambria Math" panose="02040503050406030204" pitchFamily="18" charset="0"/>
                        </a:rPr>
                        <m:t>𝑏</m:t>
                      </m:r>
                    </m:oMath>
                  </m:oMathPara>
                </a14:m>
                <a:endParaRPr lang="ja-JP" altLang="en-US" dirty="0">
                  <a:solidFill>
                    <a:srgbClr val="494949"/>
                  </a:solidFill>
                </a:endParaRPr>
              </a:p>
            </p:txBody>
          </p:sp>
        </mc:Choice>
        <mc:Fallback xmlns="">
          <p:sp>
            <p:nvSpPr>
              <p:cNvPr id="62" name="正方形/長方形 61">
                <a:extLst>
                  <a:ext uri="{FF2B5EF4-FFF2-40B4-BE49-F238E27FC236}">
                    <a16:creationId xmlns:a16="http://schemas.microsoft.com/office/drawing/2014/main" id="{0D5E6729-D960-48E9-89C0-C1A939C47E01}"/>
                  </a:ext>
                </a:extLst>
              </p:cNvPr>
              <p:cNvSpPr>
                <a:spLocks noRot="1" noChangeAspect="1" noMove="1" noResize="1" noEditPoints="1" noAdjustHandles="1" noChangeArrowheads="1" noChangeShapeType="1" noTextEdit="1"/>
              </p:cNvSpPr>
              <p:nvPr/>
            </p:nvSpPr>
            <p:spPr>
              <a:xfrm>
                <a:off x="5995492" y="5788234"/>
                <a:ext cx="1346074" cy="369332"/>
              </a:xfrm>
              <a:prstGeom prst="rect">
                <a:avLst/>
              </a:prstGeom>
              <a:blipFill>
                <a:blip r:embed="rId8"/>
                <a:stretch>
                  <a:fillRect t="-5000" b="-8333"/>
                </a:stretch>
              </a:blipFill>
            </p:spPr>
            <p:txBody>
              <a:bodyPr/>
              <a:lstStyle/>
              <a:p>
                <a:r>
                  <a:rPr lang="ja-JP" altLang="en-US">
                    <a:noFill/>
                  </a:rPr>
                  <a:t> </a:t>
                </a:r>
              </a:p>
            </p:txBody>
          </p:sp>
        </mc:Fallback>
      </mc:AlternateContent>
      <p:sp>
        <p:nvSpPr>
          <p:cNvPr id="63" name="テキスト ボックス 62">
            <a:extLst>
              <a:ext uri="{FF2B5EF4-FFF2-40B4-BE49-F238E27FC236}">
                <a16:creationId xmlns:a16="http://schemas.microsoft.com/office/drawing/2014/main" id="{1F10B410-2905-4290-BC35-E92D0BF22590}"/>
              </a:ext>
            </a:extLst>
          </p:cNvPr>
          <p:cNvSpPr txBox="1"/>
          <p:nvPr/>
        </p:nvSpPr>
        <p:spPr>
          <a:xfrm>
            <a:off x="591530" y="6209588"/>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solidFill>
                  <a:srgbClr val="F47746"/>
                </a:solidFill>
              </a:rPr>
              <a:t>具体例で考えてみましょう</a:t>
            </a:r>
          </a:p>
        </p:txBody>
      </p:sp>
      <p:sp>
        <p:nvSpPr>
          <p:cNvPr id="21" name="二等辺三角形 20">
            <a:extLst>
              <a:ext uri="{FF2B5EF4-FFF2-40B4-BE49-F238E27FC236}">
                <a16:creationId xmlns:a16="http://schemas.microsoft.com/office/drawing/2014/main" id="{0E69760E-4D67-4068-8EF6-997599710A0D}"/>
              </a:ext>
            </a:extLst>
          </p:cNvPr>
          <p:cNvSpPr/>
          <p:nvPr/>
        </p:nvSpPr>
        <p:spPr>
          <a:xfrm rot="10800000">
            <a:off x="3756639"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2" name="二等辺三角形 21">
            <a:extLst>
              <a:ext uri="{FF2B5EF4-FFF2-40B4-BE49-F238E27FC236}">
                <a16:creationId xmlns:a16="http://schemas.microsoft.com/office/drawing/2014/main" id="{0659A77F-0CDD-4374-9B12-5EA29D0F5A3F}"/>
              </a:ext>
            </a:extLst>
          </p:cNvPr>
          <p:cNvSpPr/>
          <p:nvPr/>
        </p:nvSpPr>
        <p:spPr>
          <a:xfrm rot="10800000">
            <a:off x="7503321"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737026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2-1-3.</a:t>
            </a:r>
            <a:r>
              <a:rPr lang="ja-JP" altLang="en-US" dirty="0"/>
              <a:t>ケーススタディ</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118</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課題）不動産の成約価格を予測したい</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90"/>
            <a:ext cx="10168171" cy="2422712"/>
          </a:xfrm>
          <a:prstGeom prst="rect">
            <a:avLst/>
          </a:prstGeom>
          <a:solidFill>
            <a:srgbClr val="FFF4E1"/>
          </a:solidFill>
          <a:ln w="19050" algn="ctr">
            <a:noFill/>
            <a:prstDash val="dash"/>
            <a:round/>
            <a:headEnd/>
            <a:tailEnd/>
          </a:ln>
          <a:effectLst/>
        </p:spPr>
        <p:txBody>
          <a:bodyPr wrap="none" lIns="324000" tIns="144000" bIns="72000" rtlCol="0" anchor="ctr"/>
          <a:lstStyle/>
          <a:p>
            <a:pPr marL="0" lvl="2">
              <a:buClr>
                <a:srgbClr val="F36C37"/>
              </a:buClr>
            </a:pPr>
            <a:r>
              <a:rPr lang="ja-JP" altLang="en-US" sz="1600" b="1" dirty="0">
                <a:solidFill>
                  <a:schemeClr val="tx1">
                    <a:lumMod val="75000"/>
                    <a:lumOff val="25000"/>
                  </a:schemeClr>
                </a:solidFill>
                <a:latin typeface="+mn-ea"/>
              </a:rPr>
              <a:t>　ある町の不動産会社では主に中古マンションを取り扱っています。この不動産会社では、過去の成約価格</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を参考に人手で物件の値段を決めています。徐々に町の人口は増え始め、それと共に物件も扱う従業員</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も増え事業は順調に拡大してきました。</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しかし、物件も従業員も増えたことで、担当者ごとに販売価格の付け方にばらつきが目立ち、「高</a:t>
            </a:r>
            <a:br>
              <a:rPr lang="en-US" altLang="ja-JP" sz="1600" b="1" dirty="0">
                <a:solidFill>
                  <a:schemeClr val="tx1">
                    <a:lumMod val="75000"/>
                    <a:lumOff val="25000"/>
                  </a:schemeClr>
                </a:solidFill>
                <a:latin typeface="+mn-ea"/>
              </a:rPr>
            </a:br>
            <a:r>
              <a:rPr lang="ja-JP" altLang="en-US" sz="1600" b="1" dirty="0">
                <a:solidFill>
                  <a:schemeClr val="tx1">
                    <a:lumMod val="75000"/>
                    <a:lumOff val="25000"/>
                  </a:schemeClr>
                </a:solidFill>
                <a:latin typeface="+mn-ea"/>
              </a:rPr>
              <a:t>すぎて売り手がつかない」「もっと高い値段で販売できた」というような問題も出てきました。しかし、</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増え続けていく物件に対して、互いにチェックをしながら、人手で適正な価格を算出することは容易</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ではありません。</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そこで、人手を削減しつつ利益を最大化していくために、</a:t>
            </a:r>
            <a:r>
              <a:rPr lang="en-US" altLang="ja-JP" sz="1600" b="1" dirty="0">
                <a:solidFill>
                  <a:schemeClr val="tx1">
                    <a:lumMod val="75000"/>
                    <a:lumOff val="25000"/>
                  </a:schemeClr>
                </a:solidFill>
                <a:latin typeface="+mn-ea"/>
              </a:rPr>
              <a:t>AI</a:t>
            </a:r>
            <a:r>
              <a:rPr lang="ja-JP" altLang="en-US" sz="1600" b="1" dirty="0">
                <a:solidFill>
                  <a:schemeClr val="tx1">
                    <a:lumMod val="75000"/>
                    <a:lumOff val="25000"/>
                  </a:schemeClr>
                </a:solidFill>
                <a:latin typeface="+mn-ea"/>
              </a:rPr>
              <a:t>による不動産価格の予測を行うことに</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しました。</a:t>
            </a:r>
            <a:endParaRPr lang="en-US" altLang="ja-JP" sz="1600" b="1" dirty="0">
              <a:solidFill>
                <a:schemeClr val="tx1">
                  <a:lumMod val="75000"/>
                  <a:lumOff val="25000"/>
                </a:schemeClr>
              </a:solidFill>
              <a:latin typeface="+mn-ea"/>
            </a:endParaRPr>
          </a:p>
        </p:txBody>
      </p:sp>
      <p:pic>
        <p:nvPicPr>
          <p:cNvPr id="4" name="図 3">
            <a:extLst>
              <a:ext uri="{FF2B5EF4-FFF2-40B4-BE49-F238E27FC236}">
                <a16:creationId xmlns:a16="http://schemas.microsoft.com/office/drawing/2014/main" id="{4C9D4098-C565-48A6-B175-5A2EA8F0B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0976" y="4611113"/>
            <a:ext cx="1017037" cy="1017037"/>
          </a:xfrm>
          <a:prstGeom prst="rect">
            <a:avLst/>
          </a:prstGeom>
        </p:spPr>
      </p:pic>
      <p:pic>
        <p:nvPicPr>
          <p:cNvPr id="9" name="図 8">
            <a:extLst>
              <a:ext uri="{FF2B5EF4-FFF2-40B4-BE49-F238E27FC236}">
                <a16:creationId xmlns:a16="http://schemas.microsoft.com/office/drawing/2014/main" id="{93AE7F24-9F59-4B49-BFF1-BDFF65CBA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9047" y="4643247"/>
            <a:ext cx="923731" cy="923731"/>
          </a:xfrm>
          <a:prstGeom prst="rect">
            <a:avLst/>
          </a:prstGeom>
        </p:spPr>
      </p:pic>
      <p:pic>
        <p:nvPicPr>
          <p:cNvPr id="11" name="図 10">
            <a:extLst>
              <a:ext uri="{FF2B5EF4-FFF2-40B4-BE49-F238E27FC236}">
                <a16:creationId xmlns:a16="http://schemas.microsoft.com/office/drawing/2014/main" id="{8B81997F-6FC0-4459-B18A-C27E003A7B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7900" y="4643248"/>
            <a:ext cx="923731" cy="923731"/>
          </a:xfrm>
          <a:prstGeom prst="rect">
            <a:avLst/>
          </a:prstGeom>
        </p:spPr>
      </p:pic>
      <p:sp>
        <p:nvSpPr>
          <p:cNvPr id="12" name="テキスト ボックス 11">
            <a:extLst>
              <a:ext uri="{FF2B5EF4-FFF2-40B4-BE49-F238E27FC236}">
                <a16:creationId xmlns:a16="http://schemas.microsoft.com/office/drawing/2014/main" id="{2335F888-B161-4C94-8E3F-34F2EFD52C7D}"/>
              </a:ext>
            </a:extLst>
          </p:cNvPr>
          <p:cNvSpPr txBox="1"/>
          <p:nvPr/>
        </p:nvSpPr>
        <p:spPr>
          <a:xfrm>
            <a:off x="1021246" y="5648416"/>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10</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15</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2000</a:t>
            </a:r>
            <a:r>
              <a:rPr kumimoji="1" lang="ja-JP" altLang="en-US" sz="1050" b="1" dirty="0">
                <a:solidFill>
                  <a:srgbClr val="494949"/>
                </a:solidFill>
                <a:latin typeface="+mn-ea"/>
              </a:rPr>
              <a:t>万円</a:t>
            </a:r>
          </a:p>
        </p:txBody>
      </p:sp>
      <p:sp>
        <p:nvSpPr>
          <p:cNvPr id="17" name="テキスト ボックス 16">
            <a:extLst>
              <a:ext uri="{FF2B5EF4-FFF2-40B4-BE49-F238E27FC236}">
                <a16:creationId xmlns:a16="http://schemas.microsoft.com/office/drawing/2014/main" id="{8C85F935-D426-4658-B8DA-46712E318E4C}"/>
              </a:ext>
            </a:extLst>
          </p:cNvPr>
          <p:cNvSpPr txBox="1"/>
          <p:nvPr/>
        </p:nvSpPr>
        <p:spPr>
          <a:xfrm>
            <a:off x="2422393" y="5648415"/>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5</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5</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4000</a:t>
            </a:r>
            <a:r>
              <a:rPr kumimoji="1" lang="ja-JP" altLang="en-US" sz="1050" b="1" dirty="0">
                <a:solidFill>
                  <a:srgbClr val="494949"/>
                </a:solidFill>
                <a:latin typeface="+mn-ea"/>
              </a:rPr>
              <a:t>万円</a:t>
            </a:r>
          </a:p>
        </p:txBody>
      </p:sp>
      <p:sp>
        <p:nvSpPr>
          <p:cNvPr id="18" name="テキスト ボックス 17">
            <a:extLst>
              <a:ext uri="{FF2B5EF4-FFF2-40B4-BE49-F238E27FC236}">
                <a16:creationId xmlns:a16="http://schemas.microsoft.com/office/drawing/2014/main" id="{24C49FD3-6E22-4565-BF98-9A7AB47D373C}"/>
              </a:ext>
            </a:extLst>
          </p:cNvPr>
          <p:cNvSpPr txBox="1"/>
          <p:nvPr/>
        </p:nvSpPr>
        <p:spPr>
          <a:xfrm>
            <a:off x="4206094" y="5648415"/>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7</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10</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a:t>
            </a:r>
            <a:r>
              <a:rPr kumimoji="1" lang="ja-JP" altLang="en-US" sz="1050" b="1" dirty="0">
                <a:solidFill>
                  <a:srgbClr val="494949"/>
                </a:solidFill>
                <a:latin typeface="+mn-ea"/>
              </a:rPr>
              <a:t>万円</a:t>
            </a:r>
          </a:p>
        </p:txBody>
      </p:sp>
      <p:sp>
        <p:nvSpPr>
          <p:cNvPr id="13" name="二等辺三角形 12">
            <a:extLst>
              <a:ext uri="{FF2B5EF4-FFF2-40B4-BE49-F238E27FC236}">
                <a16:creationId xmlns:a16="http://schemas.microsoft.com/office/drawing/2014/main" id="{9492E5FB-C648-4076-B86B-B8E510CAF1C8}"/>
              </a:ext>
            </a:extLst>
          </p:cNvPr>
          <p:cNvSpPr/>
          <p:nvPr/>
        </p:nvSpPr>
        <p:spPr>
          <a:xfrm rot="5400000">
            <a:off x="3564615" y="5503791"/>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15" name="図 14">
            <a:extLst>
              <a:ext uri="{FF2B5EF4-FFF2-40B4-BE49-F238E27FC236}">
                <a16:creationId xmlns:a16="http://schemas.microsoft.com/office/drawing/2014/main" id="{1D66ED30-93E6-47C8-818C-3E531D0CD9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3717" y="5058459"/>
            <a:ext cx="1017037" cy="1017037"/>
          </a:xfrm>
          <a:prstGeom prst="rect">
            <a:avLst/>
          </a:prstGeom>
        </p:spPr>
      </p:pic>
      <p:pic>
        <p:nvPicPr>
          <p:cNvPr id="19" name="図 18">
            <a:extLst>
              <a:ext uri="{FF2B5EF4-FFF2-40B4-BE49-F238E27FC236}">
                <a16:creationId xmlns:a16="http://schemas.microsoft.com/office/drawing/2014/main" id="{04938CD8-EBF5-4DAE-825E-2DA71984C6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5542" y="5177507"/>
            <a:ext cx="941816" cy="941816"/>
          </a:xfrm>
          <a:prstGeom prst="rect">
            <a:avLst/>
          </a:prstGeom>
        </p:spPr>
      </p:pic>
      <p:sp>
        <p:nvSpPr>
          <p:cNvPr id="20" name="吹き出し: 角を丸めた四角形 19">
            <a:extLst>
              <a:ext uri="{FF2B5EF4-FFF2-40B4-BE49-F238E27FC236}">
                <a16:creationId xmlns:a16="http://schemas.microsoft.com/office/drawing/2014/main" id="{DFADDD04-0C65-494A-B85C-EF77DB579B33}"/>
              </a:ext>
            </a:extLst>
          </p:cNvPr>
          <p:cNvSpPr/>
          <p:nvPr/>
        </p:nvSpPr>
        <p:spPr>
          <a:xfrm>
            <a:off x="7788845" y="5661490"/>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21" name="思考の吹き出し: 雲形 20">
            <a:extLst>
              <a:ext uri="{FF2B5EF4-FFF2-40B4-BE49-F238E27FC236}">
                <a16:creationId xmlns:a16="http://schemas.microsoft.com/office/drawing/2014/main" id="{A717E1A6-CB08-4302-9F23-29F4819F72EF}"/>
              </a:ext>
            </a:extLst>
          </p:cNvPr>
          <p:cNvSpPr/>
          <p:nvPr/>
        </p:nvSpPr>
        <p:spPr>
          <a:xfrm>
            <a:off x="6897335" y="3896795"/>
            <a:ext cx="3431653" cy="1280712"/>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築</a:t>
            </a:r>
            <a:r>
              <a:rPr kumimoji="1" lang="en-US" altLang="ja-JP" sz="1400" b="1" dirty="0">
                <a:solidFill>
                  <a:srgbClr val="494949"/>
                </a:solidFill>
                <a:latin typeface="+mn-ea"/>
              </a:rPr>
              <a:t>7</a:t>
            </a:r>
            <a:r>
              <a:rPr kumimoji="1" lang="ja-JP" altLang="en-US" sz="1400" b="1" dirty="0">
                <a:solidFill>
                  <a:srgbClr val="494949"/>
                </a:solidFill>
                <a:latin typeface="+mn-ea"/>
              </a:rPr>
              <a:t>年、徒歩</a:t>
            </a:r>
            <a:r>
              <a:rPr kumimoji="1" lang="en-US" altLang="ja-JP" sz="1400" b="1" dirty="0">
                <a:solidFill>
                  <a:srgbClr val="494949"/>
                </a:solidFill>
                <a:latin typeface="+mn-ea"/>
              </a:rPr>
              <a:t>10</a:t>
            </a:r>
            <a:r>
              <a:rPr kumimoji="1" lang="ja-JP" altLang="en-US" sz="1400" b="1" dirty="0">
                <a:solidFill>
                  <a:srgbClr val="494949"/>
                </a:solidFill>
                <a:latin typeface="+mn-ea"/>
              </a:rPr>
              <a:t>分</a:t>
            </a:r>
            <a:r>
              <a:rPr kumimoji="1" lang="en-US" altLang="ja-JP" sz="1400" b="1" dirty="0">
                <a:solidFill>
                  <a:srgbClr val="494949"/>
                </a:solidFill>
                <a:latin typeface="+mn-ea"/>
              </a:rPr>
              <a:t>...</a:t>
            </a:r>
          </a:p>
          <a:p>
            <a:pPr algn="ctr"/>
            <a:r>
              <a:rPr kumimoji="1" lang="ja-JP" altLang="en-US" sz="1400" b="1" dirty="0">
                <a:solidFill>
                  <a:srgbClr val="494949"/>
                </a:solidFill>
                <a:latin typeface="+mn-ea"/>
              </a:rPr>
              <a:t>いくらに設定しよう？</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丁度よい値段難しい</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spTree>
    <p:extLst>
      <p:ext uri="{BB962C8B-B14F-4D97-AF65-F5344CB8AC3E}">
        <p14:creationId xmlns:p14="http://schemas.microsoft.com/office/powerpoint/2010/main" val="19268401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2-1-4.</a:t>
            </a:r>
            <a:r>
              <a:rPr kumimoji="1" lang="ja-JP" altLang="en-US" dirty="0"/>
              <a:t>単回帰分析ハンズオン</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119</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41642"/>
            <a:ext cx="10658473" cy="94718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2200" dirty="0"/>
              <a:t>mlho/ exercise </a:t>
            </a:r>
            <a:r>
              <a:rPr lang="ja-JP" altLang="en-US" sz="2200" dirty="0"/>
              <a:t>フォルダの中の</a:t>
            </a:r>
            <a:endParaRPr lang="en-US" altLang="ja-JP" sz="2200" dirty="0"/>
          </a:p>
          <a:p>
            <a:pPr>
              <a:lnSpc>
                <a:spcPct val="130000"/>
              </a:lnSpc>
            </a:pPr>
            <a:r>
              <a:rPr lang="ja-JP" altLang="en-US" sz="2200" dirty="0"/>
              <a:t>「</a:t>
            </a:r>
            <a:r>
              <a:rPr lang="en-US" altLang="ja-JP" sz="2200" dirty="0"/>
              <a:t>2-1-1_</a:t>
            </a:r>
            <a:r>
              <a:rPr lang="ja-JP" altLang="en-US" sz="2200" dirty="0"/>
              <a:t>線形回帰による中古マンションの価格予測①</a:t>
            </a:r>
            <a:r>
              <a:rPr lang="en-US" altLang="ja-JP" sz="2200" dirty="0"/>
              <a:t>.ipynb</a:t>
            </a:r>
            <a:r>
              <a:rPr lang="ja-JP" altLang="en-US" sz="2200" dirty="0"/>
              <a:t>」を実行する</a:t>
            </a:r>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a:t>
            </a:r>
            <a:r>
              <a:rPr lang="en-US" altLang="ja-JP" sz="1400" dirty="0" err="1">
                <a:solidFill>
                  <a:srgbClr val="F36C37"/>
                </a:solidFill>
              </a:rPr>
              <a:t>Colab</a:t>
            </a:r>
            <a:r>
              <a:rPr lang="en-US" altLang="ja-JP" sz="1400" dirty="0">
                <a:solidFill>
                  <a:srgbClr val="F36C37"/>
                </a:solidFill>
              </a:rPr>
              <a:t>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単回帰分析のプログラムを実行してみます。</a:t>
            </a:r>
            <a:br>
              <a:rPr lang="en-US" altLang="ja-JP" sz="2000" b="1" dirty="0">
                <a:solidFill>
                  <a:srgbClr val="F36C37"/>
                </a:solidFill>
              </a:rPr>
            </a:br>
            <a:r>
              <a:rPr lang="ja-JP" altLang="en-US" sz="2000" b="1" dirty="0">
                <a:solidFill>
                  <a:srgbClr val="F36C37"/>
                </a:solidFill>
              </a:rPr>
              <a:t>このプログラムでは、中古マンションの価格を線形回帰を用いて予測する</a:t>
            </a:r>
            <a:br>
              <a:rPr lang="en-US" altLang="ja-JP" sz="2000" b="1" dirty="0">
                <a:solidFill>
                  <a:srgbClr val="F36C37"/>
                </a:solidFill>
              </a:rPr>
            </a:br>
            <a:r>
              <a:rPr lang="ja-JP" altLang="en-US" sz="2000" b="1" dirty="0">
                <a:solidFill>
                  <a:srgbClr val="F36C37"/>
                </a:solidFill>
              </a:rPr>
              <a:t>モデルを作成します。</a:t>
            </a:r>
            <a:br>
              <a:rPr lang="en-US" altLang="ja-JP" sz="2000" b="1" dirty="0">
                <a:solidFill>
                  <a:srgbClr val="F36C37"/>
                </a:solidFill>
              </a:rPr>
            </a:br>
            <a:r>
              <a:rPr lang="ja-JP" altLang="en-US" sz="2000" b="1" dirty="0">
                <a:solidFill>
                  <a:srgbClr val="F36C37"/>
                </a:solidFill>
              </a:rPr>
              <a:t>まずは築年数だけを説明変数に取り、取引価格を予測します。</a:t>
            </a:r>
            <a:endParaRPr lang="en-US" altLang="ja-JP" sz="2000" b="1" dirty="0">
              <a:solidFill>
                <a:srgbClr val="F36C37"/>
              </a:solidFill>
            </a:endParaRPr>
          </a:p>
        </p:txBody>
      </p:sp>
    </p:spTree>
    <p:extLst>
      <p:ext uri="{BB962C8B-B14F-4D97-AF65-F5344CB8AC3E}">
        <p14:creationId xmlns:p14="http://schemas.microsoft.com/office/powerpoint/2010/main" val="483115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9" name="AutoShape 7">
            <a:extLst>
              <a:ext uri="{FF2B5EF4-FFF2-40B4-BE49-F238E27FC236}">
                <a16:creationId xmlns:a16="http://schemas.microsoft.com/office/drawing/2014/main" id="{4E55B957-4C4D-4CCF-99C5-E57913E8A212}"/>
              </a:ext>
            </a:extLst>
          </p:cNvPr>
          <p:cNvCxnSpPr>
            <a:cxnSpLocks noChangeShapeType="1"/>
            <a:stCxn id="12" idx="2"/>
            <a:endCxn id="28" idx="0"/>
          </p:cNvCxnSpPr>
          <p:nvPr/>
        </p:nvCxnSpPr>
        <p:spPr bwMode="gray">
          <a:xfrm rot="16200000" flipH="1">
            <a:off x="6689898" y="3295415"/>
            <a:ext cx="1648494" cy="2920552"/>
          </a:xfrm>
          <a:prstGeom prst="bentConnector3">
            <a:avLst>
              <a:gd name="adj1" fmla="val 50000"/>
            </a:avLst>
          </a:prstGeom>
          <a:noFill/>
          <a:ln w="101600">
            <a:solidFill>
              <a:schemeClr val="bg1">
                <a:lumMod val="50000"/>
              </a:schemeClr>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タイトル 1">
            <a:extLst>
              <a:ext uri="{FF2B5EF4-FFF2-40B4-BE49-F238E27FC236}">
                <a16:creationId xmlns:a16="http://schemas.microsoft.com/office/drawing/2014/main" id="{87F12AF1-5E6C-41A1-9384-6FCECCBF7DAD}"/>
              </a:ext>
            </a:extLst>
          </p:cNvPr>
          <p:cNvSpPr>
            <a:spLocks noGrp="1"/>
          </p:cNvSpPr>
          <p:nvPr>
            <p:ph type="title" idx="4294967295"/>
          </p:nvPr>
        </p:nvSpPr>
        <p:spPr>
          <a:xfrm>
            <a:off x="0" y="0"/>
            <a:ext cx="11020425" cy="539750"/>
          </a:xfrm>
        </p:spPr>
        <p:txBody>
          <a:bodyPr/>
          <a:lstStyle/>
          <a:p>
            <a:r>
              <a:rPr kumimoji="1" lang="ja-JP" altLang="en-US" dirty="0"/>
              <a:t>コースフロー</a:t>
            </a:r>
          </a:p>
        </p:txBody>
      </p:sp>
      <p:sp>
        <p:nvSpPr>
          <p:cNvPr id="4" name="Rectangle 6">
            <a:extLst>
              <a:ext uri="{FF2B5EF4-FFF2-40B4-BE49-F238E27FC236}">
                <a16:creationId xmlns:a16="http://schemas.microsoft.com/office/drawing/2014/main" id="{1C28392C-AE2E-48D4-9621-FE5282742FD5}"/>
              </a:ext>
            </a:extLst>
          </p:cNvPr>
          <p:cNvSpPr>
            <a:spLocks noChangeArrowheads="1"/>
          </p:cNvSpPr>
          <p:nvPr/>
        </p:nvSpPr>
        <p:spPr bwMode="gray">
          <a:xfrm>
            <a:off x="4809939" y="5599344"/>
            <a:ext cx="2578020" cy="1004888"/>
          </a:xfrm>
          <a:prstGeom prst="rect">
            <a:avLst/>
          </a:prstGeom>
          <a:solidFill>
            <a:schemeClr val="accent4">
              <a:lumMod val="20000"/>
              <a:lumOff val="80000"/>
            </a:schemeClr>
          </a:solidFill>
          <a:ln w="3175">
            <a:noFill/>
            <a:miter lim="800000"/>
            <a:headEnd/>
            <a:tailEnd/>
          </a:ln>
          <a:effectLst>
            <a:outerShdw blurRad="63500" sx="102000" sy="102000" algn="ctr" rotWithShape="0">
              <a:prstClr val="black">
                <a:alpha val="40000"/>
              </a:prstClr>
            </a:outerShdw>
          </a:effectLst>
        </p:spPr>
        <p:txBody>
          <a:bodyPr wrap="none" anchor="ctr"/>
          <a:lstStyle/>
          <a:p>
            <a:pPr algn="ctr"/>
            <a:r>
              <a:rPr lang="en-US" altLang="ja-JP" sz="1600" b="1" dirty="0">
                <a:latin typeface="メイリオ" panose="020B0604030504040204" pitchFamily="50" charset="-128"/>
                <a:ea typeface="メイリオ" panose="020B0604030504040204" pitchFamily="50" charset="-128"/>
              </a:rPr>
              <a:t>Amazon</a:t>
            </a:r>
            <a:r>
              <a:rPr lang="ja-JP" altLang="en-US" sz="1600" b="1" dirty="0">
                <a:latin typeface="メイリオ" panose="020B0604030504040204" pitchFamily="50" charset="-128"/>
                <a:ea typeface="メイリオ" panose="020B0604030504040204" pitchFamily="50" charset="-128"/>
              </a:rPr>
              <a:t> </a:t>
            </a:r>
            <a:r>
              <a:rPr lang="en-US" altLang="ja-JP" sz="1600" b="1" dirty="0">
                <a:latin typeface="メイリオ" panose="020B0604030504040204" pitchFamily="50" charset="-128"/>
                <a:ea typeface="メイリオ" panose="020B0604030504040204" pitchFamily="50" charset="-128"/>
              </a:rPr>
              <a:t>Web</a:t>
            </a:r>
            <a:r>
              <a:rPr lang="ja-JP" altLang="en-US" sz="1600" b="1" dirty="0">
                <a:latin typeface="メイリオ" panose="020B0604030504040204" pitchFamily="50" charset="-128"/>
                <a:ea typeface="メイリオ" panose="020B0604030504040204" pitchFamily="50" charset="-128"/>
              </a:rPr>
              <a:t> </a:t>
            </a:r>
            <a:r>
              <a:rPr lang="en-US" altLang="ja-JP" sz="1600" b="1" dirty="0">
                <a:latin typeface="メイリオ" panose="020B0604030504040204" pitchFamily="50" charset="-128"/>
                <a:ea typeface="メイリオ" panose="020B0604030504040204" pitchFamily="50" charset="-128"/>
              </a:rPr>
              <a:t>Services</a:t>
            </a:r>
          </a:p>
          <a:p>
            <a:pPr algn="ctr"/>
            <a:r>
              <a:rPr lang="ja-JP" altLang="en-US" sz="1600" b="1" dirty="0">
                <a:latin typeface="メイリオ" panose="020B0604030504040204" pitchFamily="50" charset="-128"/>
                <a:ea typeface="メイリオ" panose="020B0604030504040204" pitchFamily="50" charset="-128"/>
              </a:rPr>
              <a:t>関連コース</a:t>
            </a:r>
            <a:endParaRPr lang="en-US" altLang="ja-JP" sz="1600" b="1" dirty="0">
              <a:latin typeface="メイリオ" panose="020B0604030504040204" pitchFamily="50" charset="-128"/>
              <a:ea typeface="メイリオ" panose="020B0604030504040204" pitchFamily="50" charset="-128"/>
            </a:endParaRPr>
          </a:p>
        </p:txBody>
      </p:sp>
      <p:sp>
        <p:nvSpPr>
          <p:cNvPr id="12" name="Rectangle 6">
            <a:extLst>
              <a:ext uri="{FF2B5EF4-FFF2-40B4-BE49-F238E27FC236}">
                <a16:creationId xmlns:a16="http://schemas.microsoft.com/office/drawing/2014/main" id="{84F869BF-4915-4BD4-BC1C-32040EB4D912}"/>
              </a:ext>
            </a:extLst>
          </p:cNvPr>
          <p:cNvSpPr>
            <a:spLocks noChangeArrowheads="1"/>
          </p:cNvSpPr>
          <p:nvPr/>
        </p:nvSpPr>
        <p:spPr bwMode="gray">
          <a:xfrm>
            <a:off x="4010805" y="2926556"/>
            <a:ext cx="4086128" cy="1004888"/>
          </a:xfrm>
          <a:prstGeom prst="rect">
            <a:avLst/>
          </a:prstGeom>
          <a:solidFill>
            <a:schemeClr val="accent1">
              <a:lumMod val="20000"/>
              <a:lumOff val="80000"/>
            </a:schemeClr>
          </a:solidFill>
          <a:ln w="3175">
            <a:noFill/>
            <a:miter lim="800000"/>
            <a:headEnd/>
            <a:tailEnd/>
          </a:ln>
          <a:effectLst>
            <a:outerShdw blurRad="63500" sx="102000" sy="102000" algn="ctr" rotWithShape="0">
              <a:prstClr val="black">
                <a:alpha val="40000"/>
              </a:prstClr>
            </a:outerShdw>
          </a:effectLst>
        </p:spPr>
        <p:txBody>
          <a:bodyPr wrap="none" anchor="ctr"/>
          <a:lstStyle/>
          <a:p>
            <a:pPr algn="ctr"/>
            <a:r>
              <a:rPr lang="ja-JP" altLang="en-US" sz="1600" b="1" dirty="0">
                <a:latin typeface="メイリオ" panose="020B0604030504040204" pitchFamily="50" charset="-128"/>
                <a:ea typeface="メイリオ" panose="020B0604030504040204" pitchFamily="50" charset="-128"/>
              </a:rPr>
              <a:t>クラウドアーキテクトファーストステップ</a:t>
            </a:r>
          </a:p>
        </p:txBody>
      </p:sp>
      <p:sp>
        <p:nvSpPr>
          <p:cNvPr id="16" name="円/楕円 54">
            <a:extLst>
              <a:ext uri="{FF2B5EF4-FFF2-40B4-BE49-F238E27FC236}">
                <a16:creationId xmlns:a16="http://schemas.microsoft.com/office/drawing/2014/main" id="{4E48A4E5-5E9F-4D56-B3E1-1175B266AB9E}"/>
              </a:ext>
            </a:extLst>
          </p:cNvPr>
          <p:cNvSpPr/>
          <p:nvPr/>
        </p:nvSpPr>
        <p:spPr bwMode="gray">
          <a:xfrm>
            <a:off x="7716547" y="1602527"/>
            <a:ext cx="222229" cy="49442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3884" tIns="36942" rIns="73884" bIns="36942" numCol="1" rtlCol="0" anchor="t" anchorCtr="0" compatLnSpc="1">
            <a:prstTxWarp prst="textNoShape">
              <a:avLst/>
            </a:prstTxWarp>
            <a:spAutoFit/>
          </a:bodyPr>
          <a:lstStyle/>
          <a:p>
            <a:pPr algn="ctr" defTabSz="871538" fontAlgn="base">
              <a:spcBef>
                <a:spcPct val="0"/>
              </a:spcBef>
              <a:spcAft>
                <a:spcPct val="0"/>
              </a:spcAft>
            </a:pPr>
            <a:endParaRPr kumimoji="1" lang="ja-JP" altLang="en-US" dirty="0">
              <a:latin typeface="HGPｺﾞｼｯｸE" pitchFamily="50" charset="-128"/>
              <a:ea typeface="HGPｺﾞｼｯｸE" pitchFamily="50" charset="-128"/>
            </a:endParaRPr>
          </a:p>
        </p:txBody>
      </p:sp>
      <p:cxnSp>
        <p:nvCxnSpPr>
          <p:cNvPr id="18" name="AutoShape 7">
            <a:extLst>
              <a:ext uri="{FF2B5EF4-FFF2-40B4-BE49-F238E27FC236}">
                <a16:creationId xmlns:a16="http://schemas.microsoft.com/office/drawing/2014/main" id="{2F15F65C-A837-49D4-BBE3-38F2A88D3E23}"/>
              </a:ext>
            </a:extLst>
          </p:cNvPr>
          <p:cNvCxnSpPr>
            <a:cxnSpLocks noChangeShapeType="1"/>
            <a:stCxn id="12" idx="2"/>
          </p:cNvCxnSpPr>
          <p:nvPr/>
        </p:nvCxnSpPr>
        <p:spPr bwMode="gray">
          <a:xfrm rot="5400000">
            <a:off x="5215914" y="4761390"/>
            <a:ext cx="1667900" cy="8011"/>
          </a:xfrm>
          <a:prstGeom prst="bentConnector3">
            <a:avLst>
              <a:gd name="adj1" fmla="val 50000"/>
            </a:avLst>
          </a:prstGeom>
          <a:noFill/>
          <a:ln w="101600">
            <a:solidFill>
              <a:schemeClr val="bg1">
                <a:lumMod val="50000"/>
              </a:schemeClr>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tangle 6">
            <a:extLst>
              <a:ext uri="{FF2B5EF4-FFF2-40B4-BE49-F238E27FC236}">
                <a16:creationId xmlns:a16="http://schemas.microsoft.com/office/drawing/2014/main" id="{80FE09F7-0593-4CB8-A8B5-C067CD01DE43}"/>
              </a:ext>
            </a:extLst>
          </p:cNvPr>
          <p:cNvSpPr>
            <a:spLocks noChangeArrowheads="1"/>
          </p:cNvSpPr>
          <p:nvPr/>
        </p:nvSpPr>
        <p:spPr bwMode="gray">
          <a:xfrm>
            <a:off x="1975475" y="5582354"/>
            <a:ext cx="2471669" cy="1004888"/>
          </a:xfrm>
          <a:prstGeom prst="rect">
            <a:avLst/>
          </a:prstGeom>
          <a:solidFill>
            <a:schemeClr val="accent4">
              <a:lumMod val="20000"/>
              <a:lumOff val="80000"/>
            </a:schemeClr>
          </a:solidFill>
          <a:ln w="3175">
            <a:noFill/>
            <a:miter lim="800000"/>
            <a:headEnd/>
            <a:tailEnd/>
          </a:ln>
          <a:effectLst>
            <a:outerShdw blurRad="63500" sx="102000" sy="102000" algn="ctr" rotWithShape="0">
              <a:prstClr val="black">
                <a:alpha val="40000"/>
              </a:prstClr>
            </a:outerShdw>
          </a:effectLst>
        </p:spPr>
        <p:txBody>
          <a:bodyPr wrap="none" anchor="ctr"/>
          <a:lstStyle/>
          <a:p>
            <a:pPr algn="ctr"/>
            <a:r>
              <a:rPr lang="en-US" altLang="ja-JP" sz="1600" b="1" dirty="0">
                <a:latin typeface="メイリオ" panose="020B0604030504040204" pitchFamily="50" charset="-128"/>
                <a:ea typeface="メイリオ" panose="020B0604030504040204" pitchFamily="50" charset="-128"/>
              </a:rPr>
              <a:t>Microsoft</a:t>
            </a:r>
            <a:r>
              <a:rPr lang="ja-JP" altLang="en-US" sz="1600" b="1" dirty="0">
                <a:latin typeface="メイリオ" panose="020B0604030504040204" pitchFamily="50" charset="-128"/>
                <a:ea typeface="メイリオ" panose="020B0604030504040204" pitchFamily="50" charset="-128"/>
              </a:rPr>
              <a:t> </a:t>
            </a:r>
            <a:r>
              <a:rPr lang="en-US" altLang="ja-JP" sz="1600" b="1" dirty="0">
                <a:latin typeface="メイリオ" panose="020B0604030504040204" pitchFamily="50" charset="-128"/>
                <a:ea typeface="メイリオ" panose="020B0604030504040204" pitchFamily="50" charset="-128"/>
              </a:rPr>
              <a:t>Azure</a:t>
            </a:r>
          </a:p>
          <a:p>
            <a:pPr algn="ctr"/>
            <a:r>
              <a:rPr lang="ja-JP" altLang="en-US" sz="1600" b="1" dirty="0">
                <a:latin typeface="メイリオ" panose="020B0604030504040204" pitchFamily="50" charset="-128"/>
                <a:ea typeface="メイリオ" panose="020B0604030504040204" pitchFamily="50" charset="-128"/>
              </a:rPr>
              <a:t>関連コース</a:t>
            </a:r>
            <a:endParaRPr lang="en-US" altLang="ja-JP" sz="1600" b="1" dirty="0">
              <a:latin typeface="メイリオ" panose="020B0604030504040204" pitchFamily="50" charset="-128"/>
              <a:ea typeface="メイリオ" panose="020B0604030504040204" pitchFamily="50" charset="-128"/>
            </a:endParaRPr>
          </a:p>
        </p:txBody>
      </p:sp>
      <p:cxnSp>
        <p:nvCxnSpPr>
          <p:cNvPr id="22" name="AutoShape 7">
            <a:extLst>
              <a:ext uri="{FF2B5EF4-FFF2-40B4-BE49-F238E27FC236}">
                <a16:creationId xmlns:a16="http://schemas.microsoft.com/office/drawing/2014/main" id="{39C5D939-BEF1-448B-922A-BD40306114A2}"/>
              </a:ext>
            </a:extLst>
          </p:cNvPr>
          <p:cNvCxnSpPr>
            <a:cxnSpLocks noChangeShapeType="1"/>
            <a:stCxn id="12" idx="2"/>
            <a:endCxn id="21" idx="0"/>
          </p:cNvCxnSpPr>
          <p:nvPr/>
        </p:nvCxnSpPr>
        <p:spPr bwMode="gray">
          <a:xfrm rot="5400000">
            <a:off x="3807134" y="3335619"/>
            <a:ext cx="1650910" cy="2842560"/>
          </a:xfrm>
          <a:prstGeom prst="bentConnector3">
            <a:avLst>
              <a:gd name="adj1" fmla="val 50000"/>
            </a:avLst>
          </a:prstGeom>
          <a:noFill/>
          <a:ln w="101600">
            <a:solidFill>
              <a:schemeClr val="bg1">
                <a:lumMod val="50000"/>
              </a:schemeClr>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円/楕円 37">
            <a:extLst>
              <a:ext uri="{FF2B5EF4-FFF2-40B4-BE49-F238E27FC236}">
                <a16:creationId xmlns:a16="http://schemas.microsoft.com/office/drawing/2014/main" id="{54AF49FC-BAA4-4C77-A1B5-9EDD2318FB7A}"/>
              </a:ext>
            </a:extLst>
          </p:cNvPr>
          <p:cNvSpPr/>
          <p:nvPr/>
        </p:nvSpPr>
        <p:spPr bwMode="gray">
          <a:xfrm>
            <a:off x="5519425" y="1585949"/>
            <a:ext cx="222229" cy="49442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3884" tIns="36942" rIns="73884" bIns="36942" numCol="1" rtlCol="0" anchor="t" anchorCtr="0" compatLnSpc="1">
            <a:prstTxWarp prst="textNoShape">
              <a:avLst/>
            </a:prstTxWarp>
            <a:spAutoFit/>
          </a:bodyPr>
          <a:lstStyle/>
          <a:p>
            <a:pPr algn="ctr" defTabSz="871538" fontAlgn="base">
              <a:spcBef>
                <a:spcPct val="0"/>
              </a:spcBef>
              <a:spcAft>
                <a:spcPct val="0"/>
              </a:spcAft>
            </a:pPr>
            <a:endParaRPr kumimoji="1" lang="ja-JP" altLang="en-US" dirty="0">
              <a:latin typeface="HGPｺﾞｼｯｸE" pitchFamily="50" charset="-128"/>
              <a:ea typeface="HGPｺﾞｼｯｸE" pitchFamily="50" charset="-128"/>
            </a:endParaRPr>
          </a:p>
        </p:txBody>
      </p:sp>
      <p:sp>
        <p:nvSpPr>
          <p:cNvPr id="24" name="Rectangle 3">
            <a:extLst>
              <a:ext uri="{FF2B5EF4-FFF2-40B4-BE49-F238E27FC236}">
                <a16:creationId xmlns:a16="http://schemas.microsoft.com/office/drawing/2014/main" id="{A87C0DA2-4E4E-4807-B960-C6B4AA26FC4D}"/>
              </a:ext>
            </a:extLst>
          </p:cNvPr>
          <p:cNvSpPr>
            <a:spLocks noChangeArrowheads="1"/>
          </p:cNvSpPr>
          <p:nvPr/>
        </p:nvSpPr>
        <p:spPr bwMode="gray">
          <a:xfrm>
            <a:off x="4007630" y="840720"/>
            <a:ext cx="4086128" cy="1004887"/>
          </a:xfrm>
          <a:prstGeom prst="rect">
            <a:avLst/>
          </a:prstGeom>
          <a:solidFill>
            <a:schemeClr val="accent1">
              <a:lumMod val="20000"/>
              <a:lumOff val="80000"/>
            </a:schemeClr>
          </a:solidFill>
          <a:ln w="79375" cmpd="thinThick">
            <a:noFill/>
            <a:miter lim="800000"/>
            <a:headEnd/>
            <a:tailEnd/>
          </a:ln>
          <a:effectLst>
            <a:outerShdw blurRad="63500" sx="102000" sy="102000" algn="ctr" rotWithShape="0">
              <a:prstClr val="black">
                <a:alpha val="40000"/>
              </a:prstClr>
            </a:outerShdw>
          </a:effectLst>
        </p:spPr>
        <p:txBody>
          <a:bodyPr wrap="none" anchor="ctr"/>
          <a:lstStyle/>
          <a:p>
            <a:pPr algn="ctr"/>
            <a:r>
              <a:rPr lang="ja-JP" altLang="en-US" sz="2000" b="1" dirty="0">
                <a:solidFill>
                  <a:srgbClr val="FF6600"/>
                </a:solidFill>
                <a:latin typeface="メイリオ" panose="020B0604030504040204" pitchFamily="50" charset="-128"/>
                <a:ea typeface="メイリオ" panose="020B0604030504040204" pitchFamily="50" charset="-128"/>
              </a:rPr>
              <a:t>さわってわかるクラウド入門</a:t>
            </a:r>
          </a:p>
        </p:txBody>
      </p:sp>
      <p:sp>
        <p:nvSpPr>
          <p:cNvPr id="28" name="Rectangle 6">
            <a:extLst>
              <a:ext uri="{FF2B5EF4-FFF2-40B4-BE49-F238E27FC236}">
                <a16:creationId xmlns:a16="http://schemas.microsoft.com/office/drawing/2014/main" id="{DB01CEB0-581B-4AE7-84F3-663B60BA58FC}"/>
              </a:ext>
            </a:extLst>
          </p:cNvPr>
          <p:cNvSpPr>
            <a:spLocks noChangeArrowheads="1"/>
          </p:cNvSpPr>
          <p:nvPr/>
        </p:nvSpPr>
        <p:spPr bwMode="gray">
          <a:xfrm>
            <a:off x="7652501" y="5579938"/>
            <a:ext cx="2643840" cy="1004888"/>
          </a:xfrm>
          <a:prstGeom prst="rect">
            <a:avLst/>
          </a:prstGeom>
          <a:solidFill>
            <a:schemeClr val="accent4">
              <a:lumMod val="20000"/>
              <a:lumOff val="80000"/>
            </a:schemeClr>
          </a:solidFill>
          <a:ln w="3175">
            <a:noFill/>
            <a:miter lim="800000"/>
            <a:headEnd/>
            <a:tailEnd/>
          </a:ln>
          <a:effectLst>
            <a:outerShdw blurRad="63500" sx="102000" sy="102000" algn="ctr" rotWithShape="0">
              <a:prstClr val="black">
                <a:alpha val="40000"/>
              </a:prstClr>
            </a:outerShdw>
          </a:effectLst>
        </p:spPr>
        <p:txBody>
          <a:bodyPr wrap="none" anchor="ctr"/>
          <a:lstStyle/>
          <a:p>
            <a:pPr algn="ctr"/>
            <a:r>
              <a:rPr lang="en-US" altLang="ja-JP" sz="1600" b="1" dirty="0">
                <a:latin typeface="メイリオ" panose="020B0604030504040204" pitchFamily="50" charset="-128"/>
                <a:ea typeface="メイリオ" panose="020B0604030504040204" pitchFamily="50" charset="-128"/>
              </a:rPr>
              <a:t>Google</a:t>
            </a:r>
            <a:r>
              <a:rPr lang="ja-JP" altLang="en-US" sz="1600" b="1" dirty="0">
                <a:latin typeface="メイリオ" panose="020B0604030504040204" pitchFamily="50" charset="-128"/>
                <a:ea typeface="メイリオ" panose="020B0604030504040204" pitchFamily="50" charset="-128"/>
              </a:rPr>
              <a:t> </a:t>
            </a:r>
            <a:r>
              <a:rPr lang="en-US" altLang="ja-JP" sz="1600" b="1" dirty="0">
                <a:latin typeface="メイリオ" panose="020B0604030504040204" pitchFamily="50" charset="-128"/>
                <a:ea typeface="メイリオ" panose="020B0604030504040204" pitchFamily="50" charset="-128"/>
              </a:rPr>
              <a:t>Cloud</a:t>
            </a:r>
            <a:r>
              <a:rPr lang="ja-JP" altLang="en-US" sz="1600" b="1" dirty="0">
                <a:latin typeface="メイリオ" panose="020B0604030504040204" pitchFamily="50" charset="-128"/>
                <a:ea typeface="メイリオ" panose="020B0604030504040204" pitchFamily="50" charset="-128"/>
              </a:rPr>
              <a:t> </a:t>
            </a:r>
            <a:r>
              <a:rPr lang="en-US" altLang="ja-JP" sz="1600" b="1" dirty="0">
                <a:latin typeface="メイリオ" panose="020B0604030504040204" pitchFamily="50" charset="-128"/>
                <a:ea typeface="メイリオ" panose="020B0604030504040204" pitchFamily="50" charset="-128"/>
              </a:rPr>
              <a:t>Platform</a:t>
            </a:r>
          </a:p>
          <a:p>
            <a:pPr algn="ctr"/>
            <a:r>
              <a:rPr lang="ja-JP" altLang="en-US" sz="1600" b="1" dirty="0">
                <a:latin typeface="メイリオ" panose="020B0604030504040204" pitchFamily="50" charset="-128"/>
                <a:ea typeface="メイリオ" panose="020B0604030504040204" pitchFamily="50" charset="-128"/>
              </a:rPr>
              <a:t>関連コース</a:t>
            </a:r>
            <a:endParaRPr lang="en-US" altLang="ja-JP" sz="1600" b="1" dirty="0">
              <a:latin typeface="メイリオ" panose="020B0604030504040204" pitchFamily="50" charset="-128"/>
              <a:ea typeface="メイリオ" panose="020B0604030504040204" pitchFamily="50" charset="-128"/>
            </a:endParaRPr>
          </a:p>
        </p:txBody>
      </p:sp>
      <p:cxnSp>
        <p:nvCxnSpPr>
          <p:cNvPr id="40" name="直線矢印コネクタ 39">
            <a:extLst>
              <a:ext uri="{FF2B5EF4-FFF2-40B4-BE49-F238E27FC236}">
                <a16:creationId xmlns:a16="http://schemas.microsoft.com/office/drawing/2014/main" id="{EAD764B0-AB9F-4DE3-AF41-E27DDB3C43E6}"/>
              </a:ext>
            </a:extLst>
          </p:cNvPr>
          <p:cNvCxnSpPr>
            <a:stCxn id="24" idx="2"/>
            <a:endCxn id="12" idx="0"/>
          </p:cNvCxnSpPr>
          <p:nvPr/>
        </p:nvCxnSpPr>
        <p:spPr>
          <a:xfrm>
            <a:off x="6050695" y="1845606"/>
            <a:ext cx="3175" cy="1080950"/>
          </a:xfrm>
          <a:prstGeom prst="straightConnector1">
            <a:avLst/>
          </a:prstGeom>
          <a:ln w="76200">
            <a:solidFill>
              <a:srgbClr val="7F7F7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51157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説明変数と目的変数を確認する</a:t>
            </a:r>
          </a:p>
          <a:p>
            <a:pPr lvl="1">
              <a:buClr>
                <a:srgbClr val="F36C37"/>
              </a:buClr>
            </a:pPr>
            <a:r>
              <a:rPr lang="ja-JP" altLang="en-US" sz="1400" b="1" dirty="0"/>
              <a:t>目的変数：機械学習により予測したい値</a:t>
            </a:r>
            <a:endParaRPr lang="en-US" altLang="ja-JP" sz="1400" b="1" dirty="0"/>
          </a:p>
          <a:p>
            <a:pPr lvl="1">
              <a:buClr>
                <a:srgbClr val="F36C37"/>
              </a:buClr>
            </a:pPr>
            <a:r>
              <a:rPr lang="ja-JP" altLang="en-US" sz="1400" b="1" dirty="0"/>
              <a:t>説明変数：目的変数を求めるために使用する情報（特徴量とも呼ばれる）</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2-1-5.</a:t>
            </a:r>
            <a:r>
              <a:rPr lang="ja-JP" altLang="en-US" dirty="0"/>
              <a:t>データを確認する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120</a:t>
            </a:fld>
            <a:endParaRPr kumimoji="1" lang="ja-JP" altLang="en-US"/>
          </a:p>
        </p:txBody>
      </p:sp>
      <p:graphicFrame>
        <p:nvGraphicFramePr>
          <p:cNvPr id="4" name="表 7">
            <a:extLst>
              <a:ext uri="{FF2B5EF4-FFF2-40B4-BE49-F238E27FC236}">
                <a16:creationId xmlns:a16="http://schemas.microsoft.com/office/drawing/2014/main" id="{77C8EC45-9CF9-4ADB-AC49-5A4162639EA0}"/>
              </a:ext>
            </a:extLst>
          </p:cNvPr>
          <p:cNvGraphicFramePr>
            <a:graphicFrameLocks noGrp="1"/>
          </p:cNvGraphicFramePr>
          <p:nvPr>
            <p:extLst>
              <p:ext uri="{D42A27DB-BD31-4B8C-83A1-F6EECF244321}">
                <p14:modId xmlns:p14="http://schemas.microsoft.com/office/powerpoint/2010/main" val="983217566"/>
              </p:ext>
            </p:extLst>
          </p:nvPr>
        </p:nvGraphicFramePr>
        <p:xfrm>
          <a:off x="766763" y="2194592"/>
          <a:ext cx="10658475" cy="1806268"/>
        </p:xfrm>
        <a:graphic>
          <a:graphicData uri="http://schemas.openxmlformats.org/drawingml/2006/table">
            <a:tbl>
              <a:tblPr firstRow="1" bandRow="1">
                <a:tableStyleId>{21E4AEA4-8DFA-4A89-87EB-49C32662AFE0}</a:tableStyleId>
              </a:tblPr>
              <a:tblGrid>
                <a:gridCol w="1052706">
                  <a:extLst>
                    <a:ext uri="{9D8B030D-6E8A-4147-A177-3AD203B41FA5}">
                      <a16:colId xmlns:a16="http://schemas.microsoft.com/office/drawing/2014/main" val="3651834403"/>
                    </a:ext>
                  </a:extLst>
                </a:gridCol>
                <a:gridCol w="757456">
                  <a:extLst>
                    <a:ext uri="{9D8B030D-6E8A-4147-A177-3AD203B41FA5}">
                      <a16:colId xmlns:a16="http://schemas.microsoft.com/office/drawing/2014/main" val="3565889333"/>
                    </a:ext>
                  </a:extLst>
                </a:gridCol>
                <a:gridCol w="905081">
                  <a:extLst>
                    <a:ext uri="{9D8B030D-6E8A-4147-A177-3AD203B41FA5}">
                      <a16:colId xmlns:a16="http://schemas.microsoft.com/office/drawing/2014/main" val="3869457875"/>
                    </a:ext>
                  </a:extLst>
                </a:gridCol>
                <a:gridCol w="746459">
                  <a:extLst>
                    <a:ext uri="{9D8B030D-6E8A-4147-A177-3AD203B41FA5}">
                      <a16:colId xmlns:a16="http://schemas.microsoft.com/office/drawing/2014/main" val="1593349839"/>
                    </a:ext>
                  </a:extLst>
                </a:gridCol>
                <a:gridCol w="661696">
                  <a:extLst>
                    <a:ext uri="{9D8B030D-6E8A-4147-A177-3AD203B41FA5}">
                      <a16:colId xmlns:a16="http://schemas.microsoft.com/office/drawing/2014/main" val="3909416032"/>
                    </a:ext>
                  </a:extLst>
                </a:gridCol>
                <a:gridCol w="816885">
                  <a:extLst>
                    <a:ext uri="{9D8B030D-6E8A-4147-A177-3AD203B41FA5}">
                      <a16:colId xmlns:a16="http://schemas.microsoft.com/office/drawing/2014/main" val="1848831541"/>
                    </a:ext>
                  </a:extLst>
                </a:gridCol>
                <a:gridCol w="658156">
                  <a:extLst>
                    <a:ext uri="{9D8B030D-6E8A-4147-A177-3AD203B41FA5}">
                      <a16:colId xmlns:a16="http://schemas.microsoft.com/office/drawing/2014/main" val="261494273"/>
                    </a:ext>
                  </a:extLst>
                </a:gridCol>
                <a:gridCol w="604765">
                  <a:extLst>
                    <a:ext uri="{9D8B030D-6E8A-4147-A177-3AD203B41FA5}">
                      <a16:colId xmlns:a16="http://schemas.microsoft.com/office/drawing/2014/main" val="2255579861"/>
                    </a:ext>
                  </a:extLst>
                </a:gridCol>
                <a:gridCol w="1203649">
                  <a:extLst>
                    <a:ext uri="{9D8B030D-6E8A-4147-A177-3AD203B41FA5}">
                      <a16:colId xmlns:a16="http://schemas.microsoft.com/office/drawing/2014/main" val="3101072901"/>
                    </a:ext>
                  </a:extLst>
                </a:gridCol>
                <a:gridCol w="794861">
                  <a:extLst>
                    <a:ext uri="{9D8B030D-6E8A-4147-A177-3AD203B41FA5}">
                      <a16:colId xmlns:a16="http://schemas.microsoft.com/office/drawing/2014/main" val="1906868719"/>
                    </a:ext>
                  </a:extLst>
                </a:gridCol>
                <a:gridCol w="822991">
                  <a:extLst>
                    <a:ext uri="{9D8B030D-6E8A-4147-A177-3AD203B41FA5}">
                      <a16:colId xmlns:a16="http://schemas.microsoft.com/office/drawing/2014/main" val="4086456714"/>
                    </a:ext>
                  </a:extLst>
                </a:gridCol>
                <a:gridCol w="816885">
                  <a:extLst>
                    <a:ext uri="{9D8B030D-6E8A-4147-A177-3AD203B41FA5}">
                      <a16:colId xmlns:a16="http://schemas.microsoft.com/office/drawing/2014/main" val="1555870498"/>
                    </a:ext>
                  </a:extLst>
                </a:gridCol>
                <a:gridCol w="816885">
                  <a:extLst>
                    <a:ext uri="{9D8B030D-6E8A-4147-A177-3AD203B41FA5}">
                      <a16:colId xmlns:a16="http://schemas.microsoft.com/office/drawing/2014/main" val="567434991"/>
                    </a:ext>
                  </a:extLst>
                </a:gridCol>
              </a:tblGrid>
              <a:tr h="451567">
                <a:tc>
                  <a:txBody>
                    <a:bodyPr/>
                    <a:lstStyle/>
                    <a:p>
                      <a:pPr algn="ctr"/>
                      <a:r>
                        <a:rPr lang="ja-JP" altLang="en-US" sz="1100" b="1" dirty="0">
                          <a:effectLst/>
                        </a:rPr>
                        <a:t>取引価格</a:t>
                      </a:r>
                    </a:p>
                  </a:txBody>
                  <a:tcPr anchor="ctr"/>
                </a:tc>
                <a:tc>
                  <a:txBody>
                    <a:bodyPr/>
                    <a:lstStyle/>
                    <a:p>
                      <a:pPr algn="ctr"/>
                      <a:r>
                        <a:rPr lang="ja-JP" altLang="en-US" sz="1100" b="1" dirty="0">
                          <a:effectLst/>
                        </a:rPr>
                        <a:t>地区名</a:t>
                      </a:r>
                    </a:p>
                  </a:txBody>
                  <a:tcPr anchor="ctr"/>
                </a:tc>
                <a:tc>
                  <a:txBody>
                    <a:bodyPr/>
                    <a:lstStyle/>
                    <a:p>
                      <a:pPr algn="ctr"/>
                      <a:r>
                        <a:rPr lang="zh-TW" altLang="en-US" sz="1100" b="1" dirty="0">
                          <a:effectLst/>
                        </a:rPr>
                        <a:t>最寄駅距離（分）</a:t>
                      </a:r>
                    </a:p>
                  </a:txBody>
                  <a:tcPr anchor="ctr"/>
                </a:tc>
                <a:tc>
                  <a:txBody>
                    <a:bodyPr/>
                    <a:lstStyle/>
                    <a:p>
                      <a:pPr algn="ctr"/>
                      <a:r>
                        <a:rPr lang="ja-JP" altLang="en-US" sz="1100" b="1" dirty="0">
                          <a:effectLst/>
                        </a:rPr>
                        <a:t>間取り</a:t>
                      </a:r>
                    </a:p>
                  </a:txBody>
                  <a:tcPr anchor="ctr"/>
                </a:tc>
                <a:tc>
                  <a:txBody>
                    <a:bodyPr/>
                    <a:lstStyle/>
                    <a:p>
                      <a:pPr algn="ctr"/>
                      <a:r>
                        <a:rPr lang="ja-JP" altLang="en-US" sz="1100" b="1" dirty="0">
                          <a:effectLst/>
                        </a:rPr>
                        <a:t>面積（㎡）</a:t>
                      </a:r>
                    </a:p>
                  </a:txBody>
                  <a:tcPr anchor="ctr"/>
                </a:tc>
                <a:tc>
                  <a:txBody>
                    <a:bodyPr/>
                    <a:lstStyle/>
                    <a:p>
                      <a:pPr algn="ctr"/>
                      <a:r>
                        <a:rPr lang="ja-JP" altLang="en-US" sz="1100" b="1" dirty="0">
                          <a:effectLst/>
                        </a:rPr>
                        <a:t>建築年</a:t>
                      </a:r>
                    </a:p>
                  </a:txBody>
                  <a:tcPr anchor="ctr"/>
                </a:tc>
                <a:tc>
                  <a:txBody>
                    <a:bodyPr/>
                    <a:lstStyle/>
                    <a:p>
                      <a:pPr algn="ctr"/>
                      <a:r>
                        <a:rPr lang="ja-JP" altLang="en-US" sz="1100" b="1" dirty="0">
                          <a:effectLst/>
                        </a:rPr>
                        <a:t>築年数</a:t>
                      </a:r>
                    </a:p>
                  </a:txBody>
                  <a:tcPr anchor="ctr"/>
                </a:tc>
                <a:tc>
                  <a:txBody>
                    <a:bodyPr/>
                    <a:lstStyle/>
                    <a:p>
                      <a:pPr algn="ctr"/>
                      <a:r>
                        <a:rPr lang="ja-JP" altLang="en-US" sz="1100" b="1" dirty="0">
                          <a:effectLst/>
                        </a:rPr>
                        <a:t>構造</a:t>
                      </a:r>
                    </a:p>
                  </a:txBody>
                  <a:tcPr anchor="ctr"/>
                </a:tc>
                <a:tc>
                  <a:txBody>
                    <a:bodyPr/>
                    <a:lstStyle/>
                    <a:p>
                      <a:pPr algn="ctr"/>
                      <a:r>
                        <a:rPr lang="ja-JP" altLang="en-US" sz="1100" b="1" dirty="0">
                          <a:effectLst/>
                        </a:rPr>
                        <a:t>都市計画</a:t>
                      </a:r>
                    </a:p>
                  </a:txBody>
                  <a:tcPr anchor="ctr"/>
                </a:tc>
                <a:tc>
                  <a:txBody>
                    <a:bodyPr/>
                    <a:lstStyle/>
                    <a:p>
                      <a:pPr algn="ctr"/>
                      <a:r>
                        <a:rPr lang="ja-JP" altLang="en-US" sz="1100" b="1" dirty="0">
                          <a:effectLst/>
                        </a:rPr>
                        <a:t>建ぺい率（％）</a:t>
                      </a:r>
                    </a:p>
                  </a:txBody>
                  <a:tcPr anchor="ctr"/>
                </a:tc>
                <a:tc>
                  <a:txBody>
                    <a:bodyPr/>
                    <a:lstStyle/>
                    <a:p>
                      <a:pPr algn="ctr"/>
                      <a:r>
                        <a:rPr lang="zh-TW" altLang="en-US" sz="1100" b="1" dirty="0">
                          <a:effectLst/>
                        </a:rPr>
                        <a:t>容積率（％）</a:t>
                      </a:r>
                    </a:p>
                  </a:txBody>
                  <a:tcPr anchor="ctr"/>
                </a:tc>
                <a:tc>
                  <a:txBody>
                    <a:bodyPr/>
                    <a:lstStyle/>
                    <a:p>
                      <a:pPr algn="ctr"/>
                      <a:r>
                        <a:rPr lang="ja-JP" altLang="en-US" sz="1100" b="1" dirty="0">
                          <a:effectLst/>
                        </a:rPr>
                        <a:t>取引年</a:t>
                      </a:r>
                    </a:p>
                  </a:txBody>
                  <a:tcPr anchor="ctr"/>
                </a:tc>
                <a:tc>
                  <a:txBody>
                    <a:bodyPr/>
                    <a:lstStyle/>
                    <a:p>
                      <a:pPr algn="ctr"/>
                      <a:r>
                        <a:rPr lang="ja-JP" altLang="en-US" sz="1100" b="1" dirty="0">
                          <a:effectLst/>
                        </a:rPr>
                        <a:t>改装</a:t>
                      </a:r>
                    </a:p>
                  </a:txBody>
                  <a:tcPr anchor="ctr"/>
                </a:tc>
                <a:extLst>
                  <a:ext uri="{0D108BD9-81ED-4DB2-BD59-A6C34878D82A}">
                    <a16:rowId xmlns:a16="http://schemas.microsoft.com/office/drawing/2014/main" val="2006228544"/>
                  </a:ext>
                </a:extLst>
              </a:tr>
              <a:tr h="451567">
                <a:tc>
                  <a:txBody>
                    <a:bodyPr/>
                    <a:lstStyle/>
                    <a:p>
                      <a:pPr algn="r"/>
                      <a:r>
                        <a:rPr lang="en-US" altLang="ja-JP" sz="1100" b="1">
                          <a:effectLst/>
                          <a:latin typeface="+mn-ea"/>
                          <a:ea typeface="+mn-ea"/>
                        </a:rPr>
                        <a:t>35,000,000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秋葉町</a:t>
                      </a:r>
                    </a:p>
                  </a:txBody>
                  <a:tcPr anchor="ctr"/>
                </a:tc>
                <a:tc>
                  <a:txBody>
                    <a:bodyPr/>
                    <a:lstStyle/>
                    <a:p>
                      <a:pPr algn="l"/>
                      <a:r>
                        <a:rPr lang="en-US" altLang="ja-JP" sz="1100" b="1" dirty="0">
                          <a:effectLst/>
                          <a:latin typeface="+mn-ea"/>
                          <a:ea typeface="+mn-ea"/>
                        </a:rPr>
                        <a:t>45</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29</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ＲＣ</a:t>
                      </a:r>
                    </a:p>
                  </a:txBody>
                  <a:tcPr anchor="ctr"/>
                </a:tc>
                <a:tc>
                  <a:txBody>
                    <a:bodyPr/>
                    <a:lstStyle/>
                    <a:p>
                      <a:pPr algn="l"/>
                      <a:r>
                        <a:rPr lang="ja-JP" altLang="en-US" sz="1100" b="1" dirty="0">
                          <a:effectLst/>
                          <a:latin typeface="+mn-ea"/>
                          <a:ea typeface="+mn-ea"/>
                        </a:rPr>
                        <a:t>工業地域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2021</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1421906561"/>
                  </a:ext>
                </a:extLst>
              </a:tr>
              <a:tr h="451567">
                <a:tc>
                  <a:txBody>
                    <a:bodyPr/>
                    <a:lstStyle/>
                    <a:p>
                      <a:pPr algn="r"/>
                      <a:r>
                        <a:rPr lang="en-US" altLang="ja-JP" sz="1100" b="1">
                          <a:effectLst/>
                          <a:latin typeface="+mn-ea"/>
                          <a:ea typeface="+mn-ea"/>
                        </a:rPr>
                        <a:t>32,000,000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吉田町</a:t>
                      </a:r>
                    </a:p>
                  </a:txBody>
                  <a:tcPr anchor="ctr"/>
                </a:tc>
                <a:tc>
                  <a:txBody>
                    <a:bodyPr/>
                    <a:lstStyle/>
                    <a:p>
                      <a:pPr algn="l"/>
                      <a:r>
                        <a:rPr lang="en-US" altLang="ja-JP" sz="1100" b="1" dirty="0">
                          <a:effectLst/>
                          <a:latin typeface="+mn-ea"/>
                          <a:ea typeface="+mn-ea"/>
                        </a:rPr>
                        <a:t>13</a:t>
                      </a:r>
                    </a:p>
                  </a:txBody>
                  <a:tcPr anchor="ctr"/>
                </a:tc>
                <a:tc>
                  <a:txBody>
                    <a:bodyPr/>
                    <a:lstStyle/>
                    <a:p>
                      <a:pPr algn="l"/>
                      <a:r>
                        <a:rPr lang="en-US" sz="1100" b="1" dirty="0">
                          <a:effectLst/>
                          <a:latin typeface="+mn-ea"/>
                          <a:ea typeface="+mn-ea"/>
                        </a:rPr>
                        <a:t>２ＬＤＫ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a:effectLst/>
                          <a:latin typeface="+mn-ea"/>
                          <a:ea typeface="+mn-ea"/>
                        </a:rPr>
                        <a:t>平成</a:t>
                      </a:r>
                      <a:r>
                        <a:rPr lang="en-US" altLang="ja-JP" sz="1100" b="1" dirty="0">
                          <a:effectLst/>
                          <a:latin typeface="+mn-ea"/>
                          <a:ea typeface="+mn-ea"/>
                        </a:rPr>
                        <a:t>12</a:t>
                      </a:r>
                      <a:r>
                        <a:rPr lang="ja-JP" altLang="en-US" sz="1100" b="1">
                          <a:effectLst/>
                          <a:latin typeface="+mn-ea"/>
                          <a:ea typeface="+mn-ea"/>
                        </a:rPr>
                        <a:t>年</a:t>
                      </a:r>
                    </a:p>
                  </a:txBody>
                  <a:tcPr anchor="ctr"/>
                </a:tc>
                <a:tc>
                  <a:txBody>
                    <a:bodyPr/>
                    <a:lstStyle/>
                    <a:p>
                      <a:pPr algn="l"/>
                      <a:r>
                        <a:rPr lang="en-US" altLang="ja-JP" sz="1100" b="1" dirty="0">
                          <a:effectLst/>
                          <a:latin typeface="+mn-ea"/>
                          <a:ea typeface="+mn-ea"/>
                        </a:rPr>
                        <a:t>19</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第２種住居地域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2019</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3133906787"/>
                  </a:ext>
                </a:extLst>
              </a:tr>
              <a:tr h="451567">
                <a:tc>
                  <a:txBody>
                    <a:bodyPr/>
                    <a:lstStyle/>
                    <a:p>
                      <a:pPr algn="r"/>
                      <a:r>
                        <a:rPr kumimoji="1" lang="en-US" altLang="ja-JP" sz="1100" b="1">
                          <a:latin typeface="+mn-ea"/>
                          <a:ea typeface="+mn-ea"/>
                        </a:rPr>
                        <a:t>25,000,000</a:t>
                      </a:r>
                      <a:endParaRPr kumimoji="1" lang="ja-JP" altLang="en-US" sz="1100" b="1" dirty="0">
                        <a:latin typeface="+mn-ea"/>
                        <a:ea typeface="+mn-ea"/>
                      </a:endParaRPr>
                    </a:p>
                  </a:txBody>
                  <a:tcPr anchor="ctr"/>
                </a:tc>
                <a:tc>
                  <a:txBody>
                    <a:bodyPr/>
                    <a:lstStyle/>
                    <a:p>
                      <a:pPr algn="l"/>
                      <a:r>
                        <a:rPr lang="ja-JP" altLang="en-US" sz="1100" b="1" dirty="0">
                          <a:effectLst/>
                          <a:latin typeface="+mn-ea"/>
                          <a:ea typeface="+mn-ea"/>
                        </a:rPr>
                        <a:t>矢部町</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75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10</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22</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近隣商業地域</a:t>
                      </a:r>
                    </a:p>
                  </a:txBody>
                  <a:tcPr anchor="ctr"/>
                </a:tc>
                <a:tc>
                  <a:txBody>
                    <a:bodyPr/>
                    <a:lstStyle/>
                    <a:p>
                      <a:pPr algn="l"/>
                      <a:r>
                        <a:rPr lang="en-US" altLang="ja-JP" sz="1100" b="1" dirty="0">
                          <a:effectLst/>
                          <a:latin typeface="+mn-ea"/>
                          <a:ea typeface="+mn-ea"/>
                        </a:rPr>
                        <a:t>80</a:t>
                      </a:r>
                    </a:p>
                  </a:txBody>
                  <a:tcPr anchor="ctr"/>
                </a:tc>
                <a:tc>
                  <a:txBody>
                    <a:bodyPr/>
                    <a:lstStyle/>
                    <a:p>
                      <a:pPr algn="l"/>
                      <a:r>
                        <a:rPr lang="en-US" altLang="ja-JP" sz="1100" b="1" dirty="0">
                          <a:effectLst/>
                          <a:latin typeface="+mn-ea"/>
                          <a:ea typeface="+mn-ea"/>
                        </a:rPr>
                        <a:t>400</a:t>
                      </a:r>
                    </a:p>
                  </a:txBody>
                  <a:tcPr anchor="ctr"/>
                </a:tc>
                <a:tc>
                  <a:txBody>
                    <a:bodyPr/>
                    <a:lstStyle/>
                    <a:p>
                      <a:pPr algn="l"/>
                      <a:r>
                        <a:rPr lang="en-US" altLang="ja-JP" sz="1100" b="1" dirty="0">
                          <a:effectLst/>
                          <a:latin typeface="+mn-ea"/>
                          <a:ea typeface="+mn-ea"/>
                        </a:rPr>
                        <a:t>2020</a:t>
                      </a:r>
                    </a:p>
                  </a:txBody>
                  <a:tcPr anchor="ctr"/>
                </a:tc>
                <a:tc>
                  <a:txBody>
                    <a:bodyPr/>
                    <a:lstStyle/>
                    <a:p>
                      <a:pPr algn="l"/>
                      <a:r>
                        <a:rPr lang="ja-JP" altLang="en-US" sz="1100" b="1" dirty="0">
                          <a:effectLst/>
                          <a:latin typeface="+mn-ea"/>
                          <a:ea typeface="+mn-ea"/>
                        </a:rPr>
                        <a:t>改装済</a:t>
                      </a:r>
                    </a:p>
                  </a:txBody>
                  <a:tcPr anchor="ctr"/>
                </a:tc>
                <a:extLst>
                  <a:ext uri="{0D108BD9-81ED-4DB2-BD59-A6C34878D82A}">
                    <a16:rowId xmlns:a16="http://schemas.microsoft.com/office/drawing/2014/main" val="1332891417"/>
                  </a:ext>
                </a:extLst>
              </a:tr>
            </a:tbl>
          </a:graphicData>
        </a:graphic>
      </p:graphicFrame>
      <p:sp>
        <p:nvSpPr>
          <p:cNvPr id="23" name="テキスト ボックス 22">
            <a:extLst>
              <a:ext uri="{FF2B5EF4-FFF2-40B4-BE49-F238E27FC236}">
                <a16:creationId xmlns:a16="http://schemas.microsoft.com/office/drawing/2014/main" id="{0BC0F6DF-0ADD-4765-9373-AECE4ACB7BE3}"/>
              </a:ext>
            </a:extLst>
          </p:cNvPr>
          <p:cNvSpPr txBox="1"/>
          <p:nvPr/>
        </p:nvSpPr>
        <p:spPr>
          <a:xfrm>
            <a:off x="835766" y="4975298"/>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説明変数を選択する</a:t>
            </a:r>
          </a:p>
          <a:p>
            <a:pPr lvl="1">
              <a:buClr>
                <a:srgbClr val="F36C37"/>
              </a:buClr>
            </a:pPr>
            <a:r>
              <a:rPr lang="ja-JP" altLang="en-US" sz="1400" b="1" dirty="0"/>
              <a:t>連続値：築年数や最寄駅距離（分）など連続した値。そのまま計算できる（アルゴリズムによってはスケールをそろえる（後述））</a:t>
            </a:r>
          </a:p>
          <a:p>
            <a:pPr lvl="1">
              <a:buClr>
                <a:srgbClr val="F36C37"/>
              </a:buClr>
            </a:pPr>
            <a:r>
              <a:rPr lang="ja-JP" altLang="en-US" sz="1400" b="1" dirty="0"/>
              <a:t>離散値：地区名や改装したかどうかは、</a:t>
            </a:r>
            <a:r>
              <a:rPr lang="en-US" altLang="ja-JP" sz="1400" b="1" dirty="0"/>
              <a:t>0</a:t>
            </a:r>
            <a:r>
              <a:rPr lang="ja-JP" altLang="en-US" sz="1400" b="1" dirty="0"/>
              <a:t>か</a:t>
            </a:r>
            <a:r>
              <a:rPr lang="en-US" altLang="ja-JP" sz="1400" b="1" dirty="0"/>
              <a:t>1</a:t>
            </a:r>
            <a:r>
              <a:rPr lang="ja-JP" altLang="en-US" sz="1400" b="1" dirty="0"/>
              <a:t>といった離散値であらわせる（カテゴリ変数）</a:t>
            </a:r>
            <a:br>
              <a:rPr lang="en-US" altLang="ja-JP" sz="1400" b="1" dirty="0"/>
            </a:br>
            <a:r>
              <a:rPr lang="ja-JP" altLang="en-US" sz="1400" b="1" dirty="0"/>
              <a:t>文字列はそのままでは計算できない</a:t>
            </a:r>
            <a:endParaRPr lang="en-US" altLang="ja-JP" sz="1400" b="1" dirty="0"/>
          </a:p>
          <a:p>
            <a:pPr lvl="1">
              <a:buClr>
                <a:srgbClr val="F36C37"/>
              </a:buClr>
            </a:pPr>
            <a:r>
              <a:rPr lang="ja-JP" altLang="en-US" sz="1400" b="1" dirty="0"/>
              <a:t>まずは、新しいほど値段が上がっているように見える、築年数のみを説明変数としてみる</a:t>
            </a:r>
            <a:endParaRPr lang="en-US" altLang="ja-JP" sz="1400" b="1" dirty="0"/>
          </a:p>
        </p:txBody>
      </p:sp>
      <p:sp>
        <p:nvSpPr>
          <p:cNvPr id="8" name="四角形: 角を丸くする 7">
            <a:extLst>
              <a:ext uri="{FF2B5EF4-FFF2-40B4-BE49-F238E27FC236}">
                <a16:creationId xmlns:a16="http://schemas.microsoft.com/office/drawing/2014/main" id="{599D2325-CAE6-4680-B5B6-B9738C3129DE}"/>
              </a:ext>
            </a:extLst>
          </p:cNvPr>
          <p:cNvSpPr/>
          <p:nvPr/>
        </p:nvSpPr>
        <p:spPr>
          <a:xfrm>
            <a:off x="766763" y="2099388"/>
            <a:ext cx="1006053"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吹き出し: 折線 (強調線付き) 8">
            <a:extLst>
              <a:ext uri="{FF2B5EF4-FFF2-40B4-BE49-F238E27FC236}">
                <a16:creationId xmlns:a16="http://schemas.microsoft.com/office/drawing/2014/main" id="{B8743F24-CF55-4785-9E41-7B6370217578}"/>
              </a:ext>
            </a:extLst>
          </p:cNvPr>
          <p:cNvSpPr/>
          <p:nvPr/>
        </p:nvSpPr>
        <p:spPr>
          <a:xfrm>
            <a:off x="1772816" y="4379929"/>
            <a:ext cx="1492898" cy="418537"/>
          </a:xfrm>
          <a:prstGeom prst="accentCallout2">
            <a:avLst>
              <a:gd name="adj1" fmla="val 18750"/>
              <a:gd name="adj2" fmla="val -8333"/>
              <a:gd name="adj3" fmla="val 18750"/>
              <a:gd name="adj4" fmla="val -16667"/>
              <a:gd name="adj5" fmla="val -43554"/>
              <a:gd name="adj6" fmla="val -4229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目的変数</a:t>
            </a:r>
            <a:endParaRPr kumimoji="1" lang="en-US" altLang="ja-JP" b="1" dirty="0">
              <a:solidFill>
                <a:srgbClr val="EB0046"/>
              </a:solidFill>
              <a:latin typeface="+mn-ea"/>
            </a:endParaRPr>
          </a:p>
        </p:txBody>
      </p:sp>
      <p:sp>
        <p:nvSpPr>
          <p:cNvPr id="26" name="四角形: 角を丸くする 25">
            <a:extLst>
              <a:ext uri="{FF2B5EF4-FFF2-40B4-BE49-F238E27FC236}">
                <a16:creationId xmlns:a16="http://schemas.microsoft.com/office/drawing/2014/main" id="{F625D1B3-33F5-4737-A2CF-F84D30057B7C}"/>
              </a:ext>
            </a:extLst>
          </p:cNvPr>
          <p:cNvSpPr/>
          <p:nvPr/>
        </p:nvSpPr>
        <p:spPr>
          <a:xfrm>
            <a:off x="1841819" y="2062028"/>
            <a:ext cx="9652422"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7" name="吹き出し: 折線 (強調線付き) 26">
            <a:extLst>
              <a:ext uri="{FF2B5EF4-FFF2-40B4-BE49-F238E27FC236}">
                <a16:creationId xmlns:a16="http://schemas.microsoft.com/office/drawing/2014/main" id="{F809901D-958B-4BD0-8A3C-D0700D678359}"/>
              </a:ext>
            </a:extLst>
          </p:cNvPr>
          <p:cNvSpPr/>
          <p:nvPr/>
        </p:nvSpPr>
        <p:spPr>
          <a:xfrm>
            <a:off x="5921581" y="4424197"/>
            <a:ext cx="1492898" cy="418537"/>
          </a:xfrm>
          <a:prstGeom prst="accentCallout2">
            <a:avLst>
              <a:gd name="adj1" fmla="val 18750"/>
              <a:gd name="adj2" fmla="val -8333"/>
              <a:gd name="adj3" fmla="val 18750"/>
              <a:gd name="adj4" fmla="val -16667"/>
              <a:gd name="adj5" fmla="val -63618"/>
              <a:gd name="adj6" fmla="val -4104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説明変数（一部もしくは全部を使う）</a:t>
            </a:r>
            <a:endParaRPr kumimoji="1" lang="en-US" altLang="ja-JP" b="1" dirty="0">
              <a:solidFill>
                <a:srgbClr val="EB0046"/>
              </a:solidFill>
              <a:latin typeface="+mn-ea"/>
            </a:endParaRPr>
          </a:p>
        </p:txBody>
      </p:sp>
      <p:sp>
        <p:nvSpPr>
          <p:cNvPr id="28" name="四角形: 角を丸くする 27">
            <a:extLst>
              <a:ext uri="{FF2B5EF4-FFF2-40B4-BE49-F238E27FC236}">
                <a16:creationId xmlns:a16="http://schemas.microsoft.com/office/drawing/2014/main" id="{B1D77AA6-CBB1-4794-822B-878CB3081FF6}"/>
              </a:ext>
            </a:extLst>
          </p:cNvPr>
          <p:cNvSpPr/>
          <p:nvPr/>
        </p:nvSpPr>
        <p:spPr>
          <a:xfrm>
            <a:off x="5733759" y="2118050"/>
            <a:ext cx="629719" cy="1938832"/>
          </a:xfrm>
          <a:prstGeom prst="roundRect">
            <a:avLst/>
          </a:prstGeom>
          <a:noFill/>
          <a:ln w="38100">
            <a:solidFill>
              <a:srgbClr val="FFC21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331719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単回帰分析とは</a:t>
            </a:r>
          </a:p>
          <a:p>
            <a:pPr lvl="1">
              <a:buClr>
                <a:srgbClr val="F36C37"/>
              </a:buClr>
            </a:pPr>
            <a:r>
              <a:rPr lang="ja-JP" altLang="en-US" sz="1400" b="1" dirty="0"/>
              <a:t>説明変数を一つだけ使用した線形回帰。</a:t>
            </a:r>
            <a:endParaRPr lang="en-US" altLang="ja-JP" sz="1400" b="1" dirty="0"/>
          </a:p>
          <a:p>
            <a:pPr lvl="1">
              <a:buClr>
                <a:srgbClr val="F36C37"/>
              </a:buClr>
            </a:pPr>
            <a:r>
              <a:rPr lang="ja-JP" altLang="en-US" sz="1400" b="1" dirty="0"/>
              <a:t>一つの説明変数だけで目的変数への影響が非常に大きい場合や、説明変数と目的変数の関係性を把握することに有効。</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2-1-6.</a:t>
            </a:r>
            <a:r>
              <a:rPr lang="ja-JP" altLang="en-US" dirty="0"/>
              <a:t>単回帰分析とは</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121</a:t>
            </a:fld>
            <a:endParaRPr kumimoji="1" lang="ja-JP" altLang="en-US"/>
          </a:p>
        </p:txBody>
      </p:sp>
      <p:graphicFrame>
        <p:nvGraphicFramePr>
          <p:cNvPr id="4" name="表 7">
            <a:extLst>
              <a:ext uri="{FF2B5EF4-FFF2-40B4-BE49-F238E27FC236}">
                <a16:creationId xmlns:a16="http://schemas.microsoft.com/office/drawing/2014/main" id="{77C8EC45-9CF9-4ADB-AC49-5A4162639EA0}"/>
              </a:ext>
            </a:extLst>
          </p:cNvPr>
          <p:cNvGraphicFramePr>
            <a:graphicFrameLocks noGrp="1"/>
          </p:cNvGraphicFramePr>
          <p:nvPr>
            <p:extLst>
              <p:ext uri="{D42A27DB-BD31-4B8C-83A1-F6EECF244321}">
                <p14:modId xmlns:p14="http://schemas.microsoft.com/office/powerpoint/2010/main" val="2517936591"/>
              </p:ext>
            </p:extLst>
          </p:nvPr>
        </p:nvGraphicFramePr>
        <p:xfrm>
          <a:off x="766763" y="2194592"/>
          <a:ext cx="10658475" cy="1806268"/>
        </p:xfrm>
        <a:graphic>
          <a:graphicData uri="http://schemas.openxmlformats.org/drawingml/2006/table">
            <a:tbl>
              <a:tblPr firstRow="1" bandRow="1">
                <a:tableStyleId>{21E4AEA4-8DFA-4A89-87EB-49C32662AFE0}</a:tableStyleId>
              </a:tblPr>
              <a:tblGrid>
                <a:gridCol w="1052706">
                  <a:extLst>
                    <a:ext uri="{9D8B030D-6E8A-4147-A177-3AD203B41FA5}">
                      <a16:colId xmlns:a16="http://schemas.microsoft.com/office/drawing/2014/main" val="3651834403"/>
                    </a:ext>
                  </a:extLst>
                </a:gridCol>
                <a:gridCol w="757456">
                  <a:extLst>
                    <a:ext uri="{9D8B030D-6E8A-4147-A177-3AD203B41FA5}">
                      <a16:colId xmlns:a16="http://schemas.microsoft.com/office/drawing/2014/main" val="3565889333"/>
                    </a:ext>
                  </a:extLst>
                </a:gridCol>
                <a:gridCol w="905081">
                  <a:extLst>
                    <a:ext uri="{9D8B030D-6E8A-4147-A177-3AD203B41FA5}">
                      <a16:colId xmlns:a16="http://schemas.microsoft.com/office/drawing/2014/main" val="3869457875"/>
                    </a:ext>
                  </a:extLst>
                </a:gridCol>
                <a:gridCol w="746459">
                  <a:extLst>
                    <a:ext uri="{9D8B030D-6E8A-4147-A177-3AD203B41FA5}">
                      <a16:colId xmlns:a16="http://schemas.microsoft.com/office/drawing/2014/main" val="1593349839"/>
                    </a:ext>
                  </a:extLst>
                </a:gridCol>
                <a:gridCol w="661696">
                  <a:extLst>
                    <a:ext uri="{9D8B030D-6E8A-4147-A177-3AD203B41FA5}">
                      <a16:colId xmlns:a16="http://schemas.microsoft.com/office/drawing/2014/main" val="3909416032"/>
                    </a:ext>
                  </a:extLst>
                </a:gridCol>
                <a:gridCol w="816885">
                  <a:extLst>
                    <a:ext uri="{9D8B030D-6E8A-4147-A177-3AD203B41FA5}">
                      <a16:colId xmlns:a16="http://schemas.microsoft.com/office/drawing/2014/main" val="1848831541"/>
                    </a:ext>
                  </a:extLst>
                </a:gridCol>
                <a:gridCol w="658156">
                  <a:extLst>
                    <a:ext uri="{9D8B030D-6E8A-4147-A177-3AD203B41FA5}">
                      <a16:colId xmlns:a16="http://schemas.microsoft.com/office/drawing/2014/main" val="261494273"/>
                    </a:ext>
                  </a:extLst>
                </a:gridCol>
                <a:gridCol w="604765">
                  <a:extLst>
                    <a:ext uri="{9D8B030D-6E8A-4147-A177-3AD203B41FA5}">
                      <a16:colId xmlns:a16="http://schemas.microsoft.com/office/drawing/2014/main" val="2255579861"/>
                    </a:ext>
                  </a:extLst>
                </a:gridCol>
                <a:gridCol w="1203649">
                  <a:extLst>
                    <a:ext uri="{9D8B030D-6E8A-4147-A177-3AD203B41FA5}">
                      <a16:colId xmlns:a16="http://schemas.microsoft.com/office/drawing/2014/main" val="3101072901"/>
                    </a:ext>
                  </a:extLst>
                </a:gridCol>
                <a:gridCol w="794861">
                  <a:extLst>
                    <a:ext uri="{9D8B030D-6E8A-4147-A177-3AD203B41FA5}">
                      <a16:colId xmlns:a16="http://schemas.microsoft.com/office/drawing/2014/main" val="1906868719"/>
                    </a:ext>
                  </a:extLst>
                </a:gridCol>
                <a:gridCol w="822991">
                  <a:extLst>
                    <a:ext uri="{9D8B030D-6E8A-4147-A177-3AD203B41FA5}">
                      <a16:colId xmlns:a16="http://schemas.microsoft.com/office/drawing/2014/main" val="4086456714"/>
                    </a:ext>
                  </a:extLst>
                </a:gridCol>
                <a:gridCol w="816885">
                  <a:extLst>
                    <a:ext uri="{9D8B030D-6E8A-4147-A177-3AD203B41FA5}">
                      <a16:colId xmlns:a16="http://schemas.microsoft.com/office/drawing/2014/main" val="1555870498"/>
                    </a:ext>
                  </a:extLst>
                </a:gridCol>
                <a:gridCol w="816885">
                  <a:extLst>
                    <a:ext uri="{9D8B030D-6E8A-4147-A177-3AD203B41FA5}">
                      <a16:colId xmlns:a16="http://schemas.microsoft.com/office/drawing/2014/main" val="567434991"/>
                    </a:ext>
                  </a:extLst>
                </a:gridCol>
              </a:tblGrid>
              <a:tr h="451567">
                <a:tc>
                  <a:txBody>
                    <a:bodyPr/>
                    <a:lstStyle/>
                    <a:p>
                      <a:pPr algn="ctr"/>
                      <a:r>
                        <a:rPr lang="ja-JP" altLang="en-US" sz="1100" b="1" dirty="0">
                          <a:effectLst/>
                        </a:rPr>
                        <a:t>取引価格</a:t>
                      </a:r>
                    </a:p>
                  </a:txBody>
                  <a:tcPr anchor="ctr"/>
                </a:tc>
                <a:tc>
                  <a:txBody>
                    <a:bodyPr/>
                    <a:lstStyle/>
                    <a:p>
                      <a:pPr algn="ctr"/>
                      <a:r>
                        <a:rPr lang="ja-JP" altLang="en-US" sz="1100" b="1" dirty="0">
                          <a:effectLst/>
                        </a:rPr>
                        <a:t>地区名</a:t>
                      </a:r>
                    </a:p>
                  </a:txBody>
                  <a:tcPr anchor="ctr"/>
                </a:tc>
                <a:tc>
                  <a:txBody>
                    <a:bodyPr/>
                    <a:lstStyle/>
                    <a:p>
                      <a:pPr algn="ctr"/>
                      <a:r>
                        <a:rPr lang="zh-TW" altLang="en-US" sz="1100" b="1" dirty="0">
                          <a:effectLst/>
                        </a:rPr>
                        <a:t>最寄駅距離（分）</a:t>
                      </a:r>
                    </a:p>
                  </a:txBody>
                  <a:tcPr anchor="ctr"/>
                </a:tc>
                <a:tc>
                  <a:txBody>
                    <a:bodyPr/>
                    <a:lstStyle/>
                    <a:p>
                      <a:pPr algn="ctr"/>
                      <a:r>
                        <a:rPr lang="ja-JP" altLang="en-US" sz="1100" b="1" dirty="0">
                          <a:effectLst/>
                        </a:rPr>
                        <a:t>間取り</a:t>
                      </a:r>
                    </a:p>
                  </a:txBody>
                  <a:tcPr anchor="ctr"/>
                </a:tc>
                <a:tc>
                  <a:txBody>
                    <a:bodyPr/>
                    <a:lstStyle/>
                    <a:p>
                      <a:pPr algn="ctr"/>
                      <a:r>
                        <a:rPr lang="ja-JP" altLang="en-US" sz="1100" b="1" dirty="0">
                          <a:effectLst/>
                        </a:rPr>
                        <a:t>面積（㎡）</a:t>
                      </a:r>
                    </a:p>
                  </a:txBody>
                  <a:tcPr anchor="ctr"/>
                </a:tc>
                <a:tc>
                  <a:txBody>
                    <a:bodyPr/>
                    <a:lstStyle/>
                    <a:p>
                      <a:pPr algn="ctr"/>
                      <a:r>
                        <a:rPr lang="ja-JP" altLang="en-US" sz="1100" b="1" dirty="0">
                          <a:effectLst/>
                        </a:rPr>
                        <a:t>建築年</a:t>
                      </a:r>
                    </a:p>
                  </a:txBody>
                  <a:tcPr anchor="ctr"/>
                </a:tc>
                <a:tc>
                  <a:txBody>
                    <a:bodyPr/>
                    <a:lstStyle/>
                    <a:p>
                      <a:pPr algn="ctr"/>
                      <a:r>
                        <a:rPr lang="ja-JP" altLang="en-US" sz="1100" b="1" dirty="0">
                          <a:effectLst/>
                        </a:rPr>
                        <a:t>築年数</a:t>
                      </a:r>
                    </a:p>
                  </a:txBody>
                  <a:tcPr anchor="ctr"/>
                </a:tc>
                <a:tc>
                  <a:txBody>
                    <a:bodyPr/>
                    <a:lstStyle/>
                    <a:p>
                      <a:pPr algn="ctr"/>
                      <a:r>
                        <a:rPr lang="ja-JP" altLang="en-US" sz="1100" b="1" dirty="0">
                          <a:effectLst/>
                        </a:rPr>
                        <a:t>構造</a:t>
                      </a:r>
                    </a:p>
                  </a:txBody>
                  <a:tcPr anchor="ctr"/>
                </a:tc>
                <a:tc>
                  <a:txBody>
                    <a:bodyPr/>
                    <a:lstStyle/>
                    <a:p>
                      <a:pPr algn="ctr"/>
                      <a:r>
                        <a:rPr lang="ja-JP" altLang="en-US" sz="1100" b="1" dirty="0">
                          <a:effectLst/>
                        </a:rPr>
                        <a:t>都市計画</a:t>
                      </a:r>
                    </a:p>
                  </a:txBody>
                  <a:tcPr anchor="ctr"/>
                </a:tc>
                <a:tc>
                  <a:txBody>
                    <a:bodyPr/>
                    <a:lstStyle/>
                    <a:p>
                      <a:pPr algn="ctr"/>
                      <a:r>
                        <a:rPr lang="ja-JP" altLang="en-US" sz="1100" b="1" dirty="0">
                          <a:effectLst/>
                        </a:rPr>
                        <a:t>建ぺい率（％）</a:t>
                      </a:r>
                    </a:p>
                  </a:txBody>
                  <a:tcPr anchor="ctr"/>
                </a:tc>
                <a:tc>
                  <a:txBody>
                    <a:bodyPr/>
                    <a:lstStyle/>
                    <a:p>
                      <a:pPr algn="ctr"/>
                      <a:r>
                        <a:rPr lang="zh-TW" altLang="en-US" sz="1100" b="1" dirty="0">
                          <a:effectLst/>
                        </a:rPr>
                        <a:t>容積率（％）</a:t>
                      </a:r>
                    </a:p>
                  </a:txBody>
                  <a:tcPr anchor="ctr"/>
                </a:tc>
                <a:tc>
                  <a:txBody>
                    <a:bodyPr/>
                    <a:lstStyle/>
                    <a:p>
                      <a:pPr algn="ctr"/>
                      <a:r>
                        <a:rPr lang="ja-JP" altLang="en-US" sz="1100" b="1" dirty="0">
                          <a:effectLst/>
                        </a:rPr>
                        <a:t>取引年</a:t>
                      </a:r>
                    </a:p>
                  </a:txBody>
                  <a:tcPr anchor="ctr"/>
                </a:tc>
                <a:tc>
                  <a:txBody>
                    <a:bodyPr/>
                    <a:lstStyle/>
                    <a:p>
                      <a:pPr algn="ctr"/>
                      <a:r>
                        <a:rPr lang="ja-JP" altLang="en-US" sz="1100" b="1" dirty="0">
                          <a:effectLst/>
                        </a:rPr>
                        <a:t>改装</a:t>
                      </a:r>
                    </a:p>
                  </a:txBody>
                  <a:tcPr anchor="ctr"/>
                </a:tc>
                <a:extLst>
                  <a:ext uri="{0D108BD9-81ED-4DB2-BD59-A6C34878D82A}">
                    <a16:rowId xmlns:a16="http://schemas.microsoft.com/office/drawing/2014/main" val="2006228544"/>
                  </a:ext>
                </a:extLst>
              </a:tr>
              <a:tr h="451567">
                <a:tc>
                  <a:txBody>
                    <a:bodyPr/>
                    <a:lstStyle/>
                    <a:p>
                      <a:pPr algn="r"/>
                      <a:r>
                        <a:rPr lang="en-US" altLang="ja-JP" sz="1100" b="1">
                          <a:effectLst/>
                          <a:latin typeface="+mn-ea"/>
                          <a:ea typeface="+mn-ea"/>
                        </a:rPr>
                        <a:t>35,000,000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秋葉町</a:t>
                      </a:r>
                    </a:p>
                  </a:txBody>
                  <a:tcPr anchor="ctr"/>
                </a:tc>
                <a:tc>
                  <a:txBody>
                    <a:bodyPr/>
                    <a:lstStyle/>
                    <a:p>
                      <a:pPr algn="l"/>
                      <a:r>
                        <a:rPr lang="en-US" altLang="ja-JP" sz="1100" b="1" dirty="0">
                          <a:effectLst/>
                          <a:latin typeface="+mn-ea"/>
                          <a:ea typeface="+mn-ea"/>
                        </a:rPr>
                        <a:t>45</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29</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ＲＣ</a:t>
                      </a:r>
                    </a:p>
                  </a:txBody>
                  <a:tcPr anchor="ctr"/>
                </a:tc>
                <a:tc>
                  <a:txBody>
                    <a:bodyPr/>
                    <a:lstStyle/>
                    <a:p>
                      <a:pPr algn="l"/>
                      <a:r>
                        <a:rPr lang="ja-JP" altLang="en-US" sz="1100" b="1" dirty="0">
                          <a:effectLst/>
                          <a:latin typeface="+mn-ea"/>
                          <a:ea typeface="+mn-ea"/>
                        </a:rPr>
                        <a:t>工業地域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2021</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1421906561"/>
                  </a:ext>
                </a:extLst>
              </a:tr>
              <a:tr h="451567">
                <a:tc>
                  <a:txBody>
                    <a:bodyPr/>
                    <a:lstStyle/>
                    <a:p>
                      <a:pPr algn="r"/>
                      <a:r>
                        <a:rPr lang="en-US" altLang="ja-JP" sz="1100" b="1">
                          <a:effectLst/>
                          <a:latin typeface="+mn-ea"/>
                          <a:ea typeface="+mn-ea"/>
                        </a:rPr>
                        <a:t>32,000,000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吉田町</a:t>
                      </a:r>
                    </a:p>
                  </a:txBody>
                  <a:tcPr anchor="ctr"/>
                </a:tc>
                <a:tc>
                  <a:txBody>
                    <a:bodyPr/>
                    <a:lstStyle/>
                    <a:p>
                      <a:pPr algn="l"/>
                      <a:r>
                        <a:rPr lang="en-US" altLang="ja-JP" sz="1100" b="1" dirty="0">
                          <a:effectLst/>
                          <a:latin typeface="+mn-ea"/>
                          <a:ea typeface="+mn-ea"/>
                        </a:rPr>
                        <a:t>13</a:t>
                      </a:r>
                    </a:p>
                  </a:txBody>
                  <a:tcPr anchor="ctr"/>
                </a:tc>
                <a:tc>
                  <a:txBody>
                    <a:bodyPr/>
                    <a:lstStyle/>
                    <a:p>
                      <a:pPr algn="l"/>
                      <a:r>
                        <a:rPr lang="en-US" sz="1100" b="1" dirty="0">
                          <a:effectLst/>
                          <a:latin typeface="+mn-ea"/>
                          <a:ea typeface="+mn-ea"/>
                        </a:rPr>
                        <a:t>２ＬＤＫ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12</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19</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第２種住居地域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2019</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3133906787"/>
                  </a:ext>
                </a:extLst>
              </a:tr>
              <a:tr h="451567">
                <a:tc>
                  <a:txBody>
                    <a:bodyPr/>
                    <a:lstStyle/>
                    <a:p>
                      <a:pPr algn="r"/>
                      <a:r>
                        <a:rPr kumimoji="1" lang="en-US" altLang="ja-JP" sz="1100" b="1">
                          <a:latin typeface="+mn-ea"/>
                          <a:ea typeface="+mn-ea"/>
                        </a:rPr>
                        <a:t>25,000,000</a:t>
                      </a:r>
                      <a:endParaRPr kumimoji="1" lang="ja-JP" altLang="en-US" sz="1100" b="1" dirty="0">
                        <a:latin typeface="+mn-ea"/>
                        <a:ea typeface="+mn-ea"/>
                      </a:endParaRPr>
                    </a:p>
                  </a:txBody>
                  <a:tcPr anchor="ctr"/>
                </a:tc>
                <a:tc>
                  <a:txBody>
                    <a:bodyPr/>
                    <a:lstStyle/>
                    <a:p>
                      <a:pPr algn="l"/>
                      <a:r>
                        <a:rPr lang="ja-JP" altLang="en-US" sz="1100" b="1" dirty="0">
                          <a:effectLst/>
                          <a:latin typeface="+mn-ea"/>
                          <a:ea typeface="+mn-ea"/>
                        </a:rPr>
                        <a:t>矢部町</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75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10</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22</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近隣商業地域</a:t>
                      </a:r>
                    </a:p>
                  </a:txBody>
                  <a:tcPr anchor="ctr"/>
                </a:tc>
                <a:tc>
                  <a:txBody>
                    <a:bodyPr/>
                    <a:lstStyle/>
                    <a:p>
                      <a:pPr algn="l"/>
                      <a:r>
                        <a:rPr lang="en-US" altLang="ja-JP" sz="1100" b="1" dirty="0">
                          <a:effectLst/>
                          <a:latin typeface="+mn-ea"/>
                          <a:ea typeface="+mn-ea"/>
                        </a:rPr>
                        <a:t>80</a:t>
                      </a:r>
                    </a:p>
                  </a:txBody>
                  <a:tcPr anchor="ctr"/>
                </a:tc>
                <a:tc>
                  <a:txBody>
                    <a:bodyPr/>
                    <a:lstStyle/>
                    <a:p>
                      <a:pPr algn="l"/>
                      <a:r>
                        <a:rPr lang="en-US" altLang="ja-JP" sz="1100" b="1" dirty="0">
                          <a:effectLst/>
                          <a:latin typeface="+mn-ea"/>
                          <a:ea typeface="+mn-ea"/>
                        </a:rPr>
                        <a:t>400</a:t>
                      </a:r>
                    </a:p>
                  </a:txBody>
                  <a:tcPr anchor="ctr"/>
                </a:tc>
                <a:tc>
                  <a:txBody>
                    <a:bodyPr/>
                    <a:lstStyle/>
                    <a:p>
                      <a:pPr algn="l"/>
                      <a:r>
                        <a:rPr lang="en-US" altLang="ja-JP" sz="1100" b="1" dirty="0">
                          <a:effectLst/>
                          <a:latin typeface="+mn-ea"/>
                          <a:ea typeface="+mn-ea"/>
                        </a:rPr>
                        <a:t>2020</a:t>
                      </a:r>
                    </a:p>
                  </a:txBody>
                  <a:tcPr anchor="ctr"/>
                </a:tc>
                <a:tc>
                  <a:txBody>
                    <a:bodyPr/>
                    <a:lstStyle/>
                    <a:p>
                      <a:pPr algn="l"/>
                      <a:r>
                        <a:rPr lang="ja-JP" altLang="en-US" sz="1100" b="1" dirty="0">
                          <a:effectLst/>
                          <a:latin typeface="+mn-ea"/>
                          <a:ea typeface="+mn-ea"/>
                        </a:rPr>
                        <a:t>改装済</a:t>
                      </a:r>
                    </a:p>
                  </a:txBody>
                  <a:tcPr anchor="ctr"/>
                </a:tc>
                <a:extLst>
                  <a:ext uri="{0D108BD9-81ED-4DB2-BD59-A6C34878D82A}">
                    <a16:rowId xmlns:a16="http://schemas.microsoft.com/office/drawing/2014/main" val="1332891417"/>
                  </a:ext>
                </a:extLst>
              </a:tr>
            </a:tbl>
          </a:graphicData>
        </a:graphic>
      </p:graphicFrame>
      <p:sp>
        <p:nvSpPr>
          <p:cNvPr id="8" name="四角形: 角を丸くする 7">
            <a:extLst>
              <a:ext uri="{FF2B5EF4-FFF2-40B4-BE49-F238E27FC236}">
                <a16:creationId xmlns:a16="http://schemas.microsoft.com/office/drawing/2014/main" id="{599D2325-CAE6-4680-B5B6-B9738C3129DE}"/>
              </a:ext>
            </a:extLst>
          </p:cNvPr>
          <p:cNvSpPr/>
          <p:nvPr/>
        </p:nvSpPr>
        <p:spPr>
          <a:xfrm>
            <a:off x="766763" y="2099388"/>
            <a:ext cx="1006053"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吹き出し: 折線 (強調線付き) 8">
            <a:extLst>
              <a:ext uri="{FF2B5EF4-FFF2-40B4-BE49-F238E27FC236}">
                <a16:creationId xmlns:a16="http://schemas.microsoft.com/office/drawing/2014/main" id="{B8743F24-CF55-4785-9E41-7B6370217578}"/>
              </a:ext>
            </a:extLst>
          </p:cNvPr>
          <p:cNvSpPr/>
          <p:nvPr/>
        </p:nvSpPr>
        <p:spPr>
          <a:xfrm>
            <a:off x="1772816" y="4379929"/>
            <a:ext cx="1492898" cy="418537"/>
          </a:xfrm>
          <a:prstGeom prst="accentCallout2">
            <a:avLst>
              <a:gd name="adj1" fmla="val 18750"/>
              <a:gd name="adj2" fmla="val -8333"/>
              <a:gd name="adj3" fmla="val 18750"/>
              <a:gd name="adj4" fmla="val -16667"/>
              <a:gd name="adj5" fmla="val -43554"/>
              <a:gd name="adj6" fmla="val -4229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目的変数</a:t>
            </a:r>
            <a:endParaRPr kumimoji="1" lang="en-US" altLang="ja-JP" b="1" dirty="0">
              <a:solidFill>
                <a:srgbClr val="EB0046"/>
              </a:solidFill>
              <a:latin typeface="+mn-ea"/>
            </a:endParaRPr>
          </a:p>
        </p:txBody>
      </p:sp>
      <p:sp>
        <p:nvSpPr>
          <p:cNvPr id="26" name="四角形: 角を丸くする 25">
            <a:extLst>
              <a:ext uri="{FF2B5EF4-FFF2-40B4-BE49-F238E27FC236}">
                <a16:creationId xmlns:a16="http://schemas.microsoft.com/office/drawing/2014/main" id="{F625D1B3-33F5-4737-A2CF-F84D30057B7C}"/>
              </a:ext>
            </a:extLst>
          </p:cNvPr>
          <p:cNvSpPr/>
          <p:nvPr/>
        </p:nvSpPr>
        <p:spPr>
          <a:xfrm>
            <a:off x="5719665" y="2062028"/>
            <a:ext cx="653143"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7" name="吹き出し: 折線 (強調線付き) 26">
            <a:extLst>
              <a:ext uri="{FF2B5EF4-FFF2-40B4-BE49-F238E27FC236}">
                <a16:creationId xmlns:a16="http://schemas.microsoft.com/office/drawing/2014/main" id="{F809901D-958B-4BD0-8A3C-D0700D678359}"/>
              </a:ext>
            </a:extLst>
          </p:cNvPr>
          <p:cNvSpPr/>
          <p:nvPr/>
        </p:nvSpPr>
        <p:spPr>
          <a:xfrm>
            <a:off x="6658699" y="4397654"/>
            <a:ext cx="1492898" cy="418537"/>
          </a:xfrm>
          <a:prstGeom prst="accentCallout2">
            <a:avLst>
              <a:gd name="adj1" fmla="val 18750"/>
              <a:gd name="adj2" fmla="val -8333"/>
              <a:gd name="adj3" fmla="val 18750"/>
              <a:gd name="adj4" fmla="val -16667"/>
              <a:gd name="adj5" fmla="val -63618"/>
              <a:gd name="adj6" fmla="val -4104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説明変数</a:t>
            </a:r>
            <a:endParaRPr kumimoji="1" lang="en-US" altLang="ja-JP" b="1" dirty="0">
              <a:solidFill>
                <a:srgbClr val="EB0046"/>
              </a:solidFill>
              <a:latin typeface="+mn-ea"/>
            </a:endParaRPr>
          </a:p>
        </p:txBody>
      </p:sp>
      <p:sp>
        <p:nvSpPr>
          <p:cNvPr id="12" name="四角形: 角を丸くする 11">
            <a:extLst>
              <a:ext uri="{FF2B5EF4-FFF2-40B4-BE49-F238E27FC236}">
                <a16:creationId xmlns:a16="http://schemas.microsoft.com/office/drawing/2014/main" id="{0A49A8CD-BFCB-4CDB-8279-5FFF6829BE30}"/>
              </a:ext>
            </a:extLst>
          </p:cNvPr>
          <p:cNvSpPr/>
          <p:nvPr/>
        </p:nvSpPr>
        <p:spPr bwMode="auto">
          <a:xfrm>
            <a:off x="1381487" y="5007611"/>
            <a:ext cx="9429026" cy="1368000"/>
          </a:xfrm>
          <a:prstGeom prst="roundRect">
            <a:avLst>
              <a:gd name="adj" fmla="val 3421"/>
            </a:avLst>
          </a:prstGeom>
          <a:solidFill>
            <a:srgbClr val="ECF6F8"/>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en-US" altLang="ja-JP" dirty="0">
              <a:solidFill>
                <a:srgbClr val="00879E"/>
              </a:solidFill>
              <a:latin typeface="Arial" pitchFamily="34" charset="0"/>
              <a:ea typeface="ＭＳ Ｐゴシック" pitchFamily="50" charset="-128"/>
            </a:endParaRPr>
          </a:p>
        </p:txBody>
      </p:sp>
      <p:sp>
        <p:nvSpPr>
          <p:cNvPr id="3" name="テキスト ボックス 2">
            <a:extLst>
              <a:ext uri="{FF2B5EF4-FFF2-40B4-BE49-F238E27FC236}">
                <a16:creationId xmlns:a16="http://schemas.microsoft.com/office/drawing/2014/main" id="{657974C9-C09B-484D-B41B-75374FC5F673}"/>
              </a:ext>
            </a:extLst>
          </p:cNvPr>
          <p:cNvSpPr txBox="1"/>
          <p:nvPr/>
        </p:nvSpPr>
        <p:spPr>
          <a:xfrm>
            <a:off x="2391747" y="5143497"/>
            <a:ext cx="7408506" cy="1323439"/>
          </a:xfrm>
          <a:prstGeom prst="rect">
            <a:avLst/>
          </a:prstGeom>
          <a:noFill/>
        </p:spPr>
        <p:txBody>
          <a:bodyPr wrap="square" rtlCol="0">
            <a:spAutoFit/>
          </a:bodyPr>
          <a:lstStyle/>
          <a:p>
            <a:pPr fontAlgn="base">
              <a:spcBef>
                <a:spcPct val="0"/>
              </a:spcBef>
              <a:spcAft>
                <a:spcPct val="0"/>
              </a:spcAft>
            </a:pPr>
            <a:r>
              <a:rPr kumimoji="1" lang="ja-JP" altLang="en-US" sz="1600" b="1" dirty="0">
                <a:solidFill>
                  <a:srgbClr val="494949"/>
                </a:solidFill>
                <a:latin typeface="Arial" pitchFamily="34" charset="0"/>
                <a:ea typeface="ＭＳ Ｐゴシック" pitchFamily="50" charset="-128"/>
              </a:rPr>
              <a:t>単回帰分析の線形関数は非常に単純な一次方程式</a:t>
            </a:r>
            <a:endParaRPr kumimoji="1" lang="en-US" altLang="ja-JP" sz="1600" b="1" dirty="0">
              <a:solidFill>
                <a:srgbClr val="494949"/>
              </a:solidFill>
              <a:latin typeface="Arial" pitchFamily="34" charset="0"/>
              <a:ea typeface="ＭＳ Ｐゴシック" pitchFamily="50" charset="-128"/>
            </a:endParaRPr>
          </a:p>
          <a:p>
            <a:pPr fontAlgn="base">
              <a:spcBef>
                <a:spcPct val="0"/>
              </a:spcBef>
              <a:spcAft>
                <a:spcPct val="0"/>
              </a:spcAft>
            </a:pPr>
            <a:r>
              <a:rPr kumimoji="1" lang="en-US" altLang="ja-JP" sz="1600" b="1" dirty="0">
                <a:solidFill>
                  <a:srgbClr val="494949"/>
                </a:solidFill>
                <a:latin typeface="Arial" pitchFamily="34" charset="0"/>
                <a:ea typeface="ＭＳ Ｐゴシック" pitchFamily="50" charset="-128"/>
              </a:rPr>
              <a:t>y = ax + b</a:t>
            </a:r>
          </a:p>
          <a:p>
            <a:pPr fontAlgn="base">
              <a:spcBef>
                <a:spcPct val="0"/>
              </a:spcBef>
              <a:spcAft>
                <a:spcPct val="0"/>
              </a:spcAft>
            </a:pPr>
            <a:r>
              <a:rPr kumimoji="1" lang="en-US" altLang="ja-JP" sz="1600" b="1" dirty="0">
                <a:solidFill>
                  <a:srgbClr val="494949"/>
                </a:solidFill>
                <a:latin typeface="Arial" pitchFamily="34" charset="0"/>
                <a:ea typeface="ＭＳ Ｐゴシック" pitchFamily="50" charset="-128"/>
              </a:rPr>
              <a:t>y</a:t>
            </a:r>
            <a:r>
              <a:rPr kumimoji="1" lang="ja-JP" altLang="en-US" sz="1600" b="1" dirty="0">
                <a:solidFill>
                  <a:srgbClr val="494949"/>
                </a:solidFill>
                <a:latin typeface="Arial" pitchFamily="34" charset="0"/>
                <a:ea typeface="ＭＳ Ｐゴシック" pitchFamily="50" charset="-128"/>
              </a:rPr>
              <a:t>：目的変数</a:t>
            </a:r>
            <a:r>
              <a:rPr kumimoji="1" lang="en-US" altLang="ja-JP" sz="1600" b="1" dirty="0">
                <a:solidFill>
                  <a:srgbClr val="494949"/>
                </a:solidFill>
                <a:latin typeface="Arial" pitchFamily="34" charset="0"/>
                <a:ea typeface="ＭＳ Ｐゴシック" pitchFamily="50" charset="-128"/>
              </a:rPr>
              <a:t>		x</a:t>
            </a:r>
            <a:r>
              <a:rPr kumimoji="1" lang="ja-JP" altLang="en-US" sz="1600" b="1" dirty="0">
                <a:solidFill>
                  <a:srgbClr val="494949"/>
                </a:solidFill>
                <a:latin typeface="Arial" pitchFamily="34" charset="0"/>
                <a:ea typeface="ＭＳ Ｐゴシック" pitchFamily="50" charset="-128"/>
              </a:rPr>
              <a:t>：説明変数</a:t>
            </a:r>
            <a:endParaRPr kumimoji="1" lang="en-US" altLang="ja-JP" sz="1600" b="1" dirty="0">
              <a:solidFill>
                <a:srgbClr val="494949"/>
              </a:solidFill>
              <a:latin typeface="Arial" pitchFamily="34" charset="0"/>
              <a:ea typeface="ＭＳ Ｐゴシック" pitchFamily="50" charset="-128"/>
            </a:endParaRPr>
          </a:p>
          <a:p>
            <a:pPr fontAlgn="base">
              <a:spcBef>
                <a:spcPct val="0"/>
              </a:spcBef>
              <a:spcAft>
                <a:spcPct val="0"/>
              </a:spcAft>
            </a:pPr>
            <a:r>
              <a:rPr kumimoji="1" lang="en-US" altLang="ja-JP" sz="1600" b="1" dirty="0">
                <a:solidFill>
                  <a:srgbClr val="494949"/>
                </a:solidFill>
                <a:latin typeface="Arial" pitchFamily="34" charset="0"/>
                <a:ea typeface="ＭＳ Ｐゴシック" pitchFamily="50" charset="-128"/>
              </a:rPr>
              <a:t>a</a:t>
            </a:r>
            <a:r>
              <a:rPr kumimoji="1" lang="ja-JP" altLang="en-US" sz="1600" b="1" dirty="0">
                <a:solidFill>
                  <a:srgbClr val="494949"/>
                </a:solidFill>
                <a:latin typeface="Arial" pitchFamily="34" charset="0"/>
                <a:ea typeface="ＭＳ Ｐゴシック" pitchFamily="50" charset="-128"/>
              </a:rPr>
              <a:t>：直線の傾き</a:t>
            </a:r>
            <a:r>
              <a:rPr kumimoji="1" lang="en-US" altLang="ja-JP" sz="1600" b="1" dirty="0">
                <a:solidFill>
                  <a:srgbClr val="494949"/>
                </a:solidFill>
                <a:latin typeface="Arial" pitchFamily="34" charset="0"/>
                <a:ea typeface="ＭＳ Ｐゴシック" pitchFamily="50" charset="-128"/>
              </a:rPr>
              <a:t>		b</a:t>
            </a:r>
            <a:r>
              <a:rPr kumimoji="1" lang="ja-JP" altLang="en-US" sz="1600" b="1" dirty="0">
                <a:solidFill>
                  <a:srgbClr val="494949"/>
                </a:solidFill>
                <a:latin typeface="Arial" pitchFamily="34" charset="0"/>
                <a:ea typeface="ＭＳ Ｐゴシック" pitchFamily="50" charset="-128"/>
              </a:rPr>
              <a:t>：直線の</a:t>
            </a:r>
            <a:r>
              <a:rPr kumimoji="1" lang="en-US" altLang="ja-JP" sz="1600" b="1" dirty="0">
                <a:solidFill>
                  <a:srgbClr val="494949"/>
                </a:solidFill>
                <a:latin typeface="Arial" pitchFamily="34" charset="0"/>
                <a:ea typeface="ＭＳ Ｐゴシック" pitchFamily="50" charset="-128"/>
              </a:rPr>
              <a:t>y</a:t>
            </a:r>
            <a:r>
              <a:rPr kumimoji="1" lang="ja-JP" altLang="en-US" sz="1600" b="1" dirty="0">
                <a:solidFill>
                  <a:srgbClr val="494949"/>
                </a:solidFill>
                <a:latin typeface="Arial" pitchFamily="34" charset="0"/>
                <a:ea typeface="ＭＳ Ｐゴシック" pitchFamily="50" charset="-128"/>
              </a:rPr>
              <a:t>軸切片</a:t>
            </a:r>
            <a:endParaRPr kumimoji="1" lang="en-US" altLang="ja-JP" sz="1600" b="1" dirty="0">
              <a:solidFill>
                <a:srgbClr val="494949"/>
              </a:solidFill>
              <a:latin typeface="Arial" pitchFamily="34" charset="0"/>
              <a:ea typeface="ＭＳ Ｐゴシック" pitchFamily="50" charset="-128"/>
            </a:endParaRPr>
          </a:p>
          <a:p>
            <a:pPr defTabSz="914400" fontAlgn="base">
              <a:spcBef>
                <a:spcPct val="0"/>
              </a:spcBef>
              <a:spcAft>
                <a:spcPct val="0"/>
              </a:spcAft>
            </a:pPr>
            <a:endParaRPr kumimoji="1" lang="ja-JP" altLang="en-US" sz="1600" dirty="0">
              <a:solidFill>
                <a:srgbClr val="494949"/>
              </a:solidFill>
              <a:latin typeface="+mn-ea"/>
            </a:endParaRPr>
          </a:p>
        </p:txBody>
      </p:sp>
    </p:spTree>
    <p:extLst>
      <p:ext uri="{BB962C8B-B14F-4D97-AF65-F5344CB8AC3E}">
        <p14:creationId xmlns:p14="http://schemas.microsoft.com/office/powerpoint/2010/main" val="22467457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2-1-7.</a:t>
            </a:r>
            <a:r>
              <a:rPr lang="ja-JP" altLang="en-US" dirty="0"/>
              <a:t>単回帰分析の式</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122</a:t>
            </a:fld>
            <a:endParaRPr kumimoji="1" lang="ja-JP" altLang="en-US"/>
          </a:p>
        </p:txBody>
      </p:sp>
      <p:graphicFrame>
        <p:nvGraphicFramePr>
          <p:cNvPr id="11" name="グラフ 10">
            <a:extLst>
              <a:ext uri="{FF2B5EF4-FFF2-40B4-BE49-F238E27FC236}">
                <a16:creationId xmlns:a16="http://schemas.microsoft.com/office/drawing/2014/main" id="{89FC43E7-181B-4BD0-9658-14D50D442FB7}"/>
              </a:ext>
            </a:extLst>
          </p:cNvPr>
          <p:cNvGraphicFramePr/>
          <p:nvPr>
            <p:extLst>
              <p:ext uri="{D42A27DB-BD31-4B8C-83A1-F6EECF244321}">
                <p14:modId xmlns:p14="http://schemas.microsoft.com/office/powerpoint/2010/main" val="248672346"/>
              </p:ext>
            </p:extLst>
          </p:nvPr>
        </p:nvGraphicFramePr>
        <p:xfrm>
          <a:off x="1137301" y="972974"/>
          <a:ext cx="5942562" cy="3961709"/>
        </p:xfrm>
        <a:graphic>
          <a:graphicData uri="http://schemas.openxmlformats.org/drawingml/2006/chart">
            <c:chart xmlns:c="http://schemas.openxmlformats.org/drawingml/2006/chart" xmlns:r="http://schemas.openxmlformats.org/officeDocument/2006/relationships" r:id="rId3"/>
          </a:graphicData>
        </a:graphic>
      </p:graphicFrame>
      <p:sp>
        <p:nvSpPr>
          <p:cNvPr id="15" name="吹き出し: 折線 (強調線付き) 14">
            <a:extLst>
              <a:ext uri="{FF2B5EF4-FFF2-40B4-BE49-F238E27FC236}">
                <a16:creationId xmlns:a16="http://schemas.microsoft.com/office/drawing/2014/main" id="{2132582B-4E8B-48E8-88DE-54FFB737E23E}"/>
              </a:ext>
            </a:extLst>
          </p:cNvPr>
          <p:cNvSpPr/>
          <p:nvPr/>
        </p:nvSpPr>
        <p:spPr>
          <a:xfrm>
            <a:off x="6382141" y="1214185"/>
            <a:ext cx="565785" cy="260651"/>
          </a:xfrm>
          <a:prstGeom prst="accentCallout2">
            <a:avLst>
              <a:gd name="adj1" fmla="val 18750"/>
              <a:gd name="adj2" fmla="val -8333"/>
              <a:gd name="adj3" fmla="val 23208"/>
              <a:gd name="adj4" fmla="val -243882"/>
              <a:gd name="adj5" fmla="val 150399"/>
              <a:gd name="adj6" fmla="val -275026"/>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b="1" dirty="0">
                <a:solidFill>
                  <a:srgbClr val="EB0046"/>
                </a:solidFill>
                <a:latin typeface="+mn-ea"/>
              </a:rPr>
              <a:t>傾き：築年数が</a:t>
            </a:r>
            <a:r>
              <a:rPr kumimoji="1" lang="en-US" altLang="ja-JP" sz="1400" b="1" dirty="0">
                <a:solidFill>
                  <a:srgbClr val="EB0046"/>
                </a:solidFill>
                <a:latin typeface="+mn-ea"/>
              </a:rPr>
              <a:t>1</a:t>
            </a:r>
            <a:r>
              <a:rPr kumimoji="1" lang="ja-JP" altLang="en-US" sz="1400" b="1" dirty="0">
                <a:solidFill>
                  <a:srgbClr val="EB0046"/>
                </a:solidFill>
                <a:latin typeface="+mn-ea"/>
              </a:rPr>
              <a:t>年増えるごとにどう価格が変化するか</a:t>
            </a:r>
            <a:endParaRPr kumimoji="1" lang="en-US" altLang="ja-JP" sz="1400" b="1" dirty="0">
              <a:solidFill>
                <a:srgbClr val="EB0046"/>
              </a:solidFill>
              <a:latin typeface="+mn-ea"/>
            </a:endParaRPr>
          </a:p>
        </p:txBody>
      </p:sp>
      <p:sp>
        <p:nvSpPr>
          <p:cNvPr id="16" name="吹き出し: 折線 (強調線付き) 15">
            <a:extLst>
              <a:ext uri="{FF2B5EF4-FFF2-40B4-BE49-F238E27FC236}">
                <a16:creationId xmlns:a16="http://schemas.microsoft.com/office/drawing/2014/main" id="{33B1C409-DE65-4E35-858C-62D2B925AEA9}"/>
              </a:ext>
            </a:extLst>
          </p:cNvPr>
          <p:cNvSpPr/>
          <p:nvPr/>
        </p:nvSpPr>
        <p:spPr>
          <a:xfrm>
            <a:off x="6382141" y="2083202"/>
            <a:ext cx="550506" cy="260651"/>
          </a:xfrm>
          <a:prstGeom prst="accentCallout2">
            <a:avLst>
              <a:gd name="adj1" fmla="val 18750"/>
              <a:gd name="adj2" fmla="val -8333"/>
              <a:gd name="adj3" fmla="val 18750"/>
              <a:gd name="adj4" fmla="val -64125"/>
              <a:gd name="adj5" fmla="val -95573"/>
              <a:gd name="adj6" fmla="val -112494"/>
            </a:avLst>
          </a:prstGeom>
          <a:noFill/>
          <a:ln w="1905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b="1" dirty="0">
                <a:solidFill>
                  <a:srgbClr val="00879E"/>
                </a:solidFill>
                <a:latin typeface="+mn-ea"/>
              </a:rPr>
              <a:t>切片：築年数</a:t>
            </a:r>
            <a:r>
              <a:rPr kumimoji="1" lang="en-US" altLang="ja-JP" sz="1400" b="1" dirty="0">
                <a:solidFill>
                  <a:srgbClr val="00879E"/>
                </a:solidFill>
                <a:latin typeface="+mn-ea"/>
              </a:rPr>
              <a:t>0</a:t>
            </a:r>
            <a:r>
              <a:rPr kumimoji="1" lang="ja-JP" altLang="en-US" sz="1400" b="1" dirty="0">
                <a:solidFill>
                  <a:srgbClr val="00879E"/>
                </a:solidFill>
                <a:latin typeface="+mn-ea"/>
              </a:rPr>
              <a:t>で取引価格がいくらになるか</a:t>
            </a:r>
            <a:endParaRPr kumimoji="1" lang="en-US" altLang="ja-JP" sz="1400" b="1" dirty="0">
              <a:solidFill>
                <a:srgbClr val="00879E"/>
              </a:solidFill>
              <a:latin typeface="+mn-ea"/>
            </a:endParaRPr>
          </a:p>
        </p:txBody>
      </p:sp>
      <p:sp>
        <p:nvSpPr>
          <p:cNvPr id="17" name="正方形/長方形 16">
            <a:extLst>
              <a:ext uri="{FF2B5EF4-FFF2-40B4-BE49-F238E27FC236}">
                <a16:creationId xmlns:a16="http://schemas.microsoft.com/office/drawing/2014/main" id="{0B0A93C4-0378-487E-9AD1-8B8FF61F353C}"/>
              </a:ext>
            </a:extLst>
          </p:cNvPr>
          <p:cNvSpPr/>
          <p:nvPr/>
        </p:nvSpPr>
        <p:spPr bwMode="auto">
          <a:xfrm>
            <a:off x="1142543" y="5058874"/>
            <a:ext cx="10168171" cy="1211356"/>
          </a:xfrm>
          <a:prstGeom prst="rect">
            <a:avLst/>
          </a:prstGeom>
          <a:solidFill>
            <a:srgbClr val="FFF4E1"/>
          </a:solidFill>
          <a:ln w="19050" algn="ctr">
            <a:noFill/>
            <a:prstDash val="dash"/>
            <a:round/>
            <a:headEnd/>
            <a:tailEnd/>
          </a:ln>
          <a:effectLst/>
        </p:spPr>
        <p:txBody>
          <a:bodyPr wrap="none" lIns="324000" tIns="144000" bIns="72000" rtlCol="0" anchor="ctr"/>
          <a:lstStyle/>
          <a:p>
            <a:pPr marL="0" lvl="2">
              <a:buClr>
                <a:srgbClr val="F36C37"/>
              </a:buClr>
            </a:pPr>
            <a:r>
              <a:rPr lang="ja-JP" altLang="en-US" sz="1600" b="1" dirty="0">
                <a:solidFill>
                  <a:schemeClr val="tx1">
                    <a:lumMod val="75000"/>
                    <a:lumOff val="25000"/>
                  </a:schemeClr>
                </a:solidFill>
                <a:latin typeface="+mn-ea"/>
              </a:rPr>
              <a:t>　築年数を説明変数にとって線形回帰を行うと上のグラフのように、線形的に特徴をとらえた方程式</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を作成できます。</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人間であれば感覚で真ん中にいい感じに線が引けますが、これをコンピューターに実行させるため</a:t>
            </a:r>
            <a:br>
              <a:rPr lang="en-US" altLang="ja-JP" sz="1600" b="1" dirty="0">
                <a:solidFill>
                  <a:schemeClr val="tx1">
                    <a:lumMod val="75000"/>
                    <a:lumOff val="25000"/>
                  </a:schemeClr>
                </a:solidFill>
                <a:latin typeface="+mn-ea"/>
              </a:rPr>
            </a:br>
            <a:r>
              <a:rPr lang="ja-JP" altLang="en-US" sz="1600" b="1" dirty="0">
                <a:solidFill>
                  <a:schemeClr val="tx1">
                    <a:lumMod val="75000"/>
                    <a:lumOff val="25000"/>
                  </a:schemeClr>
                </a:solidFill>
                <a:latin typeface="+mn-ea"/>
              </a:rPr>
              <a:t>にはどうしたらよいでしょうか？</a:t>
            </a:r>
            <a:endParaRPr lang="en-US" altLang="ja-JP" sz="1600" b="1" dirty="0">
              <a:solidFill>
                <a:schemeClr val="tx1">
                  <a:lumMod val="75000"/>
                  <a:lumOff val="25000"/>
                </a:schemeClr>
              </a:solidFill>
              <a:latin typeface="+mn-ea"/>
            </a:endParaRPr>
          </a:p>
        </p:txBody>
      </p:sp>
    </p:spTree>
    <p:extLst>
      <p:ext uri="{BB962C8B-B14F-4D97-AF65-F5344CB8AC3E}">
        <p14:creationId xmlns:p14="http://schemas.microsoft.com/office/powerpoint/2010/main" val="36750045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最適な回帰直線を求める方法 最小二乗法</a:t>
            </a:r>
          </a:p>
          <a:p>
            <a:pPr lvl="1">
              <a:buClr>
                <a:srgbClr val="F36C37"/>
              </a:buClr>
            </a:pPr>
            <a:r>
              <a:rPr lang="ja-JP" altLang="en-US" sz="1400" b="1" dirty="0"/>
              <a:t>実測値と予測値との差の２乗の総和を算出</a:t>
            </a:r>
            <a:endParaRPr lang="en-US" altLang="ja-JP" sz="1400" b="1" dirty="0"/>
          </a:p>
          <a:p>
            <a:pPr lvl="1">
              <a:buClr>
                <a:srgbClr val="F36C37"/>
              </a:buClr>
            </a:pPr>
            <a:r>
              <a:rPr lang="ja-JP" altLang="en-US" sz="1400" b="1" dirty="0"/>
              <a:t>求めた総和が最小になる傾きと切片を算出</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2-1-8.</a:t>
            </a:r>
            <a:r>
              <a:rPr lang="ja-JP" altLang="en-US" dirty="0"/>
              <a:t>単回帰分析のモデル定義＆学習 最小二乗法</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123</a:t>
            </a:fld>
            <a:endParaRPr kumimoji="1" lang="ja-JP" altLang="en-US"/>
          </a:p>
        </p:txBody>
      </p:sp>
      <p:grpSp>
        <p:nvGrpSpPr>
          <p:cNvPr id="13" name="グループ化 12">
            <a:extLst>
              <a:ext uri="{FF2B5EF4-FFF2-40B4-BE49-F238E27FC236}">
                <a16:creationId xmlns:a16="http://schemas.microsoft.com/office/drawing/2014/main" id="{EAB1FF97-D94B-41B2-9AF3-EB8D80FF5129}"/>
              </a:ext>
            </a:extLst>
          </p:cNvPr>
          <p:cNvGrpSpPr/>
          <p:nvPr/>
        </p:nvGrpSpPr>
        <p:grpSpPr>
          <a:xfrm>
            <a:off x="1475754" y="2194592"/>
            <a:ext cx="3964099" cy="3046366"/>
            <a:chOff x="1254369" y="1430160"/>
            <a:chExt cx="3123614" cy="2400462"/>
          </a:xfrm>
        </p:grpSpPr>
        <p:cxnSp>
          <p:nvCxnSpPr>
            <p:cNvPr id="14" name="直線コネクタ 13">
              <a:extLst>
                <a:ext uri="{FF2B5EF4-FFF2-40B4-BE49-F238E27FC236}">
                  <a16:creationId xmlns:a16="http://schemas.microsoft.com/office/drawing/2014/main" id="{E729AFD6-C47F-46FF-9300-CA8FD52B659F}"/>
                </a:ext>
              </a:extLst>
            </p:cNvPr>
            <p:cNvCxnSpPr>
              <a:stCxn id="19" idx="0"/>
            </p:cNvCxnSpPr>
            <p:nvPr/>
          </p:nvCxnSpPr>
          <p:spPr>
            <a:xfrm flipV="1">
              <a:off x="1787769" y="3012831"/>
              <a:ext cx="0" cy="398584"/>
            </a:xfrm>
            <a:prstGeom prst="line">
              <a:avLst/>
            </a:prstGeom>
            <a:ln w="12700">
              <a:solidFill>
                <a:srgbClr val="FF0000"/>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 name="直線コネクタ 14">
              <a:extLst>
                <a:ext uri="{FF2B5EF4-FFF2-40B4-BE49-F238E27FC236}">
                  <a16:creationId xmlns:a16="http://schemas.microsoft.com/office/drawing/2014/main" id="{C2C8087A-C3C5-4989-B338-755D99A18BBD}"/>
                </a:ext>
              </a:extLst>
            </p:cNvPr>
            <p:cNvCxnSpPr>
              <a:cxnSpLocks/>
            </p:cNvCxnSpPr>
            <p:nvPr/>
          </p:nvCxnSpPr>
          <p:spPr>
            <a:xfrm flipV="1">
              <a:off x="2497788" y="1928446"/>
              <a:ext cx="0" cy="779585"/>
            </a:xfrm>
            <a:prstGeom prst="line">
              <a:avLst/>
            </a:prstGeom>
            <a:ln w="12700">
              <a:solidFill>
                <a:srgbClr val="FF0000"/>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 name="直線コネクタ 15">
              <a:extLst>
                <a:ext uri="{FF2B5EF4-FFF2-40B4-BE49-F238E27FC236}">
                  <a16:creationId xmlns:a16="http://schemas.microsoft.com/office/drawing/2014/main" id="{380ECAF7-9443-4693-A05B-83FCA7FABDF4}"/>
                </a:ext>
              </a:extLst>
            </p:cNvPr>
            <p:cNvCxnSpPr>
              <a:cxnSpLocks/>
            </p:cNvCxnSpPr>
            <p:nvPr/>
          </p:nvCxnSpPr>
          <p:spPr>
            <a:xfrm flipV="1">
              <a:off x="3208581" y="1928447"/>
              <a:ext cx="0" cy="389791"/>
            </a:xfrm>
            <a:prstGeom prst="line">
              <a:avLst/>
            </a:prstGeom>
            <a:ln w="12700">
              <a:solidFill>
                <a:srgbClr val="FF0000"/>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 name="直線コネクタ 16">
              <a:extLst>
                <a:ext uri="{FF2B5EF4-FFF2-40B4-BE49-F238E27FC236}">
                  <a16:creationId xmlns:a16="http://schemas.microsoft.com/office/drawing/2014/main" id="{A061C610-F58E-4A16-8981-BD032E0EC88A}"/>
                </a:ext>
              </a:extLst>
            </p:cNvPr>
            <p:cNvCxnSpPr>
              <a:cxnSpLocks/>
            </p:cNvCxnSpPr>
            <p:nvPr/>
          </p:nvCxnSpPr>
          <p:spPr>
            <a:xfrm flipV="1">
              <a:off x="3935411" y="2042160"/>
              <a:ext cx="0" cy="413291"/>
            </a:xfrm>
            <a:prstGeom prst="line">
              <a:avLst/>
            </a:prstGeom>
            <a:ln w="12700">
              <a:solidFill>
                <a:srgbClr val="FF0000"/>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 name="直線コネクタ 17">
              <a:extLst>
                <a:ext uri="{FF2B5EF4-FFF2-40B4-BE49-F238E27FC236}">
                  <a16:creationId xmlns:a16="http://schemas.microsoft.com/office/drawing/2014/main" id="{3772BC4A-84D7-497E-AFE2-4FCC9621BF56}"/>
                </a:ext>
              </a:extLst>
            </p:cNvPr>
            <p:cNvCxnSpPr>
              <a:cxnSpLocks/>
            </p:cNvCxnSpPr>
            <p:nvPr/>
          </p:nvCxnSpPr>
          <p:spPr>
            <a:xfrm flipV="1">
              <a:off x="1254369" y="1913844"/>
              <a:ext cx="2907323" cy="1341120"/>
            </a:xfrm>
            <a:prstGeom prst="line">
              <a:avLst/>
            </a:prstGeom>
            <a:ln w="19050">
              <a:solidFill>
                <a:schemeClr val="accent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9" name="楕円 18">
              <a:extLst>
                <a:ext uri="{FF2B5EF4-FFF2-40B4-BE49-F238E27FC236}">
                  <a16:creationId xmlns:a16="http://schemas.microsoft.com/office/drawing/2014/main" id="{440B5E4D-57C1-4B36-AD5F-29CD3A050578}"/>
                </a:ext>
              </a:extLst>
            </p:cNvPr>
            <p:cNvSpPr/>
            <p:nvPr/>
          </p:nvSpPr>
          <p:spPr>
            <a:xfrm>
              <a:off x="1723292" y="3411415"/>
              <a:ext cx="128954" cy="128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BA61E906-E48A-4645-B958-C17101C164A1}"/>
                </a:ext>
              </a:extLst>
            </p:cNvPr>
            <p:cNvSpPr/>
            <p:nvPr/>
          </p:nvSpPr>
          <p:spPr>
            <a:xfrm>
              <a:off x="2439173" y="1799492"/>
              <a:ext cx="128954" cy="128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320D2A73-BC12-470D-8860-0085B650F924}"/>
                </a:ext>
              </a:extLst>
            </p:cNvPr>
            <p:cNvSpPr/>
            <p:nvPr/>
          </p:nvSpPr>
          <p:spPr>
            <a:xfrm>
              <a:off x="3155054" y="1799492"/>
              <a:ext cx="128954" cy="128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4FC9DE85-9959-4C43-83C5-9E09EB74AB1E}"/>
                </a:ext>
              </a:extLst>
            </p:cNvPr>
            <p:cNvSpPr/>
            <p:nvPr/>
          </p:nvSpPr>
          <p:spPr>
            <a:xfrm>
              <a:off x="3870934" y="2455450"/>
              <a:ext cx="128954" cy="128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EDE8CA16-6778-4212-AC37-0157DF80AE4A}"/>
                    </a:ext>
                  </a:extLst>
                </p:cNvPr>
                <p:cNvSpPr/>
                <p:nvPr/>
              </p:nvSpPr>
              <p:spPr>
                <a:xfrm>
                  <a:off x="1543728" y="3461290"/>
                  <a:ext cx="4880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1" smtClean="0">
                                <a:latin typeface="Cambria Math" panose="02040503050406030204" pitchFamily="18" charset="0"/>
                                <a:ea typeface="Cambria Math" panose="02040503050406030204" pitchFamily="18" charset="0"/>
                              </a:rPr>
                              <m:t>1</m:t>
                            </m:r>
                          </m:sub>
                        </m:sSub>
                      </m:oMath>
                    </m:oMathPara>
                  </a14:m>
                  <a:endParaRPr lang="ja-JP" altLang="en-US" dirty="0"/>
                </a:p>
              </p:txBody>
            </p:sp>
          </mc:Choice>
          <mc:Fallback xmlns="">
            <p:sp>
              <p:nvSpPr>
                <p:cNvPr id="20" name="正方形/長方形 19">
                  <a:extLst>
                    <a:ext uri="{FF2B5EF4-FFF2-40B4-BE49-F238E27FC236}">
                      <a16:creationId xmlns:a16="http://schemas.microsoft.com/office/drawing/2014/main" id="{312F13BD-4D47-4988-9E12-8F699A4C04AF}"/>
                    </a:ext>
                  </a:extLst>
                </p:cNvPr>
                <p:cNvSpPr>
                  <a:spLocks noRot="1" noChangeAspect="1" noMove="1" noResize="1" noEditPoints="1" noAdjustHandles="1" noChangeArrowheads="1" noChangeShapeType="1" noTextEdit="1"/>
                </p:cNvSpPr>
                <p:nvPr/>
              </p:nvSpPr>
              <p:spPr>
                <a:xfrm>
                  <a:off x="1543728" y="3461290"/>
                  <a:ext cx="488082" cy="369332"/>
                </a:xfrm>
                <a:prstGeom prst="rect">
                  <a:avLst/>
                </a:prstGeom>
                <a:blipFill>
                  <a:blip r:embed="rId4"/>
                  <a:stretch>
                    <a:fillRect b="-46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67A2680B-57AC-4CA3-9BAE-7D0758B92400}"/>
                    </a:ext>
                  </a:extLst>
                </p:cNvPr>
                <p:cNvSpPr/>
                <p:nvPr/>
              </p:nvSpPr>
              <p:spPr>
                <a:xfrm>
                  <a:off x="2253747" y="1430160"/>
                  <a:ext cx="4934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1" smtClean="0">
                                <a:latin typeface="Cambria Math" panose="02040503050406030204" pitchFamily="18" charset="0"/>
                                <a:ea typeface="Cambria Math" panose="02040503050406030204" pitchFamily="18" charset="0"/>
                              </a:rPr>
                              <m:t>2</m:t>
                            </m:r>
                          </m:sub>
                        </m:sSub>
                      </m:oMath>
                    </m:oMathPara>
                  </a14:m>
                  <a:endParaRPr lang="ja-JP" altLang="en-US" dirty="0"/>
                </a:p>
              </p:txBody>
            </p:sp>
          </mc:Choice>
          <mc:Fallback xmlns="">
            <p:sp>
              <p:nvSpPr>
                <p:cNvPr id="21" name="正方形/長方形 20">
                  <a:extLst>
                    <a:ext uri="{FF2B5EF4-FFF2-40B4-BE49-F238E27FC236}">
                      <a16:creationId xmlns:a16="http://schemas.microsoft.com/office/drawing/2014/main" id="{B2C5210A-4CC2-4965-B92E-5991F73CD760}"/>
                    </a:ext>
                  </a:extLst>
                </p:cNvPr>
                <p:cNvSpPr>
                  <a:spLocks noRot="1" noChangeAspect="1" noMove="1" noResize="1" noEditPoints="1" noAdjustHandles="1" noChangeArrowheads="1" noChangeShapeType="1" noTextEdit="1"/>
                </p:cNvSpPr>
                <p:nvPr/>
              </p:nvSpPr>
              <p:spPr>
                <a:xfrm>
                  <a:off x="2253747" y="1430160"/>
                  <a:ext cx="493404" cy="369332"/>
                </a:xfrm>
                <a:prstGeom prst="rect">
                  <a:avLst/>
                </a:prstGeom>
                <a:blipFill>
                  <a:blip r:embed="rId5"/>
                  <a:stretch>
                    <a:fillRect b="-46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5B7C9DC6-72AF-4B14-AC91-83C4377DC78B}"/>
                    </a:ext>
                  </a:extLst>
                </p:cNvPr>
                <p:cNvSpPr/>
                <p:nvPr/>
              </p:nvSpPr>
              <p:spPr>
                <a:xfrm>
                  <a:off x="2975490" y="1430160"/>
                  <a:ext cx="4934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1" smtClean="0">
                                <a:latin typeface="Cambria Math" panose="02040503050406030204" pitchFamily="18" charset="0"/>
                                <a:ea typeface="Cambria Math" panose="02040503050406030204" pitchFamily="18" charset="0"/>
                              </a:rPr>
                              <m:t>3</m:t>
                            </m:r>
                          </m:sub>
                        </m:sSub>
                      </m:oMath>
                    </m:oMathPara>
                  </a14:m>
                  <a:endParaRPr lang="ja-JP" altLang="en-US" dirty="0"/>
                </a:p>
              </p:txBody>
            </p:sp>
          </mc:Choice>
          <mc:Fallback xmlns="">
            <p:sp>
              <p:nvSpPr>
                <p:cNvPr id="22" name="正方形/長方形 21">
                  <a:extLst>
                    <a:ext uri="{FF2B5EF4-FFF2-40B4-BE49-F238E27FC236}">
                      <a16:creationId xmlns:a16="http://schemas.microsoft.com/office/drawing/2014/main" id="{86F22A87-5691-4C42-9786-DC8E17ED0D28}"/>
                    </a:ext>
                  </a:extLst>
                </p:cNvPr>
                <p:cNvSpPr>
                  <a:spLocks noRot="1" noChangeAspect="1" noMove="1" noResize="1" noEditPoints="1" noAdjustHandles="1" noChangeArrowheads="1" noChangeShapeType="1" noTextEdit="1"/>
                </p:cNvSpPr>
                <p:nvPr/>
              </p:nvSpPr>
              <p:spPr>
                <a:xfrm>
                  <a:off x="2975490" y="1430160"/>
                  <a:ext cx="493404" cy="369332"/>
                </a:xfrm>
                <a:prstGeom prst="rect">
                  <a:avLst/>
                </a:prstGeom>
                <a:blipFill>
                  <a:blip r:embed="rId6"/>
                  <a:stretch>
                    <a:fillRect b="-46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BF0C3596-31E0-422E-AE9B-3264C8EB9D29}"/>
                    </a:ext>
                  </a:extLst>
                </p:cNvPr>
                <p:cNvSpPr/>
                <p:nvPr/>
              </p:nvSpPr>
              <p:spPr>
                <a:xfrm>
                  <a:off x="3691370" y="2514090"/>
                  <a:ext cx="4942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1" smtClean="0">
                                <a:latin typeface="Cambria Math" panose="02040503050406030204" pitchFamily="18" charset="0"/>
                                <a:ea typeface="Cambria Math" panose="02040503050406030204" pitchFamily="18" charset="0"/>
                              </a:rPr>
                              <m:t>𝑛</m:t>
                            </m:r>
                          </m:sub>
                        </m:sSub>
                      </m:oMath>
                    </m:oMathPara>
                  </a14:m>
                  <a:endParaRPr lang="ja-JP" altLang="en-US" dirty="0"/>
                </a:p>
              </p:txBody>
            </p:sp>
          </mc:Choice>
          <mc:Fallback xmlns="">
            <p:sp>
              <p:nvSpPr>
                <p:cNvPr id="23" name="正方形/長方形 22">
                  <a:extLst>
                    <a:ext uri="{FF2B5EF4-FFF2-40B4-BE49-F238E27FC236}">
                      <a16:creationId xmlns:a16="http://schemas.microsoft.com/office/drawing/2014/main" id="{0F678212-78B8-44B9-A9CA-3199048C5C4E}"/>
                    </a:ext>
                  </a:extLst>
                </p:cNvPr>
                <p:cNvSpPr>
                  <a:spLocks noRot="1" noChangeAspect="1" noMove="1" noResize="1" noEditPoints="1" noAdjustHandles="1" noChangeArrowheads="1" noChangeShapeType="1" noTextEdit="1"/>
                </p:cNvSpPr>
                <p:nvPr/>
              </p:nvSpPr>
              <p:spPr>
                <a:xfrm>
                  <a:off x="3691370" y="2514090"/>
                  <a:ext cx="494238" cy="369332"/>
                </a:xfrm>
                <a:prstGeom prst="rect">
                  <a:avLst/>
                </a:prstGeom>
                <a:blipFill>
                  <a:blip r:embed="rId7"/>
                  <a:stretch>
                    <a:fillRect b="-4762"/>
                  </a:stretch>
                </a:blipFill>
              </p:spPr>
              <p:txBody>
                <a:bodyPr/>
                <a:lstStyle/>
                <a:p>
                  <a:r>
                    <a:rPr lang="ja-JP" altLang="en-US">
                      <a:noFill/>
                    </a:rPr>
                    <a:t> </a:t>
                  </a:r>
                </a:p>
              </p:txBody>
            </p:sp>
          </mc:Fallback>
        </mc:AlternateContent>
        <p:sp>
          <p:nvSpPr>
            <p:cNvPr id="29" name="楕円 28">
              <a:extLst>
                <a:ext uri="{FF2B5EF4-FFF2-40B4-BE49-F238E27FC236}">
                  <a16:creationId xmlns:a16="http://schemas.microsoft.com/office/drawing/2014/main" id="{7CF1B9EB-EEBB-4FF2-A962-0B430810142C}"/>
                </a:ext>
              </a:extLst>
            </p:cNvPr>
            <p:cNvSpPr/>
            <p:nvPr/>
          </p:nvSpPr>
          <p:spPr>
            <a:xfrm>
              <a:off x="1723292" y="2948354"/>
              <a:ext cx="128954" cy="12895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ACE52204-4E20-40C2-A230-31490D1339D2}"/>
                </a:ext>
              </a:extLst>
            </p:cNvPr>
            <p:cNvSpPr/>
            <p:nvPr/>
          </p:nvSpPr>
          <p:spPr>
            <a:xfrm>
              <a:off x="2439173" y="2618401"/>
              <a:ext cx="128954" cy="12895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C9405586-A781-4616-98C6-53B256AE76AF}"/>
                </a:ext>
              </a:extLst>
            </p:cNvPr>
            <p:cNvSpPr/>
            <p:nvPr/>
          </p:nvSpPr>
          <p:spPr>
            <a:xfrm>
              <a:off x="3155054" y="2294847"/>
              <a:ext cx="128954" cy="12895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楕円 31">
              <a:extLst>
                <a:ext uri="{FF2B5EF4-FFF2-40B4-BE49-F238E27FC236}">
                  <a16:creationId xmlns:a16="http://schemas.microsoft.com/office/drawing/2014/main" id="{F0CBCE02-A6C0-419D-85F7-8EC23244A207}"/>
                </a:ext>
              </a:extLst>
            </p:cNvPr>
            <p:cNvSpPr/>
            <p:nvPr/>
          </p:nvSpPr>
          <p:spPr>
            <a:xfrm>
              <a:off x="3870934" y="1966000"/>
              <a:ext cx="128954" cy="12895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E46C6535-8368-4EA2-A7A4-E41213CBF061}"/>
                    </a:ext>
                  </a:extLst>
                </p:cNvPr>
                <p:cNvSpPr/>
                <p:nvPr/>
              </p:nvSpPr>
              <p:spPr>
                <a:xfrm>
                  <a:off x="1543728" y="2568870"/>
                  <a:ext cx="5030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1" i="1" smtClean="0">
                                <a:latin typeface="Cambria Math" panose="02040503050406030204" pitchFamily="18" charset="0"/>
                                <a:ea typeface="Cambria Math" panose="02040503050406030204" pitchFamily="18" charset="0"/>
                              </a:rPr>
                            </m:ctrlPr>
                          </m:accPr>
                          <m:e>
                            <m:sSub>
                              <m:sSubPr>
                                <m:ctrlPr>
                                  <a:rPr kumimoji="1" lang="en-US" altLang="ja-JP" b="1" i="1">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0" smtClean="0">
                                    <a:latin typeface="Cambria Math" panose="02040503050406030204" pitchFamily="18" charset="0"/>
                                    <a:ea typeface="Cambria Math" panose="02040503050406030204" pitchFamily="18" charset="0"/>
                                  </a:rPr>
                                  <m:t>1</m:t>
                                </m:r>
                              </m:sub>
                            </m:sSub>
                          </m:e>
                        </m:acc>
                      </m:oMath>
                    </m:oMathPara>
                  </a14:m>
                  <a:endParaRPr lang="ja-JP" altLang="en-US" dirty="0"/>
                </a:p>
              </p:txBody>
            </p:sp>
          </mc:Choice>
          <mc:Fallback xmlns="">
            <p:sp>
              <p:nvSpPr>
                <p:cNvPr id="25" name="正方形/長方形 24">
                  <a:extLst>
                    <a:ext uri="{FF2B5EF4-FFF2-40B4-BE49-F238E27FC236}">
                      <a16:creationId xmlns:a16="http://schemas.microsoft.com/office/drawing/2014/main" id="{CA2AF0C7-6925-412E-8EF1-B69AD1A75E2A}"/>
                    </a:ext>
                  </a:extLst>
                </p:cNvPr>
                <p:cNvSpPr>
                  <a:spLocks noRot="1" noChangeAspect="1" noMove="1" noResize="1" noEditPoints="1" noAdjustHandles="1" noChangeArrowheads="1" noChangeShapeType="1" noTextEdit="1"/>
                </p:cNvSpPr>
                <p:nvPr/>
              </p:nvSpPr>
              <p:spPr>
                <a:xfrm>
                  <a:off x="1543728" y="2568870"/>
                  <a:ext cx="503086" cy="369332"/>
                </a:xfrm>
                <a:prstGeom prst="rect">
                  <a:avLst/>
                </a:prstGeom>
                <a:blipFill>
                  <a:blip r:embed="rId8"/>
                  <a:stretch>
                    <a:fillRect t="-2597" r="-173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a:extLst>
                    <a:ext uri="{FF2B5EF4-FFF2-40B4-BE49-F238E27FC236}">
                      <a16:creationId xmlns:a16="http://schemas.microsoft.com/office/drawing/2014/main" id="{DA0F9C4B-6C21-433F-9F37-D3AD0587127A}"/>
                    </a:ext>
                  </a:extLst>
                </p:cNvPr>
                <p:cNvSpPr/>
                <p:nvPr/>
              </p:nvSpPr>
              <p:spPr>
                <a:xfrm>
                  <a:off x="2445034" y="2568870"/>
                  <a:ext cx="4966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1" i="1" smtClean="0">
                                <a:latin typeface="Cambria Math" panose="02040503050406030204" pitchFamily="18" charset="0"/>
                                <a:ea typeface="Cambria Math" panose="02040503050406030204" pitchFamily="18" charset="0"/>
                              </a:rPr>
                            </m:ctrlPr>
                          </m:accPr>
                          <m:e>
                            <m:sSub>
                              <m:sSubPr>
                                <m:ctrlPr>
                                  <a:rPr kumimoji="1" lang="en-US" altLang="ja-JP" b="1" i="1">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1" smtClean="0">
                                    <a:latin typeface="Cambria Math" panose="02040503050406030204" pitchFamily="18" charset="0"/>
                                    <a:ea typeface="Cambria Math" panose="02040503050406030204" pitchFamily="18" charset="0"/>
                                  </a:rPr>
                                  <m:t>2</m:t>
                                </m:r>
                              </m:sub>
                            </m:sSub>
                          </m:e>
                        </m:acc>
                      </m:oMath>
                    </m:oMathPara>
                  </a14:m>
                  <a:endParaRPr lang="ja-JP" altLang="en-US" dirty="0"/>
                </a:p>
              </p:txBody>
            </p:sp>
          </mc:Choice>
          <mc:Fallback xmlns="">
            <p:sp>
              <p:nvSpPr>
                <p:cNvPr id="29" name="正方形/長方形 28">
                  <a:extLst>
                    <a:ext uri="{FF2B5EF4-FFF2-40B4-BE49-F238E27FC236}">
                      <a16:creationId xmlns:a16="http://schemas.microsoft.com/office/drawing/2014/main" id="{82E759D6-FF01-44AF-A91E-18159E008CA5}"/>
                    </a:ext>
                  </a:extLst>
                </p:cNvPr>
                <p:cNvSpPr>
                  <a:spLocks noRot="1" noChangeAspect="1" noMove="1" noResize="1" noEditPoints="1" noAdjustHandles="1" noChangeArrowheads="1" noChangeShapeType="1" noTextEdit="1"/>
                </p:cNvSpPr>
                <p:nvPr/>
              </p:nvSpPr>
              <p:spPr>
                <a:xfrm>
                  <a:off x="2445034" y="2568870"/>
                  <a:ext cx="496611" cy="369332"/>
                </a:xfrm>
                <a:prstGeom prst="rect">
                  <a:avLst/>
                </a:prstGeom>
                <a:blipFill>
                  <a:blip r:embed="rId9"/>
                  <a:stretch>
                    <a:fillRect t="-3125" r="-11765" b="-46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8BD1E58B-9FC1-40DB-869D-D2E167EFF425}"/>
                    </a:ext>
                  </a:extLst>
                </p:cNvPr>
                <p:cNvSpPr/>
                <p:nvPr/>
              </p:nvSpPr>
              <p:spPr>
                <a:xfrm>
                  <a:off x="3184328" y="2239135"/>
                  <a:ext cx="4934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1" i="1" smtClean="0">
                                <a:latin typeface="Cambria Math" panose="02040503050406030204" pitchFamily="18" charset="0"/>
                                <a:ea typeface="Cambria Math" panose="02040503050406030204" pitchFamily="18" charset="0"/>
                              </a:rPr>
                            </m:ctrlPr>
                          </m:accPr>
                          <m:e>
                            <m:sSub>
                              <m:sSubPr>
                                <m:ctrlPr>
                                  <a:rPr kumimoji="1" lang="en-US" altLang="ja-JP" b="1" i="1">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a:rPr kumimoji="1" lang="en-US" altLang="ja-JP" b="0" i="0" smtClean="0">
                                    <a:latin typeface="Cambria Math" panose="02040503050406030204" pitchFamily="18" charset="0"/>
                                    <a:ea typeface="Cambria Math" panose="02040503050406030204" pitchFamily="18" charset="0"/>
                                  </a:rPr>
                                  <m:t>3</m:t>
                                </m:r>
                              </m:sub>
                            </m:sSub>
                          </m:e>
                        </m:acc>
                      </m:oMath>
                    </m:oMathPara>
                  </a14:m>
                  <a:endParaRPr lang="ja-JP" altLang="en-US" dirty="0"/>
                </a:p>
              </p:txBody>
            </p:sp>
          </mc:Choice>
          <mc:Fallback xmlns="">
            <p:sp>
              <p:nvSpPr>
                <p:cNvPr id="30" name="正方形/長方形 29">
                  <a:extLst>
                    <a:ext uri="{FF2B5EF4-FFF2-40B4-BE49-F238E27FC236}">
                      <a16:creationId xmlns:a16="http://schemas.microsoft.com/office/drawing/2014/main" id="{82BBEAF7-5319-4651-9664-4C4E641980BF}"/>
                    </a:ext>
                  </a:extLst>
                </p:cNvPr>
                <p:cNvSpPr>
                  <a:spLocks noRot="1" noChangeAspect="1" noMove="1" noResize="1" noEditPoints="1" noAdjustHandles="1" noChangeArrowheads="1" noChangeShapeType="1" noTextEdit="1"/>
                </p:cNvSpPr>
                <p:nvPr/>
              </p:nvSpPr>
              <p:spPr>
                <a:xfrm>
                  <a:off x="3184328" y="2239135"/>
                  <a:ext cx="493404" cy="369332"/>
                </a:xfrm>
                <a:prstGeom prst="rect">
                  <a:avLst/>
                </a:prstGeom>
                <a:blipFill>
                  <a:blip r:embed="rId10"/>
                  <a:stretch>
                    <a:fillRect t="-3125" r="-11765" b="-46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E2BDF666-C0D0-4B77-99B1-D6FBD71E2F8B}"/>
                    </a:ext>
                  </a:extLst>
                </p:cNvPr>
                <p:cNvSpPr/>
                <p:nvPr/>
              </p:nvSpPr>
              <p:spPr>
                <a:xfrm>
                  <a:off x="3693906" y="1575841"/>
                  <a:ext cx="4881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1" i="1" smtClean="0">
                                <a:latin typeface="Cambria Math" panose="02040503050406030204" pitchFamily="18" charset="0"/>
                                <a:ea typeface="Cambria Math" panose="02040503050406030204" pitchFamily="18" charset="0"/>
                              </a:rPr>
                            </m:ctrlPr>
                          </m:accPr>
                          <m:e>
                            <m:sSub>
                              <m:sSubPr>
                                <m:ctrlPr>
                                  <a:rPr kumimoji="1" lang="en-US" altLang="ja-JP" b="1" i="1">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𝑦</m:t>
                                </m:r>
                              </m:e>
                              <m:sub>
                                <m:r>
                                  <m:rPr>
                                    <m:sty m:val="p"/>
                                  </m:rPr>
                                  <a:rPr kumimoji="1" lang="en-US" altLang="ja-JP" b="0" i="0" smtClean="0">
                                    <a:latin typeface="Cambria Math" panose="02040503050406030204" pitchFamily="18" charset="0"/>
                                    <a:ea typeface="Cambria Math" panose="02040503050406030204" pitchFamily="18" charset="0"/>
                                  </a:rPr>
                                  <m:t>n</m:t>
                                </m:r>
                              </m:sub>
                            </m:sSub>
                          </m:e>
                        </m:acc>
                      </m:oMath>
                    </m:oMathPara>
                  </a14:m>
                  <a:endParaRPr lang="ja-JP" altLang="en-US" dirty="0"/>
                </a:p>
              </p:txBody>
            </p:sp>
          </mc:Choice>
          <mc:Fallback xmlns="">
            <p:sp>
              <p:nvSpPr>
                <p:cNvPr id="31" name="正方形/長方形 30">
                  <a:extLst>
                    <a:ext uri="{FF2B5EF4-FFF2-40B4-BE49-F238E27FC236}">
                      <a16:creationId xmlns:a16="http://schemas.microsoft.com/office/drawing/2014/main" id="{AD102FDB-FE9C-4A78-961C-56DAB0AFDFF5}"/>
                    </a:ext>
                  </a:extLst>
                </p:cNvPr>
                <p:cNvSpPr>
                  <a:spLocks noRot="1" noChangeAspect="1" noMove="1" noResize="1" noEditPoints="1" noAdjustHandles="1" noChangeArrowheads="1" noChangeShapeType="1" noTextEdit="1"/>
                </p:cNvSpPr>
                <p:nvPr/>
              </p:nvSpPr>
              <p:spPr>
                <a:xfrm>
                  <a:off x="3693906" y="1575841"/>
                  <a:ext cx="488146" cy="369332"/>
                </a:xfrm>
                <a:prstGeom prst="rect">
                  <a:avLst/>
                </a:prstGeom>
                <a:blipFill>
                  <a:blip r:embed="rId11"/>
                  <a:stretch>
                    <a:fillRect t="-3125" r="-9524" b="-46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a:extLst>
                    <a:ext uri="{FF2B5EF4-FFF2-40B4-BE49-F238E27FC236}">
                      <a16:creationId xmlns:a16="http://schemas.microsoft.com/office/drawing/2014/main" id="{55917C16-87E2-47D2-A902-CB4A9209BEB1}"/>
                    </a:ext>
                  </a:extLst>
                </p:cNvPr>
                <p:cNvSpPr/>
                <p:nvPr/>
              </p:nvSpPr>
              <p:spPr>
                <a:xfrm>
                  <a:off x="1723292" y="3017146"/>
                  <a:ext cx="4971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solidFill>
                                  <a:srgbClr val="FF0000"/>
                                </a:solidFill>
                                <a:latin typeface="Cambria Math" panose="02040503050406030204" pitchFamily="18" charset="0"/>
                                <a:ea typeface="Cambria Math" panose="02040503050406030204" pitchFamily="18" charset="0"/>
                              </a:rPr>
                            </m:ctrlPr>
                          </m:sSubPr>
                          <m:e>
                            <m:r>
                              <a:rPr kumimoji="1" lang="en-US" altLang="ja-JP" b="0" i="1" smtClean="0">
                                <a:solidFill>
                                  <a:srgbClr val="FF0000"/>
                                </a:solidFill>
                                <a:latin typeface="Cambria Math" panose="02040503050406030204" pitchFamily="18" charset="0"/>
                                <a:ea typeface="Cambria Math" panose="02040503050406030204" pitchFamily="18" charset="0"/>
                              </a:rPr>
                              <m:t>𝐸</m:t>
                            </m:r>
                          </m:e>
                          <m:sub>
                            <m:r>
                              <a:rPr kumimoji="1" lang="en-US" altLang="ja-JP" b="0" i="1" smtClean="0">
                                <a:solidFill>
                                  <a:srgbClr val="FF0000"/>
                                </a:solidFill>
                                <a:latin typeface="Cambria Math" panose="02040503050406030204" pitchFamily="18" charset="0"/>
                                <a:ea typeface="Cambria Math" panose="02040503050406030204" pitchFamily="18" charset="0"/>
                              </a:rPr>
                              <m:t>1</m:t>
                            </m:r>
                          </m:sub>
                        </m:sSub>
                      </m:oMath>
                    </m:oMathPara>
                  </a14:m>
                  <a:endParaRPr lang="ja-JP" altLang="en-US" dirty="0">
                    <a:solidFill>
                      <a:srgbClr val="FF0000"/>
                    </a:solidFill>
                  </a:endParaRPr>
                </a:p>
              </p:txBody>
            </p:sp>
          </mc:Choice>
          <mc:Fallback xmlns="">
            <p:sp>
              <p:nvSpPr>
                <p:cNvPr id="34" name="正方形/長方形 33">
                  <a:extLst>
                    <a:ext uri="{FF2B5EF4-FFF2-40B4-BE49-F238E27FC236}">
                      <a16:creationId xmlns:a16="http://schemas.microsoft.com/office/drawing/2014/main" id="{E0FD4BAE-AABA-44C3-BF7F-577C32468203}"/>
                    </a:ext>
                  </a:extLst>
                </p:cNvPr>
                <p:cNvSpPr>
                  <a:spLocks noRot="1" noChangeAspect="1" noMove="1" noResize="1" noEditPoints="1" noAdjustHandles="1" noChangeArrowheads="1" noChangeShapeType="1" noTextEdit="1"/>
                </p:cNvSpPr>
                <p:nvPr/>
              </p:nvSpPr>
              <p:spPr>
                <a:xfrm>
                  <a:off x="1723292" y="3017146"/>
                  <a:ext cx="497123" cy="369332"/>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a:extLst>
                    <a:ext uri="{FF2B5EF4-FFF2-40B4-BE49-F238E27FC236}">
                      <a16:creationId xmlns:a16="http://schemas.microsoft.com/office/drawing/2014/main" id="{51F826E8-F6E1-47A0-8A14-9C829D522A2D}"/>
                    </a:ext>
                  </a:extLst>
                </p:cNvPr>
                <p:cNvSpPr/>
                <p:nvPr/>
              </p:nvSpPr>
              <p:spPr>
                <a:xfrm>
                  <a:off x="2421168" y="2020122"/>
                  <a:ext cx="5024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solidFill>
                                  <a:srgbClr val="FF0000"/>
                                </a:solidFill>
                                <a:latin typeface="Cambria Math" panose="02040503050406030204" pitchFamily="18" charset="0"/>
                                <a:ea typeface="Cambria Math" panose="02040503050406030204" pitchFamily="18" charset="0"/>
                              </a:rPr>
                            </m:ctrlPr>
                          </m:sSubPr>
                          <m:e>
                            <m:r>
                              <a:rPr kumimoji="1" lang="en-US" altLang="ja-JP" b="0" i="1" smtClean="0">
                                <a:solidFill>
                                  <a:srgbClr val="FF0000"/>
                                </a:solidFill>
                                <a:latin typeface="Cambria Math" panose="02040503050406030204" pitchFamily="18" charset="0"/>
                                <a:ea typeface="Cambria Math" panose="02040503050406030204" pitchFamily="18" charset="0"/>
                              </a:rPr>
                              <m:t>𝐸</m:t>
                            </m:r>
                          </m:e>
                          <m:sub>
                            <m:r>
                              <a:rPr kumimoji="1" lang="en-US" altLang="ja-JP" b="0" i="1" smtClean="0">
                                <a:solidFill>
                                  <a:srgbClr val="FF0000"/>
                                </a:solidFill>
                                <a:latin typeface="Cambria Math" panose="02040503050406030204" pitchFamily="18" charset="0"/>
                                <a:ea typeface="Cambria Math" panose="02040503050406030204" pitchFamily="18" charset="0"/>
                              </a:rPr>
                              <m:t>2</m:t>
                            </m:r>
                          </m:sub>
                        </m:sSub>
                      </m:oMath>
                    </m:oMathPara>
                  </a14:m>
                  <a:endParaRPr lang="ja-JP" altLang="en-US" dirty="0">
                    <a:solidFill>
                      <a:srgbClr val="FF0000"/>
                    </a:solidFill>
                  </a:endParaRPr>
                </a:p>
              </p:txBody>
            </p:sp>
          </mc:Choice>
          <mc:Fallback xmlns="">
            <p:sp>
              <p:nvSpPr>
                <p:cNvPr id="35" name="正方形/長方形 34">
                  <a:extLst>
                    <a:ext uri="{FF2B5EF4-FFF2-40B4-BE49-F238E27FC236}">
                      <a16:creationId xmlns:a16="http://schemas.microsoft.com/office/drawing/2014/main" id="{94F06EF4-A443-402F-8645-93BFEDE1D7AE}"/>
                    </a:ext>
                  </a:extLst>
                </p:cNvPr>
                <p:cNvSpPr>
                  <a:spLocks noRot="1" noChangeAspect="1" noMove="1" noResize="1" noEditPoints="1" noAdjustHandles="1" noChangeArrowheads="1" noChangeShapeType="1" noTextEdit="1"/>
                </p:cNvSpPr>
                <p:nvPr/>
              </p:nvSpPr>
              <p:spPr>
                <a:xfrm>
                  <a:off x="2421168" y="2020122"/>
                  <a:ext cx="502445" cy="369332"/>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正方形/長方形 38">
                  <a:extLst>
                    <a:ext uri="{FF2B5EF4-FFF2-40B4-BE49-F238E27FC236}">
                      <a16:creationId xmlns:a16="http://schemas.microsoft.com/office/drawing/2014/main" id="{572EB3D8-AF4E-4F92-90DE-E7932CB31C46}"/>
                    </a:ext>
                  </a:extLst>
                </p:cNvPr>
                <p:cNvSpPr/>
                <p:nvPr/>
              </p:nvSpPr>
              <p:spPr>
                <a:xfrm>
                  <a:off x="3117226" y="1891824"/>
                  <a:ext cx="5024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solidFill>
                                  <a:srgbClr val="FF0000"/>
                                </a:solidFill>
                                <a:latin typeface="Cambria Math" panose="02040503050406030204" pitchFamily="18" charset="0"/>
                                <a:ea typeface="Cambria Math" panose="02040503050406030204" pitchFamily="18" charset="0"/>
                              </a:rPr>
                            </m:ctrlPr>
                          </m:sSubPr>
                          <m:e>
                            <m:r>
                              <a:rPr kumimoji="1" lang="en-US" altLang="ja-JP" b="0" i="1" smtClean="0">
                                <a:solidFill>
                                  <a:srgbClr val="FF0000"/>
                                </a:solidFill>
                                <a:latin typeface="Cambria Math" panose="02040503050406030204" pitchFamily="18" charset="0"/>
                                <a:ea typeface="Cambria Math" panose="02040503050406030204" pitchFamily="18" charset="0"/>
                              </a:rPr>
                              <m:t>𝐸</m:t>
                            </m:r>
                          </m:e>
                          <m:sub>
                            <m:r>
                              <a:rPr kumimoji="1" lang="en-US" altLang="ja-JP" b="0" i="1" smtClean="0">
                                <a:solidFill>
                                  <a:srgbClr val="FF0000"/>
                                </a:solidFill>
                                <a:latin typeface="Cambria Math" panose="02040503050406030204" pitchFamily="18" charset="0"/>
                                <a:ea typeface="Cambria Math" panose="02040503050406030204" pitchFamily="18" charset="0"/>
                              </a:rPr>
                              <m:t>3</m:t>
                            </m:r>
                          </m:sub>
                        </m:sSub>
                      </m:oMath>
                    </m:oMathPara>
                  </a14:m>
                  <a:endParaRPr lang="ja-JP" altLang="en-US" dirty="0">
                    <a:solidFill>
                      <a:srgbClr val="FF0000"/>
                    </a:solidFill>
                  </a:endParaRPr>
                </a:p>
              </p:txBody>
            </p:sp>
          </mc:Choice>
          <mc:Fallback xmlns="">
            <p:sp>
              <p:nvSpPr>
                <p:cNvPr id="36" name="正方形/長方形 35">
                  <a:extLst>
                    <a:ext uri="{FF2B5EF4-FFF2-40B4-BE49-F238E27FC236}">
                      <a16:creationId xmlns:a16="http://schemas.microsoft.com/office/drawing/2014/main" id="{A9E8BB8D-6579-4B0A-B00E-99945803D3B1}"/>
                    </a:ext>
                  </a:extLst>
                </p:cNvPr>
                <p:cNvSpPr>
                  <a:spLocks noRot="1" noChangeAspect="1" noMove="1" noResize="1" noEditPoints="1" noAdjustHandles="1" noChangeArrowheads="1" noChangeShapeType="1" noTextEdit="1"/>
                </p:cNvSpPr>
                <p:nvPr/>
              </p:nvSpPr>
              <p:spPr>
                <a:xfrm>
                  <a:off x="3117226" y="1891824"/>
                  <a:ext cx="502445" cy="369332"/>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正方形/長方形 39">
                  <a:extLst>
                    <a:ext uri="{FF2B5EF4-FFF2-40B4-BE49-F238E27FC236}">
                      <a16:creationId xmlns:a16="http://schemas.microsoft.com/office/drawing/2014/main" id="{AC4EE31F-27A7-4EF0-BC28-819841862CE3}"/>
                    </a:ext>
                  </a:extLst>
                </p:cNvPr>
                <p:cNvSpPr/>
                <p:nvPr/>
              </p:nvSpPr>
              <p:spPr>
                <a:xfrm>
                  <a:off x="3861431" y="2074304"/>
                  <a:ext cx="5165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solidFill>
                                  <a:srgbClr val="FF0000"/>
                                </a:solidFill>
                                <a:latin typeface="Cambria Math" panose="02040503050406030204" pitchFamily="18" charset="0"/>
                                <a:ea typeface="Cambria Math" panose="02040503050406030204" pitchFamily="18" charset="0"/>
                              </a:rPr>
                            </m:ctrlPr>
                          </m:sSubPr>
                          <m:e>
                            <m:r>
                              <a:rPr kumimoji="1" lang="en-US" altLang="ja-JP" b="0" i="1" smtClean="0">
                                <a:solidFill>
                                  <a:srgbClr val="FF0000"/>
                                </a:solidFill>
                                <a:latin typeface="Cambria Math" panose="02040503050406030204" pitchFamily="18" charset="0"/>
                                <a:ea typeface="Cambria Math" panose="02040503050406030204" pitchFamily="18" charset="0"/>
                              </a:rPr>
                              <m:t>𝐸</m:t>
                            </m:r>
                          </m:e>
                          <m:sub>
                            <m:r>
                              <a:rPr kumimoji="1" lang="en-US" altLang="ja-JP" b="0" i="1" smtClean="0">
                                <a:solidFill>
                                  <a:srgbClr val="FF0000"/>
                                </a:solidFill>
                                <a:latin typeface="Cambria Math" panose="02040503050406030204" pitchFamily="18" charset="0"/>
                                <a:ea typeface="Cambria Math" panose="02040503050406030204" pitchFamily="18" charset="0"/>
                              </a:rPr>
                              <m:t>𝑛</m:t>
                            </m:r>
                          </m:sub>
                        </m:sSub>
                      </m:oMath>
                    </m:oMathPara>
                  </a14:m>
                  <a:endParaRPr lang="ja-JP" altLang="en-US" dirty="0">
                    <a:solidFill>
                      <a:srgbClr val="FF0000"/>
                    </a:solidFill>
                  </a:endParaRPr>
                </a:p>
              </p:txBody>
            </p:sp>
          </mc:Choice>
          <mc:Fallback xmlns="">
            <p:sp>
              <p:nvSpPr>
                <p:cNvPr id="37" name="正方形/長方形 36">
                  <a:extLst>
                    <a:ext uri="{FF2B5EF4-FFF2-40B4-BE49-F238E27FC236}">
                      <a16:creationId xmlns:a16="http://schemas.microsoft.com/office/drawing/2014/main" id="{0DCE720E-F474-4C84-A01F-7778C4685C72}"/>
                    </a:ext>
                  </a:extLst>
                </p:cNvPr>
                <p:cNvSpPr>
                  <a:spLocks noRot="1" noChangeAspect="1" noMove="1" noResize="1" noEditPoints="1" noAdjustHandles="1" noChangeArrowheads="1" noChangeShapeType="1" noTextEdit="1"/>
                </p:cNvSpPr>
                <p:nvPr/>
              </p:nvSpPr>
              <p:spPr>
                <a:xfrm>
                  <a:off x="3861431" y="2074304"/>
                  <a:ext cx="516552" cy="369332"/>
                </a:xfrm>
                <a:prstGeom prst="rect">
                  <a:avLst/>
                </a:prstGeom>
                <a:blipFill>
                  <a:blip r:embed="rId15"/>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EEBA8A5E-1D79-4DA7-AFD1-6117212B3745}"/>
                  </a:ext>
                </a:extLst>
              </p:cNvPr>
              <p:cNvSpPr/>
              <p:nvPr/>
            </p:nvSpPr>
            <p:spPr>
              <a:xfrm>
                <a:off x="5783772" y="3054609"/>
                <a:ext cx="4410887" cy="338554"/>
              </a:xfrm>
              <a:prstGeom prst="rect">
                <a:avLst/>
              </a:prstGeom>
            </p:spPr>
            <p:txBody>
              <a:bodyPr wrap="none">
                <a:spAutoFit/>
              </a:bodyPr>
              <a:lstStyle/>
              <a:p>
                <a14:m>
                  <m:oMath xmlns:m="http://schemas.openxmlformats.org/officeDocument/2006/math">
                    <m:r>
                      <a:rPr kumimoji="1" lang="en-US" altLang="ja-JP" sz="1600" i="1">
                        <a:latin typeface="Cambria Math" panose="02040503050406030204" pitchFamily="18" charset="0"/>
                        <a:ea typeface="Cambria Math" panose="02040503050406030204" pitchFamily="18" charset="0"/>
                      </a:rPr>
                      <m:t>𝐸</m:t>
                    </m:r>
                    <m:r>
                      <a:rPr kumimoji="1" lang="en-US" altLang="ja-JP" sz="1600" b="0" i="1">
                        <a:latin typeface="Cambria Math" panose="02040503050406030204" pitchFamily="18" charset="0"/>
                        <a:ea typeface="Cambria Math" panose="02040503050406030204" pitchFamily="18" charset="0"/>
                      </a:rPr>
                      <m:t>=</m:t>
                    </m:r>
                    <m:sSup>
                      <m:sSupPr>
                        <m:ctrlPr>
                          <a:rPr kumimoji="1" lang="en-US" altLang="ja-JP" sz="1600" i="1" smtClean="0">
                            <a:latin typeface="Cambria Math" panose="02040503050406030204" pitchFamily="18" charset="0"/>
                            <a:ea typeface="Cambria Math" panose="02040503050406030204" pitchFamily="18" charset="0"/>
                          </a:rPr>
                        </m:ctrlPr>
                      </m:sSupPr>
                      <m:e>
                        <m:r>
                          <a:rPr kumimoji="1" lang="en-US" altLang="ja-JP" sz="1600" b="0" i="1" smtClean="0">
                            <a:latin typeface="Cambria Math" panose="02040503050406030204" pitchFamily="18" charset="0"/>
                            <a:ea typeface="Cambria Math" panose="02040503050406030204" pitchFamily="18" charset="0"/>
                          </a:rPr>
                          <m:t>(</m:t>
                        </m:r>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b="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1</m:t>
                            </m:r>
                          </m:sub>
                        </m:sSub>
                        <m:r>
                          <a:rPr kumimoji="1" lang="en-US" altLang="ja-JP" sz="1600" b="0" i="1" smtClean="0">
                            <a:latin typeface="Cambria Math" panose="02040503050406030204" pitchFamily="18" charset="0"/>
                            <a:ea typeface="Cambria Math" panose="02040503050406030204" pitchFamily="18" charset="0"/>
                          </a:rPr>
                          <m:t>−</m:t>
                        </m:r>
                        <m:acc>
                          <m:accPr>
                            <m:chr m:val="̂"/>
                            <m:ctrlPr>
                              <a:rPr kumimoji="1" lang="en-US" altLang="ja-JP" sz="1600" i="1">
                                <a:latin typeface="Cambria Math" panose="02040503050406030204" pitchFamily="18" charset="0"/>
                                <a:ea typeface="Cambria Math" panose="02040503050406030204" pitchFamily="18" charset="0"/>
                              </a:rPr>
                            </m:ctrlPr>
                          </m:accPr>
                          <m:e>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1</m:t>
                                </m:r>
                              </m:sub>
                            </m:sSub>
                          </m:e>
                        </m:acc>
                        <m:r>
                          <a:rPr kumimoji="1" lang="en-US" altLang="ja-JP" sz="1600" b="0" i="1" smtClean="0">
                            <a:latin typeface="Cambria Math" panose="02040503050406030204" pitchFamily="18" charset="0"/>
                            <a:ea typeface="Cambria Math" panose="02040503050406030204" pitchFamily="18" charset="0"/>
                          </a:rPr>
                          <m:t>)</m:t>
                        </m:r>
                      </m:e>
                      <m:sup>
                        <m:r>
                          <a:rPr kumimoji="1" lang="en-US" altLang="ja-JP" sz="1600" b="0" i="1" smtClean="0">
                            <a:latin typeface="Cambria Math" panose="02040503050406030204" pitchFamily="18" charset="0"/>
                            <a:ea typeface="Cambria Math" panose="02040503050406030204" pitchFamily="18" charset="0"/>
                          </a:rPr>
                          <m:t>2</m:t>
                        </m:r>
                      </m:sup>
                    </m:sSup>
                  </m:oMath>
                </a14:m>
                <a:r>
                  <a:rPr lang="ja-JP" altLang="en-US" sz="1600" dirty="0"/>
                  <a:t>＋</a:t>
                </a:r>
                <a:r>
                  <a:rPr kumimoji="1" lang="en-US" altLang="ja-JP" sz="1600" dirty="0">
                    <a:ea typeface="Cambria Math" panose="02040503050406030204" pitchFamily="18" charset="0"/>
                  </a:rPr>
                  <a:t> </a:t>
                </a:r>
                <a14:m>
                  <m:oMath xmlns:m="http://schemas.openxmlformats.org/officeDocument/2006/math">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2</m:t>
                            </m:r>
                          </m:sub>
                        </m:sSub>
                        <m:r>
                          <a:rPr kumimoji="1" lang="en-US" altLang="ja-JP" sz="1600" i="1">
                            <a:latin typeface="Cambria Math" panose="02040503050406030204" pitchFamily="18" charset="0"/>
                            <a:ea typeface="Cambria Math" panose="02040503050406030204" pitchFamily="18" charset="0"/>
                          </a:rPr>
                          <m:t>−</m:t>
                        </m:r>
                        <m:acc>
                          <m:accPr>
                            <m:chr m:val="̂"/>
                            <m:ctrlPr>
                              <a:rPr kumimoji="1" lang="en-US" altLang="ja-JP" sz="1600" i="1">
                                <a:latin typeface="Cambria Math" panose="02040503050406030204" pitchFamily="18" charset="0"/>
                                <a:ea typeface="Cambria Math" panose="02040503050406030204" pitchFamily="18" charset="0"/>
                              </a:rPr>
                            </m:ctrlPr>
                          </m:accPr>
                          <m:e>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2</m:t>
                                </m:r>
                              </m:sub>
                            </m:sSub>
                          </m:e>
                        </m:acc>
                        <m:r>
                          <a:rPr kumimoji="1" lang="en-US" altLang="ja-JP" sz="1600" i="1">
                            <a:latin typeface="Cambria Math" panose="02040503050406030204" pitchFamily="18" charset="0"/>
                            <a:ea typeface="Cambria Math" panose="02040503050406030204" pitchFamily="18" charset="0"/>
                          </a:rPr>
                          <m:t>)</m:t>
                        </m:r>
                      </m:e>
                      <m:sup>
                        <m:r>
                          <a:rPr kumimoji="1" lang="en-US" altLang="ja-JP" sz="1600" i="1">
                            <a:latin typeface="Cambria Math" panose="02040503050406030204" pitchFamily="18" charset="0"/>
                            <a:ea typeface="Cambria Math" panose="02040503050406030204" pitchFamily="18" charset="0"/>
                          </a:rPr>
                          <m:t>2</m:t>
                        </m:r>
                      </m:sup>
                    </m:sSup>
                  </m:oMath>
                </a14:m>
                <a:r>
                  <a:rPr lang="ja-JP" altLang="en-US" sz="1600" dirty="0"/>
                  <a:t>＋・・・＋</a:t>
                </a:r>
                <a14:m>
                  <m:oMath xmlns:m="http://schemas.openxmlformats.org/officeDocument/2006/math">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𝑛</m:t>
                            </m:r>
                          </m:sub>
                        </m:sSub>
                        <m:r>
                          <a:rPr kumimoji="1" lang="en-US" altLang="ja-JP" sz="1600" i="1">
                            <a:latin typeface="Cambria Math" panose="02040503050406030204" pitchFamily="18" charset="0"/>
                            <a:ea typeface="Cambria Math" panose="02040503050406030204" pitchFamily="18" charset="0"/>
                          </a:rPr>
                          <m:t>−</m:t>
                        </m:r>
                        <m:acc>
                          <m:accPr>
                            <m:chr m:val="̂"/>
                            <m:ctrlPr>
                              <a:rPr kumimoji="1" lang="en-US" altLang="ja-JP" sz="1600" i="1">
                                <a:latin typeface="Cambria Math" panose="02040503050406030204" pitchFamily="18" charset="0"/>
                                <a:ea typeface="Cambria Math" panose="02040503050406030204" pitchFamily="18" charset="0"/>
                              </a:rPr>
                            </m:ctrlPr>
                          </m:accPr>
                          <m:e>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𝑛</m:t>
                                </m:r>
                              </m:sub>
                            </m:sSub>
                          </m:e>
                        </m:acc>
                        <m:r>
                          <a:rPr kumimoji="1" lang="en-US" altLang="ja-JP" sz="1600" i="1">
                            <a:latin typeface="Cambria Math" panose="02040503050406030204" pitchFamily="18" charset="0"/>
                            <a:ea typeface="Cambria Math" panose="02040503050406030204" pitchFamily="18" charset="0"/>
                          </a:rPr>
                          <m:t>)</m:t>
                        </m:r>
                      </m:e>
                      <m:sup>
                        <m:r>
                          <a:rPr kumimoji="1" lang="en-US" altLang="ja-JP" sz="1600" i="1">
                            <a:latin typeface="Cambria Math" panose="02040503050406030204" pitchFamily="18" charset="0"/>
                            <a:ea typeface="Cambria Math" panose="02040503050406030204" pitchFamily="18" charset="0"/>
                          </a:rPr>
                          <m:t>2</m:t>
                        </m:r>
                      </m:sup>
                    </m:sSup>
                  </m:oMath>
                </a14:m>
                <a:endParaRPr lang="ja-JP" altLang="en-US" sz="1600" dirty="0"/>
              </a:p>
            </p:txBody>
          </p:sp>
        </mc:Choice>
        <mc:Fallback xmlns="">
          <p:sp>
            <p:nvSpPr>
              <p:cNvPr id="41" name="正方形/長方形 40">
                <a:extLst>
                  <a:ext uri="{FF2B5EF4-FFF2-40B4-BE49-F238E27FC236}">
                    <a16:creationId xmlns:a16="http://schemas.microsoft.com/office/drawing/2014/main" id="{EEBA8A5E-1D79-4DA7-AFD1-6117212B3745}"/>
                  </a:ext>
                </a:extLst>
              </p:cNvPr>
              <p:cNvSpPr>
                <a:spLocks noRot="1" noChangeAspect="1" noMove="1" noResize="1" noEditPoints="1" noAdjustHandles="1" noChangeArrowheads="1" noChangeShapeType="1" noTextEdit="1"/>
              </p:cNvSpPr>
              <p:nvPr/>
            </p:nvSpPr>
            <p:spPr>
              <a:xfrm>
                <a:off x="5783772" y="3054609"/>
                <a:ext cx="4410887" cy="338554"/>
              </a:xfrm>
              <a:prstGeom prst="rect">
                <a:avLst/>
              </a:prstGeom>
              <a:blipFill>
                <a:blip r:embed="rId16"/>
                <a:stretch>
                  <a:fillRect t="-3571" r="-12586"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1B9D99F1-D481-4392-B941-F257E1E35070}"/>
                  </a:ext>
                </a:extLst>
              </p:cNvPr>
              <p:cNvSpPr/>
              <p:nvPr/>
            </p:nvSpPr>
            <p:spPr>
              <a:xfrm>
                <a:off x="5783772" y="2332105"/>
                <a:ext cx="3349507" cy="621132"/>
              </a:xfrm>
              <a:prstGeom prst="rect">
                <a:avLst/>
              </a:prstGeom>
            </p:spPr>
            <p:txBody>
              <a:bodyPr wrap="none">
                <a:spAutoFit/>
              </a:bodyPr>
              <a:lstStyle/>
              <a:p>
                <a:r>
                  <a:rPr kumimoji="1" lang="ja-JP" altLang="en-US" dirty="0">
                    <a:latin typeface="+mn-ea"/>
                  </a:rPr>
                  <a:t>二乗誤差の総和</a:t>
                </a:r>
                <a:endParaRPr kumimoji="1" lang="en-US" altLang="ja-JP" dirty="0">
                  <a:latin typeface="+mn-ea"/>
                </a:endParaRPr>
              </a:p>
              <a:p>
                <a14:m>
                  <m:oMath xmlns:m="http://schemas.openxmlformats.org/officeDocument/2006/math">
                    <m:sSup>
                      <m:sSupPr>
                        <m:ctrlPr>
                          <a:rPr kumimoji="1" lang="en-US" altLang="ja-JP" sz="1600" i="1">
                            <a:latin typeface="Cambria Math" panose="02040503050406030204" pitchFamily="18" charset="0"/>
                          </a:rPr>
                        </m:ctrlPr>
                      </m:sSupPr>
                      <m:e>
                        <m:r>
                          <a:rPr kumimoji="1" lang="en-US" altLang="ja-JP" sz="1600" i="1">
                            <a:latin typeface="Cambria Math" panose="02040503050406030204" pitchFamily="18" charset="0"/>
                          </a:rPr>
                          <m:t>(</m:t>
                        </m:r>
                        <m:r>
                          <m:rPr>
                            <m:nor/>
                          </m:rPr>
                          <a:rPr kumimoji="1" lang="ja-JP" altLang="en-US" sz="1600" dirty="0">
                            <a:latin typeface="+mn-ea"/>
                          </a:rPr>
                          <m:t>実測値</m:t>
                        </m:r>
                        <m:r>
                          <m:rPr>
                            <m:nor/>
                          </m:rPr>
                          <a:rPr kumimoji="1" lang="en-US" altLang="ja-JP" sz="1600" dirty="0">
                            <a:latin typeface="+mn-ea"/>
                          </a:rPr>
                          <m:t>−</m:t>
                        </m:r>
                        <m:r>
                          <m:rPr>
                            <m:nor/>
                          </m:rPr>
                          <a:rPr kumimoji="1" lang="ja-JP" altLang="en-US" sz="1600" dirty="0">
                            <a:latin typeface="+mn-ea"/>
                          </a:rPr>
                          <m:t>予測値</m:t>
                        </m:r>
                        <m:r>
                          <a:rPr kumimoji="1" lang="en-US" altLang="ja-JP" sz="1600" i="1">
                            <a:latin typeface="Cambria Math" panose="02040503050406030204" pitchFamily="18" charset="0"/>
                          </a:rPr>
                          <m:t>)</m:t>
                        </m:r>
                      </m:e>
                      <m:sup>
                        <m:r>
                          <a:rPr kumimoji="1" lang="en-US" altLang="ja-JP" sz="1600" i="1">
                            <a:latin typeface="Cambria Math" panose="02040503050406030204" pitchFamily="18" charset="0"/>
                          </a:rPr>
                          <m:t>2</m:t>
                        </m:r>
                      </m:sup>
                    </m:sSup>
                  </m:oMath>
                </a14:m>
                <a:r>
                  <a:rPr lang="ja-JP" altLang="en-US" sz="1600" dirty="0">
                    <a:latin typeface="+mn-ea"/>
                  </a:rPr>
                  <a:t> を合計したもの</a:t>
                </a:r>
              </a:p>
            </p:txBody>
          </p:sp>
        </mc:Choice>
        <mc:Fallback xmlns="">
          <p:sp>
            <p:nvSpPr>
              <p:cNvPr id="42" name="正方形/長方形 41">
                <a:extLst>
                  <a:ext uri="{FF2B5EF4-FFF2-40B4-BE49-F238E27FC236}">
                    <a16:creationId xmlns:a16="http://schemas.microsoft.com/office/drawing/2014/main" id="{1B9D99F1-D481-4392-B941-F257E1E35070}"/>
                  </a:ext>
                </a:extLst>
              </p:cNvPr>
              <p:cNvSpPr>
                <a:spLocks noRot="1" noChangeAspect="1" noMove="1" noResize="1" noEditPoints="1" noAdjustHandles="1" noChangeArrowheads="1" noChangeShapeType="1" noTextEdit="1"/>
              </p:cNvSpPr>
              <p:nvPr/>
            </p:nvSpPr>
            <p:spPr>
              <a:xfrm>
                <a:off x="5783772" y="2332105"/>
                <a:ext cx="3349507" cy="621132"/>
              </a:xfrm>
              <a:prstGeom prst="rect">
                <a:avLst/>
              </a:prstGeom>
              <a:blipFill>
                <a:blip r:embed="rId17"/>
                <a:stretch>
                  <a:fillRect l="-1639" t="-4950" b="-138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a:extLst>
                  <a:ext uri="{FF2B5EF4-FFF2-40B4-BE49-F238E27FC236}">
                    <a16:creationId xmlns:a16="http://schemas.microsoft.com/office/drawing/2014/main" id="{33960B5C-D773-4DA0-AB20-0DDC88AD12B3}"/>
                  </a:ext>
                </a:extLst>
              </p:cNvPr>
              <p:cNvSpPr/>
              <p:nvPr/>
            </p:nvSpPr>
            <p:spPr>
              <a:xfrm>
                <a:off x="1388921" y="5216479"/>
                <a:ext cx="2849178" cy="308739"/>
              </a:xfrm>
              <a:prstGeom prst="rect">
                <a:avLst/>
              </a:prstGeom>
            </p:spPr>
            <p:txBody>
              <a:bodyPr wrap="none">
                <a:spAutoFit/>
              </a:bodyPr>
              <a:lstStyle/>
              <a:p>
                <a14:m>
                  <m:oMath xmlns:m="http://schemas.openxmlformats.org/officeDocument/2006/math">
                    <m:r>
                      <a:rPr kumimoji="1" lang="en-US" altLang="ja-JP" sz="1400" i="1">
                        <a:latin typeface="Cambria Math" panose="02040503050406030204" pitchFamily="18" charset="0"/>
                        <a:ea typeface="Cambria Math" panose="02040503050406030204" pitchFamily="18" charset="0"/>
                      </a:rPr>
                      <m:t>𝐸</m:t>
                    </m:r>
                  </m:oMath>
                </a14:m>
                <a:r>
                  <a:rPr lang="ja-JP" altLang="en-US" sz="1400" dirty="0"/>
                  <a:t> は誤差、</a:t>
                </a:r>
                <a14:m>
                  <m:oMath xmlns:m="http://schemas.openxmlformats.org/officeDocument/2006/math">
                    <m:r>
                      <a:rPr kumimoji="1" lang="en-US" altLang="ja-JP" sz="1400" i="1">
                        <a:latin typeface="Cambria Math" panose="02040503050406030204" pitchFamily="18" charset="0"/>
                        <a:ea typeface="Cambria Math" panose="02040503050406030204" pitchFamily="18" charset="0"/>
                      </a:rPr>
                      <m:t>𝑦</m:t>
                    </m:r>
                    <m:r>
                      <a:rPr kumimoji="1" lang="ja-JP" altLang="en-US" sz="1400" i="1">
                        <a:latin typeface="Cambria Math" panose="02040503050406030204" pitchFamily="18" charset="0"/>
                        <a:ea typeface="Cambria Math" panose="02040503050406030204" pitchFamily="18" charset="0"/>
                      </a:rPr>
                      <m:t> </m:t>
                    </m:r>
                  </m:oMath>
                </a14:m>
                <a:r>
                  <a:rPr lang="ja-JP" altLang="en-US" sz="1400" dirty="0"/>
                  <a:t>は実測値、</a:t>
                </a:r>
                <a:r>
                  <a:rPr kumimoji="1" lang="en-US" altLang="ja-JP" sz="1400" dirty="0">
                    <a:ea typeface="Cambria Math" panose="02040503050406030204" pitchFamily="18" charset="0"/>
                  </a:rPr>
                  <a:t> </a:t>
                </a:r>
                <a14:m>
                  <m:oMath xmlns:m="http://schemas.openxmlformats.org/officeDocument/2006/math">
                    <m:acc>
                      <m:accPr>
                        <m:chr m:val="̂"/>
                        <m:ctrlPr>
                          <a:rPr kumimoji="1" lang="en-US" altLang="ja-JP" sz="1400" i="1">
                            <a:latin typeface="Cambria Math" panose="02040503050406030204" pitchFamily="18" charset="0"/>
                            <a:ea typeface="Cambria Math" panose="02040503050406030204" pitchFamily="18" charset="0"/>
                          </a:rPr>
                        </m:ctrlPr>
                      </m:accPr>
                      <m:e>
                        <m:r>
                          <a:rPr kumimoji="1" lang="en-US" altLang="ja-JP" sz="1400" i="1">
                            <a:latin typeface="Cambria Math" panose="02040503050406030204" pitchFamily="18" charset="0"/>
                            <a:ea typeface="Cambria Math" panose="02040503050406030204" pitchFamily="18" charset="0"/>
                          </a:rPr>
                          <m:t>𝑦</m:t>
                        </m:r>
                      </m:e>
                    </m:acc>
                    <m:r>
                      <a:rPr kumimoji="1" lang="ja-JP" altLang="en-US" sz="1400" i="1">
                        <a:latin typeface="Cambria Math" panose="02040503050406030204" pitchFamily="18" charset="0"/>
                        <a:ea typeface="Cambria Math" panose="02040503050406030204" pitchFamily="18" charset="0"/>
                      </a:rPr>
                      <m:t> </m:t>
                    </m:r>
                    <m:r>
                      <m:rPr>
                        <m:nor/>
                      </m:rPr>
                      <a:rPr lang="ja-JP" altLang="en-US" sz="1400" dirty="0"/>
                      <m:t>は</m:t>
                    </m:r>
                    <m:r>
                      <a:rPr lang="ja-JP" altLang="en-US" sz="1400" i="1" dirty="0" smtClean="0">
                        <a:latin typeface="Cambria Math" panose="02040503050406030204" pitchFamily="18" charset="0"/>
                      </a:rPr>
                      <m:t>予測値</m:t>
                    </m:r>
                  </m:oMath>
                </a14:m>
                <a:endParaRPr lang="ja-JP" altLang="en-US" sz="1400" dirty="0"/>
              </a:p>
            </p:txBody>
          </p:sp>
        </mc:Choice>
        <mc:Fallback xmlns="">
          <p:sp>
            <p:nvSpPr>
              <p:cNvPr id="43" name="正方形/長方形 42">
                <a:extLst>
                  <a:ext uri="{FF2B5EF4-FFF2-40B4-BE49-F238E27FC236}">
                    <a16:creationId xmlns:a16="http://schemas.microsoft.com/office/drawing/2014/main" id="{33960B5C-D773-4DA0-AB20-0DDC88AD12B3}"/>
                  </a:ext>
                </a:extLst>
              </p:cNvPr>
              <p:cNvSpPr>
                <a:spLocks noRot="1" noChangeAspect="1" noMove="1" noResize="1" noEditPoints="1" noAdjustHandles="1" noChangeArrowheads="1" noChangeShapeType="1" noTextEdit="1"/>
              </p:cNvSpPr>
              <p:nvPr/>
            </p:nvSpPr>
            <p:spPr>
              <a:xfrm>
                <a:off x="1388921" y="5216479"/>
                <a:ext cx="2849178" cy="308739"/>
              </a:xfrm>
              <a:prstGeom prst="rect">
                <a:avLst/>
              </a:prstGeom>
              <a:blipFill>
                <a:blip r:embed="rId18"/>
                <a:stretch>
                  <a:fillRect t="-2000" r="-4711"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a:extLst>
                  <a:ext uri="{FF2B5EF4-FFF2-40B4-BE49-F238E27FC236}">
                    <a16:creationId xmlns:a16="http://schemas.microsoft.com/office/drawing/2014/main" id="{7CE49DAA-610A-4BCD-8868-73E341D99DB2}"/>
                  </a:ext>
                </a:extLst>
              </p:cNvPr>
              <p:cNvSpPr/>
              <p:nvPr/>
            </p:nvSpPr>
            <p:spPr>
              <a:xfrm>
                <a:off x="5737683" y="4169524"/>
                <a:ext cx="1877886" cy="784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1600" i="1">
                          <a:latin typeface="Cambria Math" panose="02040503050406030204" pitchFamily="18" charset="0"/>
                          <a:ea typeface="Cambria Math" panose="02040503050406030204" pitchFamily="18" charset="0"/>
                        </a:rPr>
                        <m:t>𝐸</m:t>
                      </m:r>
                      <m:r>
                        <a:rPr kumimoji="1" lang="en-US" altLang="ja-JP" sz="1600" i="1">
                          <a:latin typeface="Cambria Math" panose="02040503050406030204" pitchFamily="18" charset="0"/>
                          <a:ea typeface="Cambria Math" panose="02040503050406030204" pitchFamily="18" charset="0"/>
                        </a:rPr>
                        <m:t>=</m:t>
                      </m:r>
                      <m:nary>
                        <m:naryPr>
                          <m:chr m:val="∑"/>
                          <m:ctrlPr>
                            <a:rPr kumimoji="1" lang="en-US" altLang="ja-JP" sz="1600" i="1">
                              <a:latin typeface="Cambria Math" panose="02040503050406030204" pitchFamily="18" charset="0"/>
                              <a:ea typeface="Cambria Math" panose="02040503050406030204" pitchFamily="18" charset="0"/>
                            </a:rPr>
                          </m:ctrlPr>
                        </m:naryPr>
                        <m:sub>
                          <m:r>
                            <m:rPr>
                              <m:brk m:alnAt="23"/>
                            </m:rPr>
                            <a:rPr kumimoji="1" lang="en-US" altLang="ja-JP" sz="1600" i="1">
                              <a:latin typeface="Cambria Math" panose="02040503050406030204" pitchFamily="18" charset="0"/>
                              <a:ea typeface="Cambria Math" panose="02040503050406030204" pitchFamily="18" charset="0"/>
                            </a:rPr>
                            <m:t>𝑛</m:t>
                          </m:r>
                          <m:r>
                            <a:rPr kumimoji="1" lang="en-US" altLang="ja-JP" sz="1600" i="1">
                              <a:latin typeface="Cambria Math" panose="02040503050406030204" pitchFamily="18" charset="0"/>
                              <a:ea typeface="Cambria Math" panose="02040503050406030204" pitchFamily="18" charset="0"/>
                            </a:rPr>
                            <m:t>=1</m:t>
                          </m:r>
                        </m:sub>
                        <m:sup>
                          <m:r>
                            <a:rPr kumimoji="1" lang="en-US" altLang="ja-JP" sz="1600" i="1">
                              <a:latin typeface="Cambria Math" panose="02040503050406030204" pitchFamily="18" charset="0"/>
                              <a:ea typeface="Cambria Math" panose="02040503050406030204" pitchFamily="18" charset="0"/>
                            </a:rPr>
                            <m:t>𝑁</m:t>
                          </m:r>
                        </m:sup>
                        <m:e>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𝑛</m:t>
                                  </m:r>
                                </m:sub>
                              </m:sSub>
                              <m:r>
                                <a:rPr kumimoji="1" lang="en-US" altLang="ja-JP" sz="1600" i="1">
                                  <a:latin typeface="Cambria Math" panose="02040503050406030204" pitchFamily="18" charset="0"/>
                                  <a:ea typeface="Cambria Math" panose="02040503050406030204" pitchFamily="18" charset="0"/>
                                </a:rPr>
                                <m:t>−</m:t>
                              </m:r>
                              <m:acc>
                                <m:accPr>
                                  <m:chr m:val="̂"/>
                                  <m:ctrlPr>
                                    <a:rPr kumimoji="1" lang="en-US" altLang="ja-JP" sz="1600" i="1">
                                      <a:latin typeface="Cambria Math" panose="02040503050406030204" pitchFamily="18" charset="0"/>
                                      <a:ea typeface="Cambria Math" panose="02040503050406030204" pitchFamily="18" charset="0"/>
                                    </a:rPr>
                                  </m:ctrlPr>
                                </m:accPr>
                                <m:e>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𝑦</m:t>
                                      </m:r>
                                    </m:e>
                                    <m:sub>
                                      <m:r>
                                        <a:rPr kumimoji="1" lang="en-US" altLang="ja-JP" sz="1600" i="1">
                                          <a:latin typeface="Cambria Math" panose="02040503050406030204" pitchFamily="18" charset="0"/>
                                          <a:ea typeface="Cambria Math" panose="02040503050406030204" pitchFamily="18" charset="0"/>
                                        </a:rPr>
                                        <m:t>𝑛</m:t>
                                      </m:r>
                                    </m:sub>
                                  </m:sSub>
                                </m:e>
                              </m:acc>
                              <m:r>
                                <a:rPr kumimoji="1" lang="en-US" altLang="ja-JP" sz="1600" i="1">
                                  <a:latin typeface="Cambria Math" panose="02040503050406030204" pitchFamily="18" charset="0"/>
                                  <a:ea typeface="Cambria Math" panose="02040503050406030204" pitchFamily="18" charset="0"/>
                                </a:rPr>
                                <m:t>)</m:t>
                              </m:r>
                            </m:e>
                            <m:sup>
                              <m:r>
                                <a:rPr kumimoji="1" lang="en-US" altLang="ja-JP" sz="1600" i="1">
                                  <a:latin typeface="Cambria Math" panose="02040503050406030204" pitchFamily="18" charset="0"/>
                                  <a:ea typeface="Cambria Math" panose="02040503050406030204" pitchFamily="18" charset="0"/>
                                </a:rPr>
                                <m:t>2</m:t>
                              </m:r>
                            </m:sup>
                          </m:sSup>
                        </m:e>
                      </m:nary>
                    </m:oMath>
                  </m:oMathPara>
                </a14:m>
                <a:endParaRPr lang="ja-JP" altLang="en-US" sz="1600" dirty="0"/>
              </a:p>
            </p:txBody>
          </p:sp>
        </mc:Choice>
        <mc:Fallback xmlns="">
          <p:sp>
            <p:nvSpPr>
              <p:cNvPr id="44" name="正方形/長方形 43">
                <a:extLst>
                  <a:ext uri="{FF2B5EF4-FFF2-40B4-BE49-F238E27FC236}">
                    <a16:creationId xmlns:a16="http://schemas.microsoft.com/office/drawing/2014/main" id="{7CE49DAA-610A-4BCD-8868-73E341D99DB2}"/>
                  </a:ext>
                </a:extLst>
              </p:cNvPr>
              <p:cNvSpPr>
                <a:spLocks noRot="1" noChangeAspect="1" noMove="1" noResize="1" noEditPoints="1" noAdjustHandles="1" noChangeArrowheads="1" noChangeShapeType="1" noTextEdit="1"/>
              </p:cNvSpPr>
              <p:nvPr/>
            </p:nvSpPr>
            <p:spPr>
              <a:xfrm>
                <a:off x="5737683" y="4169524"/>
                <a:ext cx="1877886" cy="784638"/>
              </a:xfrm>
              <a:prstGeom prst="rect">
                <a:avLst/>
              </a:prstGeom>
              <a:blipFill>
                <a:blip r:embed="rId19"/>
                <a:stretch>
                  <a:fillRect/>
                </a:stretch>
              </a:blipFill>
            </p:spPr>
            <p:txBody>
              <a:bodyPr/>
              <a:lstStyle/>
              <a:p>
                <a:r>
                  <a:rPr lang="ja-JP" altLang="en-US">
                    <a:noFill/>
                  </a:rPr>
                  <a:t> </a:t>
                </a:r>
              </a:p>
            </p:txBody>
          </p:sp>
        </mc:Fallback>
      </mc:AlternateContent>
      <p:sp>
        <p:nvSpPr>
          <p:cNvPr id="45" name="矢印: 下 44">
            <a:extLst>
              <a:ext uri="{FF2B5EF4-FFF2-40B4-BE49-F238E27FC236}">
                <a16:creationId xmlns:a16="http://schemas.microsoft.com/office/drawing/2014/main" id="{0AA9FA5E-E4B2-4920-9BF8-B6CEF8BA16AB}"/>
              </a:ext>
            </a:extLst>
          </p:cNvPr>
          <p:cNvSpPr/>
          <p:nvPr/>
        </p:nvSpPr>
        <p:spPr>
          <a:xfrm>
            <a:off x="6191686" y="3588871"/>
            <a:ext cx="531688" cy="468710"/>
          </a:xfrm>
          <a:prstGeom prst="down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46" name="吹き出し: 四角形 45">
            <a:extLst>
              <a:ext uri="{FF2B5EF4-FFF2-40B4-BE49-F238E27FC236}">
                <a16:creationId xmlns:a16="http://schemas.microsoft.com/office/drawing/2014/main" id="{3EC550EA-2B6B-4405-93F8-655C78D2018D}"/>
              </a:ext>
            </a:extLst>
          </p:cNvPr>
          <p:cNvSpPr/>
          <p:nvPr/>
        </p:nvSpPr>
        <p:spPr>
          <a:xfrm>
            <a:off x="8006272" y="3644387"/>
            <a:ext cx="2709974" cy="661154"/>
          </a:xfrm>
          <a:prstGeom prst="wedgeRectCallout">
            <a:avLst>
              <a:gd name="adj1" fmla="val -68377"/>
              <a:gd name="adj2" fmla="val 62353"/>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chemeClr val="tx1"/>
                </a:solidFill>
              </a:rPr>
              <a:t>この値</a:t>
            </a:r>
            <a:r>
              <a:rPr kumimoji="1" lang="en-US" altLang="ja-JP" sz="1400" dirty="0">
                <a:solidFill>
                  <a:schemeClr val="tx1"/>
                </a:solidFill>
              </a:rPr>
              <a:t>(</a:t>
            </a:r>
            <a:r>
              <a:rPr kumimoji="1" lang="ja-JP" altLang="en-US" sz="1400" dirty="0">
                <a:solidFill>
                  <a:schemeClr val="tx1"/>
                </a:solidFill>
              </a:rPr>
              <a:t>誤差</a:t>
            </a:r>
            <a:r>
              <a:rPr kumimoji="1" lang="en-US" altLang="ja-JP" sz="1400" dirty="0">
                <a:solidFill>
                  <a:schemeClr val="tx1"/>
                </a:solidFill>
              </a:rPr>
              <a:t>)</a:t>
            </a:r>
            <a:r>
              <a:rPr kumimoji="1" lang="ja-JP" altLang="en-US" sz="1400" dirty="0">
                <a:solidFill>
                  <a:schemeClr val="tx1"/>
                </a:solidFill>
              </a:rPr>
              <a:t>が最小となる</a:t>
            </a:r>
            <a:endParaRPr kumimoji="1" lang="en-US" altLang="ja-JP" sz="1400" dirty="0">
              <a:solidFill>
                <a:schemeClr val="tx1"/>
              </a:solidFill>
            </a:endParaRPr>
          </a:p>
          <a:p>
            <a:pPr algn="ctr"/>
            <a:r>
              <a:rPr kumimoji="1" lang="ja-JP" altLang="en-US" sz="1400" dirty="0">
                <a:solidFill>
                  <a:schemeClr val="tx1"/>
                </a:solidFill>
              </a:rPr>
              <a:t>ように傾きと切片をもとめる</a:t>
            </a:r>
            <a:endParaRPr kumimoji="1" lang="en-US" altLang="ja-JP" sz="1400" dirty="0">
              <a:solidFill>
                <a:schemeClr val="tx1"/>
              </a:solidFill>
            </a:endParaRPr>
          </a:p>
        </p:txBody>
      </p:sp>
      <p:sp>
        <p:nvSpPr>
          <p:cNvPr id="47" name="正方形/長方形 46">
            <a:extLst>
              <a:ext uri="{FF2B5EF4-FFF2-40B4-BE49-F238E27FC236}">
                <a16:creationId xmlns:a16="http://schemas.microsoft.com/office/drawing/2014/main" id="{CFDFD706-E137-4F33-AFDF-15F63734D105}"/>
              </a:ext>
            </a:extLst>
          </p:cNvPr>
          <p:cNvSpPr/>
          <p:nvPr/>
        </p:nvSpPr>
        <p:spPr>
          <a:xfrm>
            <a:off x="5799142" y="5916845"/>
            <a:ext cx="5886548" cy="338554"/>
          </a:xfrm>
          <a:prstGeom prst="rect">
            <a:avLst/>
          </a:prstGeom>
        </p:spPr>
        <p:txBody>
          <a:bodyPr wrap="none">
            <a:spAutoFit/>
          </a:bodyPr>
          <a:lstStyle/>
          <a:p>
            <a:r>
              <a:rPr lang="ja-JP" altLang="en-US" sz="1600" dirty="0">
                <a:latin typeface="+mn-ea"/>
              </a:rPr>
              <a:t>微分により誤差</a:t>
            </a:r>
            <a:r>
              <a:rPr lang="en-US" altLang="ja-JP" sz="1600" dirty="0">
                <a:latin typeface="+mn-ea"/>
              </a:rPr>
              <a:t>(E)</a:t>
            </a:r>
            <a:r>
              <a:rPr lang="ja-JP" altLang="en-US" sz="1600" dirty="0">
                <a:latin typeface="+mn-ea"/>
              </a:rPr>
              <a:t> が</a:t>
            </a:r>
            <a:r>
              <a:rPr lang="en-US" altLang="ja-JP" sz="1600" dirty="0">
                <a:latin typeface="+mn-ea"/>
              </a:rPr>
              <a:t>0(</a:t>
            </a:r>
            <a:r>
              <a:rPr lang="ja-JP" altLang="en-US" sz="1600" dirty="0">
                <a:latin typeface="+mn-ea"/>
              </a:rPr>
              <a:t>最小点</a:t>
            </a:r>
            <a:r>
              <a:rPr lang="en-US" altLang="ja-JP" sz="1600" dirty="0">
                <a:latin typeface="+mn-ea"/>
              </a:rPr>
              <a:t>)</a:t>
            </a:r>
            <a:r>
              <a:rPr lang="ja-JP" altLang="en-US" sz="1600" dirty="0">
                <a:latin typeface="+mn-ea"/>
              </a:rPr>
              <a:t>となるような傾き</a:t>
            </a:r>
            <a:r>
              <a:rPr lang="en-US" altLang="ja-JP" sz="1600" dirty="0">
                <a:latin typeface="+mn-ea"/>
              </a:rPr>
              <a:t>(a)</a:t>
            </a:r>
            <a:r>
              <a:rPr lang="ja-JP" altLang="en-US" sz="1600" dirty="0">
                <a:latin typeface="+mn-ea"/>
              </a:rPr>
              <a:t>値を算出</a:t>
            </a:r>
          </a:p>
        </p:txBody>
      </p:sp>
      <p:sp>
        <p:nvSpPr>
          <p:cNvPr id="48" name="矢印: 下 47">
            <a:extLst>
              <a:ext uri="{FF2B5EF4-FFF2-40B4-BE49-F238E27FC236}">
                <a16:creationId xmlns:a16="http://schemas.microsoft.com/office/drawing/2014/main" id="{BC934B9D-7699-496F-9F09-21B3F5885800}"/>
              </a:ext>
            </a:extLst>
          </p:cNvPr>
          <p:cNvSpPr/>
          <p:nvPr/>
        </p:nvSpPr>
        <p:spPr>
          <a:xfrm>
            <a:off x="6212352" y="5162851"/>
            <a:ext cx="531688" cy="468710"/>
          </a:xfrm>
          <a:prstGeom prst="down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graphicFrame>
        <p:nvGraphicFramePr>
          <p:cNvPr id="49" name="グラフ 48">
            <a:extLst>
              <a:ext uri="{FF2B5EF4-FFF2-40B4-BE49-F238E27FC236}">
                <a16:creationId xmlns:a16="http://schemas.microsoft.com/office/drawing/2014/main" id="{61DA98F0-AA18-483B-A489-D04A16324671}"/>
              </a:ext>
            </a:extLst>
          </p:cNvPr>
          <p:cNvGraphicFramePr/>
          <p:nvPr>
            <p:extLst>
              <p:ext uri="{D42A27DB-BD31-4B8C-83A1-F6EECF244321}">
                <p14:modId xmlns:p14="http://schemas.microsoft.com/office/powerpoint/2010/main" val="663094107"/>
              </p:ext>
            </p:extLst>
          </p:nvPr>
        </p:nvGraphicFramePr>
        <p:xfrm>
          <a:off x="8187888" y="4403032"/>
          <a:ext cx="2048883" cy="1582476"/>
        </p:xfrm>
        <a:graphic>
          <a:graphicData uri="http://schemas.openxmlformats.org/drawingml/2006/chart">
            <c:chart xmlns:c="http://schemas.openxmlformats.org/drawingml/2006/chart" xmlns:r="http://schemas.openxmlformats.org/officeDocument/2006/relationships" r:id="rId20"/>
          </a:graphicData>
        </a:graphic>
      </p:graphicFrame>
      <mc:AlternateContent xmlns:mc="http://schemas.openxmlformats.org/markup-compatibility/2006" xmlns:a14="http://schemas.microsoft.com/office/drawing/2010/main">
        <mc:Choice Requires="a14">
          <p:sp>
            <p:nvSpPr>
              <p:cNvPr id="50" name="正方形/長方形 49">
                <a:extLst>
                  <a:ext uri="{FF2B5EF4-FFF2-40B4-BE49-F238E27FC236}">
                    <a16:creationId xmlns:a16="http://schemas.microsoft.com/office/drawing/2014/main" id="{73EDF5D9-0B0B-4DA9-B17B-2A0915BBE1D0}"/>
                  </a:ext>
                </a:extLst>
              </p:cNvPr>
              <p:cNvSpPr/>
              <p:nvPr/>
            </p:nvSpPr>
            <p:spPr>
              <a:xfrm>
                <a:off x="7980214" y="4403032"/>
                <a:ext cx="4165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ea typeface="Cambria Math" panose="02040503050406030204" pitchFamily="18" charset="0"/>
                        </a:rPr>
                        <m:t>𝐸</m:t>
                      </m:r>
                    </m:oMath>
                  </m:oMathPara>
                </a14:m>
                <a:endParaRPr lang="ja-JP" altLang="en-US" dirty="0"/>
              </a:p>
            </p:txBody>
          </p:sp>
        </mc:Choice>
        <mc:Fallback xmlns="">
          <p:sp>
            <p:nvSpPr>
              <p:cNvPr id="50" name="正方形/長方形 49">
                <a:extLst>
                  <a:ext uri="{FF2B5EF4-FFF2-40B4-BE49-F238E27FC236}">
                    <a16:creationId xmlns:a16="http://schemas.microsoft.com/office/drawing/2014/main" id="{73EDF5D9-0B0B-4DA9-B17B-2A0915BBE1D0}"/>
                  </a:ext>
                </a:extLst>
              </p:cNvPr>
              <p:cNvSpPr>
                <a:spLocks noRot="1" noChangeAspect="1" noMove="1" noResize="1" noEditPoints="1" noAdjustHandles="1" noChangeArrowheads="1" noChangeShapeType="1" noTextEdit="1"/>
              </p:cNvSpPr>
              <p:nvPr/>
            </p:nvSpPr>
            <p:spPr>
              <a:xfrm>
                <a:off x="7980214" y="4403032"/>
                <a:ext cx="416524" cy="369332"/>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正方形/長方形 50">
                <a:extLst>
                  <a:ext uri="{FF2B5EF4-FFF2-40B4-BE49-F238E27FC236}">
                    <a16:creationId xmlns:a16="http://schemas.microsoft.com/office/drawing/2014/main" id="{7DE688AF-EA25-41EB-9649-91A3F34BA994}"/>
                  </a:ext>
                </a:extLst>
              </p:cNvPr>
              <p:cNvSpPr/>
              <p:nvPr/>
            </p:nvSpPr>
            <p:spPr>
              <a:xfrm>
                <a:off x="9823561" y="5547483"/>
                <a:ext cx="3970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𝑎</m:t>
                      </m:r>
                    </m:oMath>
                  </m:oMathPara>
                </a14:m>
                <a:endParaRPr lang="ja-JP" altLang="en-US" dirty="0"/>
              </a:p>
            </p:txBody>
          </p:sp>
        </mc:Choice>
        <mc:Fallback xmlns="">
          <p:sp>
            <p:nvSpPr>
              <p:cNvPr id="51" name="正方形/長方形 50">
                <a:extLst>
                  <a:ext uri="{FF2B5EF4-FFF2-40B4-BE49-F238E27FC236}">
                    <a16:creationId xmlns:a16="http://schemas.microsoft.com/office/drawing/2014/main" id="{7DE688AF-EA25-41EB-9649-91A3F34BA994}"/>
                  </a:ext>
                </a:extLst>
              </p:cNvPr>
              <p:cNvSpPr>
                <a:spLocks noRot="1" noChangeAspect="1" noMove="1" noResize="1" noEditPoints="1" noAdjustHandles="1" noChangeArrowheads="1" noChangeShapeType="1" noTextEdit="1"/>
              </p:cNvSpPr>
              <p:nvPr/>
            </p:nvSpPr>
            <p:spPr>
              <a:xfrm>
                <a:off x="9823561" y="5547483"/>
                <a:ext cx="397096" cy="369332"/>
              </a:xfrm>
              <a:prstGeom prst="rect">
                <a:avLst/>
              </a:prstGeom>
              <a:blipFill>
                <a:blip r:embed="rId22"/>
                <a:stretch>
                  <a:fillRect/>
                </a:stretch>
              </a:blipFill>
            </p:spPr>
            <p:txBody>
              <a:bodyPr/>
              <a:lstStyle/>
              <a:p>
                <a:r>
                  <a:rPr lang="ja-JP" altLang="en-US">
                    <a:noFill/>
                  </a:rPr>
                  <a:t> </a:t>
                </a:r>
              </a:p>
            </p:txBody>
          </p:sp>
        </mc:Fallback>
      </mc:AlternateContent>
      <p:sp>
        <p:nvSpPr>
          <p:cNvPr id="52" name="吹き出し: 四角形 51">
            <a:extLst>
              <a:ext uri="{FF2B5EF4-FFF2-40B4-BE49-F238E27FC236}">
                <a16:creationId xmlns:a16="http://schemas.microsoft.com/office/drawing/2014/main" id="{FB8D9C42-C405-4646-A8F6-21E0A5DEA47A}"/>
              </a:ext>
            </a:extLst>
          </p:cNvPr>
          <p:cNvSpPr/>
          <p:nvPr/>
        </p:nvSpPr>
        <p:spPr>
          <a:xfrm>
            <a:off x="9706168" y="5171484"/>
            <a:ext cx="1719070" cy="278508"/>
          </a:xfrm>
          <a:prstGeom prst="wedgeRectCallout">
            <a:avLst>
              <a:gd name="adj1" fmla="val -66808"/>
              <a:gd name="adj2" fmla="val 93463"/>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誤差が最小となる値</a:t>
            </a:r>
          </a:p>
        </p:txBody>
      </p:sp>
      <p:sp>
        <p:nvSpPr>
          <p:cNvPr id="53" name="楕円 52">
            <a:extLst>
              <a:ext uri="{FF2B5EF4-FFF2-40B4-BE49-F238E27FC236}">
                <a16:creationId xmlns:a16="http://schemas.microsoft.com/office/drawing/2014/main" id="{E645AF83-D04F-4383-8E8D-8FFAD5A7FFA9}"/>
              </a:ext>
            </a:extLst>
          </p:cNvPr>
          <p:cNvSpPr/>
          <p:nvPr/>
        </p:nvSpPr>
        <p:spPr>
          <a:xfrm>
            <a:off x="9168831" y="5547483"/>
            <a:ext cx="137160" cy="137160"/>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Tree>
    <p:extLst>
      <p:ext uri="{BB962C8B-B14F-4D97-AF65-F5344CB8AC3E}">
        <p14:creationId xmlns:p14="http://schemas.microsoft.com/office/powerpoint/2010/main" val="6913475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3035902"/>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2-1-9.</a:t>
            </a:r>
            <a:r>
              <a:rPr lang="ja-JP" altLang="en-US" dirty="0"/>
              <a:t>回帰分析の評価</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124</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1996137" y="3009482"/>
            <a:ext cx="8640762" cy="1259281"/>
          </a:xfrm>
        </p:spPr>
        <p:txBody>
          <a:bodyPr>
            <a:normAutofit/>
          </a:bodyPr>
          <a:lstStyle/>
          <a:p>
            <a:pPr>
              <a:buClr>
                <a:srgbClr val="F36C37"/>
              </a:buClr>
            </a:pPr>
            <a:r>
              <a:rPr lang="ja-JP" altLang="en-US" sz="2000" b="1" dirty="0"/>
              <a:t>回帰分析においては</a:t>
            </a:r>
            <a:r>
              <a:rPr lang="ja-JP" altLang="en-US" sz="2000" b="1" dirty="0">
                <a:solidFill>
                  <a:srgbClr val="F47746"/>
                </a:solidFill>
              </a:rPr>
              <a:t>決定係数（</a:t>
            </a:r>
            <a:r>
              <a:rPr lang="en-US" altLang="ja-JP" sz="2000" b="1" dirty="0">
                <a:solidFill>
                  <a:srgbClr val="F47746"/>
                </a:solidFill>
              </a:rPr>
              <a:t>R2</a:t>
            </a:r>
            <a:r>
              <a:rPr lang="ja-JP" altLang="en-US" sz="2000" b="1" dirty="0">
                <a:solidFill>
                  <a:srgbClr val="F47746"/>
                </a:solidFill>
              </a:rPr>
              <a:t>）</a:t>
            </a:r>
            <a:r>
              <a:rPr lang="ja-JP" altLang="en-US" sz="2000" b="1" dirty="0"/>
              <a:t>が最も重要な評価指標の一つ</a:t>
            </a:r>
          </a:p>
          <a:p>
            <a:pPr>
              <a:buClr>
                <a:srgbClr val="F36C37"/>
              </a:buClr>
            </a:pPr>
            <a:r>
              <a:rPr lang="ja-JP" altLang="en-US" sz="2000" b="1" dirty="0"/>
              <a:t>決定係数はモデルがどれだけ実データに当てはまるかを評価する</a:t>
            </a:r>
          </a:p>
          <a:p>
            <a:pPr>
              <a:buClr>
                <a:srgbClr val="F36C37"/>
              </a:buClr>
            </a:pPr>
            <a:r>
              <a:rPr lang="en-US" altLang="ja-JP" sz="2000" b="1" dirty="0">
                <a:solidFill>
                  <a:srgbClr val="F36C37"/>
                </a:solidFill>
              </a:rPr>
              <a:t>1</a:t>
            </a:r>
            <a:r>
              <a:rPr lang="ja-JP" altLang="en-US" sz="2000" b="1" dirty="0">
                <a:solidFill>
                  <a:srgbClr val="F36C37"/>
                </a:solidFill>
              </a:rPr>
              <a:t>以下</a:t>
            </a:r>
            <a:r>
              <a:rPr lang="ja-JP" altLang="en-US" sz="2000" b="1" dirty="0">
                <a:solidFill>
                  <a:srgbClr val="494949"/>
                </a:solidFill>
              </a:rPr>
              <a:t>の範囲を取り</a:t>
            </a:r>
            <a:r>
              <a:rPr lang="ja-JP" altLang="en-US" sz="2000" b="1" dirty="0">
                <a:solidFill>
                  <a:srgbClr val="F36C37"/>
                </a:solidFill>
              </a:rPr>
              <a:t>高ければ高いほど良い</a:t>
            </a:r>
          </a:p>
          <a:p>
            <a:pPr>
              <a:buClr>
                <a:srgbClr val="F36C37"/>
              </a:buClr>
            </a:pPr>
            <a:endParaRPr lang="ja-JP" altLang="en-US" sz="2000" b="1" dirty="0"/>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評価指標：決定係数</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766764" y="1598214"/>
            <a:ext cx="10658474" cy="118494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lgn="ctr"/>
            <a:r>
              <a:rPr lang="ja-JP" altLang="en-US" sz="2000" spc="0" dirty="0">
                <a:solidFill>
                  <a:schemeClr val="tx1">
                    <a:lumMod val="75000"/>
                    <a:lumOff val="25000"/>
                  </a:schemeClr>
                </a:solidFill>
              </a:rPr>
              <a:t>予測のできるモデルが出来上がったら、必ずそのモデルでどの程度の性能が出るかどうか</a:t>
            </a:r>
            <a:endParaRPr lang="en-US" altLang="ja-JP" sz="2000" spc="0" dirty="0">
              <a:solidFill>
                <a:schemeClr val="tx1">
                  <a:lumMod val="75000"/>
                  <a:lumOff val="25000"/>
                </a:schemeClr>
              </a:solidFill>
            </a:endParaRPr>
          </a:p>
          <a:p>
            <a:pPr algn="ctr"/>
            <a:r>
              <a:rPr lang="ja-JP" altLang="en-US" sz="2000" spc="0" dirty="0">
                <a:solidFill>
                  <a:schemeClr val="tx1">
                    <a:lumMod val="75000"/>
                    <a:lumOff val="25000"/>
                  </a:schemeClr>
                </a:solidFill>
              </a:rPr>
              <a:t>評価を行います。評価の仕方には様々な</a:t>
            </a:r>
            <a:r>
              <a:rPr lang="ja-JP" altLang="en-US" sz="2000" spc="0" dirty="0">
                <a:solidFill>
                  <a:srgbClr val="F36C37"/>
                </a:solidFill>
              </a:rPr>
              <a:t>評価指標</a:t>
            </a:r>
            <a:r>
              <a:rPr lang="ja-JP" altLang="en-US" sz="2000" spc="0" dirty="0">
                <a:solidFill>
                  <a:schemeClr val="tx1">
                    <a:lumMod val="75000"/>
                    <a:lumOff val="25000"/>
                  </a:schemeClr>
                </a:solidFill>
              </a:rPr>
              <a:t>が存在しており、目的に合った最適な</a:t>
            </a:r>
            <a:endParaRPr lang="en-US" altLang="ja-JP" sz="2000" spc="0" dirty="0">
              <a:solidFill>
                <a:schemeClr val="tx1">
                  <a:lumMod val="75000"/>
                  <a:lumOff val="25000"/>
                </a:schemeClr>
              </a:solidFill>
            </a:endParaRPr>
          </a:p>
          <a:p>
            <a:pPr algn="ctr"/>
            <a:r>
              <a:rPr lang="ja-JP" altLang="en-US" sz="2000" spc="0" dirty="0">
                <a:solidFill>
                  <a:schemeClr val="tx1">
                    <a:lumMod val="75000"/>
                    <a:lumOff val="25000"/>
                  </a:schemeClr>
                </a:solidFill>
              </a:rPr>
              <a:t>評価指標を用いる必要があります。回帰分析においてはよく</a:t>
            </a:r>
            <a:r>
              <a:rPr lang="ja-JP" altLang="en-US" sz="2000" spc="0" dirty="0">
                <a:solidFill>
                  <a:srgbClr val="F36C37"/>
                </a:solidFill>
              </a:rPr>
              <a:t>決定係数</a:t>
            </a:r>
            <a:r>
              <a:rPr lang="ja-JP" altLang="en-US" sz="2000" spc="0" dirty="0">
                <a:solidFill>
                  <a:schemeClr val="tx1">
                    <a:lumMod val="75000"/>
                    <a:lumOff val="25000"/>
                  </a:schemeClr>
                </a:solidFill>
              </a:rPr>
              <a:t>が用いられます。</a:t>
            </a:r>
          </a:p>
        </p:txBody>
      </p:sp>
      <p:grpSp>
        <p:nvGrpSpPr>
          <p:cNvPr id="6" name="グループ化 5">
            <a:extLst>
              <a:ext uri="{FF2B5EF4-FFF2-40B4-BE49-F238E27FC236}">
                <a16:creationId xmlns:a16="http://schemas.microsoft.com/office/drawing/2014/main" id="{9A229528-FA5B-4ADF-9E3A-AB6C363DCC60}"/>
              </a:ext>
            </a:extLst>
          </p:cNvPr>
          <p:cNvGrpSpPr/>
          <p:nvPr/>
        </p:nvGrpSpPr>
        <p:grpSpPr>
          <a:xfrm>
            <a:off x="2993486" y="4576493"/>
            <a:ext cx="2441694" cy="2093124"/>
            <a:chOff x="2926502" y="4576493"/>
            <a:chExt cx="2441694" cy="2093124"/>
          </a:xfrm>
        </p:grpSpPr>
        <p:sp>
          <p:nvSpPr>
            <p:cNvPr id="20" name="正方形/長方形 19">
              <a:extLst>
                <a:ext uri="{FF2B5EF4-FFF2-40B4-BE49-F238E27FC236}">
                  <a16:creationId xmlns:a16="http://schemas.microsoft.com/office/drawing/2014/main" id="{785E80B7-9866-4A6F-A87A-9DEDDAA1E63D}"/>
                </a:ext>
              </a:extLst>
            </p:cNvPr>
            <p:cNvSpPr/>
            <p:nvPr/>
          </p:nvSpPr>
          <p:spPr>
            <a:xfrm>
              <a:off x="3316920" y="4576493"/>
              <a:ext cx="1526380" cy="338554"/>
            </a:xfrm>
            <a:prstGeom prst="rect">
              <a:avLst/>
            </a:prstGeom>
          </p:spPr>
          <p:txBody>
            <a:bodyPr wrap="none">
              <a:spAutoFit/>
            </a:bodyPr>
            <a:lstStyle/>
            <a:p>
              <a:pPr algn="ctr"/>
              <a:r>
                <a:rPr lang="ja-JP" altLang="en-US" sz="1600" b="1" dirty="0"/>
                <a:t>決定係数 </a:t>
              </a:r>
              <a:r>
                <a:rPr lang="en-US" altLang="ja-JP" sz="1600" b="1" dirty="0"/>
                <a:t>= </a:t>
              </a:r>
              <a:r>
                <a:rPr lang="en-US" altLang="ja-JP" sz="1600" b="1" dirty="0">
                  <a:solidFill>
                    <a:srgbClr val="F47746"/>
                  </a:solidFill>
                </a:rPr>
                <a:t>0.9</a:t>
              </a:r>
              <a:endParaRPr lang="ja-JP" altLang="en-US" sz="1600" b="1" dirty="0">
                <a:solidFill>
                  <a:srgbClr val="F47746"/>
                </a:solidFill>
              </a:endParaRPr>
            </a:p>
          </p:txBody>
        </p:sp>
        <p:cxnSp>
          <p:nvCxnSpPr>
            <p:cNvPr id="25" name="直線コネクタ 24">
              <a:extLst>
                <a:ext uri="{FF2B5EF4-FFF2-40B4-BE49-F238E27FC236}">
                  <a16:creationId xmlns:a16="http://schemas.microsoft.com/office/drawing/2014/main" id="{42A5C7A4-431D-407E-8223-00F81858A6A2}"/>
                </a:ext>
              </a:extLst>
            </p:cNvPr>
            <p:cNvCxnSpPr/>
            <p:nvPr/>
          </p:nvCxnSpPr>
          <p:spPr>
            <a:xfrm>
              <a:off x="3173542" y="6245494"/>
              <a:ext cx="1736992" cy="0"/>
            </a:xfrm>
            <a:prstGeom prst="line">
              <a:avLst/>
            </a:prstGeom>
            <a:ln w="12700">
              <a:solidFill>
                <a:schemeClr val="bg1">
                  <a:lumMod val="6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 name="直線コネクタ 25">
              <a:extLst>
                <a:ext uri="{FF2B5EF4-FFF2-40B4-BE49-F238E27FC236}">
                  <a16:creationId xmlns:a16="http://schemas.microsoft.com/office/drawing/2014/main" id="{E9AB17B6-CB63-4313-A77A-49E0CE8D8EB9}"/>
                </a:ext>
              </a:extLst>
            </p:cNvPr>
            <p:cNvCxnSpPr>
              <a:cxnSpLocks/>
            </p:cNvCxnSpPr>
            <p:nvPr/>
          </p:nvCxnSpPr>
          <p:spPr>
            <a:xfrm flipV="1">
              <a:off x="3240526" y="4907408"/>
              <a:ext cx="0" cy="1434383"/>
            </a:xfrm>
            <a:prstGeom prst="line">
              <a:avLst/>
            </a:prstGeom>
            <a:ln w="12700">
              <a:solidFill>
                <a:schemeClr val="bg1">
                  <a:lumMod val="6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 name="直線コネクタ 26">
              <a:extLst>
                <a:ext uri="{FF2B5EF4-FFF2-40B4-BE49-F238E27FC236}">
                  <a16:creationId xmlns:a16="http://schemas.microsoft.com/office/drawing/2014/main" id="{46F31E15-131C-475C-B022-DFF5FD2E704B}"/>
                </a:ext>
              </a:extLst>
            </p:cNvPr>
            <p:cNvCxnSpPr>
              <a:cxnSpLocks/>
            </p:cNvCxnSpPr>
            <p:nvPr/>
          </p:nvCxnSpPr>
          <p:spPr>
            <a:xfrm flipV="1">
              <a:off x="3285320" y="5195485"/>
              <a:ext cx="1555290" cy="814582"/>
            </a:xfrm>
            <a:prstGeom prst="line">
              <a:avLst/>
            </a:prstGeom>
            <a:ln w="3810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8" name="楕円 27">
              <a:extLst>
                <a:ext uri="{FF2B5EF4-FFF2-40B4-BE49-F238E27FC236}">
                  <a16:creationId xmlns:a16="http://schemas.microsoft.com/office/drawing/2014/main" id="{C024C9DD-39C1-47AE-8843-C740B904C54F}"/>
                </a:ext>
              </a:extLst>
            </p:cNvPr>
            <p:cNvSpPr/>
            <p:nvPr/>
          </p:nvSpPr>
          <p:spPr>
            <a:xfrm>
              <a:off x="4297734" y="5270028"/>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B41F0AB1-C2B4-4FD5-AD95-8AAB95FD37CA}"/>
                </a:ext>
              </a:extLst>
            </p:cNvPr>
            <p:cNvSpPr/>
            <p:nvPr/>
          </p:nvSpPr>
          <p:spPr>
            <a:xfrm>
              <a:off x="3981985" y="5431985"/>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1A83A488-91CB-49D9-82C3-E38B0AD3CCAB}"/>
                </a:ext>
              </a:extLst>
            </p:cNvPr>
            <p:cNvSpPr/>
            <p:nvPr/>
          </p:nvSpPr>
          <p:spPr>
            <a:xfrm>
              <a:off x="3779239" y="5606409"/>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2282E4DE-1F9E-4322-BD59-4F913A4CBCE7}"/>
                </a:ext>
              </a:extLst>
            </p:cNvPr>
            <p:cNvSpPr/>
            <p:nvPr/>
          </p:nvSpPr>
          <p:spPr>
            <a:xfrm>
              <a:off x="4210258" y="5480211"/>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C8145004-1DE6-42A9-9616-6A9F93C0A549}"/>
                </a:ext>
              </a:extLst>
            </p:cNvPr>
            <p:cNvSpPr/>
            <p:nvPr/>
          </p:nvSpPr>
          <p:spPr>
            <a:xfrm>
              <a:off x="3828787" y="5748663"/>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C9791527-8395-41A5-9E57-0F4331C65D59}"/>
                </a:ext>
              </a:extLst>
            </p:cNvPr>
            <p:cNvSpPr/>
            <p:nvPr/>
          </p:nvSpPr>
          <p:spPr>
            <a:xfrm>
              <a:off x="3553083" y="5917726"/>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A6D1E9AD-A6BF-486C-9CE0-F7EB6B7C125F}"/>
                </a:ext>
              </a:extLst>
            </p:cNvPr>
            <p:cNvSpPr/>
            <p:nvPr/>
          </p:nvSpPr>
          <p:spPr>
            <a:xfrm>
              <a:off x="4593372" y="5386560"/>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553F10B2-FDC3-4CDD-A4FF-DB288AA3F831}"/>
                </a:ext>
              </a:extLst>
            </p:cNvPr>
            <p:cNvSpPr/>
            <p:nvPr/>
          </p:nvSpPr>
          <p:spPr>
            <a:xfrm>
              <a:off x="2926502" y="6331063"/>
              <a:ext cx="2441694" cy="338554"/>
            </a:xfrm>
            <a:prstGeom prst="rect">
              <a:avLst/>
            </a:prstGeom>
          </p:spPr>
          <p:txBody>
            <a:bodyPr wrap="none">
              <a:spAutoFit/>
            </a:bodyPr>
            <a:lstStyle/>
            <a:p>
              <a:pPr algn="ctr"/>
              <a:r>
                <a:rPr lang="ja-JP" altLang="en-US" sz="1600" b="1" dirty="0"/>
                <a:t>予測と実測の</a:t>
              </a:r>
              <a:r>
                <a:rPr lang="ja-JP" altLang="en-US" sz="1600" b="1" dirty="0">
                  <a:solidFill>
                    <a:srgbClr val="F47746"/>
                  </a:solidFill>
                </a:rPr>
                <a:t>差が小さい</a:t>
              </a:r>
            </a:p>
          </p:txBody>
        </p:sp>
      </p:grpSp>
      <p:sp>
        <p:nvSpPr>
          <p:cNvPr id="37" name="正方形/長方形 36">
            <a:extLst>
              <a:ext uri="{FF2B5EF4-FFF2-40B4-BE49-F238E27FC236}">
                <a16:creationId xmlns:a16="http://schemas.microsoft.com/office/drawing/2014/main" id="{3C1647D2-D913-407B-BC50-96ADA07325A7}"/>
              </a:ext>
            </a:extLst>
          </p:cNvPr>
          <p:cNvSpPr/>
          <p:nvPr/>
        </p:nvSpPr>
        <p:spPr>
          <a:xfrm>
            <a:off x="6900199" y="4578037"/>
            <a:ext cx="1526380" cy="338554"/>
          </a:xfrm>
          <a:prstGeom prst="rect">
            <a:avLst/>
          </a:prstGeom>
        </p:spPr>
        <p:txBody>
          <a:bodyPr wrap="none">
            <a:spAutoFit/>
          </a:bodyPr>
          <a:lstStyle/>
          <a:p>
            <a:pPr algn="ctr"/>
            <a:r>
              <a:rPr lang="ja-JP" altLang="en-US" sz="1600" b="1" dirty="0"/>
              <a:t>決定係数 </a:t>
            </a:r>
            <a:r>
              <a:rPr lang="en-US" altLang="ja-JP" sz="1600" b="1" dirty="0"/>
              <a:t>= </a:t>
            </a:r>
            <a:r>
              <a:rPr lang="en-US" altLang="ja-JP" sz="1600" b="1" dirty="0">
                <a:solidFill>
                  <a:srgbClr val="F47746"/>
                </a:solidFill>
              </a:rPr>
              <a:t>0.5</a:t>
            </a:r>
            <a:endParaRPr lang="ja-JP" altLang="en-US" sz="1600" b="1" dirty="0">
              <a:solidFill>
                <a:srgbClr val="F47746"/>
              </a:solidFill>
            </a:endParaRPr>
          </a:p>
        </p:txBody>
      </p:sp>
      <p:cxnSp>
        <p:nvCxnSpPr>
          <p:cNvPr id="38" name="直線コネクタ 37">
            <a:extLst>
              <a:ext uri="{FF2B5EF4-FFF2-40B4-BE49-F238E27FC236}">
                <a16:creationId xmlns:a16="http://schemas.microsoft.com/office/drawing/2014/main" id="{CA943829-A5B9-4FF1-BE09-DE7737BD9C53}"/>
              </a:ext>
            </a:extLst>
          </p:cNvPr>
          <p:cNvCxnSpPr/>
          <p:nvPr/>
        </p:nvCxnSpPr>
        <p:spPr>
          <a:xfrm>
            <a:off x="6756821" y="6247038"/>
            <a:ext cx="1736992" cy="0"/>
          </a:xfrm>
          <a:prstGeom prst="line">
            <a:avLst/>
          </a:prstGeom>
          <a:ln w="12700">
            <a:solidFill>
              <a:schemeClr val="bg1">
                <a:lumMod val="6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9" name="直線コネクタ 38">
            <a:extLst>
              <a:ext uri="{FF2B5EF4-FFF2-40B4-BE49-F238E27FC236}">
                <a16:creationId xmlns:a16="http://schemas.microsoft.com/office/drawing/2014/main" id="{DBA76BCF-4642-4DC0-9E96-2F6B75E7A37F}"/>
              </a:ext>
            </a:extLst>
          </p:cNvPr>
          <p:cNvCxnSpPr>
            <a:cxnSpLocks/>
          </p:cNvCxnSpPr>
          <p:nvPr/>
        </p:nvCxnSpPr>
        <p:spPr>
          <a:xfrm flipV="1">
            <a:off x="6823805" y="4908952"/>
            <a:ext cx="0" cy="1434383"/>
          </a:xfrm>
          <a:prstGeom prst="line">
            <a:avLst/>
          </a:prstGeom>
          <a:ln w="12700">
            <a:solidFill>
              <a:schemeClr val="bg1">
                <a:lumMod val="6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48" name="正方形/長方形 47">
            <a:extLst>
              <a:ext uri="{FF2B5EF4-FFF2-40B4-BE49-F238E27FC236}">
                <a16:creationId xmlns:a16="http://schemas.microsoft.com/office/drawing/2014/main" id="{66061B06-66EB-4317-8BAA-C0778D9ADEC6}"/>
              </a:ext>
            </a:extLst>
          </p:cNvPr>
          <p:cNvSpPr/>
          <p:nvPr/>
        </p:nvSpPr>
        <p:spPr>
          <a:xfrm>
            <a:off x="6509781" y="6332607"/>
            <a:ext cx="2441694" cy="338554"/>
          </a:xfrm>
          <a:prstGeom prst="rect">
            <a:avLst/>
          </a:prstGeom>
        </p:spPr>
        <p:txBody>
          <a:bodyPr wrap="none">
            <a:spAutoFit/>
          </a:bodyPr>
          <a:lstStyle/>
          <a:p>
            <a:pPr algn="ctr"/>
            <a:r>
              <a:rPr lang="ja-JP" altLang="en-US" sz="1600" b="1" dirty="0"/>
              <a:t>予測と実測の</a:t>
            </a:r>
            <a:r>
              <a:rPr lang="ja-JP" altLang="en-US" sz="1600" b="1" dirty="0">
                <a:solidFill>
                  <a:srgbClr val="F47746"/>
                </a:solidFill>
              </a:rPr>
              <a:t>差が大きい</a:t>
            </a:r>
          </a:p>
        </p:txBody>
      </p:sp>
      <p:cxnSp>
        <p:nvCxnSpPr>
          <p:cNvPr id="52" name="直線コネクタ 51">
            <a:extLst>
              <a:ext uri="{FF2B5EF4-FFF2-40B4-BE49-F238E27FC236}">
                <a16:creationId xmlns:a16="http://schemas.microsoft.com/office/drawing/2014/main" id="{FD3BC869-3799-4CDE-A687-F3A823B55F4E}"/>
              </a:ext>
            </a:extLst>
          </p:cNvPr>
          <p:cNvCxnSpPr>
            <a:cxnSpLocks/>
          </p:cNvCxnSpPr>
          <p:nvPr/>
        </p:nvCxnSpPr>
        <p:spPr>
          <a:xfrm flipV="1">
            <a:off x="6868598" y="5522040"/>
            <a:ext cx="1625215" cy="483099"/>
          </a:xfrm>
          <a:prstGeom prst="line">
            <a:avLst/>
          </a:prstGeom>
          <a:ln w="3810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53" name="楕円 52">
            <a:extLst>
              <a:ext uri="{FF2B5EF4-FFF2-40B4-BE49-F238E27FC236}">
                <a16:creationId xmlns:a16="http://schemas.microsoft.com/office/drawing/2014/main" id="{642D01FF-4966-433A-AB62-2012B0697CE5}"/>
              </a:ext>
            </a:extLst>
          </p:cNvPr>
          <p:cNvSpPr/>
          <p:nvPr/>
        </p:nvSpPr>
        <p:spPr>
          <a:xfrm>
            <a:off x="7881012" y="5265099"/>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6C39692D-4E31-4FF0-B66E-EE627F802D31}"/>
              </a:ext>
            </a:extLst>
          </p:cNvPr>
          <p:cNvSpPr/>
          <p:nvPr/>
        </p:nvSpPr>
        <p:spPr>
          <a:xfrm>
            <a:off x="7565263" y="5427056"/>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B502ED1E-5027-4622-9B74-111EB1164A9C}"/>
              </a:ext>
            </a:extLst>
          </p:cNvPr>
          <p:cNvSpPr/>
          <p:nvPr/>
        </p:nvSpPr>
        <p:spPr>
          <a:xfrm>
            <a:off x="7362517" y="5601480"/>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C376DC6D-21EE-4743-AF41-0B58847D08B2}"/>
              </a:ext>
            </a:extLst>
          </p:cNvPr>
          <p:cNvSpPr/>
          <p:nvPr/>
        </p:nvSpPr>
        <p:spPr>
          <a:xfrm>
            <a:off x="7793536" y="5475282"/>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F7B4579A-19D8-4014-94A0-E2B447AE059A}"/>
              </a:ext>
            </a:extLst>
          </p:cNvPr>
          <p:cNvSpPr/>
          <p:nvPr/>
        </p:nvSpPr>
        <p:spPr>
          <a:xfrm>
            <a:off x="7412065" y="5743734"/>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E8338F7B-3ECD-49B5-A8B5-2177AD9C67F4}"/>
              </a:ext>
            </a:extLst>
          </p:cNvPr>
          <p:cNvSpPr/>
          <p:nvPr/>
        </p:nvSpPr>
        <p:spPr>
          <a:xfrm>
            <a:off x="7136361" y="5912797"/>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78D29C7D-935F-4F3E-AEC6-AB6ADEBC68D3}"/>
              </a:ext>
            </a:extLst>
          </p:cNvPr>
          <p:cNvSpPr/>
          <p:nvPr/>
        </p:nvSpPr>
        <p:spPr>
          <a:xfrm>
            <a:off x="8176650" y="5381631"/>
            <a:ext cx="109414" cy="1094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82949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2</a:t>
            </a:r>
            <a:r>
              <a:rPr lang="ja-JP" altLang="en-US" sz="3600" spc="150" dirty="0">
                <a:solidFill>
                  <a:srgbClr val="F36C37"/>
                </a:solidFill>
              </a:rPr>
              <a:t>章　線形回帰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125</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2-1.</a:t>
            </a:r>
            <a:r>
              <a:rPr kumimoji="1" lang="ja-JP" altLang="en-US" sz="2800" b="1" spc="300" dirty="0">
                <a:solidFill>
                  <a:schemeClr val="bg2">
                    <a:lumMod val="75000"/>
                  </a:schemeClr>
                </a:solidFill>
              </a:rPr>
              <a:t>線形回帰</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tx1">
                    <a:lumMod val="75000"/>
                    <a:lumOff val="25000"/>
                  </a:schemeClr>
                </a:solidFill>
              </a:rPr>
              <a:t>2-2.</a:t>
            </a:r>
            <a:r>
              <a:rPr lang="ja-JP" altLang="en-US" sz="2800" b="1" spc="300" dirty="0">
                <a:solidFill>
                  <a:schemeClr val="tx1">
                    <a:lumMod val="75000"/>
                    <a:lumOff val="25000"/>
                  </a:schemeClr>
                </a:solidFill>
              </a:rPr>
              <a:t>機械学習基本の</a:t>
            </a:r>
            <a:r>
              <a:rPr lang="en-US" altLang="ja-JP" sz="2800" b="1" spc="300" dirty="0">
                <a:solidFill>
                  <a:schemeClr val="tx1">
                    <a:lumMod val="75000"/>
                    <a:lumOff val="25000"/>
                  </a:schemeClr>
                </a:solidFill>
              </a:rPr>
              <a:t>4STEP</a:t>
            </a:r>
          </a:p>
          <a:p>
            <a:pPr algn="l">
              <a:lnSpc>
                <a:spcPct val="150000"/>
              </a:lnSpc>
            </a:pPr>
            <a:r>
              <a:rPr lang="en-US" altLang="ja-JP" sz="2800" b="1" spc="300" dirty="0">
                <a:solidFill>
                  <a:schemeClr val="bg2">
                    <a:lumMod val="75000"/>
                  </a:schemeClr>
                </a:solidFill>
              </a:rPr>
              <a:t>2-3.</a:t>
            </a:r>
            <a:r>
              <a:rPr lang="ja-JP" altLang="en-US" sz="2800" b="1" spc="300" dirty="0">
                <a:solidFill>
                  <a:schemeClr val="bg2">
                    <a:lumMod val="75000"/>
                  </a:schemeClr>
                </a:solidFill>
              </a:rPr>
              <a:t>線形回帰モデルの実装</a:t>
            </a:r>
            <a:endParaRPr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2-4.</a:t>
            </a:r>
            <a:r>
              <a:rPr lang="ja-JP" altLang="en-US" sz="2800" b="1" spc="300" dirty="0">
                <a:solidFill>
                  <a:schemeClr val="bg2">
                    <a:lumMod val="75000"/>
                  </a:schemeClr>
                </a:solidFill>
              </a:rPr>
              <a:t>特徴量選択による線形回帰モデルの改良</a:t>
            </a:r>
            <a:endParaRPr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2-5.</a:t>
            </a:r>
            <a:r>
              <a:rPr lang="ja-JP" altLang="en-US" sz="2800" b="1" spc="300" dirty="0">
                <a:solidFill>
                  <a:schemeClr val="bg2">
                    <a:lumMod val="75000"/>
                  </a:schemeClr>
                </a:solidFill>
              </a:rPr>
              <a:t>演習：線形回帰</a:t>
            </a:r>
            <a:endParaRPr lang="en-US" altLang="ja-JP" sz="2800" b="1" spc="300" dirty="0">
              <a:solidFill>
                <a:schemeClr val="bg2">
                  <a:lumMod val="75000"/>
                </a:schemeClr>
              </a:solidFill>
            </a:endParaRPr>
          </a:p>
        </p:txBody>
      </p:sp>
    </p:spTree>
    <p:extLst>
      <p:ext uri="{BB962C8B-B14F-4D97-AF65-F5344CB8AC3E}">
        <p14:creationId xmlns:p14="http://schemas.microsoft.com/office/powerpoint/2010/main" val="12692266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893194-8E07-45A6-8B41-83465E9338EE}"/>
              </a:ext>
            </a:extLst>
          </p:cNvPr>
          <p:cNvSpPr>
            <a:spLocks noGrp="1"/>
          </p:cNvSpPr>
          <p:nvPr>
            <p:ph type="title"/>
          </p:nvPr>
        </p:nvSpPr>
        <p:spPr/>
        <p:txBody>
          <a:bodyPr/>
          <a:lstStyle/>
          <a:p>
            <a:r>
              <a:rPr kumimoji="1" lang="en-US" altLang="ja-JP" dirty="0"/>
              <a:t>2-2-1.</a:t>
            </a:r>
            <a:r>
              <a:rPr kumimoji="1" lang="ja-JP" altLang="en-US" dirty="0"/>
              <a:t>機械学習基本の</a:t>
            </a:r>
            <a:r>
              <a:rPr kumimoji="1" lang="en-US" altLang="ja-JP" dirty="0"/>
              <a:t>4STEP</a:t>
            </a:r>
            <a:endParaRPr kumimoji="1" lang="ja-JP" altLang="en-US" dirty="0"/>
          </a:p>
        </p:txBody>
      </p:sp>
      <p:sp>
        <p:nvSpPr>
          <p:cNvPr id="5" name="スライド番号プレースホルダー 4">
            <a:extLst>
              <a:ext uri="{FF2B5EF4-FFF2-40B4-BE49-F238E27FC236}">
                <a16:creationId xmlns:a16="http://schemas.microsoft.com/office/drawing/2014/main" id="{70FE23B5-9D9C-44EC-BD3C-46E70912648D}"/>
              </a:ext>
            </a:extLst>
          </p:cNvPr>
          <p:cNvSpPr>
            <a:spLocks noGrp="1"/>
          </p:cNvSpPr>
          <p:nvPr>
            <p:ph type="sldNum" sz="quarter" idx="10"/>
          </p:nvPr>
        </p:nvSpPr>
        <p:spPr/>
        <p:txBody>
          <a:bodyPr/>
          <a:lstStyle/>
          <a:p>
            <a:fld id="{5D750650-B10A-47BF-93C2-E1678438B37A}" type="slidenum">
              <a:rPr kumimoji="1" lang="ja-JP" altLang="en-US" smtClean="0"/>
              <a:pPr/>
              <a:t>126</a:t>
            </a:fld>
            <a:endParaRPr kumimoji="1" lang="ja-JP" altLang="en-US"/>
          </a:p>
        </p:txBody>
      </p:sp>
      <p:sp>
        <p:nvSpPr>
          <p:cNvPr id="11" name="正方形/長方形 10">
            <a:extLst>
              <a:ext uri="{FF2B5EF4-FFF2-40B4-BE49-F238E27FC236}">
                <a16:creationId xmlns:a16="http://schemas.microsoft.com/office/drawing/2014/main" id="{3392340B-F89A-412C-84D7-AFC94066F213}"/>
              </a:ext>
            </a:extLst>
          </p:cNvPr>
          <p:cNvSpPr/>
          <p:nvPr/>
        </p:nvSpPr>
        <p:spPr>
          <a:xfrm>
            <a:off x="2122019" y="1075103"/>
            <a:ext cx="7947962" cy="513248"/>
          </a:xfrm>
          <a:prstGeom prst="rect">
            <a:avLst/>
          </a:prstGeom>
        </p:spPr>
        <p:txBody>
          <a:bodyPr wrap="square">
            <a:noAutofit/>
          </a:bodyPr>
          <a:lstStyle/>
          <a:p>
            <a:pPr algn="ctr"/>
            <a:r>
              <a:rPr lang="ja-JP" altLang="en-US" sz="2800" b="1" spc="300" dirty="0">
                <a:solidFill>
                  <a:srgbClr val="F36C37"/>
                </a:solidFill>
                <a:latin typeface="メイリオ" panose="020B0604030504040204" pitchFamily="50" charset="-128"/>
                <a:ea typeface="メイリオ" panose="020B0604030504040204" pitchFamily="50" charset="-128"/>
              </a:rPr>
              <a:t>機械学習開発基本の４</a:t>
            </a:r>
            <a:r>
              <a:rPr lang="en-US" altLang="ja-JP" sz="2800" b="1" spc="300" dirty="0">
                <a:solidFill>
                  <a:srgbClr val="F36C37"/>
                </a:solidFill>
                <a:latin typeface="メイリオ" panose="020B0604030504040204" pitchFamily="50" charset="-128"/>
                <a:ea typeface="メイリオ" panose="020B0604030504040204" pitchFamily="50" charset="-128"/>
              </a:rPr>
              <a:t>STEP</a:t>
            </a:r>
            <a:endParaRPr lang="ja-JP" altLang="en-US" sz="2800" b="1" spc="300" dirty="0">
              <a:solidFill>
                <a:srgbClr val="F36C37"/>
              </a:solidFill>
              <a:latin typeface="メイリオ" panose="020B0604030504040204" pitchFamily="50" charset="-128"/>
              <a:ea typeface="メイリオ" panose="020B0604030504040204" pitchFamily="50" charset="-128"/>
            </a:endParaRPr>
          </a:p>
        </p:txBody>
      </p:sp>
      <p:grpSp>
        <p:nvGrpSpPr>
          <p:cNvPr id="48" name="グループ化 47">
            <a:extLst>
              <a:ext uri="{FF2B5EF4-FFF2-40B4-BE49-F238E27FC236}">
                <a16:creationId xmlns:a16="http://schemas.microsoft.com/office/drawing/2014/main" id="{3B9584EB-544B-420C-9103-9D975B67DCEC}"/>
              </a:ext>
            </a:extLst>
          </p:cNvPr>
          <p:cNvGrpSpPr/>
          <p:nvPr/>
        </p:nvGrpSpPr>
        <p:grpSpPr>
          <a:xfrm>
            <a:off x="847158" y="2711978"/>
            <a:ext cx="8640762" cy="870493"/>
            <a:chOff x="912473" y="1067468"/>
            <a:chExt cx="8640762" cy="870493"/>
          </a:xfrm>
        </p:grpSpPr>
        <p:sp>
          <p:nvSpPr>
            <p:cNvPr id="49" name="コンテンツ プレースホルダー 2">
              <a:extLst>
                <a:ext uri="{FF2B5EF4-FFF2-40B4-BE49-F238E27FC236}">
                  <a16:creationId xmlns:a16="http://schemas.microsoft.com/office/drawing/2014/main" id="{9FD6B0F5-9B6E-4076-AFE5-21F3D94A37CA}"/>
                </a:ext>
              </a:extLst>
            </p:cNvPr>
            <p:cNvSpPr txBox="1">
              <a:spLocks/>
            </p:cNvSpPr>
            <p:nvPr/>
          </p:nvSpPr>
          <p:spPr bwMode="auto">
            <a:xfrm>
              <a:off x="912473" y="1067468"/>
              <a:ext cx="8640762"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Clr>
                  <a:srgbClr val="F36C37"/>
                </a:buClr>
                <a:buFont typeface="+mj-lt"/>
                <a:buAutoNum type="arabicPeriod" startAt="2"/>
              </a:pPr>
              <a:r>
                <a:rPr lang="ja-JP" altLang="en-US" sz="2400" b="1" spc="300" dirty="0">
                  <a:solidFill>
                    <a:srgbClr val="F36C37"/>
                  </a:solidFill>
                </a:rPr>
                <a:t>モデルの定義</a:t>
              </a:r>
            </a:p>
          </p:txBody>
        </p:sp>
        <p:grpSp>
          <p:nvGrpSpPr>
            <p:cNvPr id="50" name="グループ化 49">
              <a:extLst>
                <a:ext uri="{FF2B5EF4-FFF2-40B4-BE49-F238E27FC236}">
                  <a16:creationId xmlns:a16="http://schemas.microsoft.com/office/drawing/2014/main" id="{9677E259-07C4-43CF-A8D6-D4B4087132EA}"/>
                </a:ext>
              </a:extLst>
            </p:cNvPr>
            <p:cNvGrpSpPr/>
            <p:nvPr/>
          </p:nvGrpSpPr>
          <p:grpSpPr>
            <a:xfrm>
              <a:off x="1581944" y="1455361"/>
              <a:ext cx="6533356" cy="482600"/>
              <a:chOff x="1581944" y="1559593"/>
              <a:chExt cx="6533356" cy="482600"/>
            </a:xfrm>
          </p:grpSpPr>
          <p:sp>
            <p:nvSpPr>
              <p:cNvPr id="51" name="コンテンツ プレースホルダー 2">
                <a:extLst>
                  <a:ext uri="{FF2B5EF4-FFF2-40B4-BE49-F238E27FC236}">
                    <a16:creationId xmlns:a16="http://schemas.microsoft.com/office/drawing/2014/main" id="{077FB54D-E4DC-4E74-8CAC-51F60BA30CDB}"/>
                  </a:ext>
                </a:extLst>
              </p:cNvPr>
              <p:cNvSpPr txBox="1">
                <a:spLocks/>
              </p:cNvSpPr>
              <p:nvPr/>
            </p:nvSpPr>
            <p:spPr bwMode="auto">
              <a:xfrm>
                <a:off x="1922616" y="1559593"/>
                <a:ext cx="6192684"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Clr>
                    <a:srgbClr val="F36C37"/>
                  </a:buClr>
                  <a:buNone/>
                </a:pPr>
                <a:r>
                  <a:rPr lang="ja-JP" altLang="en-US" sz="2000" b="1" spc="300" dirty="0"/>
                  <a:t>機械学習モデルを定義する</a:t>
                </a:r>
              </a:p>
            </p:txBody>
          </p:sp>
          <p:pic>
            <p:nvPicPr>
              <p:cNvPr id="52" name="グラフィックス 51">
                <a:extLst>
                  <a:ext uri="{FF2B5EF4-FFF2-40B4-BE49-F238E27FC236}">
                    <a16:creationId xmlns:a16="http://schemas.microsoft.com/office/drawing/2014/main" id="{BE59A0FC-CD25-4C82-89DD-95328CEB3B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629895" y="1572904"/>
                <a:ext cx="203795" cy="299698"/>
              </a:xfrm>
              <a:prstGeom prst="rect">
                <a:avLst/>
              </a:prstGeom>
            </p:spPr>
          </p:pic>
        </p:grpSp>
      </p:grpSp>
      <p:grpSp>
        <p:nvGrpSpPr>
          <p:cNvPr id="53" name="グループ化 52">
            <a:extLst>
              <a:ext uri="{FF2B5EF4-FFF2-40B4-BE49-F238E27FC236}">
                <a16:creationId xmlns:a16="http://schemas.microsoft.com/office/drawing/2014/main" id="{17F4CD9D-09E1-45B6-BFC8-CFB42AF50D56}"/>
              </a:ext>
            </a:extLst>
          </p:cNvPr>
          <p:cNvGrpSpPr/>
          <p:nvPr/>
        </p:nvGrpSpPr>
        <p:grpSpPr>
          <a:xfrm>
            <a:off x="847158" y="3607353"/>
            <a:ext cx="8640762" cy="870493"/>
            <a:chOff x="912473" y="1067468"/>
            <a:chExt cx="8640762" cy="870493"/>
          </a:xfrm>
        </p:grpSpPr>
        <p:sp>
          <p:nvSpPr>
            <p:cNvPr id="54" name="コンテンツ プレースホルダー 2">
              <a:extLst>
                <a:ext uri="{FF2B5EF4-FFF2-40B4-BE49-F238E27FC236}">
                  <a16:creationId xmlns:a16="http://schemas.microsoft.com/office/drawing/2014/main" id="{223F6F15-CE06-4C1F-8403-B12F0AA41F04}"/>
                </a:ext>
              </a:extLst>
            </p:cNvPr>
            <p:cNvSpPr txBox="1">
              <a:spLocks/>
            </p:cNvSpPr>
            <p:nvPr/>
          </p:nvSpPr>
          <p:spPr bwMode="auto">
            <a:xfrm>
              <a:off x="912473" y="1067468"/>
              <a:ext cx="8640762"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Clr>
                  <a:srgbClr val="F36C37"/>
                </a:buClr>
                <a:buFont typeface="+mj-lt"/>
                <a:buAutoNum type="arabicPeriod" startAt="3"/>
              </a:pPr>
              <a:r>
                <a:rPr lang="ja-JP" altLang="en-US" sz="2400" b="1" spc="300" dirty="0">
                  <a:solidFill>
                    <a:srgbClr val="F36C37"/>
                  </a:solidFill>
                </a:rPr>
                <a:t>学習</a:t>
              </a:r>
            </a:p>
          </p:txBody>
        </p:sp>
        <p:grpSp>
          <p:nvGrpSpPr>
            <p:cNvPr id="55" name="グループ化 54">
              <a:extLst>
                <a:ext uri="{FF2B5EF4-FFF2-40B4-BE49-F238E27FC236}">
                  <a16:creationId xmlns:a16="http://schemas.microsoft.com/office/drawing/2014/main" id="{3B36E018-CB32-47EE-B6DC-02B4F8A12956}"/>
                </a:ext>
              </a:extLst>
            </p:cNvPr>
            <p:cNvGrpSpPr/>
            <p:nvPr/>
          </p:nvGrpSpPr>
          <p:grpSpPr>
            <a:xfrm>
              <a:off x="1581944" y="1455361"/>
              <a:ext cx="6533356" cy="482600"/>
              <a:chOff x="1581944" y="1559593"/>
              <a:chExt cx="6533356" cy="482600"/>
            </a:xfrm>
          </p:grpSpPr>
          <p:sp>
            <p:nvSpPr>
              <p:cNvPr id="56" name="コンテンツ プレースホルダー 2">
                <a:extLst>
                  <a:ext uri="{FF2B5EF4-FFF2-40B4-BE49-F238E27FC236}">
                    <a16:creationId xmlns:a16="http://schemas.microsoft.com/office/drawing/2014/main" id="{22A9E643-5C4A-4EA0-AA63-AE3649A8F366}"/>
                  </a:ext>
                </a:extLst>
              </p:cNvPr>
              <p:cNvSpPr txBox="1">
                <a:spLocks/>
              </p:cNvSpPr>
              <p:nvPr/>
            </p:nvSpPr>
            <p:spPr bwMode="auto">
              <a:xfrm>
                <a:off x="1922616" y="1559593"/>
                <a:ext cx="6192684"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Clr>
                    <a:srgbClr val="F36C37"/>
                  </a:buClr>
                  <a:buNone/>
                </a:pPr>
                <a:r>
                  <a:rPr lang="ja-JP" altLang="en-US" sz="2000" b="1" spc="300" dirty="0"/>
                  <a:t>モデルに学習用データを用いて、内部のパラメータを調整する</a:t>
                </a:r>
              </a:p>
            </p:txBody>
          </p:sp>
          <p:pic>
            <p:nvPicPr>
              <p:cNvPr id="57" name="グラフィックス 56">
                <a:extLst>
                  <a:ext uri="{FF2B5EF4-FFF2-40B4-BE49-F238E27FC236}">
                    <a16:creationId xmlns:a16="http://schemas.microsoft.com/office/drawing/2014/main" id="{CDEA63FB-3B20-406B-AB89-06B79DDDF6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629895" y="1572904"/>
                <a:ext cx="203795" cy="299698"/>
              </a:xfrm>
              <a:prstGeom prst="rect">
                <a:avLst/>
              </a:prstGeom>
            </p:spPr>
          </p:pic>
        </p:grpSp>
      </p:grpSp>
      <p:grpSp>
        <p:nvGrpSpPr>
          <p:cNvPr id="58" name="グループ化 57">
            <a:extLst>
              <a:ext uri="{FF2B5EF4-FFF2-40B4-BE49-F238E27FC236}">
                <a16:creationId xmlns:a16="http://schemas.microsoft.com/office/drawing/2014/main" id="{74705A87-7D99-415F-A93F-0B8AB2F4B2E8}"/>
              </a:ext>
            </a:extLst>
          </p:cNvPr>
          <p:cNvGrpSpPr/>
          <p:nvPr/>
        </p:nvGrpSpPr>
        <p:grpSpPr>
          <a:xfrm>
            <a:off x="847158" y="4502728"/>
            <a:ext cx="8640762" cy="870493"/>
            <a:chOff x="912473" y="1067468"/>
            <a:chExt cx="8640762" cy="870493"/>
          </a:xfrm>
        </p:grpSpPr>
        <p:sp>
          <p:nvSpPr>
            <p:cNvPr id="59" name="コンテンツ プレースホルダー 2">
              <a:extLst>
                <a:ext uri="{FF2B5EF4-FFF2-40B4-BE49-F238E27FC236}">
                  <a16:creationId xmlns:a16="http://schemas.microsoft.com/office/drawing/2014/main" id="{BB73B11A-C144-40E9-A763-ACE62DFC2EBB}"/>
                </a:ext>
              </a:extLst>
            </p:cNvPr>
            <p:cNvSpPr txBox="1">
              <a:spLocks/>
            </p:cNvSpPr>
            <p:nvPr/>
          </p:nvSpPr>
          <p:spPr bwMode="auto">
            <a:xfrm>
              <a:off x="912473" y="1067468"/>
              <a:ext cx="8640762"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Clr>
                  <a:srgbClr val="F36C37"/>
                </a:buClr>
                <a:buFont typeface="+mj-lt"/>
                <a:buAutoNum type="arabicPeriod" startAt="4"/>
              </a:pPr>
              <a:r>
                <a:rPr lang="ja-JP" altLang="en-US" sz="2400" b="1" spc="300" dirty="0">
                  <a:solidFill>
                    <a:srgbClr val="F36C37"/>
                  </a:solidFill>
                </a:rPr>
                <a:t>評価</a:t>
              </a:r>
            </a:p>
          </p:txBody>
        </p:sp>
        <p:grpSp>
          <p:nvGrpSpPr>
            <p:cNvPr id="60" name="グループ化 59">
              <a:extLst>
                <a:ext uri="{FF2B5EF4-FFF2-40B4-BE49-F238E27FC236}">
                  <a16:creationId xmlns:a16="http://schemas.microsoft.com/office/drawing/2014/main" id="{231F22EC-2A23-412E-9CEB-E2F0FD433B6F}"/>
                </a:ext>
              </a:extLst>
            </p:cNvPr>
            <p:cNvGrpSpPr/>
            <p:nvPr/>
          </p:nvGrpSpPr>
          <p:grpSpPr>
            <a:xfrm>
              <a:off x="1581944" y="1455361"/>
              <a:ext cx="6533356" cy="482600"/>
              <a:chOff x="1581944" y="1559593"/>
              <a:chExt cx="6533356" cy="482600"/>
            </a:xfrm>
          </p:grpSpPr>
          <p:sp>
            <p:nvSpPr>
              <p:cNvPr id="61" name="コンテンツ プレースホルダー 2">
                <a:extLst>
                  <a:ext uri="{FF2B5EF4-FFF2-40B4-BE49-F238E27FC236}">
                    <a16:creationId xmlns:a16="http://schemas.microsoft.com/office/drawing/2014/main" id="{6B1FECB1-B96C-46E7-91E1-3294BD11220A}"/>
                  </a:ext>
                </a:extLst>
              </p:cNvPr>
              <p:cNvSpPr txBox="1">
                <a:spLocks/>
              </p:cNvSpPr>
              <p:nvPr/>
            </p:nvSpPr>
            <p:spPr bwMode="auto">
              <a:xfrm>
                <a:off x="1922616" y="1559593"/>
                <a:ext cx="6192684"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Clr>
                    <a:srgbClr val="F36C37"/>
                  </a:buClr>
                  <a:buNone/>
                </a:pPr>
                <a:r>
                  <a:rPr lang="ja-JP" altLang="en-US" sz="2000" b="1" spc="300" dirty="0"/>
                  <a:t>学習したモデルで十分な性能が出るかどうかを確認する</a:t>
                </a:r>
              </a:p>
            </p:txBody>
          </p:sp>
          <p:pic>
            <p:nvPicPr>
              <p:cNvPr id="62" name="グラフィックス 61">
                <a:extLst>
                  <a:ext uri="{FF2B5EF4-FFF2-40B4-BE49-F238E27FC236}">
                    <a16:creationId xmlns:a16="http://schemas.microsoft.com/office/drawing/2014/main" id="{80042B66-8824-4805-99CB-3C447583F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629895" y="1572904"/>
                <a:ext cx="203795" cy="299698"/>
              </a:xfrm>
              <a:prstGeom prst="rect">
                <a:avLst/>
              </a:prstGeom>
            </p:spPr>
          </p:pic>
        </p:grpSp>
      </p:grpSp>
      <p:grpSp>
        <p:nvGrpSpPr>
          <p:cNvPr id="43" name="グループ化 42">
            <a:extLst>
              <a:ext uri="{FF2B5EF4-FFF2-40B4-BE49-F238E27FC236}">
                <a16:creationId xmlns:a16="http://schemas.microsoft.com/office/drawing/2014/main" id="{54C077D2-6927-4F33-9DC5-7F673441738E}"/>
              </a:ext>
            </a:extLst>
          </p:cNvPr>
          <p:cNvGrpSpPr/>
          <p:nvPr/>
        </p:nvGrpSpPr>
        <p:grpSpPr>
          <a:xfrm>
            <a:off x="847158" y="1816603"/>
            <a:ext cx="8640762" cy="920756"/>
            <a:chOff x="912473" y="1067468"/>
            <a:chExt cx="8640762" cy="920756"/>
          </a:xfrm>
        </p:grpSpPr>
        <p:sp>
          <p:nvSpPr>
            <p:cNvPr id="44" name="コンテンツ プレースホルダー 2">
              <a:extLst>
                <a:ext uri="{FF2B5EF4-FFF2-40B4-BE49-F238E27FC236}">
                  <a16:creationId xmlns:a16="http://schemas.microsoft.com/office/drawing/2014/main" id="{9A970B43-3B15-480E-9278-C08FED030C02}"/>
                </a:ext>
              </a:extLst>
            </p:cNvPr>
            <p:cNvSpPr txBox="1">
              <a:spLocks/>
            </p:cNvSpPr>
            <p:nvPr/>
          </p:nvSpPr>
          <p:spPr bwMode="auto">
            <a:xfrm>
              <a:off x="912473" y="1067468"/>
              <a:ext cx="8640762"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Clr>
                  <a:srgbClr val="F36C37"/>
                </a:buClr>
                <a:buFont typeface="+mj-lt"/>
                <a:buAutoNum type="arabicPeriod"/>
              </a:pPr>
              <a:r>
                <a:rPr lang="ja-JP" altLang="en-US" sz="2400" b="1" spc="300" dirty="0">
                  <a:solidFill>
                    <a:srgbClr val="F36C37"/>
                  </a:solidFill>
                </a:rPr>
                <a:t>データの準備</a:t>
              </a:r>
            </a:p>
          </p:txBody>
        </p:sp>
        <p:grpSp>
          <p:nvGrpSpPr>
            <p:cNvPr id="45" name="グループ化 44">
              <a:extLst>
                <a:ext uri="{FF2B5EF4-FFF2-40B4-BE49-F238E27FC236}">
                  <a16:creationId xmlns:a16="http://schemas.microsoft.com/office/drawing/2014/main" id="{D3B7A580-C1A0-4A01-86B3-487EB1F43429}"/>
                </a:ext>
              </a:extLst>
            </p:cNvPr>
            <p:cNvGrpSpPr/>
            <p:nvPr/>
          </p:nvGrpSpPr>
          <p:grpSpPr>
            <a:xfrm>
              <a:off x="1581944" y="1505624"/>
              <a:ext cx="6533356" cy="482600"/>
              <a:chOff x="1581944" y="1609856"/>
              <a:chExt cx="6533356" cy="482600"/>
            </a:xfrm>
          </p:grpSpPr>
          <p:sp>
            <p:nvSpPr>
              <p:cNvPr id="46" name="コンテンツ プレースホルダー 2">
                <a:extLst>
                  <a:ext uri="{FF2B5EF4-FFF2-40B4-BE49-F238E27FC236}">
                    <a16:creationId xmlns:a16="http://schemas.microsoft.com/office/drawing/2014/main" id="{CB86B592-011E-422E-B573-6D8FC821A54B}"/>
                  </a:ext>
                </a:extLst>
              </p:cNvPr>
              <p:cNvSpPr txBox="1">
                <a:spLocks/>
              </p:cNvSpPr>
              <p:nvPr/>
            </p:nvSpPr>
            <p:spPr bwMode="auto">
              <a:xfrm>
                <a:off x="1922616" y="1609856"/>
                <a:ext cx="6192684" cy="482600"/>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Clr>
                    <a:srgbClr val="F36C37"/>
                  </a:buClr>
                  <a:buNone/>
                </a:pPr>
                <a:r>
                  <a:rPr lang="ja-JP" altLang="en-US" sz="2000" b="1" spc="300" dirty="0"/>
                  <a:t>データの読み込み、確認、加工、説明変数と目的変数の切り分け</a:t>
                </a:r>
              </a:p>
            </p:txBody>
          </p:sp>
          <p:pic>
            <p:nvPicPr>
              <p:cNvPr id="47" name="グラフィックス 46">
                <a:extLst>
                  <a:ext uri="{FF2B5EF4-FFF2-40B4-BE49-F238E27FC236}">
                    <a16:creationId xmlns:a16="http://schemas.microsoft.com/office/drawing/2014/main" id="{73D31E9D-14E6-41A4-9AA9-D3452B40CE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629895" y="1623167"/>
                <a:ext cx="203795" cy="299698"/>
              </a:xfrm>
              <a:prstGeom prst="rect">
                <a:avLst/>
              </a:prstGeom>
            </p:spPr>
          </p:pic>
        </p:grpSp>
      </p:grpSp>
      <p:grpSp>
        <p:nvGrpSpPr>
          <p:cNvPr id="37" name="グループ化 36">
            <a:extLst>
              <a:ext uri="{FF2B5EF4-FFF2-40B4-BE49-F238E27FC236}">
                <a16:creationId xmlns:a16="http://schemas.microsoft.com/office/drawing/2014/main" id="{02F78F47-C9A0-4050-9F35-4BFB23B0AB94}"/>
              </a:ext>
            </a:extLst>
          </p:cNvPr>
          <p:cNvGrpSpPr/>
          <p:nvPr/>
        </p:nvGrpSpPr>
        <p:grpSpPr>
          <a:xfrm>
            <a:off x="766764" y="5558988"/>
            <a:ext cx="10658474" cy="716856"/>
            <a:chOff x="766763" y="5594244"/>
            <a:chExt cx="10658474" cy="716856"/>
          </a:xfrm>
        </p:grpSpPr>
        <p:sp>
          <p:nvSpPr>
            <p:cNvPr id="38" name="四角形: 角を丸くする 37">
              <a:extLst>
                <a:ext uri="{FF2B5EF4-FFF2-40B4-BE49-F238E27FC236}">
                  <a16:creationId xmlns:a16="http://schemas.microsoft.com/office/drawing/2014/main" id="{B3BAF01E-86C2-4D4C-93CE-62A933EDF429}"/>
                </a:ext>
              </a:extLst>
            </p:cNvPr>
            <p:cNvSpPr/>
            <p:nvPr/>
          </p:nvSpPr>
          <p:spPr bwMode="auto">
            <a:xfrm>
              <a:off x="766763" y="5594244"/>
              <a:ext cx="10658474" cy="716856"/>
            </a:xfrm>
            <a:prstGeom prst="roundRect">
              <a:avLst>
                <a:gd name="adj" fmla="val 0"/>
              </a:avLst>
            </a:prstGeom>
            <a:solidFill>
              <a:srgbClr val="FFF4E1"/>
            </a:solidFill>
            <a:ln w="19050" algn="ctr">
              <a:noFill/>
              <a:prstDash val="solid"/>
              <a:round/>
              <a:headEnd/>
              <a:tailEnd/>
            </a:ln>
            <a:effectLst/>
          </p:spPr>
          <p:txBody>
            <a:bodyPr wrap="none" rtlCol="0" anchor="ctr"/>
            <a:lstStyle/>
            <a:p>
              <a:pPr algn="ctr"/>
              <a:endParaRPr kumimoji="1" lang="ja-JP" altLang="en-US" sz="2400" dirty="0">
                <a:solidFill>
                  <a:schemeClr val="bg1"/>
                </a:solidFill>
              </a:endParaRPr>
            </a:p>
          </p:txBody>
        </p:sp>
        <p:pic>
          <p:nvPicPr>
            <p:cNvPr id="39" name="図 38" descr="光 が含まれている画像&#10;&#10;自動的に生成された説明">
              <a:extLst>
                <a:ext uri="{FF2B5EF4-FFF2-40B4-BE49-F238E27FC236}">
                  <a16:creationId xmlns:a16="http://schemas.microsoft.com/office/drawing/2014/main" id="{70DCF0B1-C736-449C-ADA3-BCAA594EC7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2000" y="5597847"/>
              <a:ext cx="624137" cy="659840"/>
            </a:xfrm>
            <a:prstGeom prst="rect">
              <a:avLst/>
            </a:prstGeom>
          </p:spPr>
        </p:pic>
        <p:sp>
          <p:nvSpPr>
            <p:cNvPr id="40" name="正方形/長方形 39">
              <a:extLst>
                <a:ext uri="{FF2B5EF4-FFF2-40B4-BE49-F238E27FC236}">
                  <a16:creationId xmlns:a16="http://schemas.microsoft.com/office/drawing/2014/main" id="{A3FE1F31-74EE-4338-8A1E-A77869BA90BF}"/>
                </a:ext>
              </a:extLst>
            </p:cNvPr>
            <p:cNvSpPr/>
            <p:nvPr/>
          </p:nvSpPr>
          <p:spPr>
            <a:xfrm>
              <a:off x="2122018" y="5620950"/>
              <a:ext cx="8962748" cy="663443"/>
            </a:xfrm>
            <a:prstGeom prst="rect">
              <a:avLst/>
            </a:prstGeom>
          </p:spPr>
          <p:txBody>
            <a:bodyPr wrap="square">
              <a:noAutofit/>
            </a:bodyPr>
            <a:lstStyle/>
            <a:p>
              <a:r>
                <a:rPr lang="ja-JP" altLang="en-US" sz="2000" b="1" spc="300" dirty="0">
                  <a:solidFill>
                    <a:srgbClr val="F36C37"/>
                  </a:solidFill>
                  <a:latin typeface="メイリオ" panose="020B0604030504040204" pitchFamily="50" charset="-128"/>
                  <a:ea typeface="メイリオ" panose="020B0604030504040204" pitchFamily="50" charset="-128"/>
                </a:rPr>
                <a:t>この基本ステップは、この後の章で学ぶすべてのアルゴリズムで</a:t>
              </a:r>
              <a:endParaRPr lang="en-US" altLang="ja-JP" sz="2000" b="1" spc="300" dirty="0">
                <a:solidFill>
                  <a:srgbClr val="F36C37"/>
                </a:solidFill>
                <a:latin typeface="メイリオ" panose="020B0604030504040204" pitchFamily="50" charset="-128"/>
                <a:ea typeface="メイリオ" panose="020B0604030504040204" pitchFamily="50" charset="-128"/>
              </a:endParaRPr>
            </a:p>
            <a:p>
              <a:r>
                <a:rPr lang="ja-JP" altLang="en-US" sz="2000" b="1" spc="300" dirty="0">
                  <a:solidFill>
                    <a:srgbClr val="F36C37"/>
                  </a:solidFill>
                  <a:latin typeface="メイリオ" panose="020B0604030504040204" pitchFamily="50" charset="-128"/>
                  <a:ea typeface="メイリオ" panose="020B0604030504040204" pitchFamily="50" charset="-128"/>
                </a:rPr>
                <a:t>共通のステップです。</a:t>
              </a:r>
            </a:p>
          </p:txBody>
        </p:sp>
      </p:grpSp>
    </p:spTree>
    <p:extLst>
      <p:ext uri="{BB962C8B-B14F-4D97-AF65-F5344CB8AC3E}">
        <p14:creationId xmlns:p14="http://schemas.microsoft.com/office/powerpoint/2010/main" val="4854061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2</a:t>
            </a:r>
            <a:r>
              <a:rPr lang="ja-JP" altLang="en-US" sz="3600" spc="150" dirty="0">
                <a:solidFill>
                  <a:srgbClr val="F36C37"/>
                </a:solidFill>
              </a:rPr>
              <a:t>章　線形回帰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127</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2-1.</a:t>
            </a:r>
            <a:r>
              <a:rPr kumimoji="1" lang="ja-JP" altLang="en-US" sz="2800" b="1" spc="300" dirty="0">
                <a:solidFill>
                  <a:schemeClr val="bg2">
                    <a:lumMod val="75000"/>
                  </a:schemeClr>
                </a:solidFill>
              </a:rPr>
              <a:t>線形回帰</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2-2.</a:t>
            </a:r>
            <a:r>
              <a:rPr lang="ja-JP" altLang="en-US" sz="2800" b="1" spc="300" dirty="0">
                <a:solidFill>
                  <a:schemeClr val="bg2">
                    <a:lumMod val="75000"/>
                  </a:schemeClr>
                </a:solidFill>
              </a:rPr>
              <a:t>機械学習基本の</a:t>
            </a:r>
            <a:r>
              <a:rPr lang="en-US" altLang="ja-JP" sz="2800" b="1" spc="300" dirty="0">
                <a:solidFill>
                  <a:schemeClr val="bg2">
                    <a:lumMod val="75000"/>
                  </a:schemeClr>
                </a:solidFill>
              </a:rPr>
              <a:t>4STEP</a:t>
            </a:r>
          </a:p>
          <a:p>
            <a:pPr algn="l">
              <a:lnSpc>
                <a:spcPct val="150000"/>
              </a:lnSpc>
            </a:pPr>
            <a:r>
              <a:rPr lang="en-US" altLang="ja-JP" sz="2800" b="1" spc="300" dirty="0">
                <a:solidFill>
                  <a:schemeClr val="tx1">
                    <a:lumMod val="75000"/>
                    <a:lumOff val="25000"/>
                  </a:schemeClr>
                </a:solidFill>
              </a:rPr>
              <a:t>2-3.</a:t>
            </a:r>
            <a:r>
              <a:rPr lang="ja-JP" altLang="en-US" sz="2800" b="1" spc="300" dirty="0">
                <a:solidFill>
                  <a:schemeClr val="tx1">
                    <a:lumMod val="75000"/>
                    <a:lumOff val="25000"/>
                  </a:schemeClr>
                </a:solidFill>
              </a:rPr>
              <a:t>線形回帰モデルの実装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bg2">
                    <a:lumMod val="75000"/>
                  </a:schemeClr>
                </a:solidFill>
              </a:rPr>
              <a:t>2-4.</a:t>
            </a:r>
            <a:r>
              <a:rPr lang="ja-JP" altLang="en-US" sz="2800" b="1" spc="300" dirty="0">
                <a:solidFill>
                  <a:schemeClr val="bg2">
                    <a:lumMod val="75000"/>
                  </a:schemeClr>
                </a:solidFill>
              </a:rPr>
              <a:t>特徴量選択による線形回帰モデルの改善</a:t>
            </a:r>
            <a:endParaRPr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2-5.</a:t>
            </a:r>
            <a:r>
              <a:rPr lang="ja-JP" altLang="en-US" sz="2800" b="1" spc="300" dirty="0">
                <a:solidFill>
                  <a:schemeClr val="bg2">
                    <a:lumMod val="75000"/>
                  </a:schemeClr>
                </a:solidFill>
              </a:rPr>
              <a:t>演習：線形回帰</a:t>
            </a:r>
            <a:endParaRPr lang="en-US" altLang="ja-JP" sz="2800" b="1" spc="300" dirty="0">
              <a:solidFill>
                <a:schemeClr val="bg2">
                  <a:lumMod val="75000"/>
                </a:schemeClr>
              </a:solidFill>
            </a:endParaRPr>
          </a:p>
        </p:txBody>
      </p:sp>
    </p:spTree>
    <p:extLst>
      <p:ext uri="{BB962C8B-B14F-4D97-AF65-F5344CB8AC3E}">
        <p14:creationId xmlns:p14="http://schemas.microsoft.com/office/powerpoint/2010/main" val="31413969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線形回帰を実装する</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scikit-learn</a:t>
            </a:r>
            <a:r>
              <a:rPr lang="ja-JP" altLang="en-US" sz="1800" dirty="0"/>
              <a:t>の線形回帰モデル</a:t>
            </a:r>
          </a:p>
          <a:p>
            <a:pPr lvl="1">
              <a:buClr>
                <a:srgbClr val="F36C37"/>
              </a:buClr>
            </a:pPr>
            <a:r>
              <a:rPr lang="en-US" altLang="ja-JP" sz="1400" b="1" dirty="0"/>
              <a:t>scikit-learn</a:t>
            </a:r>
            <a:r>
              <a:rPr lang="ja-JP" altLang="en-US" sz="1400" b="1" dirty="0"/>
              <a:t>の</a:t>
            </a:r>
            <a:r>
              <a:rPr lang="en-US" altLang="ja-JP" sz="1400" b="1" dirty="0" err="1"/>
              <a:t>linear_model.LinearRegression</a:t>
            </a:r>
            <a:r>
              <a:rPr lang="ja-JP" altLang="en-US" sz="1400" b="1" dirty="0"/>
              <a:t>クラスで線形回帰モデルを実装できる</a:t>
            </a:r>
            <a:endParaRPr lang="en-US" altLang="ja-JP" sz="1400" b="1" dirty="0"/>
          </a:p>
          <a:p>
            <a:pPr lvl="1">
              <a:buClr>
                <a:srgbClr val="F36C37"/>
              </a:buClr>
            </a:pPr>
            <a:r>
              <a:rPr lang="ja-JP" altLang="en-US" sz="1400" b="1" dirty="0"/>
              <a:t>学習、評価に使う各種のメソッドがあらかじめ用意されている</a:t>
            </a:r>
            <a:endParaRPr lang="en-US" altLang="ja-JP" sz="1400" b="1" dirty="0"/>
          </a:p>
          <a:p>
            <a:pPr lvl="1">
              <a:buClr>
                <a:srgbClr val="F36C37"/>
              </a:buClr>
            </a:pPr>
            <a:r>
              <a:rPr lang="en-US" altLang="ja-JP" sz="1400" b="1" dirty="0"/>
              <a:t>scikit-learn</a:t>
            </a:r>
            <a:r>
              <a:rPr lang="ja-JP" altLang="en-US" sz="1400" b="1" dirty="0"/>
              <a:t>のモデルでは操作性が統一されているため、線形回帰以外のモデルでも同様の使い方が可能</a:t>
            </a:r>
            <a:endParaRPr lang="en-US" altLang="ja-JP" sz="1400" b="1" dirty="0"/>
          </a:p>
          <a:p>
            <a:pPr lvl="1">
              <a:buClr>
                <a:srgbClr val="F36C37"/>
              </a:buClr>
            </a:pPr>
            <a:r>
              <a:rPr lang="ja-JP" altLang="en-US" sz="1400" b="1" dirty="0"/>
              <a:t>説明変数と目的変数を引数に渡すときは、</a:t>
            </a:r>
            <a:r>
              <a:rPr lang="en-US" altLang="ja-JP" sz="1400" b="1" dirty="0"/>
              <a:t>numpy</a:t>
            </a:r>
            <a:r>
              <a:rPr lang="ja-JP" altLang="en-US" sz="1400" b="1" dirty="0"/>
              <a:t>配列</a:t>
            </a:r>
            <a:r>
              <a:rPr lang="en-US" altLang="ja-JP" sz="1400" b="1" dirty="0"/>
              <a:t>(ndarray)</a:t>
            </a:r>
            <a:r>
              <a:rPr lang="ja-JP" altLang="en-US" sz="1400" b="1" dirty="0"/>
              <a:t>の形式にする必要がある</a:t>
            </a:r>
          </a:p>
          <a:p>
            <a:pPr>
              <a:buClr>
                <a:srgbClr val="F36C37"/>
              </a:buClr>
              <a:buFont typeface="Wingdings" panose="05000000000000000000" pitchFamily="2" charset="2"/>
              <a:buChar char="l"/>
            </a:pP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2-3-1.</a:t>
            </a:r>
            <a:r>
              <a:rPr kumimoji="1" lang="ja-JP" altLang="en-US" dirty="0"/>
              <a:t>単回帰分析をプログラミングする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128</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132469"/>
            <a:ext cx="10658473" cy="3268313"/>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ライブラリをインポート</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eiryo UI" panose="020B0604030504040204" pitchFamily="50" charset="-128"/>
                <a:ea typeface="Meiryo UI" panose="020B0604030504040204" pitchFamily="50" charset="-128"/>
              </a:rPr>
              <a:t>from</a:t>
            </a:r>
            <a:r>
              <a:rPr lang="en-US" altLang="ja-JP" sz="1400" b="0" dirty="0">
                <a:solidFill>
                  <a:srgbClr val="000000"/>
                </a:solidFill>
                <a:effectLst/>
                <a:latin typeface="Meiryo UI" panose="020B0604030504040204" pitchFamily="50" charset="-128"/>
                <a:ea typeface="Meiryo UI" panose="020B0604030504040204" pitchFamily="50" charset="-128"/>
              </a:rPr>
              <a:t> sklearn.linear_model </a:t>
            </a:r>
            <a:r>
              <a:rPr lang="en-US" altLang="ja-JP" sz="1400" b="0" dirty="0">
                <a:solidFill>
                  <a:srgbClr val="AF00DB"/>
                </a:solidFill>
                <a:effectLst/>
                <a:latin typeface="Meiryo UI" panose="020B0604030504040204" pitchFamily="50" charset="-128"/>
                <a:ea typeface="Meiryo UI" panose="020B0604030504040204" pitchFamily="50" charset="-128"/>
              </a:rPr>
              <a:t>import</a:t>
            </a:r>
            <a:r>
              <a:rPr lang="en-US" altLang="ja-JP" sz="1400" b="0" dirty="0">
                <a:solidFill>
                  <a:srgbClr val="000000"/>
                </a:solidFill>
                <a:effectLst/>
                <a:latin typeface="Meiryo UI" panose="020B0604030504040204" pitchFamily="50" charset="-128"/>
                <a:ea typeface="Meiryo UI" panose="020B0604030504040204" pitchFamily="50" charset="-128"/>
              </a:rPr>
              <a:t> LinearRegression</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LinearRegression()</a:t>
            </a:r>
          </a:p>
          <a:p>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fit(</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で学習</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model.fit(train_x, train_y)</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predict([</a:t>
            </a:r>
            <a:r>
              <a:rPr lang="ja-JP" altLang="en-US" sz="1400" dirty="0">
                <a:solidFill>
                  <a:srgbClr val="00879E"/>
                </a:solidFill>
                <a:latin typeface="Meiryo UI" panose="020B0604030504040204" pitchFamily="50" charset="-128"/>
                <a:ea typeface="Meiryo UI" panose="020B0604030504040204" pitchFamily="50" charset="-128"/>
              </a:rPr>
              <a:t>説明変数のリスト</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で予測</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prediction = model.predict(train_x)</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score(</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で予測精度（決定係数）を算出</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model.score(train_x, train_y)</a:t>
            </a:r>
          </a:p>
          <a:p>
            <a:endParaRPr lang="en-US" altLang="ja-JP" sz="1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08D9C451-1B40-4A33-9996-57483C2B35FC}"/>
              </a:ext>
            </a:extLst>
          </p:cNvPr>
          <p:cNvSpPr txBox="1"/>
          <p:nvPr/>
        </p:nvSpPr>
        <p:spPr>
          <a:xfrm>
            <a:off x="6219730" y="3429000"/>
            <a:ext cx="4825497" cy="1384995"/>
          </a:xfrm>
          <a:prstGeom prst="rect">
            <a:avLst/>
          </a:prstGeom>
          <a:noFill/>
          <a:ln w="57150">
            <a:solidFill>
              <a:schemeClr val="bg2">
                <a:lumMod val="65000"/>
              </a:schemeClr>
            </a:solidFill>
          </a:ln>
        </p:spPr>
        <p:txBody>
          <a:bodyPr wrap="squar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本テキストでは、説明変数を</a:t>
            </a:r>
            <a:r>
              <a:rPr kumimoji="1" lang="en-US" altLang="ja-JP" sz="1400" dirty="0">
                <a:solidFill>
                  <a:srgbClr val="494949"/>
                </a:solidFill>
                <a:latin typeface="+mn-ea"/>
              </a:rPr>
              <a:t>train_x</a:t>
            </a:r>
            <a:r>
              <a:rPr kumimoji="1" lang="ja-JP" altLang="en-US" sz="1400" dirty="0">
                <a:solidFill>
                  <a:srgbClr val="494949"/>
                </a:solidFill>
                <a:latin typeface="+mn-ea"/>
              </a:rPr>
              <a:t>、目的変数を</a:t>
            </a:r>
            <a:r>
              <a:rPr kumimoji="1" lang="en-US" altLang="ja-JP" sz="1400" dirty="0">
                <a:solidFill>
                  <a:srgbClr val="494949"/>
                </a:solidFill>
                <a:latin typeface="+mn-ea"/>
              </a:rPr>
              <a:t>train_y</a:t>
            </a:r>
            <a:r>
              <a:rPr kumimoji="1" lang="ja-JP" altLang="en-US" sz="1400" dirty="0">
                <a:solidFill>
                  <a:srgbClr val="494949"/>
                </a:solidFill>
                <a:latin typeface="+mn-ea"/>
              </a:rPr>
              <a:t>という変数ですでに、用意している想定で記載をしています。</a:t>
            </a:r>
            <a:br>
              <a:rPr kumimoji="1" lang="en-US" altLang="ja-JP" sz="1400" dirty="0">
                <a:solidFill>
                  <a:srgbClr val="494949"/>
                </a:solidFill>
                <a:latin typeface="+mn-ea"/>
              </a:rPr>
            </a:br>
            <a:r>
              <a:rPr kumimoji="1" lang="ja-JP" altLang="en-US" sz="1400" dirty="0">
                <a:solidFill>
                  <a:srgbClr val="494949"/>
                </a:solidFill>
                <a:latin typeface="+mn-ea"/>
              </a:rPr>
              <a:t>（変数名に決まりはありません）</a:t>
            </a:r>
            <a:endParaRPr kumimoji="1" lang="en-US" altLang="ja-JP" sz="1400" dirty="0">
              <a:solidFill>
                <a:srgbClr val="494949"/>
              </a:solidFill>
              <a:latin typeface="+mn-ea"/>
            </a:endParaRPr>
          </a:p>
          <a:p>
            <a:pPr marL="285750" indent="-285750" defTabSz="914400" fontAlgn="base">
              <a:spcBef>
                <a:spcPct val="0"/>
              </a:spcBef>
              <a:spcAft>
                <a:spcPct val="0"/>
              </a:spcAft>
              <a:buFont typeface="Arial" panose="020B0604020202020204" pitchFamily="34" charset="0"/>
              <a:buChar char="•"/>
            </a:pPr>
            <a:r>
              <a:rPr kumimoji="1" lang="en-US" altLang="ja-JP" sz="1400" dirty="0">
                <a:solidFill>
                  <a:srgbClr val="494949"/>
                </a:solidFill>
                <a:latin typeface="+mn-ea"/>
              </a:rPr>
              <a:t>pandas</a:t>
            </a:r>
            <a:r>
              <a:rPr kumimoji="1" lang="ja-JP" altLang="en-US" sz="1400" dirty="0">
                <a:solidFill>
                  <a:srgbClr val="494949"/>
                </a:solidFill>
                <a:latin typeface="+mn-ea"/>
              </a:rPr>
              <a:t>の</a:t>
            </a:r>
            <a:r>
              <a:rPr kumimoji="1" lang="en-US" altLang="ja-JP" sz="1400" dirty="0" err="1">
                <a:solidFill>
                  <a:srgbClr val="494949"/>
                </a:solidFill>
                <a:latin typeface="+mn-ea"/>
              </a:rPr>
              <a:t>DataFrame</a:t>
            </a:r>
            <a:r>
              <a:rPr kumimoji="1" lang="ja-JP" altLang="en-US" sz="1400" dirty="0">
                <a:solidFill>
                  <a:srgbClr val="494949"/>
                </a:solidFill>
                <a:latin typeface="+mn-ea"/>
              </a:rPr>
              <a:t>が</a:t>
            </a:r>
            <a:r>
              <a:rPr kumimoji="1" lang="en-US" altLang="ja-JP" sz="1400" dirty="0">
                <a:solidFill>
                  <a:srgbClr val="494949"/>
                </a:solidFill>
                <a:latin typeface="+mn-ea"/>
              </a:rPr>
              <a:t>NumPy</a:t>
            </a:r>
            <a:r>
              <a:rPr kumimoji="1" lang="ja-JP" altLang="en-US" sz="1400" dirty="0">
                <a:solidFill>
                  <a:srgbClr val="494949"/>
                </a:solidFill>
                <a:latin typeface="+mn-ea"/>
              </a:rPr>
              <a:t>配列に変換されています。</a:t>
            </a:r>
            <a:endParaRPr kumimoji="1" lang="en-US" altLang="ja-JP" sz="1400" dirty="0">
              <a:solidFill>
                <a:srgbClr val="494949"/>
              </a:solidFill>
              <a:latin typeface="+mn-ea"/>
            </a:endParaRPr>
          </a:p>
        </p:txBody>
      </p:sp>
    </p:spTree>
    <p:extLst>
      <p:ext uri="{BB962C8B-B14F-4D97-AF65-F5344CB8AC3E}">
        <p14:creationId xmlns:p14="http://schemas.microsoft.com/office/powerpoint/2010/main" val="358031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2</a:t>
            </a:r>
            <a:r>
              <a:rPr lang="ja-JP" altLang="en-US" sz="3600" spc="150" dirty="0">
                <a:solidFill>
                  <a:srgbClr val="F36C37"/>
                </a:solidFill>
              </a:rPr>
              <a:t>章　線形回帰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129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2-1.</a:t>
            </a:r>
            <a:r>
              <a:rPr kumimoji="1" lang="ja-JP" altLang="en-US" sz="2800" b="1" spc="300" dirty="0">
                <a:solidFill>
                  <a:schemeClr val="bg2">
                    <a:lumMod val="75000"/>
                  </a:schemeClr>
                </a:solidFill>
              </a:rPr>
              <a:t>線形回帰</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2-2.</a:t>
            </a:r>
            <a:r>
              <a:rPr lang="ja-JP" altLang="en-US" sz="2800" b="1" spc="300" dirty="0">
                <a:solidFill>
                  <a:schemeClr val="bg2">
                    <a:lumMod val="75000"/>
                  </a:schemeClr>
                </a:solidFill>
              </a:rPr>
              <a:t>機械学習基本の</a:t>
            </a:r>
            <a:r>
              <a:rPr lang="en-US" altLang="ja-JP" sz="2800" b="1" spc="300" dirty="0">
                <a:solidFill>
                  <a:schemeClr val="bg2">
                    <a:lumMod val="75000"/>
                  </a:schemeClr>
                </a:solidFill>
              </a:rPr>
              <a:t>4STEP</a:t>
            </a:r>
          </a:p>
          <a:p>
            <a:pPr algn="l">
              <a:lnSpc>
                <a:spcPct val="150000"/>
              </a:lnSpc>
            </a:pPr>
            <a:r>
              <a:rPr lang="en-US" altLang="ja-JP" sz="2800" b="1" spc="300" dirty="0">
                <a:solidFill>
                  <a:schemeClr val="bg2">
                    <a:lumMod val="75000"/>
                  </a:schemeClr>
                </a:solidFill>
              </a:rPr>
              <a:t>2-3.</a:t>
            </a:r>
            <a:r>
              <a:rPr lang="ja-JP" altLang="en-US" sz="2800" b="1" spc="300" dirty="0">
                <a:solidFill>
                  <a:schemeClr val="bg2">
                    <a:lumMod val="75000"/>
                  </a:schemeClr>
                </a:solidFill>
              </a:rPr>
              <a:t>線形回帰モデルの実装</a:t>
            </a:r>
            <a:endParaRPr lang="en-US" altLang="ja-JP" sz="2800" b="1" spc="300" dirty="0">
              <a:solidFill>
                <a:schemeClr val="bg2">
                  <a:lumMod val="75000"/>
                </a:schemeClr>
              </a:solidFill>
            </a:endParaRPr>
          </a:p>
          <a:p>
            <a:pPr algn="l">
              <a:lnSpc>
                <a:spcPct val="150000"/>
              </a:lnSpc>
            </a:pPr>
            <a:r>
              <a:rPr lang="en-US" altLang="ja-JP" sz="2800" b="1" spc="300" dirty="0">
                <a:solidFill>
                  <a:schemeClr val="tx1">
                    <a:lumMod val="75000"/>
                    <a:lumOff val="25000"/>
                  </a:schemeClr>
                </a:solidFill>
              </a:rPr>
              <a:t>2-4.</a:t>
            </a:r>
            <a:r>
              <a:rPr lang="ja-JP" altLang="en-US" sz="2800" b="1" spc="300" dirty="0">
                <a:solidFill>
                  <a:schemeClr val="tx1">
                    <a:lumMod val="75000"/>
                    <a:lumOff val="25000"/>
                  </a:schemeClr>
                </a:solidFill>
              </a:rPr>
              <a:t>特徴量選択による線形回帰モデルの改良</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bg2">
                    <a:lumMod val="75000"/>
                  </a:schemeClr>
                </a:solidFill>
              </a:rPr>
              <a:t>2-5.</a:t>
            </a:r>
            <a:r>
              <a:rPr lang="ja-JP" altLang="en-US" sz="2800" b="1" spc="300" dirty="0">
                <a:solidFill>
                  <a:schemeClr val="bg2">
                    <a:lumMod val="75000"/>
                  </a:schemeClr>
                </a:solidFill>
              </a:rPr>
              <a:t>演習：線形回帰</a:t>
            </a:r>
            <a:endParaRPr lang="en-US" altLang="ja-JP" sz="2800" b="1" spc="300" dirty="0">
              <a:solidFill>
                <a:schemeClr val="bg2">
                  <a:lumMod val="75000"/>
                </a:schemeClr>
              </a:solidFill>
            </a:endParaRPr>
          </a:p>
        </p:txBody>
      </p:sp>
    </p:spTree>
    <p:extLst>
      <p:ext uri="{BB962C8B-B14F-4D97-AF65-F5344CB8AC3E}">
        <p14:creationId xmlns:p14="http://schemas.microsoft.com/office/powerpoint/2010/main" val="480426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0"/>
          <p:cNvSpPr txBox="1">
            <a:spLocks noGrp="1"/>
          </p:cNvSpPr>
          <p:nvPr>
            <p:ph type="ctrTitle" idx="4294967295"/>
          </p:nvPr>
        </p:nvSpPr>
        <p:spPr>
          <a:xfrm>
            <a:off x="815975" y="3070797"/>
            <a:ext cx="10560050" cy="479425"/>
          </a:xfrm>
          <a:prstGeom prst="rect">
            <a:avLst/>
          </a:prstGeom>
          <a:noFill/>
          <a:ln>
            <a:noFill/>
          </a:ln>
        </p:spPr>
        <p:txBody>
          <a:bodyPr spcFirstLastPara="1" vert="horz" wrap="square" lIns="91425" tIns="45700" rIns="91425" bIns="45700" rtlCol="0" anchor="b" anchorCtr="1">
            <a:noAutofit/>
          </a:bodyPr>
          <a:lstStyle/>
          <a:p>
            <a:r>
              <a:rPr lang="en-US" dirty="0"/>
              <a:t>第1章 </a:t>
            </a:r>
            <a:r>
              <a:rPr lang="en-US" altLang="ja-JP" dirty="0"/>
              <a:t>AI </a:t>
            </a:r>
            <a:r>
              <a:rPr lang="ja-JP" altLang="en-US"/>
              <a:t>とは</a:t>
            </a:r>
            <a:endParaRPr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kumimoji="1" lang="en-US" altLang="ja-JP" dirty="0"/>
              <a:t>2-4-1.</a:t>
            </a:r>
            <a:r>
              <a:rPr kumimoji="1" lang="ja-JP" altLang="en-US" dirty="0"/>
              <a:t>単回帰分析</a:t>
            </a:r>
            <a:r>
              <a:rPr lang="ja-JP" altLang="en-US" dirty="0"/>
              <a:t>の結果を振り返る</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単回帰分析で中古マンションの価格を予測することができましたが、</a:t>
            </a:r>
            <a:br>
              <a:rPr lang="en-US" altLang="ja-JP" sz="2000" b="1" dirty="0">
                <a:solidFill>
                  <a:srgbClr val="F36C37"/>
                </a:solidFill>
              </a:rPr>
            </a:br>
            <a:r>
              <a:rPr lang="ja-JP" altLang="en-US" sz="2000" b="1" dirty="0">
                <a:solidFill>
                  <a:srgbClr val="F36C37"/>
                </a:solidFill>
              </a:rPr>
              <a:t>今回のケースで実用を検討するには、まだ精度が十分ではなく、</a:t>
            </a:r>
            <a:br>
              <a:rPr lang="en-US" altLang="ja-JP" sz="2000" b="1" dirty="0">
                <a:solidFill>
                  <a:srgbClr val="F36C37"/>
                </a:solidFill>
              </a:rPr>
            </a:br>
            <a:r>
              <a:rPr lang="ja-JP" altLang="en-US" sz="2000" b="1" dirty="0">
                <a:solidFill>
                  <a:srgbClr val="F36C37"/>
                </a:solidFill>
              </a:rPr>
              <a:t>満足のいく結果にはなりませんでした。</a:t>
            </a:r>
          </a:p>
          <a:p>
            <a:pPr marL="0" indent="0" algn="ctr">
              <a:lnSpc>
                <a:spcPct val="120000"/>
              </a:lnSpc>
              <a:spcBef>
                <a:spcPts val="0"/>
              </a:spcBef>
              <a:spcAft>
                <a:spcPts val="2400"/>
              </a:spcAft>
              <a:buClr>
                <a:srgbClr val="F36C37"/>
              </a:buClr>
              <a:buNone/>
            </a:pPr>
            <a:r>
              <a:rPr lang="ja-JP" altLang="en-US" sz="2000" b="1" dirty="0">
                <a:solidFill>
                  <a:srgbClr val="F36C37"/>
                </a:solidFill>
              </a:rPr>
              <a:t>そこで、さらに工夫を加えることで線形回帰モデルを改良していきます。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130</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今回改良を行うポイント</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複数の説明変数を使った重回帰モデルを構築する</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カテゴリ変数を利用する</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検証データを用いて評価を行う</a:t>
            </a:r>
            <a:endParaRPr lang="en-US" altLang="ja-JP" sz="2000" b="1" dirty="0"/>
          </a:p>
        </p:txBody>
      </p:sp>
      <p:pic>
        <p:nvPicPr>
          <p:cNvPr id="13" name="図 12">
            <a:extLst>
              <a:ext uri="{FF2B5EF4-FFF2-40B4-BE49-F238E27FC236}">
                <a16:creationId xmlns:a16="http://schemas.microsoft.com/office/drawing/2014/main" id="{41F3D78B-12EA-4727-8695-AB792EB6B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6834" y="5102544"/>
            <a:ext cx="1017037" cy="1017037"/>
          </a:xfrm>
          <a:prstGeom prst="rect">
            <a:avLst/>
          </a:prstGeom>
        </p:spPr>
      </p:pic>
      <p:pic>
        <p:nvPicPr>
          <p:cNvPr id="14" name="図 13">
            <a:extLst>
              <a:ext uri="{FF2B5EF4-FFF2-40B4-BE49-F238E27FC236}">
                <a16:creationId xmlns:a16="http://schemas.microsoft.com/office/drawing/2014/main" id="{E9B5DEF3-9A49-473D-953E-C2032910BE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8659" y="5221592"/>
            <a:ext cx="941816" cy="941816"/>
          </a:xfrm>
          <a:prstGeom prst="rect">
            <a:avLst/>
          </a:prstGeom>
        </p:spPr>
      </p:pic>
      <p:sp>
        <p:nvSpPr>
          <p:cNvPr id="15" name="吹き出し: 角を丸めた四角形 14">
            <a:extLst>
              <a:ext uri="{FF2B5EF4-FFF2-40B4-BE49-F238E27FC236}">
                <a16:creationId xmlns:a16="http://schemas.microsoft.com/office/drawing/2014/main" id="{F3B36EE7-6443-42B7-B16A-B4BFA4D810DC}"/>
              </a:ext>
            </a:extLst>
          </p:cNvPr>
          <p:cNvSpPr/>
          <p:nvPr/>
        </p:nvSpPr>
        <p:spPr>
          <a:xfrm>
            <a:off x="8251962" y="5705575"/>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16" name="思考の吹き出し: 雲形 15">
            <a:extLst>
              <a:ext uri="{FF2B5EF4-FFF2-40B4-BE49-F238E27FC236}">
                <a16:creationId xmlns:a16="http://schemas.microsoft.com/office/drawing/2014/main" id="{B7B665ED-F3B8-4F54-9C33-13DCF32DFE7A}"/>
              </a:ext>
            </a:extLst>
          </p:cNvPr>
          <p:cNvSpPr/>
          <p:nvPr/>
        </p:nvSpPr>
        <p:spPr>
          <a:xfrm>
            <a:off x="7360452" y="3940880"/>
            <a:ext cx="3431653" cy="1280712"/>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もう少し精度が出ないと、</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実用は難しいな</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spTree>
    <p:extLst>
      <p:ext uri="{BB962C8B-B14F-4D97-AF65-F5344CB8AC3E}">
        <p14:creationId xmlns:p14="http://schemas.microsoft.com/office/powerpoint/2010/main" val="4732423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2-4-2.</a:t>
            </a:r>
            <a:r>
              <a:rPr lang="ja-JP" altLang="en-US" dirty="0"/>
              <a:t>重</a:t>
            </a:r>
            <a:r>
              <a:rPr kumimoji="1" lang="ja-JP" altLang="en-US" dirty="0"/>
              <a:t>回帰分析ハンズオン</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131</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41642"/>
            <a:ext cx="10658473" cy="94718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2200" dirty="0" err="1"/>
              <a:t>mlho</a:t>
            </a:r>
            <a:r>
              <a:rPr lang="en-US" altLang="ja-JP" sz="2200" dirty="0"/>
              <a:t>/exercise </a:t>
            </a:r>
            <a:r>
              <a:rPr lang="ja-JP" altLang="en-US" sz="2200" dirty="0"/>
              <a:t>フォルダの中の</a:t>
            </a:r>
            <a:endParaRPr lang="en-US" altLang="ja-JP" sz="2200" dirty="0"/>
          </a:p>
          <a:p>
            <a:pPr>
              <a:lnSpc>
                <a:spcPct val="130000"/>
              </a:lnSpc>
            </a:pPr>
            <a:r>
              <a:rPr lang="ja-JP" altLang="en-US" sz="2200" dirty="0"/>
              <a:t>「</a:t>
            </a:r>
            <a:r>
              <a:rPr lang="en-US" altLang="ja-JP" sz="2200" dirty="0"/>
              <a:t>2-1-2_</a:t>
            </a:r>
            <a:r>
              <a:rPr lang="ja-JP" altLang="en-US" sz="2200" dirty="0"/>
              <a:t>線形回帰による中古マンションの価格予測②</a:t>
            </a:r>
            <a:r>
              <a:rPr lang="en-US" altLang="ja-JP" sz="2200" dirty="0"/>
              <a:t>.ipynb</a:t>
            </a:r>
            <a:r>
              <a:rPr lang="ja-JP" altLang="en-US" sz="2200" dirty="0"/>
              <a:t>」を実行する</a:t>
            </a:r>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重回帰分析、カテゴリ変数の利用、検証データの利用をプログラムで実行してみます。</a:t>
            </a:r>
            <a:br>
              <a:rPr lang="en-US" altLang="ja-JP" sz="2000" b="1" dirty="0">
                <a:solidFill>
                  <a:srgbClr val="F36C37"/>
                </a:solidFill>
              </a:rPr>
            </a:br>
            <a:r>
              <a:rPr lang="ja-JP" altLang="en-US" sz="2000" b="1" dirty="0">
                <a:solidFill>
                  <a:srgbClr val="F36C37"/>
                </a:solidFill>
              </a:rPr>
              <a:t>このプログラムでは、引き続き中古マンションの価格を線形回帰を用いて予測する</a:t>
            </a:r>
            <a:br>
              <a:rPr lang="en-US" altLang="ja-JP" sz="2000" b="1" dirty="0">
                <a:solidFill>
                  <a:srgbClr val="F36C37"/>
                </a:solidFill>
              </a:rPr>
            </a:br>
            <a:r>
              <a:rPr lang="ja-JP" altLang="en-US" sz="2000" b="1" dirty="0">
                <a:solidFill>
                  <a:srgbClr val="F36C37"/>
                </a:solidFill>
              </a:rPr>
              <a:t>モデルを作成します。</a:t>
            </a:r>
            <a:endParaRPr lang="en-US" altLang="ja-JP" sz="2000" b="1" dirty="0">
              <a:solidFill>
                <a:srgbClr val="F36C37"/>
              </a:solidFill>
            </a:endParaRPr>
          </a:p>
        </p:txBody>
      </p:sp>
    </p:spTree>
    <p:extLst>
      <p:ext uri="{BB962C8B-B14F-4D97-AF65-F5344CB8AC3E}">
        <p14:creationId xmlns:p14="http://schemas.microsoft.com/office/powerpoint/2010/main" val="10573635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重回帰分析とは</a:t>
            </a:r>
          </a:p>
          <a:p>
            <a:pPr lvl="1">
              <a:buClr>
                <a:srgbClr val="F36C37"/>
              </a:buClr>
            </a:pPr>
            <a:r>
              <a:rPr lang="ja-JP" altLang="en-US" sz="1400" b="1" dirty="0"/>
              <a:t>説明変数を複数使用した線形回帰</a:t>
            </a:r>
            <a:endParaRPr lang="en-US" altLang="ja-JP" sz="1400" b="1" dirty="0"/>
          </a:p>
          <a:p>
            <a:pPr lvl="1">
              <a:buClr>
                <a:srgbClr val="F36C37"/>
              </a:buClr>
            </a:pPr>
            <a:r>
              <a:rPr lang="ja-JP" altLang="en-US" sz="1400" b="1" dirty="0"/>
              <a:t>予測に影響のありそうな複数の説明変数を加えることで、より複雑な要素を考慮した予測を行える</a:t>
            </a:r>
            <a:endParaRPr lang="en-US" altLang="ja-JP" sz="1400" b="1" dirty="0"/>
          </a:p>
          <a:p>
            <a:pPr lvl="1">
              <a:buClr>
                <a:srgbClr val="F36C37"/>
              </a:buClr>
            </a:pPr>
            <a:r>
              <a:rPr lang="ja-JP" altLang="en-US" sz="1400" b="1" dirty="0"/>
              <a:t>数学的に計算可能だが、説明変数の数が</a:t>
            </a:r>
            <a:r>
              <a:rPr lang="en-US" altLang="ja-JP" sz="1400" b="1" dirty="0"/>
              <a:t>3</a:t>
            </a:r>
            <a:r>
              <a:rPr lang="ja-JP" altLang="en-US" sz="1400" b="1" dirty="0"/>
              <a:t>つ以上になると</a:t>
            </a:r>
            <a:r>
              <a:rPr lang="en-US" altLang="ja-JP" sz="1400" b="1" dirty="0"/>
              <a:t>4</a:t>
            </a:r>
            <a:r>
              <a:rPr lang="ja-JP" altLang="en-US" sz="1400" b="1" dirty="0"/>
              <a:t>次元以上の空間になるため、視覚的に表現することは難しい</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2-4-3.</a:t>
            </a:r>
            <a:r>
              <a:rPr lang="ja-JP" altLang="en-US" dirty="0"/>
              <a:t>重回帰分析</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132</a:t>
            </a:fld>
            <a:endParaRPr kumimoji="1" lang="ja-JP" altLang="en-US"/>
          </a:p>
        </p:txBody>
      </p:sp>
      <p:graphicFrame>
        <p:nvGraphicFramePr>
          <p:cNvPr id="4" name="表 7">
            <a:extLst>
              <a:ext uri="{FF2B5EF4-FFF2-40B4-BE49-F238E27FC236}">
                <a16:creationId xmlns:a16="http://schemas.microsoft.com/office/drawing/2014/main" id="{77C8EC45-9CF9-4ADB-AC49-5A4162639EA0}"/>
              </a:ext>
            </a:extLst>
          </p:cNvPr>
          <p:cNvGraphicFramePr>
            <a:graphicFrameLocks noGrp="1"/>
          </p:cNvGraphicFramePr>
          <p:nvPr>
            <p:extLst>
              <p:ext uri="{D42A27DB-BD31-4B8C-83A1-F6EECF244321}">
                <p14:modId xmlns:p14="http://schemas.microsoft.com/office/powerpoint/2010/main" val="2995554342"/>
              </p:ext>
            </p:extLst>
          </p:nvPr>
        </p:nvGraphicFramePr>
        <p:xfrm>
          <a:off x="766763" y="2601989"/>
          <a:ext cx="10658475" cy="1806268"/>
        </p:xfrm>
        <a:graphic>
          <a:graphicData uri="http://schemas.openxmlformats.org/drawingml/2006/table">
            <a:tbl>
              <a:tblPr firstRow="1" bandRow="1">
                <a:tableStyleId>{21E4AEA4-8DFA-4A89-87EB-49C32662AFE0}</a:tableStyleId>
              </a:tblPr>
              <a:tblGrid>
                <a:gridCol w="1052706">
                  <a:extLst>
                    <a:ext uri="{9D8B030D-6E8A-4147-A177-3AD203B41FA5}">
                      <a16:colId xmlns:a16="http://schemas.microsoft.com/office/drawing/2014/main" val="3651834403"/>
                    </a:ext>
                  </a:extLst>
                </a:gridCol>
                <a:gridCol w="757456">
                  <a:extLst>
                    <a:ext uri="{9D8B030D-6E8A-4147-A177-3AD203B41FA5}">
                      <a16:colId xmlns:a16="http://schemas.microsoft.com/office/drawing/2014/main" val="3565889333"/>
                    </a:ext>
                  </a:extLst>
                </a:gridCol>
                <a:gridCol w="905081">
                  <a:extLst>
                    <a:ext uri="{9D8B030D-6E8A-4147-A177-3AD203B41FA5}">
                      <a16:colId xmlns:a16="http://schemas.microsoft.com/office/drawing/2014/main" val="3869457875"/>
                    </a:ext>
                  </a:extLst>
                </a:gridCol>
                <a:gridCol w="746459">
                  <a:extLst>
                    <a:ext uri="{9D8B030D-6E8A-4147-A177-3AD203B41FA5}">
                      <a16:colId xmlns:a16="http://schemas.microsoft.com/office/drawing/2014/main" val="1593349839"/>
                    </a:ext>
                  </a:extLst>
                </a:gridCol>
                <a:gridCol w="661696">
                  <a:extLst>
                    <a:ext uri="{9D8B030D-6E8A-4147-A177-3AD203B41FA5}">
                      <a16:colId xmlns:a16="http://schemas.microsoft.com/office/drawing/2014/main" val="3909416032"/>
                    </a:ext>
                  </a:extLst>
                </a:gridCol>
                <a:gridCol w="816885">
                  <a:extLst>
                    <a:ext uri="{9D8B030D-6E8A-4147-A177-3AD203B41FA5}">
                      <a16:colId xmlns:a16="http://schemas.microsoft.com/office/drawing/2014/main" val="1848831541"/>
                    </a:ext>
                  </a:extLst>
                </a:gridCol>
                <a:gridCol w="658156">
                  <a:extLst>
                    <a:ext uri="{9D8B030D-6E8A-4147-A177-3AD203B41FA5}">
                      <a16:colId xmlns:a16="http://schemas.microsoft.com/office/drawing/2014/main" val="261494273"/>
                    </a:ext>
                  </a:extLst>
                </a:gridCol>
                <a:gridCol w="604765">
                  <a:extLst>
                    <a:ext uri="{9D8B030D-6E8A-4147-A177-3AD203B41FA5}">
                      <a16:colId xmlns:a16="http://schemas.microsoft.com/office/drawing/2014/main" val="2255579861"/>
                    </a:ext>
                  </a:extLst>
                </a:gridCol>
                <a:gridCol w="1203649">
                  <a:extLst>
                    <a:ext uri="{9D8B030D-6E8A-4147-A177-3AD203B41FA5}">
                      <a16:colId xmlns:a16="http://schemas.microsoft.com/office/drawing/2014/main" val="3101072901"/>
                    </a:ext>
                  </a:extLst>
                </a:gridCol>
                <a:gridCol w="794861">
                  <a:extLst>
                    <a:ext uri="{9D8B030D-6E8A-4147-A177-3AD203B41FA5}">
                      <a16:colId xmlns:a16="http://schemas.microsoft.com/office/drawing/2014/main" val="1906868719"/>
                    </a:ext>
                  </a:extLst>
                </a:gridCol>
                <a:gridCol w="822991">
                  <a:extLst>
                    <a:ext uri="{9D8B030D-6E8A-4147-A177-3AD203B41FA5}">
                      <a16:colId xmlns:a16="http://schemas.microsoft.com/office/drawing/2014/main" val="4086456714"/>
                    </a:ext>
                  </a:extLst>
                </a:gridCol>
                <a:gridCol w="816885">
                  <a:extLst>
                    <a:ext uri="{9D8B030D-6E8A-4147-A177-3AD203B41FA5}">
                      <a16:colId xmlns:a16="http://schemas.microsoft.com/office/drawing/2014/main" val="1555870498"/>
                    </a:ext>
                  </a:extLst>
                </a:gridCol>
                <a:gridCol w="816885">
                  <a:extLst>
                    <a:ext uri="{9D8B030D-6E8A-4147-A177-3AD203B41FA5}">
                      <a16:colId xmlns:a16="http://schemas.microsoft.com/office/drawing/2014/main" val="567434991"/>
                    </a:ext>
                  </a:extLst>
                </a:gridCol>
              </a:tblGrid>
              <a:tr h="451567">
                <a:tc>
                  <a:txBody>
                    <a:bodyPr/>
                    <a:lstStyle/>
                    <a:p>
                      <a:pPr algn="ctr"/>
                      <a:r>
                        <a:rPr lang="ja-JP" altLang="en-US" sz="1100" b="1" dirty="0">
                          <a:effectLst/>
                        </a:rPr>
                        <a:t>取引価格</a:t>
                      </a:r>
                    </a:p>
                  </a:txBody>
                  <a:tcPr anchor="ctr"/>
                </a:tc>
                <a:tc>
                  <a:txBody>
                    <a:bodyPr/>
                    <a:lstStyle/>
                    <a:p>
                      <a:pPr algn="ctr"/>
                      <a:r>
                        <a:rPr lang="ja-JP" altLang="en-US" sz="1100" b="1" dirty="0">
                          <a:effectLst/>
                        </a:rPr>
                        <a:t>地区名</a:t>
                      </a:r>
                    </a:p>
                  </a:txBody>
                  <a:tcPr anchor="ctr"/>
                </a:tc>
                <a:tc>
                  <a:txBody>
                    <a:bodyPr/>
                    <a:lstStyle/>
                    <a:p>
                      <a:pPr algn="ctr"/>
                      <a:r>
                        <a:rPr lang="zh-TW" altLang="en-US" sz="1100" b="1" dirty="0">
                          <a:effectLst/>
                        </a:rPr>
                        <a:t>最寄駅距離（分）</a:t>
                      </a:r>
                    </a:p>
                  </a:txBody>
                  <a:tcPr anchor="ctr"/>
                </a:tc>
                <a:tc>
                  <a:txBody>
                    <a:bodyPr/>
                    <a:lstStyle/>
                    <a:p>
                      <a:pPr algn="ctr"/>
                      <a:r>
                        <a:rPr lang="ja-JP" altLang="en-US" sz="1100" b="1" dirty="0">
                          <a:effectLst/>
                        </a:rPr>
                        <a:t>間取り</a:t>
                      </a:r>
                    </a:p>
                  </a:txBody>
                  <a:tcPr anchor="ctr"/>
                </a:tc>
                <a:tc>
                  <a:txBody>
                    <a:bodyPr/>
                    <a:lstStyle/>
                    <a:p>
                      <a:pPr algn="ctr"/>
                      <a:r>
                        <a:rPr lang="ja-JP" altLang="en-US" sz="1100" b="1" dirty="0">
                          <a:effectLst/>
                        </a:rPr>
                        <a:t>面積（㎡）</a:t>
                      </a:r>
                    </a:p>
                  </a:txBody>
                  <a:tcPr anchor="ctr"/>
                </a:tc>
                <a:tc>
                  <a:txBody>
                    <a:bodyPr/>
                    <a:lstStyle/>
                    <a:p>
                      <a:pPr algn="ctr"/>
                      <a:r>
                        <a:rPr lang="ja-JP" altLang="en-US" sz="1100" b="1" dirty="0">
                          <a:effectLst/>
                        </a:rPr>
                        <a:t>建築年</a:t>
                      </a:r>
                    </a:p>
                  </a:txBody>
                  <a:tcPr anchor="ctr"/>
                </a:tc>
                <a:tc>
                  <a:txBody>
                    <a:bodyPr/>
                    <a:lstStyle/>
                    <a:p>
                      <a:pPr algn="ctr"/>
                      <a:r>
                        <a:rPr lang="ja-JP" altLang="en-US" sz="1100" b="1" dirty="0">
                          <a:effectLst/>
                        </a:rPr>
                        <a:t>築年数</a:t>
                      </a:r>
                    </a:p>
                  </a:txBody>
                  <a:tcPr anchor="ctr"/>
                </a:tc>
                <a:tc>
                  <a:txBody>
                    <a:bodyPr/>
                    <a:lstStyle/>
                    <a:p>
                      <a:pPr algn="ctr"/>
                      <a:r>
                        <a:rPr lang="ja-JP" altLang="en-US" sz="1100" b="1" dirty="0">
                          <a:effectLst/>
                        </a:rPr>
                        <a:t>構造</a:t>
                      </a:r>
                    </a:p>
                  </a:txBody>
                  <a:tcPr anchor="ctr"/>
                </a:tc>
                <a:tc>
                  <a:txBody>
                    <a:bodyPr/>
                    <a:lstStyle/>
                    <a:p>
                      <a:pPr algn="ctr"/>
                      <a:r>
                        <a:rPr lang="ja-JP" altLang="en-US" sz="1100" b="1" dirty="0">
                          <a:effectLst/>
                        </a:rPr>
                        <a:t>都市計画</a:t>
                      </a:r>
                    </a:p>
                  </a:txBody>
                  <a:tcPr anchor="ctr"/>
                </a:tc>
                <a:tc>
                  <a:txBody>
                    <a:bodyPr/>
                    <a:lstStyle/>
                    <a:p>
                      <a:pPr algn="ctr"/>
                      <a:r>
                        <a:rPr lang="ja-JP" altLang="en-US" sz="1100" b="1" dirty="0">
                          <a:effectLst/>
                        </a:rPr>
                        <a:t>建ぺい率（％）</a:t>
                      </a:r>
                    </a:p>
                  </a:txBody>
                  <a:tcPr anchor="ctr"/>
                </a:tc>
                <a:tc>
                  <a:txBody>
                    <a:bodyPr/>
                    <a:lstStyle/>
                    <a:p>
                      <a:pPr algn="ctr"/>
                      <a:r>
                        <a:rPr lang="zh-TW" altLang="en-US" sz="1100" b="1" dirty="0">
                          <a:effectLst/>
                        </a:rPr>
                        <a:t>容積率（％）</a:t>
                      </a:r>
                    </a:p>
                  </a:txBody>
                  <a:tcPr anchor="ctr"/>
                </a:tc>
                <a:tc>
                  <a:txBody>
                    <a:bodyPr/>
                    <a:lstStyle/>
                    <a:p>
                      <a:pPr algn="ctr"/>
                      <a:r>
                        <a:rPr lang="ja-JP" altLang="en-US" sz="1100" b="1" dirty="0">
                          <a:effectLst/>
                        </a:rPr>
                        <a:t>取引年</a:t>
                      </a:r>
                    </a:p>
                  </a:txBody>
                  <a:tcPr anchor="ctr"/>
                </a:tc>
                <a:tc>
                  <a:txBody>
                    <a:bodyPr/>
                    <a:lstStyle/>
                    <a:p>
                      <a:pPr algn="ctr"/>
                      <a:r>
                        <a:rPr lang="ja-JP" altLang="en-US" sz="1100" b="1" dirty="0">
                          <a:effectLst/>
                        </a:rPr>
                        <a:t>改装</a:t>
                      </a:r>
                    </a:p>
                  </a:txBody>
                  <a:tcPr anchor="ctr"/>
                </a:tc>
                <a:extLst>
                  <a:ext uri="{0D108BD9-81ED-4DB2-BD59-A6C34878D82A}">
                    <a16:rowId xmlns:a16="http://schemas.microsoft.com/office/drawing/2014/main" val="2006228544"/>
                  </a:ext>
                </a:extLst>
              </a:tr>
              <a:tr h="451567">
                <a:tc>
                  <a:txBody>
                    <a:bodyPr/>
                    <a:lstStyle/>
                    <a:p>
                      <a:pPr algn="r"/>
                      <a:r>
                        <a:rPr lang="en-US" altLang="ja-JP" sz="1100" b="1">
                          <a:effectLst/>
                          <a:latin typeface="+mn-ea"/>
                          <a:ea typeface="+mn-ea"/>
                        </a:rPr>
                        <a:t>35,000,000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秋葉町</a:t>
                      </a:r>
                    </a:p>
                  </a:txBody>
                  <a:tcPr anchor="ctr"/>
                </a:tc>
                <a:tc>
                  <a:txBody>
                    <a:bodyPr/>
                    <a:lstStyle/>
                    <a:p>
                      <a:pPr algn="l"/>
                      <a:r>
                        <a:rPr lang="en-US" altLang="ja-JP" sz="1100" b="1" dirty="0">
                          <a:effectLst/>
                          <a:latin typeface="+mn-ea"/>
                          <a:ea typeface="+mn-ea"/>
                        </a:rPr>
                        <a:t>45</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29</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ＲＣ</a:t>
                      </a:r>
                    </a:p>
                  </a:txBody>
                  <a:tcPr anchor="ctr"/>
                </a:tc>
                <a:tc>
                  <a:txBody>
                    <a:bodyPr/>
                    <a:lstStyle/>
                    <a:p>
                      <a:pPr algn="l"/>
                      <a:r>
                        <a:rPr lang="ja-JP" altLang="en-US" sz="1100" b="1" dirty="0">
                          <a:effectLst/>
                          <a:latin typeface="+mn-ea"/>
                          <a:ea typeface="+mn-ea"/>
                        </a:rPr>
                        <a:t>工業地域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2021</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1421906561"/>
                  </a:ext>
                </a:extLst>
              </a:tr>
              <a:tr h="451567">
                <a:tc>
                  <a:txBody>
                    <a:bodyPr/>
                    <a:lstStyle/>
                    <a:p>
                      <a:pPr algn="r"/>
                      <a:r>
                        <a:rPr lang="en-US" altLang="ja-JP" sz="1100" b="1">
                          <a:effectLst/>
                          <a:latin typeface="+mn-ea"/>
                          <a:ea typeface="+mn-ea"/>
                        </a:rPr>
                        <a:t>32,000,000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吉田町</a:t>
                      </a:r>
                    </a:p>
                  </a:txBody>
                  <a:tcPr anchor="ctr"/>
                </a:tc>
                <a:tc>
                  <a:txBody>
                    <a:bodyPr/>
                    <a:lstStyle/>
                    <a:p>
                      <a:pPr algn="l"/>
                      <a:r>
                        <a:rPr lang="en-US" altLang="ja-JP" sz="1100" b="1" dirty="0">
                          <a:effectLst/>
                          <a:latin typeface="+mn-ea"/>
                          <a:ea typeface="+mn-ea"/>
                        </a:rPr>
                        <a:t>13</a:t>
                      </a:r>
                    </a:p>
                  </a:txBody>
                  <a:tcPr anchor="ctr"/>
                </a:tc>
                <a:tc>
                  <a:txBody>
                    <a:bodyPr/>
                    <a:lstStyle/>
                    <a:p>
                      <a:pPr algn="l"/>
                      <a:r>
                        <a:rPr lang="en-US" sz="1100" b="1" dirty="0">
                          <a:effectLst/>
                          <a:latin typeface="+mn-ea"/>
                          <a:ea typeface="+mn-ea"/>
                        </a:rPr>
                        <a:t>２ＬＤＫ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12</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19</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a:effectLst/>
                          <a:latin typeface="+mn-ea"/>
                          <a:ea typeface="+mn-ea"/>
                        </a:rPr>
                        <a:t>第２種住居地域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2019</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3133906787"/>
                  </a:ext>
                </a:extLst>
              </a:tr>
              <a:tr h="451567">
                <a:tc>
                  <a:txBody>
                    <a:bodyPr/>
                    <a:lstStyle/>
                    <a:p>
                      <a:pPr algn="r"/>
                      <a:r>
                        <a:rPr kumimoji="1" lang="en-US" altLang="ja-JP" sz="1100" b="1">
                          <a:latin typeface="+mn-ea"/>
                          <a:ea typeface="+mn-ea"/>
                        </a:rPr>
                        <a:t>25,000,000</a:t>
                      </a:r>
                      <a:endParaRPr kumimoji="1" lang="ja-JP" altLang="en-US" sz="1100" b="1" dirty="0">
                        <a:latin typeface="+mn-ea"/>
                        <a:ea typeface="+mn-ea"/>
                      </a:endParaRPr>
                    </a:p>
                  </a:txBody>
                  <a:tcPr anchor="ctr"/>
                </a:tc>
                <a:tc>
                  <a:txBody>
                    <a:bodyPr/>
                    <a:lstStyle/>
                    <a:p>
                      <a:pPr algn="l"/>
                      <a:r>
                        <a:rPr lang="ja-JP" altLang="en-US" sz="1100" b="1" dirty="0">
                          <a:effectLst/>
                          <a:latin typeface="+mn-ea"/>
                          <a:ea typeface="+mn-ea"/>
                        </a:rPr>
                        <a:t>矢部町</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75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10</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22</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近隣商業地域</a:t>
                      </a:r>
                    </a:p>
                  </a:txBody>
                  <a:tcPr anchor="ctr"/>
                </a:tc>
                <a:tc>
                  <a:txBody>
                    <a:bodyPr/>
                    <a:lstStyle/>
                    <a:p>
                      <a:pPr algn="l"/>
                      <a:r>
                        <a:rPr lang="en-US" altLang="ja-JP" sz="1100" b="1" dirty="0">
                          <a:effectLst/>
                          <a:latin typeface="+mn-ea"/>
                          <a:ea typeface="+mn-ea"/>
                        </a:rPr>
                        <a:t>80</a:t>
                      </a:r>
                    </a:p>
                  </a:txBody>
                  <a:tcPr anchor="ctr"/>
                </a:tc>
                <a:tc>
                  <a:txBody>
                    <a:bodyPr/>
                    <a:lstStyle/>
                    <a:p>
                      <a:pPr algn="l"/>
                      <a:r>
                        <a:rPr lang="en-US" altLang="ja-JP" sz="1100" b="1" dirty="0">
                          <a:effectLst/>
                          <a:latin typeface="+mn-ea"/>
                          <a:ea typeface="+mn-ea"/>
                        </a:rPr>
                        <a:t>400</a:t>
                      </a:r>
                    </a:p>
                  </a:txBody>
                  <a:tcPr anchor="ctr"/>
                </a:tc>
                <a:tc>
                  <a:txBody>
                    <a:bodyPr/>
                    <a:lstStyle/>
                    <a:p>
                      <a:pPr algn="l"/>
                      <a:r>
                        <a:rPr lang="en-US" altLang="ja-JP" sz="1100" b="1" dirty="0">
                          <a:effectLst/>
                          <a:latin typeface="+mn-ea"/>
                          <a:ea typeface="+mn-ea"/>
                        </a:rPr>
                        <a:t>2020</a:t>
                      </a:r>
                    </a:p>
                  </a:txBody>
                  <a:tcPr anchor="ctr"/>
                </a:tc>
                <a:tc>
                  <a:txBody>
                    <a:bodyPr/>
                    <a:lstStyle/>
                    <a:p>
                      <a:pPr algn="l"/>
                      <a:r>
                        <a:rPr lang="ja-JP" altLang="en-US" sz="1100" b="1" dirty="0">
                          <a:effectLst/>
                          <a:latin typeface="+mn-ea"/>
                          <a:ea typeface="+mn-ea"/>
                        </a:rPr>
                        <a:t>改装済</a:t>
                      </a:r>
                    </a:p>
                  </a:txBody>
                  <a:tcPr anchor="ctr"/>
                </a:tc>
                <a:extLst>
                  <a:ext uri="{0D108BD9-81ED-4DB2-BD59-A6C34878D82A}">
                    <a16:rowId xmlns:a16="http://schemas.microsoft.com/office/drawing/2014/main" val="1332891417"/>
                  </a:ext>
                </a:extLst>
              </a:tr>
            </a:tbl>
          </a:graphicData>
        </a:graphic>
      </p:graphicFrame>
      <p:sp>
        <p:nvSpPr>
          <p:cNvPr id="26" name="四角形: 角を丸くする 25">
            <a:extLst>
              <a:ext uri="{FF2B5EF4-FFF2-40B4-BE49-F238E27FC236}">
                <a16:creationId xmlns:a16="http://schemas.microsoft.com/office/drawing/2014/main" id="{F625D1B3-33F5-4737-A2CF-F84D30057B7C}"/>
              </a:ext>
            </a:extLst>
          </p:cNvPr>
          <p:cNvSpPr/>
          <p:nvPr/>
        </p:nvSpPr>
        <p:spPr>
          <a:xfrm>
            <a:off x="5719665" y="2469425"/>
            <a:ext cx="653143"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 name="四角形: 角を丸くする 11">
            <a:extLst>
              <a:ext uri="{FF2B5EF4-FFF2-40B4-BE49-F238E27FC236}">
                <a16:creationId xmlns:a16="http://schemas.microsoft.com/office/drawing/2014/main" id="{0A49A8CD-BFCB-4CDB-8279-5FFF6829BE30}"/>
              </a:ext>
            </a:extLst>
          </p:cNvPr>
          <p:cNvSpPr/>
          <p:nvPr/>
        </p:nvSpPr>
        <p:spPr bwMode="auto">
          <a:xfrm>
            <a:off x="1381487" y="5007611"/>
            <a:ext cx="9429026" cy="1368000"/>
          </a:xfrm>
          <a:prstGeom prst="roundRect">
            <a:avLst>
              <a:gd name="adj" fmla="val 3421"/>
            </a:avLst>
          </a:prstGeom>
          <a:solidFill>
            <a:srgbClr val="ECF6F8"/>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en-US" altLang="ja-JP" dirty="0">
              <a:solidFill>
                <a:srgbClr val="00879E"/>
              </a:solidFill>
              <a:latin typeface="Arial" pitchFamily="34" charset="0"/>
              <a:ea typeface="ＭＳ Ｐゴシック" pitchFamily="50" charset="-128"/>
            </a:endParaRPr>
          </a:p>
        </p:txBody>
      </p:sp>
      <p:sp>
        <p:nvSpPr>
          <p:cNvPr id="3" name="テキスト ボックス 2">
            <a:extLst>
              <a:ext uri="{FF2B5EF4-FFF2-40B4-BE49-F238E27FC236}">
                <a16:creationId xmlns:a16="http://schemas.microsoft.com/office/drawing/2014/main" id="{657974C9-C09B-484D-B41B-75374FC5F673}"/>
              </a:ext>
            </a:extLst>
          </p:cNvPr>
          <p:cNvSpPr txBox="1"/>
          <p:nvPr/>
        </p:nvSpPr>
        <p:spPr>
          <a:xfrm>
            <a:off x="2391747" y="5143497"/>
            <a:ext cx="8300396" cy="1323439"/>
          </a:xfrm>
          <a:prstGeom prst="rect">
            <a:avLst/>
          </a:prstGeom>
          <a:noFill/>
        </p:spPr>
        <p:txBody>
          <a:bodyPr wrap="square" rtlCol="0">
            <a:spAutoFit/>
          </a:bodyPr>
          <a:lstStyle/>
          <a:p>
            <a:pPr fontAlgn="base">
              <a:spcBef>
                <a:spcPct val="0"/>
              </a:spcBef>
              <a:spcAft>
                <a:spcPct val="0"/>
              </a:spcAft>
            </a:pPr>
            <a:r>
              <a:rPr kumimoji="1" lang="ja-JP" altLang="en-US" sz="1600" b="1" dirty="0">
                <a:solidFill>
                  <a:srgbClr val="494949"/>
                </a:solidFill>
                <a:latin typeface="Arial" pitchFamily="34" charset="0"/>
                <a:ea typeface="ＭＳ Ｐゴシック" pitchFamily="50" charset="-128"/>
              </a:rPr>
              <a:t>重回帰分析の線形関数（説明変数毎に偏微分を行い、最小二乗法が使える）</a:t>
            </a:r>
            <a:endParaRPr kumimoji="1" lang="en-US" altLang="ja-JP" sz="1600" b="1" dirty="0">
              <a:solidFill>
                <a:srgbClr val="494949"/>
              </a:solidFill>
              <a:latin typeface="Arial" pitchFamily="34" charset="0"/>
              <a:ea typeface="ＭＳ Ｐゴシック" pitchFamily="50" charset="-128"/>
            </a:endParaRPr>
          </a:p>
          <a:p>
            <a:pPr fontAlgn="base">
              <a:spcBef>
                <a:spcPct val="0"/>
              </a:spcBef>
              <a:spcAft>
                <a:spcPct val="0"/>
              </a:spcAft>
            </a:pPr>
            <a:r>
              <a:rPr kumimoji="1" lang="en-US" altLang="ja-JP" sz="1600" b="1" dirty="0">
                <a:solidFill>
                  <a:srgbClr val="494949"/>
                </a:solidFill>
                <a:latin typeface="Arial" pitchFamily="34" charset="0"/>
                <a:ea typeface="ＭＳ Ｐゴシック" pitchFamily="50" charset="-128"/>
              </a:rPr>
              <a:t>y = ax</a:t>
            </a:r>
            <a:r>
              <a:rPr kumimoji="1" lang="en-US" altLang="ja-JP" sz="1600" b="1" baseline="-25000" dirty="0">
                <a:solidFill>
                  <a:srgbClr val="494949"/>
                </a:solidFill>
                <a:latin typeface="Arial" pitchFamily="34" charset="0"/>
                <a:ea typeface="ＭＳ Ｐゴシック" pitchFamily="50" charset="-128"/>
              </a:rPr>
              <a:t>1</a:t>
            </a:r>
            <a:r>
              <a:rPr kumimoji="1" lang="en-US" altLang="ja-JP" sz="1600" b="1" dirty="0">
                <a:solidFill>
                  <a:srgbClr val="494949"/>
                </a:solidFill>
                <a:latin typeface="Arial" pitchFamily="34" charset="0"/>
                <a:ea typeface="ＭＳ Ｐゴシック" pitchFamily="50" charset="-128"/>
              </a:rPr>
              <a:t> + bx</a:t>
            </a:r>
            <a:r>
              <a:rPr kumimoji="1" lang="en-US" altLang="ja-JP" sz="1600" b="1" baseline="-25000" dirty="0">
                <a:solidFill>
                  <a:srgbClr val="494949"/>
                </a:solidFill>
                <a:latin typeface="Arial" pitchFamily="34" charset="0"/>
                <a:ea typeface="ＭＳ Ｐゴシック" pitchFamily="50" charset="-128"/>
              </a:rPr>
              <a:t>2</a:t>
            </a:r>
            <a:r>
              <a:rPr kumimoji="1" lang="en-US" altLang="ja-JP" sz="1600" b="1" dirty="0">
                <a:solidFill>
                  <a:srgbClr val="494949"/>
                </a:solidFill>
                <a:latin typeface="Arial" pitchFamily="34" charset="0"/>
                <a:ea typeface="ＭＳ Ｐゴシック" pitchFamily="50" charset="-128"/>
              </a:rPr>
              <a:t> + cx</a:t>
            </a:r>
            <a:r>
              <a:rPr kumimoji="1" lang="en-US" altLang="ja-JP" sz="1600" b="1" baseline="-25000" dirty="0">
                <a:solidFill>
                  <a:srgbClr val="494949"/>
                </a:solidFill>
                <a:latin typeface="Arial" pitchFamily="34" charset="0"/>
                <a:ea typeface="ＭＳ Ｐゴシック" pitchFamily="50" charset="-128"/>
              </a:rPr>
              <a:t>3</a:t>
            </a:r>
            <a:r>
              <a:rPr kumimoji="1" lang="en-US" altLang="ja-JP" sz="1600" b="1" dirty="0">
                <a:solidFill>
                  <a:srgbClr val="494949"/>
                </a:solidFill>
                <a:latin typeface="Arial" pitchFamily="34" charset="0"/>
                <a:ea typeface="ＭＳ Ｐゴシック" pitchFamily="50" charset="-128"/>
              </a:rPr>
              <a:t> + d</a:t>
            </a:r>
          </a:p>
          <a:p>
            <a:pPr fontAlgn="base">
              <a:spcBef>
                <a:spcPct val="0"/>
              </a:spcBef>
              <a:spcAft>
                <a:spcPct val="0"/>
              </a:spcAft>
            </a:pPr>
            <a:r>
              <a:rPr kumimoji="1" lang="en-US" altLang="ja-JP" sz="1600" b="1" dirty="0">
                <a:solidFill>
                  <a:srgbClr val="494949"/>
                </a:solidFill>
                <a:latin typeface="Arial" pitchFamily="34" charset="0"/>
                <a:ea typeface="ＭＳ Ｐゴシック" pitchFamily="50" charset="-128"/>
              </a:rPr>
              <a:t>y</a:t>
            </a:r>
            <a:r>
              <a:rPr kumimoji="1" lang="ja-JP" altLang="en-US" sz="1600" b="1" dirty="0">
                <a:solidFill>
                  <a:srgbClr val="494949"/>
                </a:solidFill>
                <a:latin typeface="Arial" pitchFamily="34" charset="0"/>
                <a:ea typeface="ＭＳ Ｐゴシック" pitchFamily="50" charset="-128"/>
              </a:rPr>
              <a:t>：目的変数</a:t>
            </a:r>
            <a:r>
              <a:rPr kumimoji="1" lang="en-US" altLang="ja-JP" sz="1600" b="1" dirty="0">
                <a:solidFill>
                  <a:srgbClr val="494949"/>
                </a:solidFill>
                <a:latin typeface="Arial" pitchFamily="34" charset="0"/>
                <a:ea typeface="ＭＳ Ｐゴシック" pitchFamily="50" charset="-128"/>
              </a:rPr>
              <a:t>		x</a:t>
            </a:r>
            <a:r>
              <a:rPr kumimoji="1" lang="en-US" altLang="ja-JP" sz="1600" b="1" baseline="-25000" dirty="0">
                <a:solidFill>
                  <a:srgbClr val="494949"/>
                </a:solidFill>
                <a:latin typeface="Arial" pitchFamily="34" charset="0"/>
                <a:ea typeface="ＭＳ Ｐゴシック" pitchFamily="50" charset="-128"/>
              </a:rPr>
              <a:t>1</a:t>
            </a:r>
            <a:r>
              <a:rPr kumimoji="1" lang="ja-JP" altLang="en-US" sz="1600" b="1" dirty="0">
                <a:solidFill>
                  <a:srgbClr val="494949"/>
                </a:solidFill>
                <a:latin typeface="Arial" pitchFamily="34" charset="0"/>
                <a:ea typeface="ＭＳ Ｐゴシック" pitchFamily="50" charset="-128"/>
              </a:rPr>
              <a:t>：最寄駅距離</a:t>
            </a:r>
            <a:r>
              <a:rPr kumimoji="1" lang="en-US" altLang="ja-JP" sz="1600" b="1" dirty="0">
                <a:solidFill>
                  <a:srgbClr val="494949"/>
                </a:solidFill>
                <a:latin typeface="Arial" pitchFamily="34" charset="0"/>
                <a:ea typeface="ＭＳ Ｐゴシック" pitchFamily="50" charset="-128"/>
              </a:rPr>
              <a:t>	 x</a:t>
            </a:r>
            <a:r>
              <a:rPr kumimoji="1" lang="en-US" altLang="ja-JP" sz="1600" b="1" baseline="-25000" dirty="0">
                <a:solidFill>
                  <a:srgbClr val="494949"/>
                </a:solidFill>
                <a:latin typeface="Arial" pitchFamily="34" charset="0"/>
                <a:ea typeface="ＭＳ Ｐゴシック" pitchFamily="50" charset="-128"/>
              </a:rPr>
              <a:t>2</a:t>
            </a:r>
            <a:r>
              <a:rPr kumimoji="1" lang="ja-JP" altLang="en-US" sz="1600" b="1" dirty="0">
                <a:solidFill>
                  <a:srgbClr val="494949"/>
                </a:solidFill>
                <a:latin typeface="Arial" pitchFamily="34" charset="0"/>
                <a:ea typeface="ＭＳ Ｐゴシック" pitchFamily="50" charset="-128"/>
              </a:rPr>
              <a:t>：面積（</a:t>
            </a:r>
            <a:r>
              <a:rPr kumimoji="1" lang="en-US" altLang="ja-JP" sz="1600" b="1" dirty="0">
                <a:solidFill>
                  <a:srgbClr val="494949"/>
                </a:solidFill>
                <a:latin typeface="Arial" pitchFamily="34" charset="0"/>
                <a:ea typeface="ＭＳ Ｐゴシック" pitchFamily="50" charset="-128"/>
              </a:rPr>
              <a:t>m</a:t>
            </a:r>
            <a:r>
              <a:rPr kumimoji="1" lang="en-US" altLang="ja-JP" sz="1600" b="1" baseline="30000" dirty="0">
                <a:solidFill>
                  <a:srgbClr val="494949"/>
                </a:solidFill>
                <a:latin typeface="Arial" pitchFamily="34" charset="0"/>
                <a:ea typeface="ＭＳ Ｐゴシック" pitchFamily="50" charset="-128"/>
              </a:rPr>
              <a:t>2</a:t>
            </a:r>
            <a:r>
              <a:rPr kumimoji="1" lang="ja-JP" altLang="en-US" sz="1600" b="1" dirty="0">
                <a:solidFill>
                  <a:srgbClr val="494949"/>
                </a:solidFill>
                <a:latin typeface="Arial" pitchFamily="34" charset="0"/>
                <a:ea typeface="ＭＳ Ｐゴシック" pitchFamily="50" charset="-128"/>
              </a:rPr>
              <a:t>）</a:t>
            </a:r>
            <a:r>
              <a:rPr kumimoji="1" lang="en-US" altLang="ja-JP" sz="1600" b="1" dirty="0">
                <a:solidFill>
                  <a:srgbClr val="494949"/>
                </a:solidFill>
                <a:latin typeface="Arial" pitchFamily="34" charset="0"/>
                <a:ea typeface="ＭＳ Ｐゴシック" pitchFamily="50" charset="-128"/>
              </a:rPr>
              <a:t>	 x</a:t>
            </a:r>
            <a:r>
              <a:rPr kumimoji="1" lang="en-US" altLang="ja-JP" sz="1600" b="1" baseline="-25000" dirty="0">
                <a:solidFill>
                  <a:srgbClr val="494949"/>
                </a:solidFill>
                <a:latin typeface="Arial" pitchFamily="34" charset="0"/>
                <a:ea typeface="ＭＳ Ｐゴシック" pitchFamily="50" charset="-128"/>
              </a:rPr>
              <a:t>3</a:t>
            </a:r>
            <a:r>
              <a:rPr kumimoji="1" lang="ja-JP" altLang="en-US" sz="1600" b="1" dirty="0">
                <a:solidFill>
                  <a:srgbClr val="494949"/>
                </a:solidFill>
                <a:latin typeface="Arial" pitchFamily="34" charset="0"/>
                <a:ea typeface="ＭＳ Ｐゴシック" pitchFamily="50" charset="-128"/>
              </a:rPr>
              <a:t>：築年数</a:t>
            </a:r>
            <a:endParaRPr kumimoji="1" lang="en-US" altLang="ja-JP" sz="1600" b="1" dirty="0">
              <a:solidFill>
                <a:srgbClr val="494949"/>
              </a:solidFill>
              <a:latin typeface="Arial" pitchFamily="34" charset="0"/>
              <a:ea typeface="ＭＳ Ｐゴシック" pitchFamily="50" charset="-128"/>
            </a:endParaRPr>
          </a:p>
          <a:p>
            <a:pPr fontAlgn="base">
              <a:spcBef>
                <a:spcPct val="0"/>
              </a:spcBef>
              <a:spcAft>
                <a:spcPct val="0"/>
              </a:spcAft>
            </a:pPr>
            <a:r>
              <a:rPr kumimoji="1" lang="en-US" altLang="ja-JP" sz="1600" b="1" dirty="0">
                <a:solidFill>
                  <a:srgbClr val="494949"/>
                </a:solidFill>
                <a:latin typeface="Arial" pitchFamily="34" charset="0"/>
                <a:ea typeface="ＭＳ Ｐゴシック" pitchFamily="50" charset="-128"/>
              </a:rPr>
              <a:t>a,</a:t>
            </a:r>
            <a:r>
              <a:rPr kumimoji="1" lang="ja-JP" altLang="en-US" sz="1600" b="1" dirty="0">
                <a:solidFill>
                  <a:srgbClr val="494949"/>
                </a:solidFill>
                <a:latin typeface="Arial" pitchFamily="34" charset="0"/>
                <a:ea typeface="ＭＳ Ｐゴシック" pitchFamily="50" charset="-128"/>
              </a:rPr>
              <a:t> </a:t>
            </a:r>
            <a:r>
              <a:rPr kumimoji="1" lang="en-US" altLang="ja-JP" sz="1600" b="1" dirty="0">
                <a:solidFill>
                  <a:srgbClr val="494949"/>
                </a:solidFill>
                <a:latin typeface="Arial" pitchFamily="34" charset="0"/>
                <a:ea typeface="ＭＳ Ｐゴシック" pitchFamily="50" charset="-128"/>
              </a:rPr>
              <a:t>b,</a:t>
            </a:r>
            <a:r>
              <a:rPr kumimoji="1" lang="ja-JP" altLang="en-US" sz="1600" b="1" dirty="0">
                <a:solidFill>
                  <a:srgbClr val="494949"/>
                </a:solidFill>
                <a:latin typeface="Arial" pitchFamily="34" charset="0"/>
                <a:ea typeface="ＭＳ Ｐゴシック" pitchFamily="50" charset="-128"/>
              </a:rPr>
              <a:t> </a:t>
            </a:r>
            <a:r>
              <a:rPr kumimoji="1" lang="en-US" altLang="ja-JP" sz="1600" b="1" dirty="0">
                <a:solidFill>
                  <a:srgbClr val="494949"/>
                </a:solidFill>
                <a:latin typeface="Arial" pitchFamily="34" charset="0"/>
                <a:ea typeface="ＭＳ Ｐゴシック" pitchFamily="50" charset="-128"/>
              </a:rPr>
              <a:t>c</a:t>
            </a:r>
            <a:r>
              <a:rPr kumimoji="1" lang="ja-JP" altLang="en-US" sz="1600" b="1" dirty="0">
                <a:solidFill>
                  <a:srgbClr val="494949"/>
                </a:solidFill>
                <a:latin typeface="Arial" pitchFamily="34" charset="0"/>
                <a:ea typeface="ＭＳ Ｐゴシック" pitchFamily="50" charset="-128"/>
              </a:rPr>
              <a:t>：各説明変数に対する傾き</a:t>
            </a:r>
            <a:r>
              <a:rPr kumimoji="1" lang="en-US" altLang="ja-JP" sz="1600" b="1" dirty="0">
                <a:solidFill>
                  <a:srgbClr val="494949"/>
                </a:solidFill>
                <a:latin typeface="Arial" pitchFamily="34" charset="0"/>
                <a:ea typeface="ＭＳ Ｐゴシック" pitchFamily="50" charset="-128"/>
              </a:rPr>
              <a:t>	d</a:t>
            </a:r>
            <a:r>
              <a:rPr kumimoji="1" lang="ja-JP" altLang="en-US" sz="1600" b="1" dirty="0">
                <a:solidFill>
                  <a:srgbClr val="494949"/>
                </a:solidFill>
                <a:latin typeface="Arial" pitchFamily="34" charset="0"/>
                <a:ea typeface="ＭＳ Ｐゴシック" pitchFamily="50" charset="-128"/>
              </a:rPr>
              <a:t>：切片</a:t>
            </a:r>
            <a:endParaRPr kumimoji="1" lang="en-US" altLang="ja-JP" sz="1600" b="1" dirty="0">
              <a:solidFill>
                <a:srgbClr val="494949"/>
              </a:solidFill>
              <a:latin typeface="Arial" pitchFamily="34" charset="0"/>
              <a:ea typeface="ＭＳ Ｐゴシック" pitchFamily="50" charset="-128"/>
            </a:endParaRPr>
          </a:p>
          <a:p>
            <a:pPr defTabSz="914400" fontAlgn="base">
              <a:spcBef>
                <a:spcPct val="0"/>
              </a:spcBef>
              <a:spcAft>
                <a:spcPct val="0"/>
              </a:spcAft>
            </a:pPr>
            <a:endParaRPr kumimoji="1" lang="ja-JP" altLang="en-US" sz="1600" dirty="0">
              <a:solidFill>
                <a:srgbClr val="494949"/>
              </a:solidFill>
              <a:latin typeface="+mn-ea"/>
            </a:endParaRPr>
          </a:p>
        </p:txBody>
      </p:sp>
      <p:sp>
        <p:nvSpPr>
          <p:cNvPr id="13" name="四角形: 角を丸くする 12">
            <a:extLst>
              <a:ext uri="{FF2B5EF4-FFF2-40B4-BE49-F238E27FC236}">
                <a16:creationId xmlns:a16="http://schemas.microsoft.com/office/drawing/2014/main" id="{6C2DB2FA-3AE0-4074-B1D1-010EC88CC43F}"/>
              </a:ext>
            </a:extLst>
          </p:cNvPr>
          <p:cNvSpPr/>
          <p:nvPr/>
        </p:nvSpPr>
        <p:spPr>
          <a:xfrm>
            <a:off x="2612571" y="2469425"/>
            <a:ext cx="827746"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 name="四角形: 角を丸くする 13">
            <a:extLst>
              <a:ext uri="{FF2B5EF4-FFF2-40B4-BE49-F238E27FC236}">
                <a16:creationId xmlns:a16="http://schemas.microsoft.com/office/drawing/2014/main" id="{D447CD27-7B1F-47C0-B7F1-39DFEC05D00D}"/>
              </a:ext>
            </a:extLst>
          </p:cNvPr>
          <p:cNvSpPr/>
          <p:nvPr/>
        </p:nvSpPr>
        <p:spPr>
          <a:xfrm>
            <a:off x="4243364" y="2469425"/>
            <a:ext cx="653143"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358FA940-DFD3-479D-9F8E-78073683F1D6}"/>
              </a:ext>
            </a:extLst>
          </p:cNvPr>
          <p:cNvSpPr txBox="1"/>
          <p:nvPr/>
        </p:nvSpPr>
        <p:spPr>
          <a:xfrm>
            <a:off x="1585749" y="4607100"/>
            <a:ext cx="6201723" cy="369332"/>
          </a:xfrm>
          <a:prstGeom prst="rect">
            <a:avLst/>
          </a:prstGeom>
          <a:noFill/>
        </p:spPr>
        <p:txBody>
          <a:bodyPr wrap="square" rtlCol="0">
            <a:spAutoFit/>
          </a:bodyPr>
          <a:lstStyle/>
          <a:p>
            <a:pPr algn="ctr" defTabSz="914400" fontAlgn="base">
              <a:spcBef>
                <a:spcPct val="0"/>
              </a:spcBef>
              <a:spcAft>
                <a:spcPct val="0"/>
              </a:spcAft>
            </a:pPr>
            <a:r>
              <a:rPr kumimoji="1" lang="ja-JP" altLang="en-US" b="1" dirty="0">
                <a:solidFill>
                  <a:srgbClr val="EB0046"/>
                </a:solidFill>
                <a:latin typeface="+mn-ea"/>
              </a:rPr>
              <a:t>予測に影響のありそうな、３つの説明変数を使ってみる</a:t>
            </a:r>
          </a:p>
        </p:txBody>
      </p:sp>
    </p:spTree>
    <p:extLst>
      <p:ext uri="{BB962C8B-B14F-4D97-AF65-F5344CB8AC3E}">
        <p14:creationId xmlns:p14="http://schemas.microsoft.com/office/powerpoint/2010/main" val="164758391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907624" y="990592"/>
            <a:ext cx="4877563" cy="779418"/>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seaborn</a:t>
            </a:r>
            <a:r>
              <a:rPr lang="ja-JP" altLang="en-US" sz="1800" dirty="0"/>
              <a:t>の</a:t>
            </a:r>
            <a:r>
              <a:rPr lang="en-US" altLang="ja-JP" sz="1800" dirty="0" err="1"/>
              <a:t>pairplot</a:t>
            </a:r>
            <a:r>
              <a:rPr lang="ja-JP" altLang="en-US" sz="1800" dirty="0"/>
              <a:t>メソッド</a:t>
            </a:r>
          </a:p>
          <a:p>
            <a:pPr lvl="1">
              <a:buClr>
                <a:srgbClr val="F36C37"/>
              </a:buClr>
            </a:pPr>
            <a:r>
              <a:rPr lang="ja-JP" altLang="en-US" sz="1400" b="1" dirty="0"/>
              <a:t>複数データの関係性を散布図とヒストグラムで</a:t>
            </a:r>
            <a:br>
              <a:rPr lang="en-US" altLang="ja-JP" sz="1400" b="1" dirty="0"/>
            </a:br>
            <a:r>
              <a:rPr lang="ja-JP" altLang="en-US" sz="1400" b="1" dirty="0"/>
              <a:t>可視化することができる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2-4-4.</a:t>
            </a:r>
            <a:r>
              <a:rPr lang="ja-JP" altLang="en-US" dirty="0"/>
              <a:t>変数の相関（関係性）を確認する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133</a:t>
            </a:fld>
            <a:endParaRPr kumimoji="1" lang="ja-JP" altLang="en-US"/>
          </a:p>
        </p:txBody>
      </p:sp>
      <p:pic>
        <p:nvPicPr>
          <p:cNvPr id="9" name="図 8">
            <a:extLst>
              <a:ext uri="{FF2B5EF4-FFF2-40B4-BE49-F238E27FC236}">
                <a16:creationId xmlns:a16="http://schemas.microsoft.com/office/drawing/2014/main" id="{9D348DAA-7020-42D6-BE4A-AD895F0BC706}"/>
              </a:ext>
            </a:extLst>
          </p:cNvPr>
          <p:cNvPicPr>
            <a:picLocks noChangeAspect="1"/>
          </p:cNvPicPr>
          <p:nvPr/>
        </p:nvPicPr>
        <p:blipFill>
          <a:blip r:embed="rId3"/>
          <a:stretch>
            <a:fillRect/>
          </a:stretch>
        </p:blipFill>
        <p:spPr>
          <a:xfrm>
            <a:off x="5819660" y="1006868"/>
            <a:ext cx="5464716" cy="5285938"/>
          </a:xfrm>
          <a:prstGeom prst="rect">
            <a:avLst/>
          </a:prstGeom>
        </p:spPr>
      </p:pic>
      <p:sp>
        <p:nvSpPr>
          <p:cNvPr id="15" name="四角形: 角を丸くする 14">
            <a:extLst>
              <a:ext uri="{FF2B5EF4-FFF2-40B4-BE49-F238E27FC236}">
                <a16:creationId xmlns:a16="http://schemas.microsoft.com/office/drawing/2014/main" id="{3D1A2D97-4DBD-4E39-9EAB-06FDCD14CE9D}"/>
              </a:ext>
            </a:extLst>
          </p:cNvPr>
          <p:cNvSpPr/>
          <p:nvPr/>
        </p:nvSpPr>
        <p:spPr bwMode="auto">
          <a:xfrm>
            <a:off x="907624" y="5368532"/>
            <a:ext cx="9429026" cy="482600"/>
          </a:xfrm>
          <a:prstGeom prst="roundRect">
            <a:avLst>
              <a:gd name="adj" fmla="val 3421"/>
            </a:avLst>
          </a:prstGeom>
          <a:solidFill>
            <a:srgbClr val="ECF6F8"/>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en-US" altLang="ja-JP" dirty="0">
              <a:solidFill>
                <a:srgbClr val="00879E"/>
              </a:solidFill>
              <a:latin typeface="Arial" pitchFamily="34" charset="0"/>
              <a:ea typeface="ＭＳ Ｐゴシック" pitchFamily="50" charset="-128"/>
            </a:endParaRPr>
          </a:p>
        </p:txBody>
      </p:sp>
      <p:sp>
        <p:nvSpPr>
          <p:cNvPr id="6" name="テキスト ボックス 5">
            <a:extLst>
              <a:ext uri="{FF2B5EF4-FFF2-40B4-BE49-F238E27FC236}">
                <a16:creationId xmlns:a16="http://schemas.microsoft.com/office/drawing/2014/main" id="{358FA940-DFD3-479D-9F8E-78073683F1D6}"/>
              </a:ext>
            </a:extLst>
          </p:cNvPr>
          <p:cNvSpPr txBox="1"/>
          <p:nvPr/>
        </p:nvSpPr>
        <p:spPr>
          <a:xfrm>
            <a:off x="1080890" y="5444298"/>
            <a:ext cx="9255760" cy="369332"/>
          </a:xfrm>
          <a:prstGeom prst="rect">
            <a:avLst/>
          </a:prstGeom>
          <a:noFill/>
        </p:spPr>
        <p:txBody>
          <a:bodyPr wrap="square" rtlCol="0">
            <a:spAutoFit/>
          </a:bodyPr>
          <a:lstStyle/>
          <a:p>
            <a:r>
              <a:rPr lang="en-US" altLang="ja-JP" b="0" dirty="0" err="1">
                <a:solidFill>
                  <a:srgbClr val="000000"/>
                </a:solidFill>
                <a:effectLst/>
                <a:latin typeface="+mn-ea"/>
              </a:rPr>
              <a:t>sns.pairplot</a:t>
            </a:r>
            <a:r>
              <a:rPr lang="en-US" altLang="ja-JP" b="0" dirty="0">
                <a:solidFill>
                  <a:srgbClr val="000000"/>
                </a:solidFill>
                <a:effectLst/>
                <a:latin typeface="+mn-ea"/>
              </a:rPr>
              <a:t>( </a:t>
            </a:r>
            <a:r>
              <a:rPr lang="en-US" altLang="ja-JP" b="0" dirty="0" err="1">
                <a:solidFill>
                  <a:srgbClr val="000000"/>
                </a:solidFill>
                <a:effectLst/>
                <a:latin typeface="+mn-ea"/>
              </a:rPr>
              <a:t>totsuka_used</a:t>
            </a:r>
            <a:r>
              <a:rPr lang="en-US" altLang="ja-JP" b="0" dirty="0">
                <a:solidFill>
                  <a:srgbClr val="000000"/>
                </a:solidFill>
                <a:effectLst/>
                <a:latin typeface="+mn-ea"/>
              </a:rPr>
              <a:t>[[</a:t>
            </a:r>
            <a:r>
              <a:rPr lang="en-US" altLang="ja-JP" b="0" dirty="0">
                <a:solidFill>
                  <a:srgbClr val="A31515"/>
                </a:solidFill>
                <a:effectLst/>
                <a:latin typeface="+mn-ea"/>
              </a:rPr>
              <a:t>'</a:t>
            </a:r>
            <a:r>
              <a:rPr lang="ja-JP" altLang="en-US" b="0" dirty="0">
                <a:solidFill>
                  <a:srgbClr val="A31515"/>
                </a:solidFill>
                <a:effectLst/>
                <a:latin typeface="+mn-ea"/>
              </a:rPr>
              <a:t>取引価格</a:t>
            </a:r>
            <a:r>
              <a:rPr lang="en-US" altLang="ja-JP" b="0" dirty="0">
                <a:solidFill>
                  <a:srgbClr val="A31515"/>
                </a:solidFill>
                <a:effectLst/>
                <a:latin typeface="+mn-ea"/>
              </a:rPr>
              <a:t>'</a:t>
            </a:r>
            <a:r>
              <a:rPr lang="en-US" altLang="ja-JP" b="0" dirty="0">
                <a:solidFill>
                  <a:srgbClr val="000000"/>
                </a:solidFill>
                <a:effectLst/>
                <a:latin typeface="+mn-ea"/>
              </a:rPr>
              <a:t>,</a:t>
            </a:r>
            <a:r>
              <a:rPr lang="en-US" altLang="ja-JP" b="0" dirty="0">
                <a:solidFill>
                  <a:srgbClr val="A31515"/>
                </a:solidFill>
                <a:effectLst/>
                <a:latin typeface="+mn-ea"/>
              </a:rPr>
              <a:t>'</a:t>
            </a:r>
            <a:r>
              <a:rPr lang="ja-JP" altLang="en-US" b="0" dirty="0">
                <a:solidFill>
                  <a:srgbClr val="A31515"/>
                </a:solidFill>
                <a:effectLst/>
                <a:latin typeface="+mn-ea"/>
              </a:rPr>
              <a:t>築年数</a:t>
            </a:r>
            <a:r>
              <a:rPr lang="en-US" altLang="ja-JP" b="0" dirty="0">
                <a:solidFill>
                  <a:srgbClr val="A31515"/>
                </a:solidFill>
                <a:effectLst/>
                <a:latin typeface="+mn-ea"/>
              </a:rPr>
              <a:t>'</a:t>
            </a:r>
            <a:r>
              <a:rPr lang="en-US" altLang="ja-JP" b="0" dirty="0">
                <a:solidFill>
                  <a:srgbClr val="000000"/>
                </a:solidFill>
                <a:effectLst/>
                <a:latin typeface="+mn-ea"/>
              </a:rPr>
              <a:t>,</a:t>
            </a:r>
            <a:r>
              <a:rPr lang="en-US" altLang="ja-JP" b="0" dirty="0">
                <a:solidFill>
                  <a:srgbClr val="A31515"/>
                </a:solidFill>
                <a:effectLst/>
                <a:latin typeface="+mn-ea"/>
              </a:rPr>
              <a:t>'</a:t>
            </a:r>
            <a:r>
              <a:rPr lang="ja-JP" altLang="en-US" b="0" dirty="0">
                <a:solidFill>
                  <a:srgbClr val="A31515"/>
                </a:solidFill>
                <a:effectLst/>
                <a:latin typeface="+mn-ea"/>
              </a:rPr>
              <a:t>最寄駅距離（分）</a:t>
            </a:r>
            <a:r>
              <a:rPr lang="en-US" altLang="ja-JP" b="0" dirty="0">
                <a:solidFill>
                  <a:srgbClr val="A31515"/>
                </a:solidFill>
                <a:effectLst/>
                <a:latin typeface="+mn-ea"/>
              </a:rPr>
              <a:t>'</a:t>
            </a:r>
            <a:r>
              <a:rPr lang="en-US" altLang="ja-JP" b="0" dirty="0">
                <a:solidFill>
                  <a:srgbClr val="000000"/>
                </a:solidFill>
                <a:effectLst/>
                <a:latin typeface="+mn-ea"/>
              </a:rPr>
              <a:t>,</a:t>
            </a:r>
            <a:r>
              <a:rPr lang="en-US" altLang="ja-JP" b="0" dirty="0">
                <a:solidFill>
                  <a:srgbClr val="A31515"/>
                </a:solidFill>
                <a:effectLst/>
                <a:latin typeface="+mn-ea"/>
              </a:rPr>
              <a:t>'</a:t>
            </a:r>
            <a:r>
              <a:rPr lang="ja-JP" altLang="en-US" b="0" dirty="0">
                <a:solidFill>
                  <a:srgbClr val="A31515"/>
                </a:solidFill>
                <a:effectLst/>
                <a:latin typeface="+mn-ea"/>
              </a:rPr>
              <a:t>面積（㎡）</a:t>
            </a:r>
            <a:r>
              <a:rPr lang="en-US" altLang="ja-JP" b="0" dirty="0">
                <a:solidFill>
                  <a:srgbClr val="A31515"/>
                </a:solidFill>
                <a:effectLst/>
                <a:latin typeface="+mn-ea"/>
              </a:rPr>
              <a:t>'</a:t>
            </a:r>
            <a:r>
              <a:rPr lang="en-US" altLang="ja-JP" b="0" dirty="0">
                <a:solidFill>
                  <a:srgbClr val="000000"/>
                </a:solidFill>
                <a:effectLst/>
                <a:latin typeface="+mn-ea"/>
              </a:rPr>
              <a:t>]])</a:t>
            </a:r>
            <a:endParaRPr lang="en-US" altLang="ja-JP"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2898620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243164"/>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551347" y="1343551"/>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説明変数選択のコツ</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a:t>
            </a:r>
            <a:r>
              <a:rPr kumimoji="1" lang="en-US" altLang="ja-JP" dirty="0"/>
              <a:t>-4-5.</a:t>
            </a:r>
            <a:r>
              <a:rPr lang="ja-JP" altLang="en-US" dirty="0"/>
              <a:t>説明変数の選択</a:t>
            </a:r>
            <a:endParaRPr kumimoji="1" lang="ja-JP" altLang="en-US" dirty="0"/>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134</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036324"/>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まずは、知識的に目的変数と</a:t>
            </a:r>
            <a:r>
              <a:rPr lang="ja-JP" altLang="en-US" sz="2000" b="1" dirty="0">
                <a:solidFill>
                  <a:srgbClr val="F36C37"/>
                </a:solidFill>
              </a:rPr>
              <a:t>関係の深いもの</a:t>
            </a:r>
            <a:endParaRPr lang="en-US" altLang="ja-JP" sz="2000" b="1" dirty="0">
              <a:solidFill>
                <a:srgbClr val="F36C37"/>
              </a:solidFill>
            </a:endParaRPr>
          </a:p>
          <a:p>
            <a:pPr>
              <a:lnSpc>
                <a:spcPct val="130000"/>
              </a:lnSpc>
              <a:spcBef>
                <a:spcPts val="0"/>
              </a:spcBef>
              <a:spcAft>
                <a:spcPts val="0"/>
              </a:spcAft>
              <a:buClr>
                <a:schemeClr val="tx1">
                  <a:lumMod val="75000"/>
                  <a:lumOff val="25000"/>
                </a:schemeClr>
              </a:buClr>
            </a:pPr>
            <a:r>
              <a:rPr kumimoji="1" lang="ja-JP" altLang="en-US" sz="2000" b="1" dirty="0">
                <a:solidFill>
                  <a:srgbClr val="494949"/>
                </a:solidFill>
              </a:rPr>
              <a:t>関係のないものは</a:t>
            </a:r>
            <a:r>
              <a:rPr kumimoji="1" lang="ja-JP" altLang="en-US" sz="2000" b="1" dirty="0">
                <a:solidFill>
                  <a:srgbClr val="F36C37"/>
                </a:solidFill>
              </a:rPr>
              <a:t>余計な情報（ノイズ）</a:t>
            </a:r>
            <a:r>
              <a:rPr kumimoji="1" lang="ja-JP" altLang="en-US" sz="2000" b="1" dirty="0">
                <a:solidFill>
                  <a:srgbClr val="494949"/>
                </a:solidFill>
              </a:rPr>
              <a:t>になりえる</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一つずつ説明変数を増やして、影響を確かめる</a:t>
            </a:r>
            <a:endParaRPr lang="en-US" altLang="ja-JP" sz="2000" b="1" dirty="0">
              <a:solidFill>
                <a:srgbClr val="494949"/>
              </a:solidFill>
            </a:endParaRPr>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有用なカテゴリ変数を使う</a:t>
            </a:r>
          </a:p>
        </p:txBody>
      </p:sp>
      <p:pic>
        <p:nvPicPr>
          <p:cNvPr id="22" name="図 21" descr="アイコン&#10;&#10;自動的に生成された説明">
            <a:extLst>
              <a:ext uri="{FF2B5EF4-FFF2-40B4-BE49-F238E27FC236}">
                <a16:creationId xmlns:a16="http://schemas.microsoft.com/office/drawing/2014/main" id="{4C7DAE78-0FF3-46A5-AE02-8D7045582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1306560"/>
            <a:ext cx="426733" cy="427586"/>
          </a:xfrm>
          <a:prstGeom prst="rect">
            <a:avLst/>
          </a:prstGeom>
        </p:spPr>
      </p:pic>
      <p:pic>
        <p:nvPicPr>
          <p:cNvPr id="23" name="図 22" descr="アイコン&#10;&#10;自動的に生成された説明">
            <a:extLst>
              <a:ext uri="{FF2B5EF4-FFF2-40B4-BE49-F238E27FC236}">
                <a16:creationId xmlns:a16="http://schemas.microsoft.com/office/drawing/2014/main" id="{9842B03C-FBDB-448D-87BC-22C4814BF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6" name="図 15">
            <a:extLst>
              <a:ext uri="{FF2B5EF4-FFF2-40B4-BE49-F238E27FC236}">
                <a16:creationId xmlns:a16="http://schemas.microsoft.com/office/drawing/2014/main" id="{BBE6D1E2-3852-4507-A0EE-A9B9037223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1069" y="1023048"/>
            <a:ext cx="2179989" cy="2266441"/>
          </a:xfrm>
          <a:prstGeom prst="rect">
            <a:avLst/>
          </a:prstGeom>
        </p:spPr>
      </p:pic>
      <p:pic>
        <p:nvPicPr>
          <p:cNvPr id="18" name="図 17" descr="グラフィカル ユーザー インターフェイス, ダイアグラム&#10;&#10;自動的に生成された説明">
            <a:extLst>
              <a:ext uri="{FF2B5EF4-FFF2-40B4-BE49-F238E27FC236}">
                <a16:creationId xmlns:a16="http://schemas.microsoft.com/office/drawing/2014/main" id="{5627AF83-7FA2-46B2-9B94-0D8E96D5ED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1069" y="4593578"/>
            <a:ext cx="2261492" cy="1616967"/>
          </a:xfrm>
          <a:prstGeom prst="rect">
            <a:avLst/>
          </a:prstGeom>
        </p:spPr>
      </p:pic>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そのままでは計算不可なカテゴリ変数を利用するには</a:t>
            </a:r>
            <a:r>
              <a:rPr lang="ja-JP" altLang="en-US" sz="2000" b="1" dirty="0">
                <a:solidFill>
                  <a:srgbClr val="F36C37"/>
                </a:solidFill>
              </a:rPr>
              <a:t>ダミー変数化</a:t>
            </a:r>
            <a:r>
              <a:rPr lang="ja-JP" altLang="en-US" sz="2000" b="1" dirty="0"/>
              <a:t>を行う</a:t>
            </a:r>
            <a:br>
              <a:rPr lang="en-US" altLang="ja-JP" sz="2000" b="1" dirty="0"/>
            </a:br>
            <a:r>
              <a:rPr lang="ja-JP" altLang="en-US" sz="2000" b="1" dirty="0"/>
              <a:t>（地区や間取りなど）</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ダミー変数化のように、機械学習を行うためにデータの加工などを</a:t>
            </a:r>
            <a:br>
              <a:rPr lang="en-US" altLang="ja-JP" sz="2000" b="1" dirty="0"/>
            </a:br>
            <a:r>
              <a:rPr lang="ja-JP" altLang="en-US" sz="2000" b="1" dirty="0"/>
              <a:t>行うことを</a:t>
            </a:r>
            <a:r>
              <a:rPr lang="ja-JP" altLang="en-US" sz="2000" b="1" dirty="0">
                <a:solidFill>
                  <a:srgbClr val="F47746"/>
                </a:solidFill>
              </a:rPr>
              <a:t>前処理</a:t>
            </a:r>
            <a:r>
              <a:rPr lang="ja-JP" altLang="en-US" sz="2000" b="1" dirty="0"/>
              <a:t>という</a:t>
            </a:r>
            <a:endParaRPr lang="en-US" altLang="ja-JP" sz="2000" b="1" dirty="0"/>
          </a:p>
        </p:txBody>
      </p:sp>
    </p:spTree>
    <p:extLst>
      <p:ext uri="{BB962C8B-B14F-4D97-AF65-F5344CB8AC3E}">
        <p14:creationId xmlns:p14="http://schemas.microsoft.com/office/powerpoint/2010/main" val="41979055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ダミー変数化とは</a:t>
            </a:r>
          </a:p>
          <a:p>
            <a:pPr lvl="1">
              <a:buClr>
                <a:srgbClr val="F36C37"/>
              </a:buClr>
            </a:pPr>
            <a:r>
              <a:rPr lang="ja-JP" altLang="en-US" sz="1400" b="1" dirty="0"/>
              <a:t>離散値でデータを保持している説明変数をダミーの数値で置き換えて計算に利用できるようにすること</a:t>
            </a:r>
            <a:endParaRPr lang="en-US" altLang="ja-JP" sz="1400" b="1" dirty="0"/>
          </a:p>
          <a:p>
            <a:pPr lvl="1">
              <a:buClr>
                <a:srgbClr val="F36C37"/>
              </a:buClr>
            </a:pPr>
            <a:r>
              <a:rPr lang="ja-JP" altLang="en-US" sz="1400" b="1" dirty="0"/>
              <a:t>いくつか方法があるが、値毎に</a:t>
            </a:r>
            <a:r>
              <a:rPr lang="en-US" altLang="ja-JP" sz="1400" b="1" dirty="0"/>
              <a:t>0</a:t>
            </a:r>
            <a:r>
              <a:rPr lang="ja-JP" altLang="en-US" sz="1400" b="1" dirty="0"/>
              <a:t>か</a:t>
            </a:r>
            <a:r>
              <a:rPr lang="en-US" altLang="ja-JP" sz="1400" b="1" dirty="0"/>
              <a:t>1</a:t>
            </a:r>
            <a:r>
              <a:rPr lang="ja-JP" altLang="en-US" sz="1400" b="1" dirty="0"/>
              <a:t>の数値に変換する</a:t>
            </a:r>
            <a:r>
              <a:rPr lang="en-US" altLang="ja-JP" sz="1400" b="1" dirty="0">
                <a:solidFill>
                  <a:srgbClr val="F47746"/>
                </a:solidFill>
              </a:rPr>
              <a:t>One-Hot</a:t>
            </a:r>
            <a:r>
              <a:rPr lang="ja-JP" altLang="en-US" sz="1400" b="1" dirty="0">
                <a:solidFill>
                  <a:srgbClr val="F47746"/>
                </a:solidFill>
              </a:rPr>
              <a:t>エンコーディング</a:t>
            </a:r>
            <a:r>
              <a:rPr lang="ja-JP" altLang="en-US" sz="1400" b="1" dirty="0">
                <a:solidFill>
                  <a:srgbClr val="494949"/>
                </a:solidFill>
              </a:rPr>
              <a:t>がよく用いられる</a:t>
            </a:r>
            <a:endParaRPr lang="en-US" altLang="ja-JP" sz="1400" b="1" dirty="0">
              <a:solidFill>
                <a:srgbClr val="494949"/>
              </a:solidFill>
            </a:endParaRPr>
          </a:p>
          <a:p>
            <a:pPr lvl="1">
              <a:buClr>
                <a:srgbClr val="F36C37"/>
              </a:buClr>
            </a:pPr>
            <a:r>
              <a:rPr lang="en-US" altLang="ja-JP" sz="1400" b="1" dirty="0"/>
              <a:t>pandas</a:t>
            </a:r>
            <a:r>
              <a:rPr lang="ja-JP" altLang="en-US" sz="1400" b="1" dirty="0"/>
              <a:t>の</a:t>
            </a:r>
            <a:r>
              <a:rPr lang="en-US" altLang="ja-JP" sz="1400" b="1" dirty="0"/>
              <a:t>DataFrame</a:t>
            </a:r>
            <a:r>
              <a:rPr lang="ja-JP" altLang="en-US" sz="1400" b="1" dirty="0"/>
              <a:t>型のデータなら、</a:t>
            </a:r>
            <a:r>
              <a:rPr lang="en-US" altLang="ja-JP" sz="1400" b="1" dirty="0" err="1"/>
              <a:t>pd.get_dummies</a:t>
            </a:r>
            <a:r>
              <a:rPr lang="ja-JP" altLang="en-US" sz="1400" b="1" dirty="0"/>
              <a:t>関数で置き換えられる</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2-4-6.</a:t>
            </a:r>
            <a:r>
              <a:rPr lang="ja-JP" altLang="en-US" dirty="0"/>
              <a:t>ダミー変数化</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135</a:t>
            </a:fld>
            <a:endParaRPr kumimoji="1" lang="ja-JP" altLang="en-US"/>
          </a:p>
        </p:txBody>
      </p:sp>
      <p:graphicFrame>
        <p:nvGraphicFramePr>
          <p:cNvPr id="4" name="表 7">
            <a:extLst>
              <a:ext uri="{FF2B5EF4-FFF2-40B4-BE49-F238E27FC236}">
                <a16:creationId xmlns:a16="http://schemas.microsoft.com/office/drawing/2014/main" id="{77C8EC45-9CF9-4ADB-AC49-5A4162639EA0}"/>
              </a:ext>
            </a:extLst>
          </p:cNvPr>
          <p:cNvGraphicFramePr>
            <a:graphicFrameLocks noGrp="1"/>
          </p:cNvGraphicFramePr>
          <p:nvPr>
            <p:extLst>
              <p:ext uri="{D42A27DB-BD31-4B8C-83A1-F6EECF244321}">
                <p14:modId xmlns:p14="http://schemas.microsoft.com/office/powerpoint/2010/main" val="2757856729"/>
              </p:ext>
            </p:extLst>
          </p:nvPr>
        </p:nvGraphicFramePr>
        <p:xfrm>
          <a:off x="766763" y="2411875"/>
          <a:ext cx="10658475" cy="1806268"/>
        </p:xfrm>
        <a:graphic>
          <a:graphicData uri="http://schemas.openxmlformats.org/drawingml/2006/table">
            <a:tbl>
              <a:tblPr firstRow="1" bandRow="1">
                <a:tableStyleId>{21E4AEA4-8DFA-4A89-87EB-49C32662AFE0}</a:tableStyleId>
              </a:tblPr>
              <a:tblGrid>
                <a:gridCol w="1052706">
                  <a:extLst>
                    <a:ext uri="{9D8B030D-6E8A-4147-A177-3AD203B41FA5}">
                      <a16:colId xmlns:a16="http://schemas.microsoft.com/office/drawing/2014/main" val="3651834403"/>
                    </a:ext>
                  </a:extLst>
                </a:gridCol>
                <a:gridCol w="757456">
                  <a:extLst>
                    <a:ext uri="{9D8B030D-6E8A-4147-A177-3AD203B41FA5}">
                      <a16:colId xmlns:a16="http://schemas.microsoft.com/office/drawing/2014/main" val="3565889333"/>
                    </a:ext>
                  </a:extLst>
                </a:gridCol>
                <a:gridCol w="905081">
                  <a:extLst>
                    <a:ext uri="{9D8B030D-6E8A-4147-A177-3AD203B41FA5}">
                      <a16:colId xmlns:a16="http://schemas.microsoft.com/office/drawing/2014/main" val="3869457875"/>
                    </a:ext>
                  </a:extLst>
                </a:gridCol>
                <a:gridCol w="746459">
                  <a:extLst>
                    <a:ext uri="{9D8B030D-6E8A-4147-A177-3AD203B41FA5}">
                      <a16:colId xmlns:a16="http://schemas.microsoft.com/office/drawing/2014/main" val="1593349839"/>
                    </a:ext>
                  </a:extLst>
                </a:gridCol>
                <a:gridCol w="661696">
                  <a:extLst>
                    <a:ext uri="{9D8B030D-6E8A-4147-A177-3AD203B41FA5}">
                      <a16:colId xmlns:a16="http://schemas.microsoft.com/office/drawing/2014/main" val="3909416032"/>
                    </a:ext>
                  </a:extLst>
                </a:gridCol>
                <a:gridCol w="816885">
                  <a:extLst>
                    <a:ext uri="{9D8B030D-6E8A-4147-A177-3AD203B41FA5}">
                      <a16:colId xmlns:a16="http://schemas.microsoft.com/office/drawing/2014/main" val="1848831541"/>
                    </a:ext>
                  </a:extLst>
                </a:gridCol>
                <a:gridCol w="658156">
                  <a:extLst>
                    <a:ext uri="{9D8B030D-6E8A-4147-A177-3AD203B41FA5}">
                      <a16:colId xmlns:a16="http://schemas.microsoft.com/office/drawing/2014/main" val="261494273"/>
                    </a:ext>
                  </a:extLst>
                </a:gridCol>
                <a:gridCol w="604765">
                  <a:extLst>
                    <a:ext uri="{9D8B030D-6E8A-4147-A177-3AD203B41FA5}">
                      <a16:colId xmlns:a16="http://schemas.microsoft.com/office/drawing/2014/main" val="2255579861"/>
                    </a:ext>
                  </a:extLst>
                </a:gridCol>
                <a:gridCol w="1203649">
                  <a:extLst>
                    <a:ext uri="{9D8B030D-6E8A-4147-A177-3AD203B41FA5}">
                      <a16:colId xmlns:a16="http://schemas.microsoft.com/office/drawing/2014/main" val="3101072901"/>
                    </a:ext>
                  </a:extLst>
                </a:gridCol>
                <a:gridCol w="794861">
                  <a:extLst>
                    <a:ext uri="{9D8B030D-6E8A-4147-A177-3AD203B41FA5}">
                      <a16:colId xmlns:a16="http://schemas.microsoft.com/office/drawing/2014/main" val="1906868719"/>
                    </a:ext>
                  </a:extLst>
                </a:gridCol>
                <a:gridCol w="822991">
                  <a:extLst>
                    <a:ext uri="{9D8B030D-6E8A-4147-A177-3AD203B41FA5}">
                      <a16:colId xmlns:a16="http://schemas.microsoft.com/office/drawing/2014/main" val="4086456714"/>
                    </a:ext>
                  </a:extLst>
                </a:gridCol>
                <a:gridCol w="816885">
                  <a:extLst>
                    <a:ext uri="{9D8B030D-6E8A-4147-A177-3AD203B41FA5}">
                      <a16:colId xmlns:a16="http://schemas.microsoft.com/office/drawing/2014/main" val="1555870498"/>
                    </a:ext>
                  </a:extLst>
                </a:gridCol>
                <a:gridCol w="816885">
                  <a:extLst>
                    <a:ext uri="{9D8B030D-6E8A-4147-A177-3AD203B41FA5}">
                      <a16:colId xmlns:a16="http://schemas.microsoft.com/office/drawing/2014/main" val="567434991"/>
                    </a:ext>
                  </a:extLst>
                </a:gridCol>
              </a:tblGrid>
              <a:tr h="451567">
                <a:tc>
                  <a:txBody>
                    <a:bodyPr/>
                    <a:lstStyle/>
                    <a:p>
                      <a:pPr algn="ctr"/>
                      <a:r>
                        <a:rPr lang="ja-JP" altLang="en-US" sz="1100" b="1" dirty="0">
                          <a:effectLst/>
                        </a:rPr>
                        <a:t>取引価格</a:t>
                      </a:r>
                    </a:p>
                  </a:txBody>
                  <a:tcPr anchor="ctr"/>
                </a:tc>
                <a:tc>
                  <a:txBody>
                    <a:bodyPr/>
                    <a:lstStyle/>
                    <a:p>
                      <a:pPr algn="ctr"/>
                      <a:r>
                        <a:rPr lang="ja-JP" altLang="en-US" sz="1100" b="1" dirty="0">
                          <a:effectLst/>
                        </a:rPr>
                        <a:t>地区名</a:t>
                      </a:r>
                    </a:p>
                  </a:txBody>
                  <a:tcPr anchor="ctr"/>
                </a:tc>
                <a:tc>
                  <a:txBody>
                    <a:bodyPr/>
                    <a:lstStyle/>
                    <a:p>
                      <a:pPr algn="ctr"/>
                      <a:r>
                        <a:rPr lang="zh-TW" altLang="en-US" sz="1100" b="1" dirty="0">
                          <a:effectLst/>
                        </a:rPr>
                        <a:t>最寄駅距離（分）</a:t>
                      </a:r>
                    </a:p>
                  </a:txBody>
                  <a:tcPr anchor="ctr"/>
                </a:tc>
                <a:tc>
                  <a:txBody>
                    <a:bodyPr/>
                    <a:lstStyle/>
                    <a:p>
                      <a:pPr algn="ctr"/>
                      <a:r>
                        <a:rPr lang="ja-JP" altLang="en-US" sz="1100" b="1" dirty="0">
                          <a:effectLst/>
                        </a:rPr>
                        <a:t>間取り</a:t>
                      </a:r>
                    </a:p>
                  </a:txBody>
                  <a:tcPr anchor="ctr"/>
                </a:tc>
                <a:tc>
                  <a:txBody>
                    <a:bodyPr/>
                    <a:lstStyle/>
                    <a:p>
                      <a:pPr algn="ctr"/>
                      <a:r>
                        <a:rPr lang="ja-JP" altLang="en-US" sz="1100" b="1" dirty="0">
                          <a:effectLst/>
                        </a:rPr>
                        <a:t>面積（㎡）</a:t>
                      </a:r>
                    </a:p>
                  </a:txBody>
                  <a:tcPr anchor="ctr"/>
                </a:tc>
                <a:tc>
                  <a:txBody>
                    <a:bodyPr/>
                    <a:lstStyle/>
                    <a:p>
                      <a:pPr algn="ctr"/>
                      <a:r>
                        <a:rPr lang="ja-JP" altLang="en-US" sz="1100" b="1" dirty="0">
                          <a:effectLst/>
                        </a:rPr>
                        <a:t>建築年</a:t>
                      </a:r>
                    </a:p>
                  </a:txBody>
                  <a:tcPr anchor="ctr"/>
                </a:tc>
                <a:tc>
                  <a:txBody>
                    <a:bodyPr/>
                    <a:lstStyle/>
                    <a:p>
                      <a:pPr algn="ctr"/>
                      <a:r>
                        <a:rPr lang="ja-JP" altLang="en-US" sz="1100" b="1" dirty="0">
                          <a:effectLst/>
                        </a:rPr>
                        <a:t>築年数</a:t>
                      </a:r>
                    </a:p>
                  </a:txBody>
                  <a:tcPr anchor="ctr"/>
                </a:tc>
                <a:tc>
                  <a:txBody>
                    <a:bodyPr/>
                    <a:lstStyle/>
                    <a:p>
                      <a:pPr algn="ctr"/>
                      <a:r>
                        <a:rPr lang="ja-JP" altLang="en-US" sz="1100" b="1" dirty="0">
                          <a:effectLst/>
                        </a:rPr>
                        <a:t>構造</a:t>
                      </a:r>
                    </a:p>
                  </a:txBody>
                  <a:tcPr anchor="ctr"/>
                </a:tc>
                <a:tc>
                  <a:txBody>
                    <a:bodyPr/>
                    <a:lstStyle/>
                    <a:p>
                      <a:pPr algn="ctr"/>
                      <a:r>
                        <a:rPr lang="ja-JP" altLang="en-US" sz="1100" b="1" dirty="0">
                          <a:effectLst/>
                        </a:rPr>
                        <a:t>都市計画</a:t>
                      </a:r>
                    </a:p>
                  </a:txBody>
                  <a:tcPr anchor="ctr"/>
                </a:tc>
                <a:tc>
                  <a:txBody>
                    <a:bodyPr/>
                    <a:lstStyle/>
                    <a:p>
                      <a:pPr algn="ctr"/>
                      <a:r>
                        <a:rPr lang="ja-JP" altLang="en-US" sz="1100" b="1" dirty="0">
                          <a:effectLst/>
                        </a:rPr>
                        <a:t>建ぺい率（％）</a:t>
                      </a:r>
                    </a:p>
                  </a:txBody>
                  <a:tcPr anchor="ctr"/>
                </a:tc>
                <a:tc>
                  <a:txBody>
                    <a:bodyPr/>
                    <a:lstStyle/>
                    <a:p>
                      <a:pPr algn="ctr"/>
                      <a:r>
                        <a:rPr lang="zh-TW" altLang="en-US" sz="1100" b="1" dirty="0">
                          <a:effectLst/>
                        </a:rPr>
                        <a:t>容積率（％）</a:t>
                      </a:r>
                    </a:p>
                  </a:txBody>
                  <a:tcPr anchor="ctr"/>
                </a:tc>
                <a:tc>
                  <a:txBody>
                    <a:bodyPr/>
                    <a:lstStyle/>
                    <a:p>
                      <a:pPr algn="ctr"/>
                      <a:r>
                        <a:rPr lang="ja-JP" altLang="en-US" sz="1100" b="1" dirty="0">
                          <a:effectLst/>
                        </a:rPr>
                        <a:t>取引年</a:t>
                      </a:r>
                    </a:p>
                  </a:txBody>
                  <a:tcPr anchor="ctr"/>
                </a:tc>
                <a:tc>
                  <a:txBody>
                    <a:bodyPr/>
                    <a:lstStyle/>
                    <a:p>
                      <a:pPr algn="ctr"/>
                      <a:r>
                        <a:rPr lang="ja-JP" altLang="en-US" sz="1100" b="1" dirty="0">
                          <a:effectLst/>
                        </a:rPr>
                        <a:t>改装</a:t>
                      </a:r>
                    </a:p>
                  </a:txBody>
                  <a:tcPr anchor="ctr"/>
                </a:tc>
                <a:extLst>
                  <a:ext uri="{0D108BD9-81ED-4DB2-BD59-A6C34878D82A}">
                    <a16:rowId xmlns:a16="http://schemas.microsoft.com/office/drawing/2014/main" val="2006228544"/>
                  </a:ext>
                </a:extLst>
              </a:tr>
              <a:tr h="451567">
                <a:tc>
                  <a:txBody>
                    <a:bodyPr/>
                    <a:lstStyle/>
                    <a:p>
                      <a:pPr algn="r"/>
                      <a:r>
                        <a:rPr lang="en-US" altLang="ja-JP" sz="1100" b="1">
                          <a:effectLst/>
                          <a:latin typeface="+mn-ea"/>
                          <a:ea typeface="+mn-ea"/>
                        </a:rPr>
                        <a:t>35,000,000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秋葉町</a:t>
                      </a:r>
                    </a:p>
                  </a:txBody>
                  <a:tcPr anchor="ctr"/>
                </a:tc>
                <a:tc>
                  <a:txBody>
                    <a:bodyPr/>
                    <a:lstStyle/>
                    <a:p>
                      <a:pPr algn="l"/>
                      <a:r>
                        <a:rPr lang="en-US" altLang="ja-JP" sz="1100" b="1" dirty="0">
                          <a:effectLst/>
                          <a:latin typeface="+mn-ea"/>
                          <a:ea typeface="+mn-ea"/>
                        </a:rPr>
                        <a:t>45</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29</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ＲＣ</a:t>
                      </a:r>
                    </a:p>
                  </a:txBody>
                  <a:tcPr anchor="ctr"/>
                </a:tc>
                <a:tc>
                  <a:txBody>
                    <a:bodyPr/>
                    <a:lstStyle/>
                    <a:p>
                      <a:pPr algn="l"/>
                      <a:r>
                        <a:rPr lang="ja-JP" altLang="en-US" sz="1100" b="1" dirty="0">
                          <a:effectLst/>
                          <a:latin typeface="+mn-ea"/>
                          <a:ea typeface="+mn-ea"/>
                        </a:rPr>
                        <a:t>工業地域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2021</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1421906561"/>
                  </a:ext>
                </a:extLst>
              </a:tr>
              <a:tr h="451567">
                <a:tc>
                  <a:txBody>
                    <a:bodyPr/>
                    <a:lstStyle/>
                    <a:p>
                      <a:pPr algn="r"/>
                      <a:r>
                        <a:rPr lang="en-US" altLang="ja-JP" sz="1100" b="1">
                          <a:effectLst/>
                          <a:latin typeface="+mn-ea"/>
                          <a:ea typeface="+mn-ea"/>
                        </a:rPr>
                        <a:t>32,000,000</a:t>
                      </a:r>
                      <a:endParaRPr lang="en-US" altLang="ja-JP" sz="1100" b="1" dirty="0">
                        <a:effectLst/>
                        <a:latin typeface="+mn-ea"/>
                        <a:ea typeface="+mn-ea"/>
                      </a:endParaRPr>
                    </a:p>
                  </a:txBody>
                  <a:tcPr anchor="ctr"/>
                </a:tc>
                <a:tc>
                  <a:txBody>
                    <a:bodyPr/>
                    <a:lstStyle/>
                    <a:p>
                      <a:pPr algn="l"/>
                      <a:r>
                        <a:rPr lang="ja-JP" altLang="en-US" sz="1100" b="1" dirty="0">
                          <a:effectLst/>
                          <a:latin typeface="+mn-ea"/>
                          <a:ea typeface="+mn-ea"/>
                        </a:rPr>
                        <a:t>吉田町</a:t>
                      </a:r>
                    </a:p>
                  </a:txBody>
                  <a:tcPr anchor="ctr"/>
                </a:tc>
                <a:tc>
                  <a:txBody>
                    <a:bodyPr/>
                    <a:lstStyle/>
                    <a:p>
                      <a:pPr algn="l"/>
                      <a:r>
                        <a:rPr lang="en-US" altLang="ja-JP" sz="1100" b="1" dirty="0">
                          <a:effectLst/>
                          <a:latin typeface="+mn-ea"/>
                          <a:ea typeface="+mn-ea"/>
                        </a:rPr>
                        <a:t>13</a:t>
                      </a:r>
                    </a:p>
                  </a:txBody>
                  <a:tcPr anchor="ctr"/>
                </a:tc>
                <a:tc>
                  <a:txBody>
                    <a:bodyPr/>
                    <a:lstStyle/>
                    <a:p>
                      <a:pPr algn="l"/>
                      <a:r>
                        <a:rPr lang="en-US" sz="1100" b="1" dirty="0">
                          <a:effectLst/>
                          <a:latin typeface="+mn-ea"/>
                          <a:ea typeface="+mn-ea"/>
                        </a:rPr>
                        <a:t>２ＬＤＫ</a:t>
                      </a:r>
                    </a:p>
                  </a:txBody>
                  <a:tcPr anchor="ctr"/>
                </a:tc>
                <a:tc>
                  <a:txBody>
                    <a:bodyPr/>
                    <a:lstStyle/>
                    <a:p>
                      <a:pPr algn="l"/>
                      <a:r>
                        <a:rPr lang="en-US" altLang="ja-JP" sz="1100" b="1" dirty="0">
                          <a:effectLst/>
                          <a:latin typeface="+mn-ea"/>
                          <a:ea typeface="+mn-ea"/>
                        </a:rPr>
                        <a:t>65</a:t>
                      </a:r>
                    </a:p>
                  </a:txBody>
                  <a:tcPr anchor="ctr"/>
                </a:tc>
                <a:tc>
                  <a:txBody>
                    <a:bodyPr/>
                    <a:lstStyle/>
                    <a:p>
                      <a:pPr algn="l"/>
                      <a:r>
                        <a:rPr lang="ja-JP" altLang="en-US" sz="1100" b="1">
                          <a:effectLst/>
                          <a:latin typeface="+mn-ea"/>
                          <a:ea typeface="+mn-ea"/>
                        </a:rPr>
                        <a:t>平成</a:t>
                      </a:r>
                      <a:r>
                        <a:rPr lang="en-US" altLang="ja-JP" sz="1100" b="1" dirty="0">
                          <a:effectLst/>
                          <a:latin typeface="+mn-ea"/>
                          <a:ea typeface="+mn-ea"/>
                        </a:rPr>
                        <a:t>12</a:t>
                      </a:r>
                      <a:r>
                        <a:rPr lang="ja-JP" altLang="en-US" sz="1100" b="1">
                          <a:effectLst/>
                          <a:latin typeface="+mn-ea"/>
                          <a:ea typeface="+mn-ea"/>
                        </a:rPr>
                        <a:t>年</a:t>
                      </a:r>
                    </a:p>
                  </a:txBody>
                  <a:tcPr anchor="ctr"/>
                </a:tc>
                <a:tc>
                  <a:txBody>
                    <a:bodyPr/>
                    <a:lstStyle/>
                    <a:p>
                      <a:pPr algn="l"/>
                      <a:r>
                        <a:rPr lang="en-US" altLang="ja-JP" sz="1100" b="1" dirty="0">
                          <a:effectLst/>
                          <a:latin typeface="+mn-ea"/>
                          <a:ea typeface="+mn-ea"/>
                        </a:rPr>
                        <a:t>19</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第２種住居地域</a:t>
                      </a:r>
                    </a:p>
                  </a:txBody>
                  <a:tcPr anchor="ctr"/>
                </a:tc>
                <a:tc>
                  <a:txBody>
                    <a:bodyPr/>
                    <a:lstStyle/>
                    <a:p>
                      <a:pPr algn="l"/>
                      <a:r>
                        <a:rPr lang="en-US" altLang="ja-JP" sz="1100" b="1" dirty="0">
                          <a:effectLst/>
                          <a:latin typeface="+mn-ea"/>
                          <a:ea typeface="+mn-ea"/>
                        </a:rPr>
                        <a:t>60</a:t>
                      </a:r>
                    </a:p>
                  </a:txBody>
                  <a:tcPr anchor="ctr"/>
                </a:tc>
                <a:tc>
                  <a:txBody>
                    <a:bodyPr/>
                    <a:lstStyle/>
                    <a:p>
                      <a:pPr algn="l"/>
                      <a:r>
                        <a:rPr lang="en-US" altLang="ja-JP" sz="1100" b="1" dirty="0">
                          <a:effectLst/>
                          <a:latin typeface="+mn-ea"/>
                          <a:ea typeface="+mn-ea"/>
                        </a:rPr>
                        <a:t>200</a:t>
                      </a:r>
                    </a:p>
                  </a:txBody>
                  <a:tcPr anchor="ctr"/>
                </a:tc>
                <a:tc>
                  <a:txBody>
                    <a:bodyPr/>
                    <a:lstStyle/>
                    <a:p>
                      <a:pPr algn="l"/>
                      <a:r>
                        <a:rPr lang="en-US" altLang="ja-JP" sz="1100" b="1" dirty="0">
                          <a:effectLst/>
                          <a:latin typeface="+mn-ea"/>
                          <a:ea typeface="+mn-ea"/>
                        </a:rPr>
                        <a:t>2019</a:t>
                      </a:r>
                    </a:p>
                  </a:txBody>
                  <a:tcPr anchor="ctr"/>
                </a:tc>
                <a:tc>
                  <a:txBody>
                    <a:bodyPr/>
                    <a:lstStyle/>
                    <a:p>
                      <a:pPr algn="l"/>
                      <a:r>
                        <a:rPr lang="ja-JP" altLang="en-US" sz="1100" b="1" dirty="0">
                          <a:effectLst/>
                          <a:latin typeface="+mn-ea"/>
                          <a:ea typeface="+mn-ea"/>
                        </a:rPr>
                        <a:t>未改装</a:t>
                      </a:r>
                    </a:p>
                  </a:txBody>
                  <a:tcPr anchor="ctr"/>
                </a:tc>
                <a:extLst>
                  <a:ext uri="{0D108BD9-81ED-4DB2-BD59-A6C34878D82A}">
                    <a16:rowId xmlns:a16="http://schemas.microsoft.com/office/drawing/2014/main" val="3133906787"/>
                  </a:ext>
                </a:extLst>
              </a:tr>
              <a:tr h="451567">
                <a:tc>
                  <a:txBody>
                    <a:bodyPr/>
                    <a:lstStyle/>
                    <a:p>
                      <a:pPr algn="r"/>
                      <a:r>
                        <a:rPr kumimoji="1" lang="en-US" altLang="ja-JP" sz="1100" b="1">
                          <a:latin typeface="+mn-ea"/>
                          <a:ea typeface="+mn-ea"/>
                        </a:rPr>
                        <a:t>25,000,000</a:t>
                      </a:r>
                      <a:endParaRPr kumimoji="1" lang="ja-JP" altLang="en-US" sz="1100" b="1" dirty="0">
                        <a:latin typeface="+mn-ea"/>
                        <a:ea typeface="+mn-ea"/>
                      </a:endParaRPr>
                    </a:p>
                  </a:txBody>
                  <a:tcPr anchor="ctr"/>
                </a:tc>
                <a:tc>
                  <a:txBody>
                    <a:bodyPr/>
                    <a:lstStyle/>
                    <a:p>
                      <a:pPr algn="l"/>
                      <a:r>
                        <a:rPr lang="ja-JP" altLang="en-US" sz="1100" b="1" dirty="0">
                          <a:effectLst/>
                          <a:latin typeface="+mn-ea"/>
                          <a:ea typeface="+mn-ea"/>
                        </a:rPr>
                        <a:t>矢部町</a:t>
                      </a:r>
                    </a:p>
                  </a:txBody>
                  <a:tcPr anchor="ctr"/>
                </a:tc>
                <a:tc>
                  <a:txBody>
                    <a:bodyPr/>
                    <a:lstStyle/>
                    <a:p>
                      <a:pPr algn="l"/>
                      <a:r>
                        <a:rPr lang="en-US" altLang="ja-JP" sz="1100" b="1" dirty="0">
                          <a:effectLst/>
                          <a:latin typeface="+mn-ea"/>
                          <a:ea typeface="+mn-ea"/>
                        </a:rPr>
                        <a:t>4</a:t>
                      </a:r>
                    </a:p>
                  </a:txBody>
                  <a:tcPr anchor="ctr"/>
                </a:tc>
                <a:tc>
                  <a:txBody>
                    <a:bodyPr/>
                    <a:lstStyle/>
                    <a:p>
                      <a:pPr algn="l"/>
                      <a:r>
                        <a:rPr lang="en-US" sz="1100" b="1" dirty="0">
                          <a:effectLst/>
                          <a:latin typeface="+mn-ea"/>
                          <a:ea typeface="+mn-ea"/>
                        </a:rPr>
                        <a:t>３ＬＤＫ</a:t>
                      </a:r>
                    </a:p>
                  </a:txBody>
                  <a:tcPr anchor="ctr"/>
                </a:tc>
                <a:tc>
                  <a:txBody>
                    <a:bodyPr/>
                    <a:lstStyle/>
                    <a:p>
                      <a:pPr algn="l"/>
                      <a:r>
                        <a:rPr lang="en-US" altLang="ja-JP" sz="1100" b="1" dirty="0">
                          <a:effectLst/>
                          <a:latin typeface="+mn-ea"/>
                          <a:ea typeface="+mn-ea"/>
                        </a:rPr>
                        <a:t>75</a:t>
                      </a:r>
                    </a:p>
                  </a:txBody>
                  <a:tcPr anchor="ctr"/>
                </a:tc>
                <a:tc>
                  <a:txBody>
                    <a:bodyPr/>
                    <a:lstStyle/>
                    <a:p>
                      <a:pPr algn="l"/>
                      <a:r>
                        <a:rPr lang="ja-JP" altLang="en-US" sz="1100" b="1" dirty="0">
                          <a:effectLst/>
                          <a:latin typeface="+mn-ea"/>
                          <a:ea typeface="+mn-ea"/>
                        </a:rPr>
                        <a:t>平成</a:t>
                      </a:r>
                      <a:r>
                        <a:rPr lang="en-US" altLang="ja-JP" sz="1100" b="1" dirty="0">
                          <a:effectLst/>
                          <a:latin typeface="+mn-ea"/>
                          <a:ea typeface="+mn-ea"/>
                        </a:rPr>
                        <a:t>10</a:t>
                      </a:r>
                      <a:r>
                        <a:rPr lang="ja-JP" altLang="en-US" sz="1100" b="1" dirty="0">
                          <a:effectLst/>
                          <a:latin typeface="+mn-ea"/>
                          <a:ea typeface="+mn-ea"/>
                        </a:rPr>
                        <a:t>年</a:t>
                      </a:r>
                    </a:p>
                  </a:txBody>
                  <a:tcPr anchor="ctr"/>
                </a:tc>
                <a:tc>
                  <a:txBody>
                    <a:bodyPr/>
                    <a:lstStyle/>
                    <a:p>
                      <a:pPr algn="l"/>
                      <a:r>
                        <a:rPr lang="en-US" altLang="ja-JP" sz="1100" b="1" dirty="0">
                          <a:effectLst/>
                          <a:latin typeface="+mn-ea"/>
                          <a:ea typeface="+mn-ea"/>
                        </a:rPr>
                        <a:t>22</a:t>
                      </a:r>
                    </a:p>
                  </a:txBody>
                  <a:tcPr anchor="ctr"/>
                </a:tc>
                <a:tc>
                  <a:txBody>
                    <a:bodyPr/>
                    <a:lstStyle/>
                    <a:p>
                      <a:pPr algn="l"/>
                      <a:r>
                        <a:rPr lang="en-US" sz="1100" b="1" dirty="0">
                          <a:effectLst/>
                          <a:latin typeface="+mn-ea"/>
                          <a:ea typeface="+mn-ea"/>
                        </a:rPr>
                        <a:t>ＲＣ</a:t>
                      </a:r>
                    </a:p>
                  </a:txBody>
                  <a:tcPr anchor="ctr"/>
                </a:tc>
                <a:tc>
                  <a:txBody>
                    <a:bodyPr/>
                    <a:lstStyle/>
                    <a:p>
                      <a:pPr algn="l"/>
                      <a:r>
                        <a:rPr lang="zh-TW" altLang="en-US" sz="1100" b="1" dirty="0">
                          <a:effectLst/>
                          <a:latin typeface="+mn-ea"/>
                          <a:ea typeface="+mn-ea"/>
                        </a:rPr>
                        <a:t>近隣商業地域</a:t>
                      </a:r>
                    </a:p>
                  </a:txBody>
                  <a:tcPr anchor="ctr"/>
                </a:tc>
                <a:tc>
                  <a:txBody>
                    <a:bodyPr/>
                    <a:lstStyle/>
                    <a:p>
                      <a:pPr algn="l"/>
                      <a:r>
                        <a:rPr lang="en-US" altLang="ja-JP" sz="1100" b="1" dirty="0">
                          <a:effectLst/>
                          <a:latin typeface="+mn-ea"/>
                          <a:ea typeface="+mn-ea"/>
                        </a:rPr>
                        <a:t>80</a:t>
                      </a:r>
                    </a:p>
                  </a:txBody>
                  <a:tcPr anchor="ctr"/>
                </a:tc>
                <a:tc>
                  <a:txBody>
                    <a:bodyPr/>
                    <a:lstStyle/>
                    <a:p>
                      <a:pPr algn="l"/>
                      <a:r>
                        <a:rPr lang="en-US" altLang="ja-JP" sz="1100" b="1" dirty="0">
                          <a:effectLst/>
                          <a:latin typeface="+mn-ea"/>
                          <a:ea typeface="+mn-ea"/>
                        </a:rPr>
                        <a:t>400</a:t>
                      </a:r>
                    </a:p>
                  </a:txBody>
                  <a:tcPr anchor="ctr"/>
                </a:tc>
                <a:tc>
                  <a:txBody>
                    <a:bodyPr/>
                    <a:lstStyle/>
                    <a:p>
                      <a:pPr algn="l"/>
                      <a:r>
                        <a:rPr lang="en-US" altLang="ja-JP" sz="1100" b="1" dirty="0">
                          <a:effectLst/>
                          <a:latin typeface="+mn-ea"/>
                          <a:ea typeface="+mn-ea"/>
                        </a:rPr>
                        <a:t>2020</a:t>
                      </a:r>
                    </a:p>
                  </a:txBody>
                  <a:tcPr anchor="ctr"/>
                </a:tc>
                <a:tc>
                  <a:txBody>
                    <a:bodyPr/>
                    <a:lstStyle/>
                    <a:p>
                      <a:pPr algn="l"/>
                      <a:r>
                        <a:rPr lang="ja-JP" altLang="en-US" sz="1100" b="1" dirty="0">
                          <a:effectLst/>
                          <a:latin typeface="+mn-ea"/>
                          <a:ea typeface="+mn-ea"/>
                        </a:rPr>
                        <a:t>改装済</a:t>
                      </a:r>
                    </a:p>
                  </a:txBody>
                  <a:tcPr anchor="ctr"/>
                </a:tc>
                <a:extLst>
                  <a:ext uri="{0D108BD9-81ED-4DB2-BD59-A6C34878D82A}">
                    <a16:rowId xmlns:a16="http://schemas.microsoft.com/office/drawing/2014/main" val="1332891417"/>
                  </a:ext>
                </a:extLst>
              </a:tr>
            </a:tbl>
          </a:graphicData>
        </a:graphic>
      </p:graphicFrame>
      <p:sp>
        <p:nvSpPr>
          <p:cNvPr id="13" name="四角形: 角を丸くする 12">
            <a:extLst>
              <a:ext uri="{FF2B5EF4-FFF2-40B4-BE49-F238E27FC236}">
                <a16:creationId xmlns:a16="http://schemas.microsoft.com/office/drawing/2014/main" id="{6C2DB2FA-3AE0-4074-B1D1-010EC88CC43F}"/>
              </a:ext>
            </a:extLst>
          </p:cNvPr>
          <p:cNvSpPr/>
          <p:nvPr/>
        </p:nvSpPr>
        <p:spPr>
          <a:xfrm>
            <a:off x="1874066" y="2411875"/>
            <a:ext cx="653143" cy="1806268"/>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aphicFrame>
        <p:nvGraphicFramePr>
          <p:cNvPr id="15" name="表 7">
            <a:extLst>
              <a:ext uri="{FF2B5EF4-FFF2-40B4-BE49-F238E27FC236}">
                <a16:creationId xmlns:a16="http://schemas.microsoft.com/office/drawing/2014/main" id="{1AF97BEA-D8CE-4C09-99CB-6EF8E940EC04}"/>
              </a:ext>
            </a:extLst>
          </p:cNvPr>
          <p:cNvGraphicFramePr>
            <a:graphicFrameLocks noGrp="1"/>
          </p:cNvGraphicFramePr>
          <p:nvPr>
            <p:extLst>
              <p:ext uri="{D42A27DB-BD31-4B8C-83A1-F6EECF244321}">
                <p14:modId xmlns:p14="http://schemas.microsoft.com/office/powerpoint/2010/main" val="4206892173"/>
              </p:ext>
            </p:extLst>
          </p:nvPr>
        </p:nvGraphicFramePr>
        <p:xfrm>
          <a:off x="766760" y="4642975"/>
          <a:ext cx="10658480" cy="1806268"/>
        </p:xfrm>
        <a:graphic>
          <a:graphicData uri="http://schemas.openxmlformats.org/drawingml/2006/table">
            <a:tbl>
              <a:tblPr firstRow="1" bandRow="1">
                <a:tableStyleId>{5C22544A-7EE6-4342-B048-85BDC9FD1C3A}</a:tableStyleId>
              </a:tblPr>
              <a:tblGrid>
                <a:gridCol w="761320">
                  <a:extLst>
                    <a:ext uri="{9D8B030D-6E8A-4147-A177-3AD203B41FA5}">
                      <a16:colId xmlns:a16="http://schemas.microsoft.com/office/drawing/2014/main" val="3651834403"/>
                    </a:ext>
                  </a:extLst>
                </a:gridCol>
                <a:gridCol w="761320">
                  <a:extLst>
                    <a:ext uri="{9D8B030D-6E8A-4147-A177-3AD203B41FA5}">
                      <a16:colId xmlns:a16="http://schemas.microsoft.com/office/drawing/2014/main" val="3565889333"/>
                    </a:ext>
                  </a:extLst>
                </a:gridCol>
                <a:gridCol w="761320">
                  <a:extLst>
                    <a:ext uri="{9D8B030D-6E8A-4147-A177-3AD203B41FA5}">
                      <a16:colId xmlns:a16="http://schemas.microsoft.com/office/drawing/2014/main" val="3869457875"/>
                    </a:ext>
                  </a:extLst>
                </a:gridCol>
                <a:gridCol w="761320">
                  <a:extLst>
                    <a:ext uri="{9D8B030D-6E8A-4147-A177-3AD203B41FA5}">
                      <a16:colId xmlns:a16="http://schemas.microsoft.com/office/drawing/2014/main" val="1593349839"/>
                    </a:ext>
                  </a:extLst>
                </a:gridCol>
                <a:gridCol w="761320">
                  <a:extLst>
                    <a:ext uri="{9D8B030D-6E8A-4147-A177-3AD203B41FA5}">
                      <a16:colId xmlns:a16="http://schemas.microsoft.com/office/drawing/2014/main" val="3909416032"/>
                    </a:ext>
                  </a:extLst>
                </a:gridCol>
                <a:gridCol w="761320">
                  <a:extLst>
                    <a:ext uri="{9D8B030D-6E8A-4147-A177-3AD203B41FA5}">
                      <a16:colId xmlns:a16="http://schemas.microsoft.com/office/drawing/2014/main" val="1848831541"/>
                    </a:ext>
                  </a:extLst>
                </a:gridCol>
                <a:gridCol w="761320">
                  <a:extLst>
                    <a:ext uri="{9D8B030D-6E8A-4147-A177-3AD203B41FA5}">
                      <a16:colId xmlns:a16="http://schemas.microsoft.com/office/drawing/2014/main" val="261494273"/>
                    </a:ext>
                  </a:extLst>
                </a:gridCol>
                <a:gridCol w="761320">
                  <a:extLst>
                    <a:ext uri="{9D8B030D-6E8A-4147-A177-3AD203B41FA5}">
                      <a16:colId xmlns:a16="http://schemas.microsoft.com/office/drawing/2014/main" val="2255579861"/>
                    </a:ext>
                  </a:extLst>
                </a:gridCol>
                <a:gridCol w="761320">
                  <a:extLst>
                    <a:ext uri="{9D8B030D-6E8A-4147-A177-3AD203B41FA5}">
                      <a16:colId xmlns:a16="http://schemas.microsoft.com/office/drawing/2014/main" val="3101072901"/>
                    </a:ext>
                  </a:extLst>
                </a:gridCol>
                <a:gridCol w="761320">
                  <a:extLst>
                    <a:ext uri="{9D8B030D-6E8A-4147-A177-3AD203B41FA5}">
                      <a16:colId xmlns:a16="http://schemas.microsoft.com/office/drawing/2014/main" val="1906868719"/>
                    </a:ext>
                  </a:extLst>
                </a:gridCol>
                <a:gridCol w="761320">
                  <a:extLst>
                    <a:ext uri="{9D8B030D-6E8A-4147-A177-3AD203B41FA5}">
                      <a16:colId xmlns:a16="http://schemas.microsoft.com/office/drawing/2014/main" val="4086456714"/>
                    </a:ext>
                  </a:extLst>
                </a:gridCol>
                <a:gridCol w="761320">
                  <a:extLst>
                    <a:ext uri="{9D8B030D-6E8A-4147-A177-3AD203B41FA5}">
                      <a16:colId xmlns:a16="http://schemas.microsoft.com/office/drawing/2014/main" val="1555870498"/>
                    </a:ext>
                  </a:extLst>
                </a:gridCol>
                <a:gridCol w="761320">
                  <a:extLst>
                    <a:ext uri="{9D8B030D-6E8A-4147-A177-3AD203B41FA5}">
                      <a16:colId xmlns:a16="http://schemas.microsoft.com/office/drawing/2014/main" val="567434991"/>
                    </a:ext>
                  </a:extLst>
                </a:gridCol>
                <a:gridCol w="761320">
                  <a:extLst>
                    <a:ext uri="{9D8B030D-6E8A-4147-A177-3AD203B41FA5}">
                      <a16:colId xmlns:a16="http://schemas.microsoft.com/office/drawing/2014/main" val="121475876"/>
                    </a:ext>
                  </a:extLst>
                </a:gridCol>
              </a:tblGrid>
              <a:tr h="451567">
                <a:tc>
                  <a:txBody>
                    <a:bodyPr/>
                    <a:lstStyle/>
                    <a:p>
                      <a:pPr algn="ctr"/>
                      <a:r>
                        <a:rPr lang="ja-JP" altLang="en-US" sz="1100" b="1" dirty="0">
                          <a:effectLst/>
                        </a:rPr>
                        <a:t>上倉田町</a:t>
                      </a:r>
                    </a:p>
                  </a:txBody>
                  <a:tcPr anchor="ctr"/>
                </a:tc>
                <a:tc>
                  <a:txBody>
                    <a:bodyPr/>
                    <a:lstStyle/>
                    <a:p>
                      <a:pPr algn="ctr"/>
                      <a:r>
                        <a:rPr lang="ja-JP" altLang="en-US" sz="1100" b="1">
                          <a:effectLst/>
                        </a:rPr>
                        <a:t>上矢部町</a:t>
                      </a:r>
                    </a:p>
                  </a:txBody>
                  <a:tcPr anchor="ctr"/>
                </a:tc>
                <a:tc>
                  <a:txBody>
                    <a:bodyPr/>
                    <a:lstStyle/>
                    <a:p>
                      <a:pPr algn="ctr"/>
                      <a:r>
                        <a:rPr lang="ja-JP" altLang="en-US" sz="1100" b="1">
                          <a:effectLst/>
                        </a:rPr>
                        <a:t>下倉田町</a:t>
                      </a:r>
                    </a:p>
                  </a:txBody>
                  <a:tcPr anchor="ctr"/>
                </a:tc>
                <a:tc>
                  <a:txBody>
                    <a:bodyPr/>
                    <a:lstStyle/>
                    <a:p>
                      <a:pPr algn="ctr"/>
                      <a:r>
                        <a:rPr lang="ja-JP" altLang="en-US" sz="1100" b="1">
                          <a:effectLst/>
                        </a:rPr>
                        <a:t>俣野町</a:t>
                      </a:r>
                    </a:p>
                  </a:txBody>
                  <a:tcPr anchor="ctr"/>
                </a:tc>
                <a:tc>
                  <a:txBody>
                    <a:bodyPr/>
                    <a:lstStyle/>
                    <a:p>
                      <a:pPr algn="ctr"/>
                      <a:r>
                        <a:rPr lang="ja-JP" altLang="en-US" sz="1100" b="1">
                          <a:effectLst/>
                        </a:rPr>
                        <a:t>原宿</a:t>
                      </a:r>
                    </a:p>
                  </a:txBody>
                  <a:tcPr anchor="ctr"/>
                </a:tc>
                <a:tc>
                  <a:txBody>
                    <a:bodyPr/>
                    <a:lstStyle/>
                    <a:p>
                      <a:pPr algn="ctr"/>
                      <a:r>
                        <a:rPr lang="ja-JP" altLang="en-US" sz="1100" b="1">
                          <a:effectLst/>
                        </a:rPr>
                        <a:t>吉田町</a:t>
                      </a:r>
                    </a:p>
                  </a:txBody>
                  <a:tcPr anchor="ctr"/>
                </a:tc>
                <a:tc>
                  <a:txBody>
                    <a:bodyPr/>
                    <a:lstStyle/>
                    <a:p>
                      <a:pPr algn="ctr"/>
                      <a:r>
                        <a:rPr lang="ja-JP" altLang="en-US" sz="1100" b="1">
                          <a:effectLst/>
                        </a:rPr>
                        <a:t>名瀬町</a:t>
                      </a:r>
                    </a:p>
                  </a:txBody>
                  <a:tcPr anchor="ctr"/>
                </a:tc>
                <a:tc>
                  <a:txBody>
                    <a:bodyPr/>
                    <a:lstStyle/>
                    <a:p>
                      <a:pPr algn="ctr"/>
                      <a:r>
                        <a:rPr lang="ja-JP" altLang="en-US" sz="1100" b="1">
                          <a:effectLst/>
                        </a:rPr>
                        <a:t>戸塚町</a:t>
                      </a:r>
                    </a:p>
                  </a:txBody>
                  <a:tcPr anchor="ctr"/>
                </a:tc>
                <a:tc>
                  <a:txBody>
                    <a:bodyPr/>
                    <a:lstStyle/>
                    <a:p>
                      <a:pPr algn="ctr"/>
                      <a:r>
                        <a:rPr lang="ja-JP" altLang="en-US" sz="1100" b="1">
                          <a:effectLst/>
                        </a:rPr>
                        <a:t>柏尾町</a:t>
                      </a:r>
                    </a:p>
                  </a:txBody>
                  <a:tcPr anchor="ctr"/>
                </a:tc>
                <a:tc>
                  <a:txBody>
                    <a:bodyPr/>
                    <a:lstStyle/>
                    <a:p>
                      <a:pPr algn="ctr"/>
                      <a:r>
                        <a:rPr lang="ja-JP" altLang="en-US" sz="1100" b="1">
                          <a:effectLst/>
                        </a:rPr>
                        <a:t>汲沢町</a:t>
                      </a:r>
                    </a:p>
                  </a:txBody>
                  <a:tcPr anchor="ctr"/>
                </a:tc>
                <a:tc>
                  <a:txBody>
                    <a:bodyPr/>
                    <a:lstStyle/>
                    <a:p>
                      <a:pPr algn="ctr"/>
                      <a:r>
                        <a:rPr lang="ja-JP" altLang="en-US" sz="1100" b="1">
                          <a:effectLst/>
                        </a:rPr>
                        <a:t>深谷町</a:t>
                      </a:r>
                    </a:p>
                  </a:txBody>
                  <a:tcPr anchor="ctr"/>
                </a:tc>
                <a:tc>
                  <a:txBody>
                    <a:bodyPr/>
                    <a:lstStyle/>
                    <a:p>
                      <a:pPr algn="ctr"/>
                      <a:r>
                        <a:rPr lang="ja-JP" altLang="en-US" sz="1100" b="1">
                          <a:effectLst/>
                        </a:rPr>
                        <a:t>矢部町</a:t>
                      </a:r>
                    </a:p>
                  </a:txBody>
                  <a:tcPr anchor="ctr"/>
                </a:tc>
                <a:tc>
                  <a:txBody>
                    <a:bodyPr/>
                    <a:lstStyle/>
                    <a:p>
                      <a:pPr algn="ctr"/>
                      <a:r>
                        <a:rPr lang="ja-JP" altLang="en-US" sz="1100" b="1">
                          <a:effectLst/>
                        </a:rPr>
                        <a:t>秋葉町</a:t>
                      </a:r>
                    </a:p>
                  </a:txBody>
                  <a:tcPr anchor="ctr"/>
                </a:tc>
                <a:tc>
                  <a:txBody>
                    <a:bodyPr/>
                    <a:lstStyle/>
                    <a:p>
                      <a:pPr algn="ctr"/>
                      <a:r>
                        <a:rPr lang="ja-JP" altLang="en-US" sz="1100" b="1" dirty="0">
                          <a:effectLst/>
                        </a:rPr>
                        <a:t>舞岡町</a:t>
                      </a:r>
                    </a:p>
                  </a:txBody>
                  <a:tcPr anchor="ctr"/>
                </a:tc>
                <a:extLst>
                  <a:ext uri="{0D108BD9-81ED-4DB2-BD59-A6C34878D82A}">
                    <a16:rowId xmlns:a16="http://schemas.microsoft.com/office/drawing/2014/main" val="2006228544"/>
                  </a:ext>
                </a:extLst>
              </a:tr>
              <a:tr h="451567">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sz="1400" b="1" dirty="0">
                          <a:effectLst/>
                          <a:latin typeface="+mn-ea"/>
                          <a:ea typeface="+mn-ea"/>
                        </a:rPr>
                        <a:t>0</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1</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extLst>
                  <a:ext uri="{0D108BD9-81ED-4DB2-BD59-A6C34878D82A}">
                    <a16:rowId xmlns:a16="http://schemas.microsoft.com/office/drawing/2014/main" val="1421906561"/>
                  </a:ext>
                </a:extLst>
              </a:tr>
              <a:tr h="451567">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1</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sz="1400" b="1" dirty="0">
                          <a:effectLst/>
                          <a:latin typeface="+mn-ea"/>
                          <a:ea typeface="+mn-ea"/>
                        </a:rPr>
                        <a:t>0</a:t>
                      </a:r>
                    </a:p>
                  </a:txBody>
                  <a:tcPr anchor="ctr"/>
                </a:tc>
                <a:tc>
                  <a:txBody>
                    <a:bodyPr/>
                    <a:lstStyle/>
                    <a:p>
                      <a:pPr algn="l"/>
                      <a:r>
                        <a:rPr lang="en-US" altLang="zh-TW" sz="1400" b="1" dirty="0">
                          <a:effectLst/>
                          <a:latin typeface="+mn-ea"/>
                          <a:ea typeface="+mn-ea"/>
                        </a:rPr>
                        <a:t>0</a:t>
                      </a:r>
                      <a:endParaRPr lang="zh-TW"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extLst>
                  <a:ext uri="{0D108BD9-81ED-4DB2-BD59-A6C34878D82A}">
                    <a16:rowId xmlns:a16="http://schemas.microsoft.com/office/drawing/2014/main" val="3133906787"/>
                  </a:ext>
                </a:extLst>
              </a:tr>
              <a:tr h="451567">
                <a:tc>
                  <a:txBody>
                    <a:bodyPr/>
                    <a:lstStyle/>
                    <a:p>
                      <a:pPr algn="l"/>
                      <a:r>
                        <a:rPr kumimoji="1" lang="en-US" altLang="ja-JP" sz="1400" b="1" dirty="0">
                          <a:latin typeface="+mn-ea"/>
                          <a:ea typeface="+mn-ea"/>
                        </a:rPr>
                        <a:t>0</a:t>
                      </a:r>
                      <a:endParaRPr kumimoji="1" lang="ja-JP" altLang="en-US" sz="1400" b="1" dirty="0">
                        <a:latin typeface="+mn-ea"/>
                        <a:ea typeface="+mn-ea"/>
                      </a:endParaRP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sz="1400" b="1" dirty="0">
                          <a:effectLst/>
                          <a:latin typeface="+mn-ea"/>
                          <a:ea typeface="+mn-ea"/>
                        </a:rPr>
                        <a:t>0</a:t>
                      </a:r>
                    </a:p>
                  </a:txBody>
                  <a:tcPr anchor="ctr"/>
                </a:tc>
                <a:tc>
                  <a:txBody>
                    <a:bodyPr/>
                    <a:lstStyle/>
                    <a:p>
                      <a:pPr algn="l"/>
                      <a:r>
                        <a:rPr lang="en-US" altLang="zh-TW" sz="1400" b="1" dirty="0">
                          <a:effectLst/>
                          <a:latin typeface="+mn-ea"/>
                          <a:ea typeface="+mn-ea"/>
                        </a:rPr>
                        <a:t>0</a:t>
                      </a:r>
                      <a:endParaRPr lang="zh-TW" altLang="en-US" sz="1400" b="1" dirty="0">
                        <a:effectLst/>
                        <a:latin typeface="+mn-ea"/>
                        <a:ea typeface="+mn-ea"/>
                      </a:endParaRP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0</a:t>
                      </a:r>
                    </a:p>
                  </a:txBody>
                  <a:tcPr anchor="ctr"/>
                </a:tc>
                <a:tc>
                  <a:txBody>
                    <a:bodyPr/>
                    <a:lstStyle/>
                    <a:p>
                      <a:pPr algn="l"/>
                      <a:r>
                        <a:rPr lang="en-US" altLang="ja-JP" sz="1400" b="1" dirty="0">
                          <a:effectLst/>
                          <a:latin typeface="+mn-ea"/>
                          <a:ea typeface="+mn-ea"/>
                        </a:rPr>
                        <a:t>1</a:t>
                      </a: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tc>
                  <a:txBody>
                    <a:bodyPr/>
                    <a:lstStyle/>
                    <a:p>
                      <a:pPr algn="l"/>
                      <a:r>
                        <a:rPr lang="en-US" altLang="ja-JP" sz="1400" b="1" dirty="0">
                          <a:effectLst/>
                          <a:latin typeface="+mn-ea"/>
                          <a:ea typeface="+mn-ea"/>
                        </a:rPr>
                        <a:t>0</a:t>
                      </a:r>
                      <a:endParaRPr lang="ja-JP" altLang="en-US" sz="1400" b="1" dirty="0">
                        <a:effectLst/>
                        <a:latin typeface="+mn-ea"/>
                        <a:ea typeface="+mn-ea"/>
                      </a:endParaRPr>
                    </a:p>
                  </a:txBody>
                  <a:tcPr anchor="ctr"/>
                </a:tc>
                <a:extLst>
                  <a:ext uri="{0D108BD9-81ED-4DB2-BD59-A6C34878D82A}">
                    <a16:rowId xmlns:a16="http://schemas.microsoft.com/office/drawing/2014/main" val="1332891417"/>
                  </a:ext>
                </a:extLst>
              </a:tr>
            </a:tbl>
          </a:graphicData>
        </a:graphic>
      </p:graphicFrame>
      <p:cxnSp>
        <p:nvCxnSpPr>
          <p:cNvPr id="9" name="直線コネクタ 8">
            <a:extLst>
              <a:ext uri="{FF2B5EF4-FFF2-40B4-BE49-F238E27FC236}">
                <a16:creationId xmlns:a16="http://schemas.microsoft.com/office/drawing/2014/main" id="{9658CC00-95A0-41BA-909E-4099AF0FA5A5}"/>
              </a:ext>
            </a:extLst>
          </p:cNvPr>
          <p:cNvCxnSpPr>
            <a:cxnSpLocks/>
          </p:cNvCxnSpPr>
          <p:nvPr/>
        </p:nvCxnSpPr>
        <p:spPr>
          <a:xfrm flipH="1">
            <a:off x="766763" y="4218143"/>
            <a:ext cx="1107303" cy="424832"/>
          </a:xfrm>
          <a:prstGeom prst="line">
            <a:avLst/>
          </a:prstGeom>
          <a:ln w="6350">
            <a:solidFill>
              <a:srgbClr val="EB004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 name="直線コネクタ 15">
            <a:extLst>
              <a:ext uri="{FF2B5EF4-FFF2-40B4-BE49-F238E27FC236}">
                <a16:creationId xmlns:a16="http://schemas.microsoft.com/office/drawing/2014/main" id="{2AC0CB5D-08C0-43EF-93AA-C937A1AAF8C9}"/>
              </a:ext>
            </a:extLst>
          </p:cNvPr>
          <p:cNvCxnSpPr>
            <a:cxnSpLocks/>
          </p:cNvCxnSpPr>
          <p:nvPr/>
        </p:nvCxnSpPr>
        <p:spPr>
          <a:xfrm flipH="1" flipV="1">
            <a:off x="2542159" y="4205878"/>
            <a:ext cx="8883080" cy="421128"/>
          </a:xfrm>
          <a:prstGeom prst="line">
            <a:avLst/>
          </a:prstGeom>
          <a:ln w="6350">
            <a:solidFill>
              <a:srgbClr val="EB004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8" name="テキスト ボックス 17">
            <a:extLst>
              <a:ext uri="{FF2B5EF4-FFF2-40B4-BE49-F238E27FC236}">
                <a16:creationId xmlns:a16="http://schemas.microsoft.com/office/drawing/2014/main" id="{3DAE78D8-0062-40F6-96F8-639D7996D980}"/>
              </a:ext>
            </a:extLst>
          </p:cNvPr>
          <p:cNvSpPr txBox="1"/>
          <p:nvPr/>
        </p:nvSpPr>
        <p:spPr>
          <a:xfrm>
            <a:off x="1434856" y="4373962"/>
            <a:ext cx="3671299" cy="276999"/>
          </a:xfrm>
          <a:prstGeom prst="rect">
            <a:avLst/>
          </a:prstGeom>
          <a:noFill/>
        </p:spPr>
        <p:txBody>
          <a:bodyPr wrap="square" rtlCol="0">
            <a:spAutoFit/>
          </a:bodyPr>
          <a:lstStyle/>
          <a:p>
            <a:pPr defTabSz="914400" fontAlgn="base">
              <a:spcBef>
                <a:spcPct val="0"/>
              </a:spcBef>
              <a:spcAft>
                <a:spcPct val="0"/>
              </a:spcAft>
            </a:pPr>
            <a:r>
              <a:rPr kumimoji="1" lang="en-US" altLang="ja-JP" sz="1200" b="1" dirty="0">
                <a:solidFill>
                  <a:srgbClr val="EB0046"/>
                </a:solidFill>
                <a:latin typeface="+mn-ea"/>
              </a:rPr>
              <a:t>pd.get_dummies(totsuka_used['</a:t>
            </a:r>
            <a:r>
              <a:rPr kumimoji="1" lang="ja-JP" altLang="en-US" sz="1200" b="1" dirty="0">
                <a:solidFill>
                  <a:srgbClr val="EB0046"/>
                </a:solidFill>
                <a:latin typeface="+mn-ea"/>
              </a:rPr>
              <a:t>地区名</a:t>
            </a:r>
            <a:r>
              <a:rPr kumimoji="1" lang="en-US" altLang="ja-JP" sz="1200" b="1" dirty="0">
                <a:solidFill>
                  <a:srgbClr val="EB0046"/>
                </a:solidFill>
                <a:latin typeface="+mn-ea"/>
              </a:rPr>
              <a:t>'])</a:t>
            </a:r>
            <a:endParaRPr kumimoji="1" lang="ja-JP" altLang="en-US" sz="1200" b="1" dirty="0">
              <a:solidFill>
                <a:srgbClr val="EB0046"/>
              </a:solidFill>
              <a:latin typeface="+mn-ea"/>
            </a:endParaRPr>
          </a:p>
        </p:txBody>
      </p:sp>
      <p:sp>
        <p:nvSpPr>
          <p:cNvPr id="19" name="四角形: 角を丸くする 18">
            <a:extLst>
              <a:ext uri="{FF2B5EF4-FFF2-40B4-BE49-F238E27FC236}">
                <a16:creationId xmlns:a16="http://schemas.microsoft.com/office/drawing/2014/main" id="{6D4AD113-87BB-4F15-9D27-5044C9B3FF7C}"/>
              </a:ext>
            </a:extLst>
          </p:cNvPr>
          <p:cNvSpPr/>
          <p:nvPr/>
        </p:nvSpPr>
        <p:spPr>
          <a:xfrm>
            <a:off x="9893927" y="5108517"/>
            <a:ext cx="743895" cy="423150"/>
          </a:xfrm>
          <a:prstGeom prst="roundRect">
            <a:avLst/>
          </a:pr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0" name="四角形: 角を丸くする 19">
            <a:extLst>
              <a:ext uri="{FF2B5EF4-FFF2-40B4-BE49-F238E27FC236}">
                <a16:creationId xmlns:a16="http://schemas.microsoft.com/office/drawing/2014/main" id="{97D13385-8869-4492-BC45-A31BF267DF02}"/>
              </a:ext>
            </a:extLst>
          </p:cNvPr>
          <p:cNvSpPr/>
          <p:nvPr/>
        </p:nvSpPr>
        <p:spPr>
          <a:xfrm>
            <a:off x="4596141" y="5546109"/>
            <a:ext cx="743895" cy="423150"/>
          </a:xfrm>
          <a:prstGeom prst="roundRect">
            <a:avLst/>
          </a:pr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1" name="四角形: 角を丸くする 20">
            <a:extLst>
              <a:ext uri="{FF2B5EF4-FFF2-40B4-BE49-F238E27FC236}">
                <a16:creationId xmlns:a16="http://schemas.microsoft.com/office/drawing/2014/main" id="{D0756718-A4AB-4543-9230-FCA96EEAABAF}"/>
              </a:ext>
            </a:extLst>
          </p:cNvPr>
          <p:cNvSpPr/>
          <p:nvPr/>
        </p:nvSpPr>
        <p:spPr>
          <a:xfrm>
            <a:off x="9150032" y="6026093"/>
            <a:ext cx="743895" cy="423150"/>
          </a:xfrm>
          <a:prstGeom prst="roundRect">
            <a:avLst/>
          </a:pr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849051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2-4-7.</a:t>
            </a:r>
            <a:r>
              <a:rPr lang="ja-JP" altLang="en-US" dirty="0"/>
              <a:t>評価方法の改良</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136</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6148956" y="4296347"/>
            <a:ext cx="5938150" cy="2195469"/>
          </a:xfrm>
        </p:spPr>
        <p:txBody>
          <a:bodyPr>
            <a:normAutofit/>
          </a:bodyPr>
          <a:lstStyle/>
          <a:p>
            <a:pPr>
              <a:buClr>
                <a:srgbClr val="F36C37"/>
              </a:buClr>
            </a:pPr>
            <a:r>
              <a:rPr lang="ja-JP" altLang="en-US" sz="1600" b="1" dirty="0"/>
              <a:t>データの分割は</a:t>
            </a:r>
            <a:r>
              <a:rPr lang="en-US" altLang="ja-JP" sz="1600" b="1" dirty="0"/>
              <a:t>scikit-learn</a:t>
            </a:r>
            <a:r>
              <a:rPr lang="ja-JP" altLang="en-US" sz="1600" b="1" dirty="0"/>
              <a:t>の</a:t>
            </a:r>
            <a:r>
              <a:rPr lang="en-US" altLang="ja-JP" sz="1600" b="1" dirty="0" err="1">
                <a:solidFill>
                  <a:srgbClr val="F36C37"/>
                </a:solidFill>
              </a:rPr>
              <a:t>train_test_split</a:t>
            </a:r>
            <a:br>
              <a:rPr lang="en-US" altLang="ja-JP" sz="1600" b="1" dirty="0"/>
            </a:br>
            <a:r>
              <a:rPr lang="ja-JP" altLang="en-US" sz="1600" b="1" dirty="0"/>
              <a:t>関数が一般的に利用される。</a:t>
            </a:r>
            <a:endParaRPr lang="en-US" altLang="ja-JP" sz="1600" b="1" dirty="0"/>
          </a:p>
          <a:p>
            <a:pPr>
              <a:buClr>
                <a:srgbClr val="F36C37"/>
              </a:buClr>
            </a:pPr>
            <a:r>
              <a:rPr lang="ja-JP" altLang="en-US" sz="1600" b="1" dirty="0"/>
              <a:t>データ分割はランダムに行われるため、デフォルトの</a:t>
            </a:r>
            <a:br>
              <a:rPr lang="en-US" altLang="ja-JP" sz="1600" b="1" dirty="0"/>
            </a:br>
            <a:r>
              <a:rPr lang="ja-JP" altLang="en-US" sz="1600" b="1" dirty="0"/>
              <a:t>状態では、試行錯誤をするたびにデータが変わってしまい</a:t>
            </a:r>
            <a:br>
              <a:rPr lang="en-US" altLang="ja-JP" sz="1600" b="1" dirty="0"/>
            </a:br>
            <a:r>
              <a:rPr lang="ja-JP" altLang="en-US" sz="1600" b="1" dirty="0"/>
              <a:t>再現性がなくなってしまう。</a:t>
            </a:r>
            <a:br>
              <a:rPr lang="en-US" altLang="ja-JP" sz="1600" b="1" dirty="0"/>
            </a:br>
            <a:r>
              <a:rPr lang="ja-JP" altLang="en-US" sz="1600" b="1" dirty="0"/>
              <a:t>そこで、通常は</a:t>
            </a:r>
            <a:r>
              <a:rPr lang="en-US" altLang="ja-JP" sz="1600" b="1" dirty="0">
                <a:solidFill>
                  <a:srgbClr val="F36C37"/>
                </a:solidFill>
              </a:rPr>
              <a:t>random_state</a:t>
            </a:r>
            <a:r>
              <a:rPr lang="ja-JP" altLang="en-US" sz="1600" b="1" dirty="0"/>
              <a:t>を指定して、内部で</a:t>
            </a:r>
            <a:br>
              <a:rPr lang="en-US" altLang="ja-JP" sz="1600" b="1" dirty="0"/>
            </a:br>
            <a:r>
              <a:rPr lang="ja-JP" altLang="en-US" sz="1600" b="1" dirty="0"/>
              <a:t>使用する</a:t>
            </a:r>
            <a:r>
              <a:rPr lang="ja-JP" altLang="en-US" sz="1600" b="1" dirty="0">
                <a:solidFill>
                  <a:srgbClr val="F36C37"/>
                </a:solidFill>
              </a:rPr>
              <a:t>乱数（乱数シード）を固定する</a:t>
            </a:r>
            <a:r>
              <a:rPr lang="ja-JP" altLang="en-US" sz="1600" b="1" dirty="0"/>
              <a:t>。</a:t>
            </a:r>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2"/>
            <a:ext cx="10658475" cy="2758120"/>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検証データ利用の必要性</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1515046" y="1504091"/>
            <a:ext cx="9161903" cy="240527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1800" spc="0" dirty="0">
                <a:solidFill>
                  <a:schemeClr val="tx1">
                    <a:lumMod val="75000"/>
                    <a:lumOff val="25000"/>
                  </a:schemeClr>
                </a:solidFill>
              </a:rPr>
              <a:t>先ほどの単回帰分析の評価では、学習を行った訓練データを使って予測精度の確認を</a:t>
            </a:r>
            <a:endParaRPr lang="en-US" altLang="ja-JP" sz="1800" spc="0" dirty="0">
              <a:solidFill>
                <a:schemeClr val="tx1">
                  <a:lumMod val="75000"/>
                  <a:lumOff val="25000"/>
                </a:schemeClr>
              </a:solidFill>
            </a:endParaRPr>
          </a:p>
          <a:p>
            <a:r>
              <a:rPr lang="ja-JP" altLang="en-US" sz="1800" spc="0" dirty="0">
                <a:solidFill>
                  <a:schemeClr val="tx1">
                    <a:lumMod val="75000"/>
                    <a:lumOff val="25000"/>
                  </a:schemeClr>
                </a:solidFill>
              </a:rPr>
              <a:t>行っていました。実は、これでは</a:t>
            </a:r>
            <a:r>
              <a:rPr lang="ja-JP" altLang="en-US" sz="1800" spc="0" dirty="0">
                <a:solidFill>
                  <a:srgbClr val="F36C37"/>
                </a:solidFill>
              </a:rPr>
              <a:t>信頼できる評価とは言えません</a:t>
            </a:r>
            <a:r>
              <a:rPr lang="ja-JP" altLang="en-US" sz="1800" spc="0" dirty="0">
                <a:solidFill>
                  <a:schemeClr val="tx1">
                    <a:lumMod val="75000"/>
                    <a:lumOff val="25000"/>
                  </a:schemeClr>
                </a:solidFill>
              </a:rPr>
              <a:t>。訓練データを利用</a:t>
            </a:r>
            <a:endParaRPr lang="en-US" altLang="ja-JP" sz="1800" spc="0" dirty="0">
              <a:solidFill>
                <a:schemeClr val="tx1">
                  <a:lumMod val="75000"/>
                  <a:lumOff val="25000"/>
                </a:schemeClr>
              </a:solidFill>
            </a:endParaRPr>
          </a:p>
          <a:p>
            <a:r>
              <a:rPr lang="ja-JP" altLang="en-US" sz="1800" spc="0" dirty="0">
                <a:solidFill>
                  <a:schemeClr val="tx1">
                    <a:lumMod val="75000"/>
                    <a:lumOff val="25000"/>
                  </a:schemeClr>
                </a:solidFill>
              </a:rPr>
              <a:t>した評価は、テストの問題を使ってテスト勉強をしていたようなものなので、実際に</a:t>
            </a:r>
            <a:endParaRPr lang="en-US" altLang="ja-JP" sz="1800" spc="0" dirty="0">
              <a:solidFill>
                <a:schemeClr val="tx1">
                  <a:lumMod val="75000"/>
                  <a:lumOff val="25000"/>
                </a:schemeClr>
              </a:solidFill>
            </a:endParaRPr>
          </a:p>
          <a:p>
            <a:r>
              <a:rPr lang="ja-JP" altLang="en-US" sz="1800" spc="0" dirty="0">
                <a:solidFill>
                  <a:schemeClr val="tx1">
                    <a:lumMod val="75000"/>
                    <a:lumOff val="25000"/>
                  </a:schemeClr>
                </a:solidFill>
              </a:rPr>
              <a:t>予測をしたい未知のデータには同じような精度が出せない可能性が高いです。</a:t>
            </a:r>
            <a:endParaRPr lang="en-US" altLang="ja-JP" sz="1800" spc="0" dirty="0">
              <a:solidFill>
                <a:schemeClr val="tx1">
                  <a:lumMod val="75000"/>
                  <a:lumOff val="25000"/>
                </a:schemeClr>
              </a:solidFill>
            </a:endParaRPr>
          </a:p>
          <a:p>
            <a:endParaRPr lang="en-US" altLang="ja-JP" sz="1800" spc="0" dirty="0">
              <a:solidFill>
                <a:schemeClr val="tx1">
                  <a:lumMod val="75000"/>
                  <a:lumOff val="25000"/>
                </a:schemeClr>
              </a:solidFill>
            </a:endParaRPr>
          </a:p>
          <a:p>
            <a:r>
              <a:rPr lang="ja-JP" altLang="en-US" sz="1800" spc="0" dirty="0">
                <a:solidFill>
                  <a:schemeClr val="tx1">
                    <a:lumMod val="75000"/>
                    <a:lumOff val="25000"/>
                  </a:schemeClr>
                </a:solidFill>
              </a:rPr>
              <a:t>そこで、サンプルデータを訓練データと</a:t>
            </a:r>
            <a:r>
              <a:rPr lang="ja-JP" altLang="en-US" sz="1800" spc="0" dirty="0">
                <a:solidFill>
                  <a:srgbClr val="F36C37"/>
                </a:solidFill>
              </a:rPr>
              <a:t>検証データ</a:t>
            </a:r>
            <a:r>
              <a:rPr lang="ja-JP" altLang="en-US" sz="1800" spc="0" dirty="0">
                <a:solidFill>
                  <a:schemeClr val="tx1">
                    <a:lumMod val="75000"/>
                    <a:lumOff val="25000"/>
                  </a:schemeClr>
                </a:solidFill>
              </a:rPr>
              <a:t>に分け、適切に評価を行うために、</a:t>
            </a:r>
            <a:endParaRPr lang="en-US" altLang="ja-JP" sz="1800" spc="0" dirty="0">
              <a:solidFill>
                <a:schemeClr val="tx1">
                  <a:lumMod val="75000"/>
                  <a:lumOff val="25000"/>
                </a:schemeClr>
              </a:solidFill>
            </a:endParaRPr>
          </a:p>
          <a:p>
            <a:r>
              <a:rPr lang="ja-JP" altLang="en-US" sz="1800" spc="0" dirty="0">
                <a:solidFill>
                  <a:srgbClr val="F36C37"/>
                </a:solidFill>
              </a:rPr>
              <a:t>未知のデータとして取っておきます</a:t>
            </a:r>
            <a:r>
              <a:rPr lang="ja-JP" altLang="en-US" sz="1800" spc="0" dirty="0">
                <a:solidFill>
                  <a:schemeClr val="tx1">
                    <a:lumMod val="75000"/>
                    <a:lumOff val="25000"/>
                  </a:schemeClr>
                </a:solidFill>
              </a:rPr>
              <a:t>。</a:t>
            </a:r>
            <a:endParaRPr lang="en-US" altLang="ja-JP" sz="1800" spc="0" dirty="0">
              <a:solidFill>
                <a:schemeClr val="tx1">
                  <a:lumMod val="75000"/>
                  <a:lumOff val="25000"/>
                </a:schemeClr>
              </a:solidFill>
            </a:endParaRPr>
          </a:p>
        </p:txBody>
      </p:sp>
      <p:grpSp>
        <p:nvGrpSpPr>
          <p:cNvPr id="83" name="グループ化 82">
            <a:extLst>
              <a:ext uri="{FF2B5EF4-FFF2-40B4-BE49-F238E27FC236}">
                <a16:creationId xmlns:a16="http://schemas.microsoft.com/office/drawing/2014/main" id="{704F5086-DC40-4FBA-8633-DED4E5BD63A4}"/>
              </a:ext>
            </a:extLst>
          </p:cNvPr>
          <p:cNvGrpSpPr/>
          <p:nvPr/>
        </p:nvGrpSpPr>
        <p:grpSpPr>
          <a:xfrm>
            <a:off x="766762" y="4279500"/>
            <a:ext cx="4999754" cy="2159741"/>
            <a:chOff x="766762" y="4279500"/>
            <a:chExt cx="4999754" cy="2159741"/>
          </a:xfrm>
        </p:grpSpPr>
        <p:sp>
          <p:nvSpPr>
            <p:cNvPr id="52" name="テキスト ボックス 51">
              <a:extLst>
                <a:ext uri="{FF2B5EF4-FFF2-40B4-BE49-F238E27FC236}">
                  <a16:creationId xmlns:a16="http://schemas.microsoft.com/office/drawing/2014/main" id="{1E3DA824-ED75-4B3F-B190-AEBE7D0AD397}"/>
                </a:ext>
              </a:extLst>
            </p:cNvPr>
            <p:cNvSpPr txBox="1"/>
            <p:nvPr/>
          </p:nvSpPr>
          <p:spPr>
            <a:xfrm>
              <a:off x="2420472" y="5049210"/>
              <a:ext cx="1716576"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en-US" altLang="ja-JP" sz="1200" dirty="0"/>
                <a:t>70% </a:t>
              </a:r>
              <a:r>
                <a:rPr lang="ja-JP" altLang="en-US" sz="1200" dirty="0"/>
                <a:t>訓練データ</a:t>
              </a:r>
            </a:p>
          </p:txBody>
        </p:sp>
        <p:pic>
          <p:nvPicPr>
            <p:cNvPr id="53" name="図 52" descr="アイコン が含まれている画像&#10;&#10;自動的に生成された説明">
              <a:extLst>
                <a:ext uri="{FF2B5EF4-FFF2-40B4-BE49-F238E27FC236}">
                  <a16:creationId xmlns:a16="http://schemas.microsoft.com/office/drawing/2014/main" id="{F63FD8D7-F3FB-4B7B-B218-1070E898F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74" y="4955036"/>
              <a:ext cx="685834" cy="685834"/>
            </a:xfrm>
            <a:prstGeom prst="rect">
              <a:avLst/>
            </a:prstGeom>
            <a:effectLst>
              <a:outerShdw blurRad="50800" dist="38100" dir="2700000" algn="tl" rotWithShape="0">
                <a:prstClr val="black">
                  <a:alpha val="40000"/>
                </a:prstClr>
              </a:outerShdw>
            </a:effectLst>
          </p:spPr>
        </p:pic>
        <p:pic>
          <p:nvPicPr>
            <p:cNvPr id="55" name="図 54" descr="アイコン が含まれている画像&#10;&#10;自動的に生成された説明">
              <a:extLst>
                <a:ext uri="{FF2B5EF4-FFF2-40B4-BE49-F238E27FC236}">
                  <a16:creationId xmlns:a16="http://schemas.microsoft.com/office/drawing/2014/main" id="{2BC458D5-F9BD-4C1E-B347-CFF68B30D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106" y="5448708"/>
              <a:ext cx="685834" cy="685834"/>
            </a:xfrm>
            <a:prstGeom prst="rect">
              <a:avLst/>
            </a:prstGeom>
            <a:effectLst>
              <a:outerShdw blurRad="50800" dist="38100" dir="2700000" algn="tl" rotWithShape="0">
                <a:prstClr val="black">
                  <a:alpha val="40000"/>
                </a:prstClr>
              </a:outerShdw>
            </a:effectLst>
          </p:spPr>
        </p:pic>
        <p:pic>
          <p:nvPicPr>
            <p:cNvPr id="56" name="図 55" descr="アイコン が含まれている画像&#10;&#10;自動的に生成された説明">
              <a:extLst>
                <a:ext uri="{FF2B5EF4-FFF2-40B4-BE49-F238E27FC236}">
                  <a16:creationId xmlns:a16="http://schemas.microsoft.com/office/drawing/2014/main" id="{10531925-5C73-4F61-BE45-9EB275589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263" y="4371414"/>
              <a:ext cx="685834" cy="685834"/>
            </a:xfrm>
            <a:prstGeom prst="rect">
              <a:avLst/>
            </a:prstGeom>
            <a:effectLst>
              <a:outerShdw blurRad="50800" dist="38100" dir="2700000" algn="tl" rotWithShape="0">
                <a:prstClr val="black">
                  <a:alpha val="40000"/>
                </a:prstClr>
              </a:outerShdw>
            </a:effectLst>
          </p:spPr>
        </p:pic>
        <p:grpSp>
          <p:nvGrpSpPr>
            <p:cNvPr id="57" name="グループ化 56">
              <a:extLst>
                <a:ext uri="{FF2B5EF4-FFF2-40B4-BE49-F238E27FC236}">
                  <a16:creationId xmlns:a16="http://schemas.microsoft.com/office/drawing/2014/main" id="{235CE48E-CF13-443F-828A-0BD3F53AE99D}"/>
                </a:ext>
              </a:extLst>
            </p:cNvPr>
            <p:cNvGrpSpPr/>
            <p:nvPr/>
          </p:nvGrpSpPr>
          <p:grpSpPr>
            <a:xfrm>
              <a:off x="4178617" y="5543313"/>
              <a:ext cx="1587899" cy="870103"/>
              <a:chOff x="8731924" y="2529728"/>
              <a:chExt cx="1587899" cy="870103"/>
            </a:xfrm>
          </p:grpSpPr>
          <p:pic>
            <p:nvPicPr>
              <p:cNvPr id="58" name="図 57">
                <a:extLst>
                  <a:ext uri="{FF2B5EF4-FFF2-40B4-BE49-F238E27FC236}">
                    <a16:creationId xmlns:a16="http://schemas.microsoft.com/office/drawing/2014/main" id="{62CEF0F2-5A50-43E6-9E60-A9FB19E75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9720" y="2529728"/>
                <a:ext cx="870103" cy="870103"/>
              </a:xfrm>
              <a:prstGeom prst="rect">
                <a:avLst/>
              </a:prstGeom>
              <a:effectLst>
                <a:outerShdw blurRad="50800" dist="38100" dir="2700000" algn="tl" rotWithShape="0">
                  <a:prstClr val="black">
                    <a:alpha val="40000"/>
                  </a:prstClr>
                </a:outerShdw>
              </a:effectLst>
            </p:spPr>
          </p:pic>
          <p:pic>
            <p:nvPicPr>
              <p:cNvPr id="59" name="図 58" descr="アイコン&#10;&#10;自動的に生成された説明">
                <a:extLst>
                  <a:ext uri="{FF2B5EF4-FFF2-40B4-BE49-F238E27FC236}">
                    <a16:creationId xmlns:a16="http://schemas.microsoft.com/office/drawing/2014/main" id="{B57A7CE4-AB20-48B3-8631-2B6E6AEFA4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1924" y="2725178"/>
                <a:ext cx="583128" cy="583128"/>
              </a:xfrm>
              <a:prstGeom prst="rect">
                <a:avLst/>
              </a:prstGeom>
              <a:effectLst>
                <a:outerShdw blurRad="50800" dist="38100" dir="2700000" algn="tl" rotWithShape="0">
                  <a:prstClr val="black">
                    <a:alpha val="40000"/>
                  </a:prstClr>
                </a:outerShdw>
              </a:effectLst>
            </p:spPr>
          </p:pic>
        </p:grpSp>
        <p:grpSp>
          <p:nvGrpSpPr>
            <p:cNvPr id="8" name="グループ化 7">
              <a:extLst>
                <a:ext uri="{FF2B5EF4-FFF2-40B4-BE49-F238E27FC236}">
                  <a16:creationId xmlns:a16="http://schemas.microsoft.com/office/drawing/2014/main" id="{7DBD49C3-8F90-4F80-BF8D-C0F90A414B8E}"/>
                </a:ext>
              </a:extLst>
            </p:cNvPr>
            <p:cNvGrpSpPr/>
            <p:nvPr/>
          </p:nvGrpSpPr>
          <p:grpSpPr>
            <a:xfrm>
              <a:off x="4827646" y="4357826"/>
              <a:ext cx="780704" cy="717507"/>
              <a:chOff x="3228066" y="5416302"/>
              <a:chExt cx="1002417" cy="921272"/>
            </a:xfrm>
          </p:grpSpPr>
          <p:grpSp>
            <p:nvGrpSpPr>
              <p:cNvPr id="70" name="グループ化 69">
                <a:extLst>
                  <a:ext uri="{FF2B5EF4-FFF2-40B4-BE49-F238E27FC236}">
                    <a16:creationId xmlns:a16="http://schemas.microsoft.com/office/drawing/2014/main" id="{47B5D940-2A28-46AD-A5EC-E3F5145B9D4E}"/>
                  </a:ext>
                </a:extLst>
              </p:cNvPr>
              <p:cNvGrpSpPr/>
              <p:nvPr/>
            </p:nvGrpSpPr>
            <p:grpSpPr>
              <a:xfrm>
                <a:off x="3228066" y="5416302"/>
                <a:ext cx="1002417" cy="921272"/>
                <a:chOff x="2371264" y="3642965"/>
                <a:chExt cx="1106239" cy="1016690"/>
              </a:xfrm>
            </p:grpSpPr>
            <p:sp>
              <p:nvSpPr>
                <p:cNvPr id="73" name="正方形/長方形 72">
                  <a:extLst>
                    <a:ext uri="{FF2B5EF4-FFF2-40B4-BE49-F238E27FC236}">
                      <a16:creationId xmlns:a16="http://schemas.microsoft.com/office/drawing/2014/main" id="{D690A002-8B14-4EFA-814A-AF38503CDEB5}"/>
                    </a:ext>
                  </a:extLst>
                </p:cNvPr>
                <p:cNvSpPr/>
                <p:nvPr/>
              </p:nvSpPr>
              <p:spPr bwMode="auto">
                <a:xfrm>
                  <a:off x="2371264" y="3642965"/>
                  <a:ext cx="1106239" cy="1016690"/>
                </a:xfrm>
                <a:prstGeom prst="rect">
                  <a:avLst/>
                </a:prstGeom>
                <a:solidFill>
                  <a:srgbClr val="FBD2C1"/>
                </a:solidFill>
                <a:ln w="38100">
                  <a:solidFill>
                    <a:srgbClr val="F36C37"/>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defRPr/>
                  </a:pPr>
                  <a:endParaRPr lang="en-US" altLang="ja-JP" sz="1400" dirty="0">
                    <a:solidFill>
                      <a:prstClr val="black"/>
                    </a:solidFill>
                    <a:latin typeface="メイリオ" panose="020B0604030504040204" pitchFamily="50" charset="-128"/>
                    <a:ea typeface="メイリオ" panose="020B0604030504040204" pitchFamily="50" charset="-128"/>
                  </a:endParaRPr>
                </a:p>
              </p:txBody>
            </p:sp>
            <p:pic>
              <p:nvPicPr>
                <p:cNvPr id="74" name="グラフィックス 73" descr="歯車 2 つ">
                  <a:extLst>
                    <a:ext uri="{FF2B5EF4-FFF2-40B4-BE49-F238E27FC236}">
                      <a16:creationId xmlns:a16="http://schemas.microsoft.com/office/drawing/2014/main" id="{EC56D9D5-1F91-43C2-AC7B-F689946B1E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49200" y="3889359"/>
                  <a:ext cx="692419" cy="692419"/>
                </a:xfrm>
                <a:prstGeom prst="rect">
                  <a:avLst/>
                </a:prstGeom>
              </p:spPr>
            </p:pic>
          </p:grpSp>
          <p:sp>
            <p:nvSpPr>
              <p:cNvPr id="54" name="テキスト ボックス 53">
                <a:extLst>
                  <a:ext uri="{FF2B5EF4-FFF2-40B4-BE49-F238E27FC236}">
                    <a16:creationId xmlns:a16="http://schemas.microsoft.com/office/drawing/2014/main" id="{DA19A99E-259F-4B3F-BF55-88822158A3F3}"/>
                  </a:ext>
                </a:extLst>
              </p:cNvPr>
              <p:cNvSpPr txBox="1"/>
              <p:nvPr/>
            </p:nvSpPr>
            <p:spPr>
              <a:xfrm>
                <a:off x="3309572" y="5424817"/>
                <a:ext cx="839404" cy="323061"/>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en-US" altLang="ja-JP" sz="900" dirty="0"/>
                  <a:t>Model</a:t>
                </a:r>
                <a:endParaRPr lang="ja-JP" altLang="en-US" sz="900" dirty="0"/>
              </a:p>
            </p:txBody>
          </p:sp>
        </p:grpSp>
        <p:sp>
          <p:nvSpPr>
            <p:cNvPr id="77" name="テキスト ボックス 76">
              <a:extLst>
                <a:ext uri="{FF2B5EF4-FFF2-40B4-BE49-F238E27FC236}">
                  <a16:creationId xmlns:a16="http://schemas.microsoft.com/office/drawing/2014/main" id="{28C0EB07-2DD4-4887-A1B1-23FAE155F753}"/>
                </a:ext>
              </a:extLst>
            </p:cNvPr>
            <p:cNvSpPr txBox="1"/>
            <p:nvPr/>
          </p:nvSpPr>
          <p:spPr>
            <a:xfrm>
              <a:off x="2461869" y="6134542"/>
              <a:ext cx="1629783"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en-US" altLang="ja-JP" sz="1200" dirty="0"/>
                <a:t>30% </a:t>
              </a:r>
              <a:r>
                <a:rPr lang="ja-JP" altLang="en-US" sz="1200" dirty="0"/>
                <a:t>検証データ</a:t>
              </a:r>
            </a:p>
          </p:txBody>
        </p:sp>
        <p:cxnSp>
          <p:nvCxnSpPr>
            <p:cNvPr id="10" name="直線矢印コネクタ 9">
              <a:extLst>
                <a:ext uri="{FF2B5EF4-FFF2-40B4-BE49-F238E27FC236}">
                  <a16:creationId xmlns:a16="http://schemas.microsoft.com/office/drawing/2014/main" id="{78619F4B-A077-42AE-8252-9A26033355EA}"/>
                </a:ext>
              </a:extLst>
            </p:cNvPr>
            <p:cNvCxnSpPr>
              <a:cxnSpLocks/>
              <a:stCxn id="53" idx="3"/>
              <a:endCxn id="56" idx="1"/>
            </p:cNvCxnSpPr>
            <p:nvPr/>
          </p:nvCxnSpPr>
          <p:spPr>
            <a:xfrm flipV="1">
              <a:off x="1646608" y="4714331"/>
              <a:ext cx="1114655" cy="583622"/>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78" name="直線矢印コネクタ 77">
              <a:extLst>
                <a:ext uri="{FF2B5EF4-FFF2-40B4-BE49-F238E27FC236}">
                  <a16:creationId xmlns:a16="http://schemas.microsoft.com/office/drawing/2014/main" id="{88453A39-DF1A-478E-A2A0-F249FEBC79AC}"/>
                </a:ext>
              </a:extLst>
            </p:cNvPr>
            <p:cNvCxnSpPr>
              <a:cxnSpLocks/>
              <a:stCxn id="53" idx="3"/>
              <a:endCxn id="55" idx="1"/>
            </p:cNvCxnSpPr>
            <p:nvPr/>
          </p:nvCxnSpPr>
          <p:spPr>
            <a:xfrm>
              <a:off x="1646608" y="5297953"/>
              <a:ext cx="1137498" cy="493672"/>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9" name="テキスト ボックス 78">
              <a:extLst>
                <a:ext uri="{FF2B5EF4-FFF2-40B4-BE49-F238E27FC236}">
                  <a16:creationId xmlns:a16="http://schemas.microsoft.com/office/drawing/2014/main" id="{407D784D-F20D-41DC-B4C5-522FC7083A7B}"/>
                </a:ext>
              </a:extLst>
            </p:cNvPr>
            <p:cNvSpPr txBox="1"/>
            <p:nvPr/>
          </p:nvSpPr>
          <p:spPr>
            <a:xfrm>
              <a:off x="766762" y="4279500"/>
              <a:ext cx="1927939" cy="52629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r>
                <a:rPr lang="en-US" altLang="ja-JP" sz="1200" dirty="0">
                  <a:solidFill>
                    <a:srgbClr val="00879E"/>
                  </a:solidFill>
                </a:rPr>
                <a:t>scikit-learn</a:t>
              </a:r>
            </a:p>
            <a:p>
              <a:pPr algn="l"/>
              <a:r>
                <a:rPr lang="en-US" altLang="ja-JP" sz="1200" dirty="0">
                  <a:solidFill>
                    <a:srgbClr val="00879E"/>
                  </a:solidFill>
                </a:rPr>
                <a:t>train_test_split()</a:t>
              </a:r>
              <a:endParaRPr lang="ja-JP" altLang="en-US" sz="1200" dirty="0">
                <a:solidFill>
                  <a:srgbClr val="00879E"/>
                </a:solidFill>
              </a:endParaRPr>
            </a:p>
          </p:txBody>
        </p:sp>
        <p:cxnSp>
          <p:nvCxnSpPr>
            <p:cNvPr id="80" name="直線矢印コネクタ 79">
              <a:extLst>
                <a:ext uri="{FF2B5EF4-FFF2-40B4-BE49-F238E27FC236}">
                  <a16:creationId xmlns:a16="http://schemas.microsoft.com/office/drawing/2014/main" id="{DD85E69E-5539-4C65-BD94-70B5659039BB}"/>
                </a:ext>
              </a:extLst>
            </p:cNvPr>
            <p:cNvCxnSpPr>
              <a:cxnSpLocks/>
              <a:stCxn id="56" idx="3"/>
              <a:endCxn id="73" idx="1"/>
            </p:cNvCxnSpPr>
            <p:nvPr/>
          </p:nvCxnSpPr>
          <p:spPr>
            <a:xfrm>
              <a:off x="3447097" y="4714331"/>
              <a:ext cx="1380549" cy="2249"/>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1" name="テキスト ボックス 80">
              <a:extLst>
                <a:ext uri="{FF2B5EF4-FFF2-40B4-BE49-F238E27FC236}">
                  <a16:creationId xmlns:a16="http://schemas.microsoft.com/office/drawing/2014/main" id="{B9FF8261-AAC0-43F0-924B-21B084119C60}"/>
                </a:ext>
              </a:extLst>
            </p:cNvPr>
            <p:cNvSpPr txBox="1"/>
            <p:nvPr/>
          </p:nvSpPr>
          <p:spPr>
            <a:xfrm>
              <a:off x="3580781" y="4409632"/>
              <a:ext cx="1108673"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200" dirty="0">
                  <a:solidFill>
                    <a:srgbClr val="00879E"/>
                  </a:solidFill>
                </a:rPr>
                <a:t>学習に利用</a:t>
              </a:r>
            </a:p>
          </p:txBody>
        </p:sp>
        <p:cxnSp>
          <p:nvCxnSpPr>
            <p:cNvPr id="24" name="コネクタ: 曲線 23">
              <a:extLst>
                <a:ext uri="{FF2B5EF4-FFF2-40B4-BE49-F238E27FC236}">
                  <a16:creationId xmlns:a16="http://schemas.microsoft.com/office/drawing/2014/main" id="{2949880D-0E7F-4859-B293-B58B1894789B}"/>
                </a:ext>
              </a:extLst>
            </p:cNvPr>
            <p:cNvCxnSpPr>
              <a:stCxn id="55" idx="3"/>
              <a:endCxn id="73" idx="2"/>
            </p:cNvCxnSpPr>
            <p:nvPr/>
          </p:nvCxnSpPr>
          <p:spPr>
            <a:xfrm flipV="1">
              <a:off x="3469940" y="5075333"/>
              <a:ext cx="1748058" cy="716292"/>
            </a:xfrm>
            <a:prstGeom prst="curvedConnector2">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2" name="テキスト ボックス 81">
              <a:extLst>
                <a:ext uri="{FF2B5EF4-FFF2-40B4-BE49-F238E27FC236}">
                  <a16:creationId xmlns:a16="http://schemas.microsoft.com/office/drawing/2014/main" id="{4AB1C578-CF2E-4480-8A4F-921A8B83F93D}"/>
                </a:ext>
              </a:extLst>
            </p:cNvPr>
            <p:cNvSpPr txBox="1"/>
            <p:nvPr/>
          </p:nvSpPr>
          <p:spPr>
            <a:xfrm>
              <a:off x="3613810" y="5295679"/>
              <a:ext cx="1108673" cy="30469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200" dirty="0">
                  <a:solidFill>
                    <a:srgbClr val="00879E"/>
                  </a:solidFill>
                </a:rPr>
                <a:t>評価に利用</a:t>
              </a:r>
            </a:p>
          </p:txBody>
        </p:sp>
      </p:grpSp>
    </p:spTree>
    <p:extLst>
      <p:ext uri="{BB962C8B-B14F-4D97-AF65-F5344CB8AC3E}">
        <p14:creationId xmlns:p14="http://schemas.microsoft.com/office/powerpoint/2010/main" val="23844306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2-4-8.</a:t>
            </a:r>
            <a:r>
              <a:rPr kumimoji="1" lang="ja-JP" altLang="en-US" dirty="0"/>
              <a:t>プログラ</a:t>
            </a:r>
            <a:r>
              <a:rPr lang="ja-JP" altLang="en-US" dirty="0"/>
              <a:t>ムのダイジェスト</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137</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ライブラリのインポート</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eiryo UI" panose="020B0604030504040204" pitchFamily="50" charset="-128"/>
                <a:ea typeface="Meiryo UI" panose="020B0604030504040204" pitchFamily="50" charset="-128"/>
              </a:rPr>
              <a:t>import</a:t>
            </a:r>
            <a:r>
              <a:rPr lang="en-US" altLang="ja-JP" sz="1400" b="0" dirty="0">
                <a:solidFill>
                  <a:srgbClr val="000000"/>
                </a:solidFill>
                <a:effectLst/>
                <a:latin typeface="Meiryo UI" panose="020B0604030504040204" pitchFamily="50" charset="-128"/>
                <a:ea typeface="Meiryo UI" panose="020B0604030504040204" pitchFamily="50" charset="-128"/>
              </a:rPr>
              <a:t> pandas </a:t>
            </a:r>
            <a:r>
              <a:rPr lang="en-US" altLang="ja-JP" sz="1400" b="0" dirty="0">
                <a:solidFill>
                  <a:srgbClr val="AF00DB"/>
                </a:solidFill>
                <a:effectLst/>
                <a:latin typeface="Meiryo UI" panose="020B0604030504040204" pitchFamily="50" charset="-128"/>
                <a:ea typeface="Meiryo UI" panose="020B0604030504040204" pitchFamily="50" charset="-128"/>
              </a:rPr>
              <a:t>as</a:t>
            </a:r>
            <a:r>
              <a:rPr lang="en-US" altLang="ja-JP" sz="1400" b="0" dirty="0">
                <a:solidFill>
                  <a:srgbClr val="000000"/>
                </a:solidFill>
                <a:effectLst/>
                <a:latin typeface="Meiryo UI" panose="020B0604030504040204" pitchFamily="50" charset="-128"/>
                <a:ea typeface="Meiryo UI" panose="020B0604030504040204" pitchFamily="50" charset="-128"/>
              </a:rPr>
              <a:t> pd</a:t>
            </a:r>
          </a:p>
          <a:p>
            <a:r>
              <a:rPr lang="en-US" altLang="ja-JP" sz="1400" b="0" dirty="0">
                <a:solidFill>
                  <a:srgbClr val="AF00DB"/>
                </a:solidFill>
                <a:effectLst/>
                <a:latin typeface="Meiryo UI" panose="020B0604030504040204" pitchFamily="50" charset="-128"/>
                <a:ea typeface="Meiryo UI" panose="020B0604030504040204" pitchFamily="50" charset="-128"/>
              </a:rPr>
              <a:t>from</a:t>
            </a:r>
            <a:r>
              <a:rPr lang="en-US" altLang="ja-JP" sz="1400" b="0" dirty="0">
                <a:solidFill>
                  <a:srgbClr val="000000"/>
                </a:solidFill>
                <a:effectLst/>
                <a:latin typeface="Meiryo UI" panose="020B0604030504040204" pitchFamily="50" charset="-128"/>
                <a:ea typeface="Meiryo UI" panose="020B0604030504040204" pitchFamily="50" charset="-128"/>
              </a:rPr>
              <a:t> sklearn.linear_model </a:t>
            </a:r>
            <a:r>
              <a:rPr lang="en-US" altLang="ja-JP" sz="1400" b="0" dirty="0">
                <a:solidFill>
                  <a:srgbClr val="AF00DB"/>
                </a:solidFill>
                <a:effectLst/>
                <a:latin typeface="Meiryo UI" panose="020B0604030504040204" pitchFamily="50" charset="-128"/>
                <a:ea typeface="Meiryo UI" panose="020B0604030504040204" pitchFamily="50" charset="-128"/>
              </a:rPr>
              <a:t>import</a:t>
            </a:r>
            <a:r>
              <a:rPr lang="en-US" altLang="ja-JP" sz="1400" b="0" dirty="0">
                <a:solidFill>
                  <a:srgbClr val="000000"/>
                </a:solidFill>
                <a:effectLst/>
                <a:latin typeface="Meiryo UI" panose="020B0604030504040204" pitchFamily="50" charset="-128"/>
                <a:ea typeface="Meiryo UI" panose="020B0604030504040204" pitchFamily="50" charset="-128"/>
              </a:rPr>
              <a:t> LinearRegression</a:t>
            </a:r>
          </a:p>
          <a:p>
            <a:r>
              <a:rPr lang="en-US" altLang="ja-JP" sz="1400" b="0" dirty="0">
                <a:solidFill>
                  <a:srgbClr val="AF00DB"/>
                </a:solidFill>
                <a:effectLst/>
                <a:latin typeface="Meiryo UI" panose="020B0604030504040204" pitchFamily="50" charset="-128"/>
                <a:ea typeface="Meiryo UI" panose="020B0604030504040204" pitchFamily="50" charset="-128"/>
              </a:rPr>
              <a:t>from</a:t>
            </a:r>
            <a:r>
              <a:rPr lang="en-US" altLang="ja-JP" sz="1400" b="0" dirty="0">
                <a:solidFill>
                  <a:srgbClr val="000000"/>
                </a:solidFill>
                <a:effectLst/>
                <a:latin typeface="Meiryo UI" panose="020B0604030504040204" pitchFamily="50" charset="-128"/>
                <a:ea typeface="Meiryo UI" panose="020B0604030504040204" pitchFamily="50" charset="-128"/>
              </a:rPr>
              <a:t> sklearn.model_selection </a:t>
            </a:r>
            <a:r>
              <a:rPr lang="en-US" altLang="ja-JP" sz="1400" b="0" dirty="0">
                <a:solidFill>
                  <a:srgbClr val="AF00DB"/>
                </a:solidFill>
                <a:effectLst/>
                <a:latin typeface="Meiryo UI" panose="020B0604030504040204" pitchFamily="50" charset="-128"/>
                <a:ea typeface="Meiryo UI" panose="020B0604030504040204" pitchFamily="50" charset="-128"/>
              </a:rPr>
              <a:t>import</a:t>
            </a:r>
            <a:r>
              <a:rPr lang="en-US" altLang="ja-JP" sz="1400" b="0" dirty="0">
                <a:solidFill>
                  <a:srgbClr val="000000"/>
                </a:solidFill>
                <a:effectLst/>
                <a:latin typeface="Meiryo UI" panose="020B0604030504040204" pitchFamily="50" charset="-128"/>
                <a:ea typeface="Meiryo UI" panose="020B0604030504040204" pitchFamily="50" charset="-128"/>
              </a:rPr>
              <a:t> train_test_split</a:t>
            </a:r>
          </a:p>
          <a:p>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データの準備</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000000"/>
                </a:solidFill>
                <a:effectLst/>
                <a:latin typeface="Meiryo UI" panose="020B0604030504040204" pitchFamily="50" charset="-128"/>
                <a:ea typeface="Meiryo UI" panose="020B0604030504040204" pitchFamily="50" charset="-128"/>
              </a:rPr>
              <a:t>totsuka_used = pd.read_csv(</a:t>
            </a:r>
            <a:r>
              <a:rPr lang="en-US" altLang="ja-JP" sz="1400" b="0" dirty="0">
                <a:solidFill>
                  <a:srgbClr val="A31515"/>
                </a:solidFill>
                <a:effectLst/>
                <a:latin typeface="Meiryo UI" panose="020B0604030504040204" pitchFamily="50" charset="-128"/>
                <a:ea typeface="Meiryo UI" panose="020B0604030504040204" pitchFamily="50" charset="-128"/>
              </a:rPr>
              <a:t>"/content/drive/MyDrive/mlho/data/totsuka_used.csv"</a:t>
            </a:r>
            <a:r>
              <a:rPr lang="en-US" altLang="ja-JP" sz="1400" b="0" dirty="0">
                <a:solidFill>
                  <a:srgbClr val="000000"/>
                </a:solidFill>
                <a:effectLst/>
                <a:latin typeface="Meiryo UI" panose="020B0604030504040204" pitchFamily="50" charset="-128"/>
                <a:ea typeface="Meiryo UI" panose="020B0604030504040204" pitchFamily="50" charset="-128"/>
              </a:rPr>
              <a:t>)</a:t>
            </a:r>
          </a:p>
          <a:p>
            <a:r>
              <a:rPr lang="en-US" altLang="ja-JP" sz="1400" b="0" dirty="0">
                <a:solidFill>
                  <a:srgbClr val="000000"/>
                </a:solidFill>
                <a:effectLst/>
                <a:latin typeface="Meiryo UI" panose="020B0604030504040204" pitchFamily="50" charset="-128"/>
                <a:ea typeface="Meiryo UI" panose="020B0604030504040204" pitchFamily="50" charset="-128"/>
              </a:rPr>
              <a:t>display(totsuka_used.info())      </a:t>
            </a:r>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データの要約を確認</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000000"/>
                </a:solidFill>
                <a:effectLst/>
                <a:latin typeface="Meiryo UI" panose="020B0604030504040204" pitchFamily="50" charset="-128"/>
                <a:ea typeface="Meiryo UI" panose="020B0604030504040204" pitchFamily="50" charset="-128"/>
              </a:rPr>
              <a:t>display(totsuka_used.describe())  </a:t>
            </a:r>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データの統計情報を確認</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000000"/>
                </a:solidFill>
                <a:effectLst/>
                <a:latin typeface="Meiryo UI" panose="020B0604030504040204" pitchFamily="50" charset="-128"/>
                <a:ea typeface="Meiryo UI" panose="020B0604030504040204" pitchFamily="50" charset="-128"/>
              </a:rPr>
              <a:t>train_x = pd.get_dummies( totsuka_used[[</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築年数</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最寄駅距離（分）</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面積（㎡）</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地区名</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 </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間取り</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p>
          <a:p>
            <a:r>
              <a:rPr lang="en-US" altLang="ja-JP" sz="1400" b="0" dirty="0">
                <a:solidFill>
                  <a:srgbClr val="000000"/>
                </a:solidFill>
                <a:effectLst/>
                <a:latin typeface="Meiryo UI" panose="020B0604030504040204" pitchFamily="50" charset="-128"/>
                <a:ea typeface="Meiryo UI" panose="020B0604030504040204" pitchFamily="50" charset="-128"/>
              </a:rPr>
              <a:t>train_y = totsuka_used[</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取引価格</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p>
          <a:p>
            <a:r>
              <a:rPr lang="en-US" altLang="ja-JP" sz="1400" b="0" dirty="0">
                <a:solidFill>
                  <a:srgbClr val="000000"/>
                </a:solidFill>
                <a:effectLst/>
                <a:latin typeface="Meiryo UI" panose="020B0604030504040204" pitchFamily="50" charset="-128"/>
                <a:ea typeface="Meiryo UI" panose="020B0604030504040204" pitchFamily="50" charset="-128"/>
              </a:rPr>
              <a:t>train_x, val_x, train_y, val_y = train_test_split(train_x, train_y, train_size=</a:t>
            </a:r>
            <a:r>
              <a:rPr lang="en-US" altLang="ja-JP" sz="1400" b="0" dirty="0">
                <a:solidFill>
                  <a:srgbClr val="09885A"/>
                </a:solidFill>
                <a:effectLst/>
                <a:latin typeface="Meiryo UI" panose="020B0604030504040204" pitchFamily="50" charset="-128"/>
                <a:ea typeface="Meiryo UI" panose="020B0604030504040204" pitchFamily="50" charset="-128"/>
              </a:rPr>
              <a:t>0.7</a:t>
            </a:r>
            <a:r>
              <a:rPr lang="en-US" altLang="ja-JP" sz="1400" b="0" dirty="0">
                <a:solidFill>
                  <a:srgbClr val="000000"/>
                </a:solidFill>
                <a:effectLst/>
                <a:latin typeface="Meiryo UI" panose="020B0604030504040204" pitchFamily="50" charset="-128"/>
                <a:ea typeface="Meiryo UI" panose="020B0604030504040204" pitchFamily="50" charset="-128"/>
              </a:rPr>
              <a:t>, test_size=</a:t>
            </a:r>
            <a:r>
              <a:rPr lang="en-US" altLang="ja-JP" sz="1400" b="0" dirty="0">
                <a:solidFill>
                  <a:srgbClr val="09885A"/>
                </a:solidFill>
                <a:effectLst/>
                <a:latin typeface="Meiryo UI" panose="020B0604030504040204" pitchFamily="50" charset="-128"/>
                <a:ea typeface="Meiryo UI" panose="020B0604030504040204" pitchFamily="50" charset="-128"/>
              </a:rPr>
              <a:t>0.3</a:t>
            </a:r>
            <a:r>
              <a:rPr lang="en-US" altLang="ja-JP" sz="1400" b="0" dirty="0">
                <a:solidFill>
                  <a:srgbClr val="000000"/>
                </a:solidFill>
                <a:effectLst/>
                <a:latin typeface="Meiryo UI" panose="020B0604030504040204" pitchFamily="50" charset="-128"/>
                <a:ea typeface="Meiryo UI" panose="020B0604030504040204" pitchFamily="50" charset="-128"/>
              </a:rPr>
              <a:t>, random_state=</a:t>
            </a:r>
            <a:r>
              <a:rPr lang="en-US" altLang="ja-JP" sz="1400" b="0" dirty="0">
                <a:solidFill>
                  <a:srgbClr val="09885A"/>
                </a:solidFill>
                <a:effectLst/>
                <a:latin typeface="Meiryo UI" panose="020B0604030504040204" pitchFamily="50" charset="-128"/>
                <a:ea typeface="Meiryo UI" panose="020B0604030504040204" pitchFamily="50" charset="-128"/>
              </a:rPr>
              <a:t>0</a:t>
            </a:r>
            <a:r>
              <a:rPr lang="en-US" altLang="ja-JP" sz="1400" b="0" dirty="0">
                <a:solidFill>
                  <a:srgbClr val="000000"/>
                </a:solidFill>
                <a:effectLst/>
                <a:latin typeface="Meiryo UI" panose="020B0604030504040204" pitchFamily="50" charset="-128"/>
                <a:ea typeface="Meiryo UI" panose="020B0604030504040204" pitchFamily="50" charset="-128"/>
              </a:rPr>
              <a:t>)</a:t>
            </a:r>
          </a:p>
          <a:p>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モデルの定義</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000000"/>
                </a:solidFill>
                <a:effectLst/>
                <a:latin typeface="Meiryo UI" panose="020B0604030504040204" pitchFamily="50" charset="-128"/>
                <a:ea typeface="Meiryo UI" panose="020B0604030504040204" pitchFamily="50" charset="-128"/>
              </a:rPr>
              <a:t>model = LinearRegression()</a:t>
            </a:r>
          </a:p>
          <a:p>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学習</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000000"/>
                </a:solidFill>
                <a:effectLst/>
                <a:latin typeface="Meiryo UI" panose="020B0604030504040204" pitchFamily="50" charset="-128"/>
                <a:ea typeface="Meiryo UI" panose="020B0604030504040204" pitchFamily="50" charset="-128"/>
              </a:rPr>
              <a:t>model.fit(train_x, train_y)</a:t>
            </a:r>
          </a:p>
          <a:p>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評価</a:t>
            </a:r>
            <a:endParaRPr lang="ja-JP" altLang="en-US" sz="1400" b="0" dirty="0">
              <a:solidFill>
                <a:srgbClr val="000000"/>
              </a:solidFill>
              <a:effectLst/>
              <a:latin typeface="Meiryo UI" panose="020B0604030504040204" pitchFamily="50" charset="-128"/>
              <a:ea typeface="Meiryo UI" panose="020B0604030504040204" pitchFamily="50" charset="-128"/>
            </a:endParaRPr>
          </a:p>
          <a:p>
            <a:r>
              <a:rPr lang="en-US" altLang="ja-JP" sz="1400" b="0" dirty="0">
                <a:solidFill>
                  <a:srgbClr val="795E26"/>
                </a:solidFill>
                <a:effectLst/>
                <a:latin typeface="Meiryo UI" panose="020B0604030504040204" pitchFamily="50" charset="-128"/>
                <a:ea typeface="Meiryo UI" panose="020B0604030504040204" pitchFamily="50" charset="-128"/>
              </a:rPr>
              <a:t>print</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0000FF"/>
                </a:solidFill>
                <a:effectLst/>
                <a:latin typeface="Meiryo UI" panose="020B0604030504040204" pitchFamily="50" charset="-128"/>
                <a:ea typeface="Meiryo UI" panose="020B0604030504040204" pitchFamily="50" charset="-128"/>
              </a:rPr>
              <a:t>f</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訓練データ精度：</a:t>
            </a:r>
            <a:r>
              <a:rPr lang="en-US" altLang="ja-JP" sz="1400" b="0" dirty="0">
                <a:solidFill>
                  <a:srgbClr val="000000"/>
                </a:solidFill>
                <a:effectLst/>
                <a:latin typeface="Meiryo UI" panose="020B0604030504040204" pitchFamily="50" charset="-128"/>
                <a:ea typeface="Meiryo UI" panose="020B0604030504040204" pitchFamily="50" charset="-128"/>
              </a:rPr>
              <a:t>{model.score(train_x, train_y)}</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p>
          <a:p>
            <a:r>
              <a:rPr lang="en-US" altLang="ja-JP" sz="1400" b="0" dirty="0">
                <a:solidFill>
                  <a:srgbClr val="795E26"/>
                </a:solidFill>
                <a:effectLst/>
                <a:latin typeface="Meiryo UI" panose="020B0604030504040204" pitchFamily="50" charset="-128"/>
                <a:ea typeface="Meiryo UI" panose="020B0604030504040204" pitchFamily="50" charset="-128"/>
              </a:rPr>
              <a:t>print</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0000FF"/>
                </a:solidFill>
                <a:effectLst/>
                <a:latin typeface="Meiryo UI" panose="020B0604030504040204" pitchFamily="50" charset="-128"/>
                <a:ea typeface="Meiryo UI" panose="020B0604030504040204" pitchFamily="50" charset="-128"/>
              </a:rPr>
              <a:t>f</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ja-JP" altLang="en-US" sz="1400" b="0" dirty="0">
                <a:solidFill>
                  <a:srgbClr val="A31515"/>
                </a:solidFill>
                <a:effectLst/>
                <a:latin typeface="Meiryo UI" panose="020B0604030504040204" pitchFamily="50" charset="-128"/>
                <a:ea typeface="Meiryo UI" panose="020B0604030504040204" pitchFamily="50" charset="-128"/>
              </a:rPr>
              <a:t>検証データ精度：</a:t>
            </a:r>
            <a:r>
              <a:rPr lang="en-US" altLang="ja-JP" sz="1400" b="0" dirty="0">
                <a:solidFill>
                  <a:srgbClr val="000000"/>
                </a:solidFill>
                <a:effectLst/>
                <a:latin typeface="Meiryo UI" panose="020B0604030504040204" pitchFamily="50" charset="-128"/>
                <a:ea typeface="Meiryo UI" panose="020B0604030504040204" pitchFamily="50" charset="-128"/>
              </a:rPr>
              <a:t>{model.score(val_x, val_y)}</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a:t>
            </a:r>
          </a:p>
          <a:p>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3432244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2</a:t>
            </a:r>
            <a:r>
              <a:rPr lang="ja-JP" altLang="en-US" sz="3600" spc="150" dirty="0">
                <a:solidFill>
                  <a:srgbClr val="F36C37"/>
                </a:solidFill>
              </a:rPr>
              <a:t>章　線形回帰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138</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2-1.</a:t>
            </a:r>
            <a:r>
              <a:rPr kumimoji="1" lang="ja-JP" altLang="en-US" sz="2800" b="1" spc="300" dirty="0">
                <a:solidFill>
                  <a:schemeClr val="bg2">
                    <a:lumMod val="75000"/>
                  </a:schemeClr>
                </a:solidFill>
              </a:rPr>
              <a:t>線形回帰</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2-2.</a:t>
            </a:r>
            <a:r>
              <a:rPr lang="ja-JP" altLang="en-US" sz="2800" b="1" spc="300" dirty="0">
                <a:solidFill>
                  <a:schemeClr val="bg2">
                    <a:lumMod val="75000"/>
                  </a:schemeClr>
                </a:solidFill>
              </a:rPr>
              <a:t>機械学習基本の</a:t>
            </a:r>
            <a:r>
              <a:rPr lang="en-US" altLang="ja-JP" sz="2800" b="1" spc="300" dirty="0">
                <a:solidFill>
                  <a:schemeClr val="bg2">
                    <a:lumMod val="75000"/>
                  </a:schemeClr>
                </a:solidFill>
              </a:rPr>
              <a:t>4STEP</a:t>
            </a:r>
          </a:p>
          <a:p>
            <a:pPr algn="l">
              <a:lnSpc>
                <a:spcPct val="150000"/>
              </a:lnSpc>
            </a:pPr>
            <a:r>
              <a:rPr lang="en-US" altLang="ja-JP" sz="2800" b="1" spc="300" dirty="0">
                <a:solidFill>
                  <a:schemeClr val="bg2">
                    <a:lumMod val="75000"/>
                  </a:schemeClr>
                </a:solidFill>
              </a:rPr>
              <a:t>2-3.</a:t>
            </a:r>
            <a:r>
              <a:rPr lang="ja-JP" altLang="en-US" sz="2800" b="1" spc="300" dirty="0">
                <a:solidFill>
                  <a:schemeClr val="bg2">
                    <a:lumMod val="75000"/>
                  </a:schemeClr>
                </a:solidFill>
              </a:rPr>
              <a:t>線形回帰モデルの実装</a:t>
            </a:r>
            <a:endParaRPr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2-4.</a:t>
            </a:r>
            <a:r>
              <a:rPr lang="ja-JP" altLang="en-US" sz="2800" b="1" spc="300" dirty="0">
                <a:solidFill>
                  <a:schemeClr val="bg2">
                    <a:lumMod val="75000"/>
                  </a:schemeClr>
                </a:solidFill>
              </a:rPr>
              <a:t>特徴量選択による線形回帰モデルの改良</a:t>
            </a:r>
            <a:endParaRPr lang="en-US" altLang="ja-JP" sz="2800" b="1" spc="300" dirty="0">
              <a:solidFill>
                <a:schemeClr val="bg2">
                  <a:lumMod val="75000"/>
                </a:schemeClr>
              </a:solidFill>
            </a:endParaRPr>
          </a:p>
          <a:p>
            <a:pPr algn="l">
              <a:lnSpc>
                <a:spcPct val="150000"/>
              </a:lnSpc>
            </a:pPr>
            <a:r>
              <a:rPr lang="en-US" altLang="ja-JP" sz="2800" b="1" spc="300" dirty="0">
                <a:solidFill>
                  <a:srgbClr val="00879E"/>
                </a:solidFill>
              </a:rPr>
              <a:t>2-5.</a:t>
            </a:r>
            <a:r>
              <a:rPr lang="ja-JP" altLang="en-US" sz="2800" b="1" spc="300" dirty="0">
                <a:solidFill>
                  <a:srgbClr val="00879E"/>
                </a:solidFill>
              </a:rPr>
              <a:t>演習：線形回帰</a:t>
            </a:r>
            <a:endParaRPr lang="en-US" altLang="ja-JP" sz="2800" b="1" spc="300" dirty="0">
              <a:solidFill>
                <a:srgbClr val="00879E"/>
              </a:solidFill>
            </a:endParaRPr>
          </a:p>
        </p:txBody>
      </p:sp>
    </p:spTree>
    <p:extLst>
      <p:ext uri="{BB962C8B-B14F-4D97-AF65-F5344CB8AC3E}">
        <p14:creationId xmlns:p14="http://schemas.microsoft.com/office/powerpoint/2010/main" val="25299536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2-5-1.</a:t>
            </a:r>
            <a:r>
              <a:rPr lang="ja-JP" altLang="en-US" dirty="0"/>
              <a:t>演習</a:t>
            </a:r>
            <a:r>
              <a:rPr lang="en-US" altLang="ja-JP" dirty="0"/>
              <a:t>1</a:t>
            </a:r>
            <a:r>
              <a:rPr lang="ja-JP" altLang="en-US" dirty="0"/>
              <a:t>：線形回帰</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139</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41642"/>
            <a:ext cx="10658473" cy="94718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2200" dirty="0"/>
              <a:t>mlho/exercise </a:t>
            </a:r>
            <a:r>
              <a:rPr lang="ja-JP" altLang="en-US" sz="2200" dirty="0"/>
              <a:t>フォルダの中の</a:t>
            </a:r>
            <a:endParaRPr lang="en-US" altLang="ja-JP" sz="2200" dirty="0"/>
          </a:p>
          <a:p>
            <a:pPr>
              <a:lnSpc>
                <a:spcPct val="130000"/>
              </a:lnSpc>
            </a:pPr>
            <a:r>
              <a:rPr lang="ja-JP" altLang="en-US" sz="2200" dirty="0"/>
              <a:t>「</a:t>
            </a:r>
            <a:r>
              <a:rPr lang="en-US" altLang="ja-JP" sz="2200" dirty="0"/>
              <a:t>2-2_</a:t>
            </a:r>
            <a:r>
              <a:rPr lang="ja-JP" altLang="en-US" sz="2200" dirty="0"/>
              <a:t>（演習）線形回帰による戸建ての価格予測</a:t>
            </a:r>
            <a:r>
              <a:rPr lang="en-US" altLang="ja-JP" sz="2200" dirty="0"/>
              <a:t>.ipynb</a:t>
            </a:r>
            <a:r>
              <a:rPr lang="ja-JP" altLang="en-US" sz="2200"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線形回帰を用いて、戸建て住宅の価格を予測するモデルを作成します。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講義の中で扱ったようにデータの準備から始め、段階的に説明変数を増やしてみましょう。中古マンションの価格予測とはまた違った傾向が現れます。時間があればなぜそのような結果になるのかも考えてみましょう。</a:t>
            </a:r>
            <a:endParaRPr lang="en-US" altLang="ja-JP" sz="1600" b="1" dirty="0">
              <a:solidFill>
                <a:srgbClr val="494949"/>
              </a:solidFill>
            </a:endParaRPr>
          </a:p>
        </p:txBody>
      </p:sp>
      <p:sp>
        <p:nvSpPr>
          <p:cNvPr id="9" name="テキスト ボックス 8">
            <a:extLst>
              <a:ext uri="{FF2B5EF4-FFF2-40B4-BE49-F238E27FC236}">
                <a16:creationId xmlns:a16="http://schemas.microsoft.com/office/drawing/2014/main" id="{4781B026-B911-4639-A016-FC38286288F2}"/>
              </a:ext>
            </a:extLst>
          </p:cNvPr>
          <p:cNvSpPr txBox="1"/>
          <p:nvPr/>
        </p:nvSpPr>
        <p:spPr>
          <a:xfrm>
            <a:off x="708027" y="4568141"/>
            <a:ext cx="6752884" cy="63632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プログラムの説明及びプログラムの解答例は </a:t>
            </a:r>
            <a:r>
              <a:rPr lang="en-US" altLang="ja-JP" sz="1400" dirty="0">
                <a:solidFill>
                  <a:srgbClr val="F36C37"/>
                </a:solidFill>
              </a:rPr>
              <a:t>Google Colab </a:t>
            </a:r>
            <a:r>
              <a:rPr lang="ja-JP" altLang="en-US" sz="1400" dirty="0">
                <a:solidFill>
                  <a:srgbClr val="F36C37"/>
                </a:solidFill>
              </a:rPr>
              <a:t>ノートブック内に記載しています。</a:t>
            </a:r>
          </a:p>
        </p:txBody>
      </p:sp>
    </p:spTree>
    <p:extLst>
      <p:ext uri="{BB962C8B-B14F-4D97-AF65-F5344CB8AC3E}">
        <p14:creationId xmlns:p14="http://schemas.microsoft.com/office/powerpoint/2010/main" val="10057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a:t>
            </a:r>
            <a:r>
              <a:rPr lang="en-US" altLang="ja-JP" sz="2000" b="1" dirty="0">
                <a:solidFill>
                  <a:srgbClr val="F36C37"/>
                </a:solidFill>
              </a:rPr>
              <a:t>AI</a:t>
            </a:r>
            <a:r>
              <a:rPr lang="ja-JP" altLang="en-US" sz="2000" b="1" dirty="0">
                <a:solidFill>
                  <a:srgbClr val="F36C37"/>
                </a:solidFill>
              </a:rPr>
              <a:t>・機械学習・ディープラーニングといった言葉や、</a:t>
            </a:r>
            <a:br>
              <a:rPr lang="en-US" altLang="ja-JP" sz="2000" b="1" dirty="0">
                <a:solidFill>
                  <a:srgbClr val="F36C37"/>
                </a:solidFill>
              </a:rPr>
            </a:br>
            <a:r>
              <a:rPr lang="en-US" altLang="ja-JP" sz="2000" b="1" dirty="0">
                <a:solidFill>
                  <a:srgbClr val="F36C37"/>
                </a:solidFill>
              </a:rPr>
              <a:t>AI</a:t>
            </a:r>
            <a:r>
              <a:rPr lang="ja-JP" altLang="en-US" sz="2000" b="1">
                <a:solidFill>
                  <a:srgbClr val="F36C37"/>
                </a:solidFill>
              </a:rPr>
              <a:t>のタスクなど</a:t>
            </a:r>
            <a:r>
              <a:rPr lang="ja-JP" altLang="en-US" sz="2000" b="1" dirty="0">
                <a:solidFill>
                  <a:srgbClr val="F36C37"/>
                </a:solidFill>
              </a:rPr>
              <a:t>、</a:t>
            </a:r>
            <a:r>
              <a:rPr lang="en-US" altLang="ja-JP" sz="2000" b="1" dirty="0">
                <a:solidFill>
                  <a:srgbClr val="F36C37"/>
                </a:solidFill>
              </a:rPr>
              <a:t>AI</a:t>
            </a:r>
            <a:r>
              <a:rPr lang="ja-JP" altLang="en-US" sz="2000" b="1" dirty="0">
                <a:solidFill>
                  <a:srgbClr val="F36C37"/>
                </a:solidFill>
              </a:rPr>
              <a:t>開発において必要な基礎知識を学びます。</a:t>
            </a:r>
            <a:endParaRPr lang="en-US" altLang="ja-JP" sz="2000" b="1" dirty="0">
              <a:solidFill>
                <a:srgbClr val="F36C37"/>
              </a:solidFill>
            </a:endParaRPr>
          </a:p>
          <a:p>
            <a:pPr marL="0" indent="0" algn="ctr">
              <a:lnSpc>
                <a:spcPct val="120000"/>
              </a:lnSpc>
              <a:spcBef>
                <a:spcPts val="0"/>
              </a:spcBef>
              <a:spcAft>
                <a:spcPts val="2400"/>
              </a:spcAft>
              <a:buClr>
                <a:srgbClr val="F36C37"/>
              </a:buClr>
              <a:buNone/>
            </a:pPr>
            <a:r>
              <a:rPr lang="ja-JP" altLang="en-US" sz="2000" b="1">
                <a:solidFill>
                  <a:srgbClr val="F36C37"/>
                </a:solidFill>
              </a:rPr>
              <a:t>また、</a:t>
            </a:r>
            <a:r>
              <a:rPr lang="en-US" altLang="ja-JP" sz="2000" b="1" dirty="0">
                <a:solidFill>
                  <a:srgbClr val="F36C37"/>
                </a:solidFill>
              </a:rPr>
              <a:t>Azure </a:t>
            </a:r>
            <a:r>
              <a:rPr lang="ja-JP" altLang="en-US" sz="2000" b="1">
                <a:solidFill>
                  <a:srgbClr val="F36C37"/>
                </a:solidFill>
              </a:rPr>
              <a:t>の</a:t>
            </a:r>
            <a:r>
              <a:rPr lang="en-US" altLang="ja-JP" sz="2000" b="1" dirty="0">
                <a:solidFill>
                  <a:srgbClr val="F36C37"/>
                </a:solidFill>
              </a:rPr>
              <a:t> </a:t>
            </a:r>
            <a:r>
              <a:rPr lang="en-US" altLang="ja-JP" sz="2000" b="1" dirty="0" err="1">
                <a:solidFill>
                  <a:srgbClr val="F36C37"/>
                </a:solidFill>
              </a:rPr>
              <a:t>CustomVision</a:t>
            </a:r>
            <a:r>
              <a:rPr lang="en-US" altLang="ja-JP" sz="2000" b="1" dirty="0">
                <a:solidFill>
                  <a:srgbClr val="F36C37"/>
                </a:solidFill>
              </a:rPr>
              <a:t> </a:t>
            </a:r>
            <a:r>
              <a:rPr lang="ja-JP" altLang="en-US" sz="2000" b="1">
                <a:solidFill>
                  <a:srgbClr val="F36C37"/>
                </a:solidFill>
              </a:rPr>
              <a:t>を使用し画像分類</a:t>
            </a:r>
            <a:r>
              <a:rPr lang="en-US" altLang="ja-JP" sz="2000" b="1" dirty="0">
                <a:solidFill>
                  <a:srgbClr val="F36C37"/>
                </a:solidFill>
              </a:rPr>
              <a:t> AI </a:t>
            </a:r>
            <a:r>
              <a:rPr lang="ja-JP" altLang="en-US" sz="2000" b="1">
                <a:solidFill>
                  <a:srgbClr val="F36C37"/>
                </a:solidFill>
              </a:rPr>
              <a:t>を構築します。</a:t>
            </a:r>
            <a:endParaRPr lang="ja-JP" altLang="en-US" sz="2000" b="1" dirty="0">
              <a:solidFill>
                <a:srgbClr val="F36C37"/>
              </a:solidFill>
            </a:endParaRP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14</a:t>
            </a:fld>
            <a:endParaRPr kumimoji="1" lang="ja-JP" altLang="en-US"/>
          </a:p>
        </p:txBody>
      </p:sp>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spcBef>
                <a:spcPts val="0"/>
              </a:spcBef>
            </a:pPr>
            <a:r>
              <a:rPr lang="ja-JP" altLang="en-US" sz="2000"/>
              <a:t>データサイエンス、</a:t>
            </a:r>
            <a:r>
              <a:rPr lang="en-US" altLang="ja-JP" sz="2000" dirty="0"/>
              <a:t>AI,</a:t>
            </a:r>
            <a:r>
              <a:rPr lang="ja-JP" altLang="en-US" sz="2000"/>
              <a:t>機械学習を説明できる</a:t>
            </a:r>
          </a:p>
          <a:p>
            <a:pPr marL="514350" indent="-514350">
              <a:spcBef>
                <a:spcPts val="0"/>
              </a:spcBef>
            </a:pPr>
            <a:r>
              <a:rPr lang="en-US" altLang="ja-JP" sz="2000" dirty="0"/>
              <a:t>AI </a:t>
            </a:r>
            <a:r>
              <a:rPr lang="ja-JP" altLang="en-US" sz="2000"/>
              <a:t>で何が出来るか説明出来る</a:t>
            </a:r>
          </a:p>
          <a:p>
            <a:pPr marL="514350" indent="-514350">
              <a:spcBef>
                <a:spcPts val="0"/>
              </a:spcBef>
            </a:pPr>
            <a:r>
              <a:rPr lang="en-US" altLang="ja-JP" sz="2000" dirty="0"/>
              <a:t>AI </a:t>
            </a:r>
            <a:r>
              <a:rPr lang="ja-JP" altLang="en-US" sz="2000"/>
              <a:t>を導入、使用するうえでの原則を理解する</a:t>
            </a:r>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algn="ct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5732" y="3904198"/>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Tree>
    <p:extLst>
      <p:ext uri="{BB962C8B-B14F-4D97-AF65-F5344CB8AC3E}">
        <p14:creationId xmlns:p14="http://schemas.microsoft.com/office/powerpoint/2010/main" val="199543882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ja-JP" altLang="en-US" dirty="0"/>
              <a:t>（参考）非線形性と特徴量エンジニアリング</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140</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新たな特徴量を考え、加える特徴量エンジニアリング</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30903"/>
            <a:ext cx="10168171" cy="4880938"/>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lnSpc>
                <a:spcPct val="110000"/>
              </a:lnSpc>
              <a:buClr>
                <a:srgbClr val="F36C37"/>
              </a:buClr>
            </a:pPr>
            <a:r>
              <a:rPr lang="ja-JP" altLang="en-US" sz="1600" b="1" dirty="0">
                <a:solidFill>
                  <a:schemeClr val="tx1">
                    <a:lumMod val="75000"/>
                    <a:lumOff val="25000"/>
                  </a:schemeClr>
                </a:solidFill>
                <a:latin typeface="+mn-ea"/>
              </a:rPr>
              <a:t>　先ほど行った戸建て住宅価格の予測では中古マンションほどの精度が出なかったという方も多いと思います。原因はさまざま考えられますが、要因として中古マンションと戸建て住宅では築年数に対しての影響の仕方が異なる可能性があります。</a:t>
            </a:r>
            <a:endParaRPr lang="en-US" altLang="ja-JP" sz="1600" b="1" dirty="0">
              <a:solidFill>
                <a:schemeClr val="tx1">
                  <a:lumMod val="75000"/>
                  <a:lumOff val="25000"/>
                </a:schemeClr>
              </a:solidFill>
              <a:latin typeface="+mn-ea"/>
            </a:endParaRPr>
          </a:p>
          <a:p>
            <a:pPr marL="0" lvl="2">
              <a:lnSpc>
                <a:spcPct val="110000"/>
              </a:lnSpc>
              <a:buClr>
                <a:srgbClr val="F36C37"/>
              </a:buClr>
            </a:pPr>
            <a:r>
              <a:rPr lang="ja-JP" altLang="en-US" sz="1600" b="1" dirty="0">
                <a:solidFill>
                  <a:schemeClr val="tx1">
                    <a:lumMod val="75000"/>
                    <a:lumOff val="25000"/>
                  </a:schemeClr>
                </a:solidFill>
                <a:latin typeface="+mn-ea"/>
              </a:rPr>
              <a:t>　中古マンションの価格は全てが「中古」のマンションで「新築」はありません。対して、戸建てについては「新築」が存在しています。取引価格と築年数をペアプロットしてみて気づいた方もいるかもしれませんが、中古の戸建ては</a:t>
            </a:r>
            <a:r>
              <a:rPr lang="en-US" altLang="ja-JP" sz="1600" b="1" dirty="0">
                <a:solidFill>
                  <a:schemeClr val="tx1">
                    <a:lumMod val="75000"/>
                    <a:lumOff val="25000"/>
                  </a:schemeClr>
                </a:solidFill>
                <a:latin typeface="+mn-ea"/>
              </a:rPr>
              <a:t>1,2</a:t>
            </a:r>
            <a:r>
              <a:rPr lang="ja-JP" altLang="en-US" sz="1600" b="1" dirty="0">
                <a:solidFill>
                  <a:schemeClr val="tx1">
                    <a:lumMod val="75000"/>
                    <a:lumOff val="25000"/>
                  </a:schemeClr>
                </a:solidFill>
                <a:latin typeface="+mn-ea"/>
              </a:rPr>
              <a:t>年の使用だけでも新築の戸建てより価格がかなり下がる傾向があります。また、多くのデータが新築です。</a:t>
            </a:r>
          </a:p>
          <a:p>
            <a:pPr marL="0" lvl="2">
              <a:lnSpc>
                <a:spcPct val="110000"/>
              </a:lnSpc>
              <a:buClr>
                <a:srgbClr val="F36C37"/>
              </a:buClr>
            </a:pPr>
            <a:r>
              <a:rPr lang="ja-JP" altLang="en-US" sz="1600" b="1" dirty="0">
                <a:solidFill>
                  <a:schemeClr val="tx1">
                    <a:lumMod val="75000"/>
                    <a:lumOff val="25000"/>
                  </a:schemeClr>
                </a:solidFill>
                <a:latin typeface="+mn-ea"/>
              </a:rPr>
              <a:t>　これは定量的に築年数が</a:t>
            </a:r>
            <a:r>
              <a:rPr lang="en-US" altLang="ja-JP" sz="1600" b="1" dirty="0">
                <a:solidFill>
                  <a:schemeClr val="tx1">
                    <a:lumMod val="75000"/>
                    <a:lumOff val="25000"/>
                  </a:schemeClr>
                </a:solidFill>
                <a:latin typeface="+mn-ea"/>
              </a:rPr>
              <a:t>1</a:t>
            </a:r>
            <a:r>
              <a:rPr lang="ja-JP" altLang="en-US" sz="1600" b="1" dirty="0">
                <a:solidFill>
                  <a:schemeClr val="tx1">
                    <a:lumMod val="75000"/>
                    <a:lumOff val="25000"/>
                  </a:schemeClr>
                </a:solidFill>
                <a:latin typeface="+mn-ea"/>
              </a:rPr>
              <a:t>年増えると、いくら値段が下がると表現することが難しいため、中古マンションよりも予測が難しくなっている可能性があります。</a:t>
            </a:r>
          </a:p>
          <a:p>
            <a:pPr marL="0" lvl="2">
              <a:lnSpc>
                <a:spcPct val="110000"/>
              </a:lnSpc>
              <a:buClr>
                <a:srgbClr val="F36C37"/>
              </a:buClr>
            </a:pPr>
            <a:r>
              <a:rPr lang="ja-JP" altLang="en-US" sz="1600" b="1" dirty="0">
                <a:solidFill>
                  <a:schemeClr val="tx1">
                    <a:lumMod val="75000"/>
                    <a:lumOff val="25000"/>
                  </a:schemeClr>
                </a:solidFill>
                <a:latin typeface="+mn-ea"/>
              </a:rPr>
              <a:t>　このことに対して、今ある築年数の情報をもとに、新築か中古かの新たな</a:t>
            </a:r>
            <a:r>
              <a:rPr lang="en-US" altLang="ja-JP" sz="1600" b="1" dirty="0">
                <a:solidFill>
                  <a:schemeClr val="tx1">
                    <a:lumMod val="75000"/>
                    <a:lumOff val="25000"/>
                  </a:schemeClr>
                </a:solidFill>
                <a:latin typeface="+mn-ea"/>
              </a:rPr>
              <a:t>0</a:t>
            </a:r>
            <a:r>
              <a:rPr lang="ja-JP" altLang="en-US" sz="1600" b="1" dirty="0">
                <a:solidFill>
                  <a:schemeClr val="tx1">
                    <a:lumMod val="75000"/>
                    <a:lumOff val="25000"/>
                  </a:schemeClr>
                </a:solidFill>
                <a:latin typeface="+mn-ea"/>
              </a:rPr>
              <a:t>か</a:t>
            </a:r>
            <a:r>
              <a:rPr lang="en-US" altLang="ja-JP" sz="1600" b="1" dirty="0">
                <a:solidFill>
                  <a:schemeClr val="tx1">
                    <a:lumMod val="75000"/>
                    <a:lumOff val="25000"/>
                  </a:schemeClr>
                </a:solidFill>
                <a:latin typeface="+mn-ea"/>
              </a:rPr>
              <a:t>1</a:t>
            </a:r>
            <a:r>
              <a:rPr lang="ja-JP" altLang="en-US" sz="1600" b="1" dirty="0">
                <a:solidFill>
                  <a:schemeClr val="tx1">
                    <a:lumMod val="75000"/>
                    <a:lumOff val="25000"/>
                  </a:schemeClr>
                </a:solidFill>
                <a:latin typeface="+mn-ea"/>
              </a:rPr>
              <a:t>かのカテゴリ変数の説明変数を追加したり、築年数の</a:t>
            </a:r>
            <a:r>
              <a:rPr lang="en-US" altLang="ja-JP" sz="1600" b="1" dirty="0">
                <a:solidFill>
                  <a:schemeClr val="tx1">
                    <a:lumMod val="75000"/>
                    <a:lumOff val="25000"/>
                  </a:schemeClr>
                </a:solidFill>
                <a:latin typeface="+mn-ea"/>
              </a:rPr>
              <a:t>2</a:t>
            </a:r>
            <a:r>
              <a:rPr lang="ja-JP" altLang="en-US" sz="1600" b="1" dirty="0">
                <a:solidFill>
                  <a:schemeClr val="tx1">
                    <a:lumMod val="75000"/>
                    <a:lumOff val="25000"/>
                  </a:schemeClr>
                </a:solidFill>
                <a:latin typeface="+mn-ea"/>
              </a:rPr>
              <a:t>乗や</a:t>
            </a:r>
            <a:r>
              <a:rPr lang="en-US" altLang="ja-JP" sz="1600" b="1" dirty="0">
                <a:solidFill>
                  <a:schemeClr val="tx1">
                    <a:lumMod val="75000"/>
                    <a:lumOff val="25000"/>
                  </a:schemeClr>
                </a:solidFill>
                <a:latin typeface="+mn-ea"/>
              </a:rPr>
              <a:t>3</a:t>
            </a:r>
            <a:r>
              <a:rPr lang="ja-JP" altLang="en-US" sz="1600" b="1" dirty="0">
                <a:solidFill>
                  <a:schemeClr val="tx1">
                    <a:lumMod val="75000"/>
                    <a:lumOff val="25000"/>
                  </a:schemeClr>
                </a:solidFill>
                <a:latin typeface="+mn-ea"/>
              </a:rPr>
              <a:t>乗といった線形的ではない説明変数を新たに作り出すことで、より正確に予測をできる可能性があります。</a:t>
            </a:r>
            <a:endParaRPr lang="en-US" altLang="ja-JP" sz="1600" b="1" dirty="0">
              <a:solidFill>
                <a:schemeClr val="tx1">
                  <a:lumMod val="75000"/>
                  <a:lumOff val="25000"/>
                </a:schemeClr>
              </a:solidFill>
              <a:latin typeface="+mn-ea"/>
            </a:endParaRPr>
          </a:p>
          <a:p>
            <a:pPr marL="0" lvl="2">
              <a:lnSpc>
                <a:spcPct val="110000"/>
              </a:lnSpc>
              <a:buClr>
                <a:srgbClr val="F36C37"/>
              </a:buClr>
            </a:pPr>
            <a:r>
              <a:rPr lang="ja-JP" altLang="en-US" sz="1600" b="1" dirty="0">
                <a:solidFill>
                  <a:schemeClr val="tx1">
                    <a:lumMod val="75000"/>
                    <a:lumOff val="25000"/>
                  </a:schemeClr>
                </a:solidFill>
                <a:latin typeface="+mn-ea"/>
              </a:rPr>
              <a:t>　このようにして、元のデータを加工して有用な新たな説明変数（特徴量）を加えることを</a:t>
            </a:r>
            <a:r>
              <a:rPr lang="ja-JP" altLang="en-US" sz="1600" b="1" dirty="0">
                <a:solidFill>
                  <a:srgbClr val="F47746"/>
                </a:solidFill>
                <a:latin typeface="+mn-ea"/>
              </a:rPr>
              <a:t>特徴量エンジニアリング</a:t>
            </a:r>
            <a:r>
              <a:rPr lang="ja-JP" altLang="en-US" sz="1600" b="1" dirty="0">
                <a:solidFill>
                  <a:schemeClr val="tx1">
                    <a:lumMod val="75000"/>
                    <a:lumOff val="25000"/>
                  </a:schemeClr>
                </a:solidFill>
                <a:latin typeface="+mn-ea"/>
              </a:rPr>
              <a:t>といいます。また、</a:t>
            </a:r>
            <a:r>
              <a:rPr lang="ja-JP" altLang="en-US" sz="1600" b="1" dirty="0">
                <a:solidFill>
                  <a:srgbClr val="F47746"/>
                </a:solidFill>
                <a:latin typeface="+mn-ea"/>
              </a:rPr>
              <a:t>モデルの種類によっては非線形性を表現できるものもあります</a:t>
            </a:r>
            <a:r>
              <a:rPr lang="ja-JP" altLang="en-US" sz="1600" b="1" dirty="0">
                <a:solidFill>
                  <a:schemeClr val="tx1">
                    <a:lumMod val="75000"/>
                    <a:lumOff val="25000"/>
                  </a:schemeClr>
                </a:solidFill>
                <a:latin typeface="+mn-ea"/>
              </a:rPr>
              <a:t>。後の章で紹介する、決定木系のモデルやディープラーニングはこの非線形な特性を表現することができます。</a:t>
            </a:r>
            <a:endParaRPr lang="en-US" altLang="ja-JP" sz="1600" b="1" dirty="0">
              <a:solidFill>
                <a:schemeClr val="tx1">
                  <a:lumMod val="75000"/>
                  <a:lumOff val="25000"/>
                </a:schemeClr>
              </a:solidFill>
              <a:latin typeface="+mn-ea"/>
            </a:endParaRPr>
          </a:p>
          <a:p>
            <a:pPr marL="0" lvl="2">
              <a:lnSpc>
                <a:spcPct val="110000"/>
              </a:lnSpc>
              <a:buClr>
                <a:srgbClr val="F36C37"/>
              </a:buClr>
            </a:pPr>
            <a:endParaRPr lang="en-US" altLang="ja-JP" sz="1600" b="1" dirty="0">
              <a:solidFill>
                <a:schemeClr val="tx1">
                  <a:lumMod val="75000"/>
                  <a:lumOff val="25000"/>
                </a:schemeClr>
              </a:solidFill>
              <a:latin typeface="+mn-ea"/>
            </a:endParaRPr>
          </a:p>
          <a:p>
            <a:pPr marL="0" lvl="2">
              <a:lnSpc>
                <a:spcPct val="110000"/>
              </a:lnSpc>
              <a:buClr>
                <a:srgbClr val="F36C37"/>
              </a:buClr>
            </a:pPr>
            <a:r>
              <a:rPr lang="en-US" altLang="ja-JP" sz="1600" b="1" dirty="0">
                <a:solidFill>
                  <a:schemeClr val="tx1">
                    <a:lumMod val="75000"/>
                    <a:lumOff val="25000"/>
                  </a:schemeClr>
                </a:solidFill>
                <a:latin typeface="+mn-ea"/>
              </a:rPr>
              <a:t>※ </a:t>
            </a:r>
            <a:r>
              <a:rPr lang="ja-JP" altLang="en-US" sz="1600" b="1" dirty="0">
                <a:solidFill>
                  <a:schemeClr val="tx1">
                    <a:lumMod val="75000"/>
                    <a:lumOff val="25000"/>
                  </a:schemeClr>
                </a:solidFill>
                <a:latin typeface="+mn-ea"/>
              </a:rPr>
              <a:t>本コースでは特徴量エンジニアリングについては扱いません</a:t>
            </a:r>
          </a:p>
        </p:txBody>
      </p:sp>
    </p:spTree>
    <p:extLst>
      <p:ext uri="{BB962C8B-B14F-4D97-AF65-F5344CB8AC3E}">
        <p14:creationId xmlns:p14="http://schemas.microsoft.com/office/powerpoint/2010/main" val="909877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389468"/>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114619" y="1496365"/>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利点</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ja-JP" altLang="en-US" dirty="0"/>
              <a:t>（参考）</a:t>
            </a:r>
            <a:r>
              <a:rPr kumimoji="1" lang="ja-JP" altLang="en-US" dirty="0"/>
              <a:t>線形回帰まとめ</a:t>
            </a:r>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141</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182628"/>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学習も予測も非常に高速</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非常に大きなデータに対してもロジック的にもリソース的にも機能する</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データ量が非常に少ない場合にも利用できる場合がある</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予測手法が比較的理解しやすく、説明変数の与える効果が説明しやすい</a:t>
            </a:r>
            <a:endParaRPr lang="en-US" altLang="ja-JP" sz="2000" b="1"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4848035"/>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他の種類のモデルが使用できる場合に、比較的精度が低い場合が多い</a:t>
            </a:r>
          </a:p>
          <a:p>
            <a:pPr>
              <a:lnSpc>
                <a:spcPct val="130000"/>
              </a:lnSpc>
              <a:spcBef>
                <a:spcPts val="0"/>
              </a:spcBef>
              <a:spcAft>
                <a:spcPts val="0"/>
              </a:spcAft>
              <a:buClr>
                <a:schemeClr val="tx1">
                  <a:lumMod val="75000"/>
                  <a:lumOff val="25000"/>
                </a:schemeClr>
              </a:buClr>
            </a:pPr>
            <a:r>
              <a:rPr lang="ja-JP" altLang="en-US" sz="2000" b="1" dirty="0"/>
              <a:t>非線形な特性を表すことが苦手</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説明変数が多いと過学習を起こしやすい（過学習については後述）</a:t>
            </a:r>
            <a:endParaRPr lang="en-US" altLang="ja-JP" sz="2000" b="1" u="sng"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3986797"/>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114618" y="4063867"/>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欠点</a:t>
            </a:r>
          </a:p>
        </p:txBody>
      </p:sp>
      <p:sp>
        <p:nvSpPr>
          <p:cNvPr id="16" name="テキスト ボックス 15">
            <a:extLst>
              <a:ext uri="{FF2B5EF4-FFF2-40B4-BE49-F238E27FC236}">
                <a16:creationId xmlns:a16="http://schemas.microsoft.com/office/drawing/2014/main" id="{A4E24FC3-2BC6-414B-8AB3-54FF60843642}"/>
              </a:ext>
            </a:extLst>
          </p:cNvPr>
          <p:cNvSpPr txBox="1"/>
          <p:nvPr/>
        </p:nvSpPr>
        <p:spPr>
          <a:xfrm>
            <a:off x="766763" y="893172"/>
            <a:ext cx="10647189"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dirty="0"/>
              <a:t>説明変数（特徴量）の線形関数を用いて目的変数を予測するモデル</a:t>
            </a:r>
          </a:p>
        </p:txBody>
      </p:sp>
      <p:sp>
        <p:nvSpPr>
          <p:cNvPr id="18" name="テキスト ボックス 17">
            <a:extLst>
              <a:ext uri="{FF2B5EF4-FFF2-40B4-BE49-F238E27FC236}">
                <a16:creationId xmlns:a16="http://schemas.microsoft.com/office/drawing/2014/main" id="{FCCED9A9-A0ED-46E7-A8EA-D4F21293D783}"/>
              </a:ext>
            </a:extLst>
          </p:cNvPr>
          <p:cNvSpPr txBox="1"/>
          <p:nvPr/>
        </p:nvSpPr>
        <p:spPr>
          <a:xfrm>
            <a:off x="3389856" y="6134027"/>
            <a:ext cx="8035382" cy="340093"/>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400" dirty="0"/>
              <a:t>※ </a:t>
            </a:r>
            <a:r>
              <a:rPr lang="ja-JP" altLang="en-US" sz="1400" dirty="0"/>
              <a:t>線形回帰に改良を施した発展的な手法もあります</a:t>
            </a:r>
          </a:p>
        </p:txBody>
      </p:sp>
    </p:spTree>
    <p:extLst>
      <p:ext uri="{BB962C8B-B14F-4D97-AF65-F5344CB8AC3E}">
        <p14:creationId xmlns:p14="http://schemas.microsoft.com/office/powerpoint/2010/main" val="28046930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ja-JP" altLang="en-US" dirty="0"/>
              <a:t>（参考）</a:t>
            </a:r>
            <a:r>
              <a:rPr kumimoji="1" lang="en-US" altLang="ja-JP" dirty="0"/>
              <a:t>scikit-</a:t>
            </a:r>
            <a:r>
              <a:rPr lang="en-US" altLang="ja-JP" dirty="0"/>
              <a:t>learn</a:t>
            </a:r>
            <a:r>
              <a:rPr lang="ja-JP" altLang="en-US" dirty="0"/>
              <a:t>の</a:t>
            </a:r>
            <a:r>
              <a:rPr lang="en-US" altLang="ja-JP" dirty="0" err="1"/>
              <a:t>OneHotEncoder</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142</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801690" y="2812429"/>
            <a:ext cx="10658473" cy="3268313"/>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lnSpcReduction="10000"/>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ライブラリをインポート</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eiryo UI" panose="020B0604030504040204" pitchFamily="50" charset="-128"/>
                <a:ea typeface="Meiryo UI" panose="020B0604030504040204" pitchFamily="50" charset="-128"/>
              </a:rPr>
              <a:t>import</a:t>
            </a:r>
            <a:r>
              <a:rPr lang="en-US" altLang="ja-JP" sz="1400" b="0" dirty="0">
                <a:solidFill>
                  <a:srgbClr val="000000"/>
                </a:solidFill>
                <a:effectLst/>
                <a:latin typeface="Meiryo UI" panose="020B0604030504040204" pitchFamily="50" charset="-128"/>
                <a:ea typeface="Meiryo UI" panose="020B0604030504040204" pitchFamily="50" charset="-128"/>
              </a:rPr>
              <a:t> pandas </a:t>
            </a:r>
            <a:r>
              <a:rPr lang="en-US" altLang="ja-JP" sz="1400" b="0" dirty="0">
                <a:solidFill>
                  <a:srgbClr val="AF00DB"/>
                </a:solidFill>
                <a:effectLst/>
                <a:latin typeface="Meiryo UI" panose="020B0604030504040204" pitchFamily="50" charset="-128"/>
                <a:ea typeface="Meiryo UI" panose="020B0604030504040204" pitchFamily="50" charset="-128"/>
              </a:rPr>
              <a:t>as</a:t>
            </a:r>
            <a:r>
              <a:rPr lang="en-US" altLang="ja-JP" sz="1400" b="0" dirty="0">
                <a:solidFill>
                  <a:srgbClr val="000000"/>
                </a:solidFill>
                <a:effectLst/>
                <a:latin typeface="Meiryo UI" panose="020B0604030504040204" pitchFamily="50" charset="-128"/>
                <a:ea typeface="Meiryo UI" panose="020B0604030504040204" pitchFamily="50" charset="-128"/>
              </a:rPr>
              <a:t> pd</a:t>
            </a:r>
          </a:p>
          <a:p>
            <a:r>
              <a:rPr lang="en-US" altLang="ja-JP" sz="1400" b="0" dirty="0">
                <a:solidFill>
                  <a:srgbClr val="AF00DB"/>
                </a:solidFill>
                <a:effectLst/>
                <a:latin typeface="Meiryo UI" panose="020B0604030504040204" pitchFamily="50" charset="-128"/>
                <a:ea typeface="Meiryo UI" panose="020B0604030504040204" pitchFamily="50" charset="-128"/>
              </a:rPr>
              <a:t>import</a:t>
            </a:r>
            <a:r>
              <a:rPr lang="en-US" altLang="ja-JP" sz="1400" b="0" dirty="0">
                <a:solidFill>
                  <a:srgbClr val="000000"/>
                </a:solidFill>
                <a:effectLst/>
                <a:latin typeface="Meiryo UI" panose="020B0604030504040204" pitchFamily="50" charset="-128"/>
                <a:ea typeface="Meiryo UI" panose="020B0604030504040204" pitchFamily="50" charset="-128"/>
              </a:rPr>
              <a:t> </a:t>
            </a:r>
            <a:r>
              <a:rPr lang="en-US" altLang="ja-JP" sz="1400" b="0" dirty="0" err="1">
                <a:solidFill>
                  <a:srgbClr val="000000"/>
                </a:solidFill>
                <a:effectLst/>
                <a:latin typeface="Meiryo UI" panose="020B0604030504040204" pitchFamily="50" charset="-128"/>
                <a:ea typeface="Meiryo UI" panose="020B0604030504040204" pitchFamily="50" charset="-128"/>
              </a:rPr>
              <a:t>sklearn.preprocessing</a:t>
            </a:r>
            <a:r>
              <a:rPr lang="en-US" altLang="ja-JP" sz="1400" b="0" dirty="0">
                <a:solidFill>
                  <a:srgbClr val="000000"/>
                </a:solidFill>
                <a:effectLst/>
                <a:latin typeface="Meiryo UI" panose="020B0604030504040204" pitchFamily="50" charset="-128"/>
                <a:ea typeface="Meiryo UI" panose="020B0604030504040204" pitchFamily="50" charset="-128"/>
              </a:rPr>
              <a:t> </a:t>
            </a:r>
            <a:r>
              <a:rPr lang="en-US" altLang="ja-JP" sz="1400" b="0" dirty="0">
                <a:solidFill>
                  <a:srgbClr val="AF00DB"/>
                </a:solidFill>
                <a:effectLst/>
                <a:latin typeface="Meiryo UI" panose="020B0604030504040204" pitchFamily="50" charset="-128"/>
                <a:ea typeface="Meiryo UI" panose="020B0604030504040204" pitchFamily="50" charset="-128"/>
              </a:rPr>
              <a:t>as</a:t>
            </a:r>
            <a:r>
              <a:rPr lang="en-US" altLang="ja-JP" sz="1400" b="0" dirty="0">
                <a:solidFill>
                  <a:srgbClr val="000000"/>
                </a:solidFill>
                <a:effectLst/>
                <a:latin typeface="Meiryo UI" panose="020B0604030504040204" pitchFamily="50" charset="-128"/>
                <a:ea typeface="Meiryo UI" panose="020B0604030504040204" pitchFamily="50" charset="-128"/>
              </a:rPr>
              <a:t> </a:t>
            </a:r>
            <a:r>
              <a:rPr lang="en-US" altLang="ja-JP" sz="1400" b="0" dirty="0" err="1">
                <a:solidFill>
                  <a:srgbClr val="000000"/>
                </a:solidFill>
                <a:effectLst/>
                <a:latin typeface="Meiryo UI" panose="020B0604030504040204" pitchFamily="50" charset="-128"/>
                <a:ea typeface="Meiryo UI" panose="020B0604030504040204" pitchFamily="50" charset="-128"/>
              </a:rPr>
              <a:t>sp</a:t>
            </a:r>
            <a:endParaRPr lang="en-US" altLang="ja-JP" sz="1400" b="0" dirty="0">
              <a:solidFill>
                <a:srgbClr val="000000"/>
              </a:solidFill>
              <a:effectLst/>
              <a:latin typeface="Meiryo UI" panose="020B0604030504040204" pitchFamily="50" charset="-128"/>
              <a:ea typeface="Meiryo UI" panose="020B0604030504040204" pitchFamily="50" charset="-128"/>
            </a:endParaRPr>
          </a:p>
          <a:p>
            <a:br>
              <a:rPr lang="en-US" altLang="ja-JP" sz="1400" b="0" dirty="0">
                <a:solidFill>
                  <a:srgbClr val="000000"/>
                </a:solidFill>
                <a:effectLst/>
                <a:latin typeface="Meiryo UI" panose="020B0604030504040204" pitchFamily="50" charset="-128"/>
                <a:ea typeface="Meiryo UI" panose="020B0604030504040204" pitchFamily="50" charset="-128"/>
              </a:rPr>
            </a:br>
            <a:r>
              <a:rPr lang="en-US" altLang="ja-JP" sz="1400" b="0" dirty="0" err="1">
                <a:solidFill>
                  <a:srgbClr val="000000"/>
                </a:solidFill>
                <a:effectLst/>
                <a:latin typeface="Meiryo UI" panose="020B0604030504040204" pitchFamily="50" charset="-128"/>
                <a:ea typeface="Meiryo UI" panose="020B0604030504040204" pitchFamily="50" charset="-128"/>
              </a:rPr>
              <a:t>df</a:t>
            </a:r>
            <a:r>
              <a:rPr lang="en-US" altLang="ja-JP" sz="1400" b="0" dirty="0">
                <a:solidFill>
                  <a:srgbClr val="000000"/>
                </a:solidFill>
                <a:effectLst/>
                <a:latin typeface="Meiryo UI" panose="020B0604030504040204" pitchFamily="50" charset="-128"/>
                <a:ea typeface="Meiryo UI" panose="020B0604030504040204" pitchFamily="50" charset="-128"/>
              </a:rPr>
              <a:t> = </a:t>
            </a:r>
            <a:r>
              <a:rPr lang="en-US" altLang="ja-JP" sz="1400" b="0" dirty="0" err="1">
                <a:solidFill>
                  <a:srgbClr val="000000"/>
                </a:solidFill>
                <a:effectLst/>
                <a:latin typeface="Meiryo UI" panose="020B0604030504040204" pitchFamily="50" charset="-128"/>
                <a:ea typeface="Meiryo UI" panose="020B0604030504040204" pitchFamily="50" charset="-128"/>
              </a:rPr>
              <a:t>pd.DataFrame</a:t>
            </a:r>
            <a:r>
              <a:rPr lang="en-US" altLang="ja-JP" sz="1400" b="0" dirty="0">
                <a:solidFill>
                  <a:srgbClr val="000000"/>
                </a:solidFill>
                <a:effectLst/>
                <a:latin typeface="Meiryo UI" panose="020B0604030504040204" pitchFamily="50" charset="-128"/>
                <a:ea typeface="Meiryo UI" panose="020B0604030504040204" pitchFamily="50" charset="-128"/>
              </a:rPr>
              <a:t>( [</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err="1">
                <a:solidFill>
                  <a:srgbClr val="A31515"/>
                </a:solidFill>
                <a:effectLst/>
                <a:latin typeface="Meiryo UI" panose="020B0604030504040204" pitchFamily="50" charset="-128"/>
                <a:ea typeface="Meiryo UI" panose="020B0604030504040204" pitchFamily="50" charset="-128"/>
              </a:rPr>
              <a:t>a'</a:t>
            </a:r>
            <a:r>
              <a:rPr lang="en-US" altLang="ja-JP" sz="1400" b="0" dirty="0" err="1">
                <a:solidFill>
                  <a:srgbClr val="000000"/>
                </a:solidFill>
                <a:effectLst/>
                <a:latin typeface="Meiryo UI" panose="020B0604030504040204" pitchFamily="50" charset="-128"/>
                <a:ea typeface="Meiryo UI" panose="020B0604030504040204" pitchFamily="50" charset="-128"/>
              </a:rPr>
              <a:t>,</a:t>
            </a:r>
            <a:r>
              <a:rPr lang="en-US" altLang="ja-JP" sz="1400" b="0" dirty="0" err="1">
                <a:solidFill>
                  <a:srgbClr val="A31515"/>
                </a:solidFill>
                <a:effectLst/>
                <a:latin typeface="Meiryo UI" panose="020B0604030504040204" pitchFamily="50" charset="-128"/>
                <a:ea typeface="Meiryo UI" panose="020B0604030504040204" pitchFamily="50" charset="-128"/>
              </a:rPr>
              <a:t>'b'</a:t>
            </a:r>
            <a:r>
              <a:rPr lang="en-US" altLang="ja-JP" sz="1400" b="0" dirty="0" err="1">
                <a:solidFill>
                  <a:srgbClr val="000000"/>
                </a:solidFill>
                <a:effectLst/>
                <a:latin typeface="Meiryo UI" panose="020B0604030504040204" pitchFamily="50" charset="-128"/>
                <a:ea typeface="Meiryo UI" panose="020B0604030504040204" pitchFamily="50" charset="-128"/>
              </a:rPr>
              <a:t>,</a:t>
            </a:r>
            <a:r>
              <a:rPr lang="en-US" altLang="ja-JP" sz="1400" b="0" dirty="0" err="1">
                <a:solidFill>
                  <a:srgbClr val="A31515"/>
                </a:solidFill>
                <a:effectLst/>
                <a:latin typeface="Meiryo UI" panose="020B0604030504040204" pitchFamily="50" charset="-128"/>
                <a:ea typeface="Meiryo UI" panose="020B0604030504040204" pitchFamily="50" charset="-128"/>
              </a:rPr>
              <a:t>'c</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 )</a:t>
            </a:r>
          </a:p>
          <a:p>
            <a:endParaRPr lang="en-US" altLang="ja-JP" sz="1400" dirty="0">
              <a:latin typeface="Meiryo UI" panose="020B0604030504040204" pitchFamily="50" charset="-128"/>
              <a:ea typeface="Meiryo UI" panose="020B0604030504040204" pitchFamily="50" charset="-128"/>
            </a:endParaRPr>
          </a:p>
          <a:p>
            <a:r>
              <a:rPr lang="en-US" altLang="ja-JP" sz="1400" b="0" dirty="0">
                <a:solidFill>
                  <a:srgbClr val="00879E"/>
                </a:solidFill>
                <a:effectLst/>
                <a:latin typeface="Meiryo UI" panose="020B0604030504040204" pitchFamily="50" charset="-128"/>
                <a:ea typeface="Meiryo UI" panose="020B0604030504040204" pitchFamily="50" charset="-128"/>
              </a:rPr>
              <a:t># categories</a:t>
            </a:r>
            <a:r>
              <a:rPr lang="ja-JP" altLang="en-US" sz="1400" b="0" dirty="0">
                <a:solidFill>
                  <a:srgbClr val="00879E"/>
                </a:solidFill>
                <a:effectLst/>
                <a:latin typeface="Meiryo UI" panose="020B0604030504040204" pitchFamily="50" charset="-128"/>
                <a:ea typeface="Meiryo UI" panose="020B0604030504040204" pitchFamily="50" charset="-128"/>
              </a:rPr>
              <a:t>で変換するカテゴリを指定する</a:t>
            </a:r>
          </a:p>
          <a:p>
            <a:r>
              <a:rPr lang="en-US" altLang="ja-JP" sz="1400" b="0" dirty="0">
                <a:solidFill>
                  <a:srgbClr val="00879E"/>
                </a:solidFill>
                <a:effectLst/>
                <a:latin typeface="Meiryo UI" panose="020B0604030504040204" pitchFamily="50" charset="-128"/>
                <a:ea typeface="Meiryo UI" panose="020B0604030504040204" pitchFamily="50" charset="-128"/>
              </a:rPr>
              <a:t># </a:t>
            </a:r>
            <a:r>
              <a:rPr lang="en-US" altLang="ja-JP" sz="1400" b="0" dirty="0" err="1">
                <a:solidFill>
                  <a:srgbClr val="00879E"/>
                </a:solidFill>
                <a:effectLst/>
                <a:latin typeface="Meiryo UI" panose="020B0604030504040204" pitchFamily="50" charset="-128"/>
                <a:ea typeface="Meiryo UI" panose="020B0604030504040204" pitchFamily="50" charset="-128"/>
              </a:rPr>
              <a:t>handle_unknown</a:t>
            </a:r>
            <a:r>
              <a:rPr lang="ja-JP" altLang="en-US" sz="1400" b="0" dirty="0">
                <a:solidFill>
                  <a:srgbClr val="00879E"/>
                </a:solidFill>
                <a:effectLst/>
                <a:latin typeface="Meiryo UI" panose="020B0604030504040204" pitchFamily="50" charset="-128"/>
                <a:ea typeface="Meiryo UI" panose="020B0604030504040204" pitchFamily="50" charset="-128"/>
              </a:rPr>
              <a:t>に</a:t>
            </a:r>
            <a:r>
              <a:rPr lang="en-US" altLang="ja-JP" sz="1400" b="0" dirty="0">
                <a:solidFill>
                  <a:srgbClr val="00879E"/>
                </a:solidFill>
                <a:effectLst/>
                <a:latin typeface="Meiryo UI" panose="020B0604030504040204" pitchFamily="50" charset="-128"/>
                <a:ea typeface="Meiryo UI" panose="020B0604030504040204" pitchFamily="50" charset="-128"/>
              </a:rPr>
              <a:t>ignore</a:t>
            </a:r>
            <a:r>
              <a:rPr lang="ja-JP" altLang="en-US" sz="1400" b="0" dirty="0">
                <a:solidFill>
                  <a:srgbClr val="00879E"/>
                </a:solidFill>
                <a:effectLst/>
                <a:latin typeface="Meiryo UI" panose="020B0604030504040204" pitchFamily="50" charset="-128"/>
                <a:ea typeface="Meiryo UI" panose="020B0604030504040204" pitchFamily="50" charset="-128"/>
              </a:rPr>
              <a:t>を指定することで</a:t>
            </a:r>
            <a:r>
              <a:rPr lang="en-US" altLang="ja-JP" sz="1400" b="0" dirty="0">
                <a:solidFill>
                  <a:srgbClr val="00879E"/>
                </a:solidFill>
                <a:effectLst/>
                <a:latin typeface="Meiryo UI" panose="020B0604030504040204" pitchFamily="50" charset="-128"/>
                <a:ea typeface="Meiryo UI" panose="020B0604030504040204" pitchFamily="50" charset="-128"/>
              </a:rPr>
              <a:t>categories</a:t>
            </a:r>
            <a:r>
              <a:rPr lang="ja-JP" altLang="en-US" sz="1400" b="0" dirty="0">
                <a:solidFill>
                  <a:srgbClr val="00879E"/>
                </a:solidFill>
                <a:effectLst/>
                <a:latin typeface="Meiryo UI" panose="020B0604030504040204" pitchFamily="50" charset="-128"/>
                <a:ea typeface="Meiryo UI" panose="020B0604030504040204" pitchFamily="50" charset="-128"/>
              </a:rPr>
              <a:t>にないものは全ての値を</a:t>
            </a:r>
            <a:r>
              <a:rPr lang="en-US" altLang="ja-JP" sz="1400" b="0" dirty="0">
                <a:solidFill>
                  <a:srgbClr val="00879E"/>
                </a:solidFill>
                <a:effectLst/>
                <a:latin typeface="Meiryo UI" panose="020B0604030504040204" pitchFamily="50" charset="-128"/>
                <a:ea typeface="Meiryo UI" panose="020B0604030504040204" pitchFamily="50" charset="-128"/>
              </a:rPr>
              <a:t>0</a:t>
            </a:r>
            <a:r>
              <a:rPr lang="ja-JP" altLang="en-US" sz="1400" b="0" dirty="0">
                <a:solidFill>
                  <a:srgbClr val="00879E"/>
                </a:solidFill>
                <a:effectLst/>
                <a:latin typeface="Meiryo UI" panose="020B0604030504040204" pitchFamily="50" charset="-128"/>
                <a:ea typeface="Meiryo UI" panose="020B0604030504040204" pitchFamily="50" charset="-128"/>
              </a:rPr>
              <a:t>の行に変換する。</a:t>
            </a:r>
          </a:p>
          <a:p>
            <a:r>
              <a:rPr lang="en-US" altLang="ja-JP" sz="1400" dirty="0" err="1">
                <a:solidFill>
                  <a:srgbClr val="000000"/>
                </a:solidFill>
                <a:latin typeface="Meiryo UI" panose="020B0604030504040204" pitchFamily="50" charset="-128"/>
                <a:ea typeface="Meiryo UI" panose="020B0604030504040204" pitchFamily="50" charset="-128"/>
              </a:rPr>
              <a:t>o</a:t>
            </a:r>
            <a:r>
              <a:rPr lang="en-US" altLang="ja-JP" sz="1400" b="0" dirty="0" err="1">
                <a:solidFill>
                  <a:srgbClr val="000000"/>
                </a:solidFill>
                <a:effectLst/>
                <a:latin typeface="Meiryo UI" panose="020B0604030504040204" pitchFamily="50" charset="-128"/>
                <a:ea typeface="Meiryo UI" panose="020B0604030504040204" pitchFamily="50" charset="-128"/>
              </a:rPr>
              <a:t>he</a:t>
            </a:r>
            <a:r>
              <a:rPr lang="en-US" altLang="ja-JP" sz="1400" b="0" dirty="0">
                <a:solidFill>
                  <a:srgbClr val="000000"/>
                </a:solidFill>
                <a:effectLst/>
                <a:latin typeface="Meiryo UI" panose="020B0604030504040204" pitchFamily="50" charset="-128"/>
                <a:ea typeface="Meiryo UI" panose="020B0604030504040204" pitchFamily="50" charset="-128"/>
              </a:rPr>
              <a:t> = </a:t>
            </a:r>
            <a:r>
              <a:rPr lang="en-US" altLang="ja-JP" sz="1400" b="0" dirty="0" err="1">
                <a:solidFill>
                  <a:srgbClr val="000000"/>
                </a:solidFill>
                <a:effectLst/>
                <a:latin typeface="Meiryo UI" panose="020B0604030504040204" pitchFamily="50" charset="-128"/>
                <a:ea typeface="Meiryo UI" panose="020B0604030504040204" pitchFamily="50" charset="-128"/>
              </a:rPr>
              <a:t>sp.OneHotEncoder</a:t>
            </a:r>
            <a:r>
              <a:rPr lang="en-US" altLang="ja-JP" sz="1400" b="0" dirty="0">
                <a:solidFill>
                  <a:srgbClr val="000000"/>
                </a:solidFill>
                <a:effectLst/>
                <a:latin typeface="Meiryo UI" panose="020B0604030504040204" pitchFamily="50" charset="-128"/>
                <a:ea typeface="Meiryo UI" panose="020B0604030504040204" pitchFamily="50" charset="-128"/>
              </a:rPr>
              <a:t>(categories=[[</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err="1">
                <a:solidFill>
                  <a:srgbClr val="A31515"/>
                </a:solidFill>
                <a:effectLst/>
                <a:latin typeface="Meiryo UI" panose="020B0604030504040204" pitchFamily="50" charset="-128"/>
                <a:ea typeface="Meiryo UI" panose="020B0604030504040204" pitchFamily="50" charset="-128"/>
              </a:rPr>
              <a:t>a’</a:t>
            </a:r>
            <a:r>
              <a:rPr lang="en-US" altLang="ja-JP" sz="1400" b="0" dirty="0" err="1">
                <a:solidFill>
                  <a:srgbClr val="000000"/>
                </a:solidFill>
                <a:effectLst/>
                <a:latin typeface="Meiryo UI" panose="020B0604030504040204" pitchFamily="50" charset="-128"/>
                <a:ea typeface="Meiryo UI" panose="020B0604030504040204" pitchFamily="50" charset="-128"/>
              </a:rPr>
              <a:t>,</a:t>
            </a:r>
            <a:r>
              <a:rPr lang="en-US" altLang="ja-JP" sz="1400" b="0" dirty="0" err="1">
                <a:solidFill>
                  <a:srgbClr val="A31515"/>
                </a:solidFill>
                <a:effectLst/>
                <a:latin typeface="Meiryo UI" panose="020B0604030504040204" pitchFamily="50" charset="-128"/>
                <a:ea typeface="Meiryo UI" panose="020B0604030504040204" pitchFamily="50" charset="-128"/>
              </a:rPr>
              <a:t>’b</a:t>
            </a:r>
            <a:r>
              <a:rPr lang="en-US" altLang="ja-JP" sz="1400" b="0" dirty="0">
                <a:solidFill>
                  <a:srgbClr val="A31515"/>
                </a:solidFill>
                <a:effectLst/>
                <a:latin typeface="Meiryo UI" panose="020B0604030504040204" pitchFamily="50" charset="-128"/>
                <a:ea typeface="Meiryo UI" panose="020B0604030504040204" pitchFamily="50" charset="-128"/>
              </a:rPr>
              <a:t>’</a:t>
            </a:r>
            <a:r>
              <a:rPr lang="en-US" altLang="ja-JP" sz="1400" b="0" dirty="0">
                <a:solidFill>
                  <a:srgbClr val="000000"/>
                </a:solidFill>
                <a:effectLst/>
                <a:latin typeface="Meiryo UI" panose="020B0604030504040204" pitchFamily="50" charset="-128"/>
                <a:ea typeface="Meiryo UI" panose="020B0604030504040204" pitchFamily="50" charset="-128"/>
              </a:rPr>
              <a:t>]],  </a:t>
            </a:r>
            <a:r>
              <a:rPr lang="en-US" altLang="ja-JP" sz="1400" b="0" dirty="0" err="1">
                <a:solidFill>
                  <a:srgbClr val="000000"/>
                </a:solidFill>
                <a:effectLst/>
                <a:latin typeface="Meiryo UI" panose="020B0604030504040204" pitchFamily="50" charset="-128"/>
                <a:ea typeface="Meiryo UI" panose="020B0604030504040204" pitchFamily="50" charset="-128"/>
              </a:rPr>
              <a:t>handle_unknown</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A31515"/>
                </a:solidFill>
                <a:effectLst/>
                <a:latin typeface="Meiryo UI" panose="020B0604030504040204" pitchFamily="50" charset="-128"/>
                <a:ea typeface="Meiryo UI" panose="020B0604030504040204" pitchFamily="50" charset="-128"/>
              </a:rPr>
              <a:t>‘ignore’</a:t>
            </a:r>
            <a:r>
              <a:rPr lang="en-US" altLang="ja-JP" sz="1400" b="0" dirty="0">
                <a:solidFill>
                  <a:srgbClr val="000000"/>
                </a:solidFill>
                <a:effectLst/>
                <a:latin typeface="Meiryo UI" panose="020B0604030504040204" pitchFamily="50" charset="-128"/>
                <a:ea typeface="Meiryo UI" panose="020B0604030504040204" pitchFamily="50" charset="-128"/>
              </a:rPr>
              <a:t>, sparse=</a:t>
            </a:r>
            <a:r>
              <a:rPr lang="en-US" altLang="ja-JP" sz="1400" b="0" dirty="0">
                <a:solidFill>
                  <a:srgbClr val="0000FF"/>
                </a:solidFill>
                <a:effectLst/>
                <a:latin typeface="Meiryo UI" panose="020B0604030504040204" pitchFamily="50" charset="-128"/>
                <a:ea typeface="Meiryo UI" panose="020B0604030504040204" pitchFamily="50" charset="-128"/>
              </a:rPr>
              <a:t>False</a:t>
            </a:r>
            <a:r>
              <a:rPr lang="en-US" altLang="ja-JP" sz="1400" b="0" dirty="0">
                <a:solidFill>
                  <a:srgbClr val="000000"/>
                </a:solidFill>
                <a:effectLst/>
                <a:latin typeface="Meiryo UI" panose="020B0604030504040204" pitchFamily="50" charset="-128"/>
                <a:ea typeface="Meiryo UI" panose="020B0604030504040204" pitchFamily="50" charset="-128"/>
              </a:rPr>
              <a:t> )</a:t>
            </a:r>
          </a:p>
          <a:p>
            <a:endParaRPr lang="en-US" altLang="ja-JP" sz="1400" b="0" dirty="0">
              <a:solidFill>
                <a:srgbClr val="795E26"/>
              </a:solidFill>
              <a:effectLst/>
              <a:latin typeface="Meiryo UI" panose="020B0604030504040204" pitchFamily="50" charset="-128"/>
              <a:ea typeface="Meiryo UI" panose="020B0604030504040204" pitchFamily="50" charset="-128"/>
            </a:endParaRPr>
          </a:p>
          <a:p>
            <a:r>
              <a:rPr lang="en-US" altLang="ja-JP" sz="1400" b="0" dirty="0">
                <a:solidFill>
                  <a:srgbClr val="795E26"/>
                </a:solidFill>
                <a:effectLst/>
                <a:latin typeface="Meiryo UI" panose="020B0604030504040204" pitchFamily="50" charset="-128"/>
                <a:ea typeface="Meiryo UI" panose="020B0604030504040204" pitchFamily="50" charset="-128"/>
              </a:rPr>
              <a:t>Print</a:t>
            </a:r>
            <a:r>
              <a:rPr lang="en-US" altLang="ja-JP" sz="1400" b="0" dirty="0">
                <a:solidFill>
                  <a:srgbClr val="000000"/>
                </a:solidFill>
                <a:effectLst/>
                <a:latin typeface="Meiryo UI" panose="020B0604030504040204" pitchFamily="50" charset="-128"/>
                <a:ea typeface="Meiryo UI" panose="020B0604030504040204" pitchFamily="50" charset="-128"/>
              </a:rPr>
              <a:t>( </a:t>
            </a:r>
            <a:r>
              <a:rPr lang="en-US" altLang="ja-JP" sz="1400" b="0" dirty="0" err="1">
                <a:solidFill>
                  <a:srgbClr val="000000"/>
                </a:solidFill>
                <a:effectLst/>
                <a:latin typeface="Meiryo UI" panose="020B0604030504040204" pitchFamily="50" charset="-128"/>
                <a:ea typeface="Meiryo UI" panose="020B0604030504040204" pitchFamily="50" charset="-128"/>
              </a:rPr>
              <a:t>ohe.fit_transform</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err="1">
                <a:solidFill>
                  <a:srgbClr val="000000"/>
                </a:solidFill>
                <a:effectLst/>
                <a:latin typeface="Meiryo UI" panose="020B0604030504040204" pitchFamily="50" charset="-128"/>
                <a:ea typeface="Meiryo UI" panose="020B0604030504040204" pitchFamily="50" charset="-128"/>
              </a:rPr>
              <a:t>df</a:t>
            </a:r>
            <a:r>
              <a:rPr lang="en-US" altLang="ja-JP" sz="1400" b="0" dirty="0">
                <a:solidFill>
                  <a:srgbClr val="000000"/>
                </a:solidFill>
                <a:effectLst/>
                <a:latin typeface="Meiryo UI" panose="020B0604030504040204" pitchFamily="50" charset="-128"/>
                <a:ea typeface="Meiryo UI" panose="020B0604030504040204" pitchFamily="50" charset="-128"/>
              </a:rPr>
              <a:t>) )</a:t>
            </a:r>
          </a:p>
          <a:p>
            <a:endParaRPr lang="en-US" altLang="ja-JP" sz="1400" dirty="0">
              <a:solidFill>
                <a:srgbClr val="000000"/>
              </a:solidFill>
              <a:latin typeface="Meiryo UI" panose="020B0604030504040204" pitchFamily="50" charset="-128"/>
              <a:ea typeface="Meiryo UI" panose="020B0604030504040204" pitchFamily="50" charset="-128"/>
            </a:endParaRPr>
          </a:p>
          <a:p>
            <a:r>
              <a:rPr lang="en-US" altLang="ja-JP" sz="1400" b="0" dirty="0">
                <a:solidFill>
                  <a:srgbClr val="000000"/>
                </a:solidFill>
                <a:effectLst/>
                <a:latin typeface="Meiryo UI" panose="020B0604030504040204" pitchFamily="50" charset="-128"/>
                <a:ea typeface="Meiryo UI" panose="020B0604030504040204" pitchFamily="50" charset="-128"/>
              </a:rPr>
              <a:t>[[1. 0.]</a:t>
            </a:r>
          </a:p>
          <a:p>
            <a:r>
              <a:rPr lang="en-US" altLang="ja-JP" sz="1400" b="0" dirty="0">
                <a:solidFill>
                  <a:srgbClr val="000000"/>
                </a:solidFill>
                <a:effectLst/>
                <a:latin typeface="Meiryo UI" panose="020B0604030504040204" pitchFamily="50" charset="-128"/>
                <a:ea typeface="Meiryo UI" panose="020B0604030504040204" pitchFamily="50" charset="-128"/>
              </a:rPr>
              <a:t> [0. 1.]</a:t>
            </a:r>
          </a:p>
          <a:p>
            <a:r>
              <a:rPr lang="en-US" altLang="ja-JP" sz="1400" b="0" dirty="0">
                <a:solidFill>
                  <a:srgbClr val="000000"/>
                </a:solidFill>
                <a:effectLst/>
                <a:latin typeface="Meiryo UI" panose="020B0604030504040204" pitchFamily="50" charset="-128"/>
                <a:ea typeface="Meiryo UI" panose="020B0604030504040204" pitchFamily="50" charset="-128"/>
              </a:rPr>
              <a:t> [0. 0.]]</a:t>
            </a:r>
          </a:p>
        </p:txBody>
      </p:sp>
      <p:sp>
        <p:nvSpPr>
          <p:cNvPr id="8" name="正方形/長方形 7">
            <a:extLst>
              <a:ext uri="{FF2B5EF4-FFF2-40B4-BE49-F238E27FC236}">
                <a16:creationId xmlns:a16="http://schemas.microsoft.com/office/drawing/2014/main" id="{4033780F-32F5-D081-0969-2D6131FC9E2D}"/>
              </a:ext>
            </a:extLst>
          </p:cNvPr>
          <p:cNvSpPr/>
          <p:nvPr/>
        </p:nvSpPr>
        <p:spPr bwMode="auto">
          <a:xfrm>
            <a:off x="801690" y="941856"/>
            <a:ext cx="10658473" cy="1652754"/>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buClr>
                <a:srgbClr val="F36C37"/>
              </a:buClr>
            </a:pPr>
            <a:r>
              <a:rPr lang="ja-JP" altLang="en-US" sz="1600" b="1" dirty="0">
                <a:solidFill>
                  <a:schemeClr val="tx1">
                    <a:lumMod val="75000"/>
                    <a:lumOff val="25000"/>
                  </a:schemeClr>
                </a:solidFill>
                <a:latin typeface="+mn-ea"/>
              </a:rPr>
              <a:t>　</a:t>
            </a:r>
            <a:r>
              <a:rPr lang="en-US" altLang="ja-JP" sz="1600" b="1" dirty="0">
                <a:solidFill>
                  <a:schemeClr val="tx1">
                    <a:lumMod val="75000"/>
                    <a:lumOff val="25000"/>
                  </a:schemeClr>
                </a:solidFill>
                <a:latin typeface="+mn-ea"/>
              </a:rPr>
              <a:t>pandas</a:t>
            </a:r>
            <a:r>
              <a:rPr lang="ja-JP" altLang="en-US" sz="1600" b="1" dirty="0">
                <a:solidFill>
                  <a:schemeClr val="tx1">
                    <a:lumMod val="75000"/>
                    <a:lumOff val="25000"/>
                  </a:schemeClr>
                </a:solidFill>
                <a:latin typeface="+mn-ea"/>
              </a:rPr>
              <a:t>の</a:t>
            </a:r>
            <a:r>
              <a:rPr lang="en-US" altLang="ja-JP" sz="1600" b="1" dirty="0" err="1">
                <a:solidFill>
                  <a:schemeClr val="tx1">
                    <a:lumMod val="75000"/>
                    <a:lumOff val="25000"/>
                  </a:schemeClr>
                </a:solidFill>
                <a:latin typeface="+mn-ea"/>
              </a:rPr>
              <a:t>get_dummies</a:t>
            </a:r>
            <a:r>
              <a:rPr lang="ja-JP" altLang="en-US" sz="1600" b="1" dirty="0">
                <a:solidFill>
                  <a:schemeClr val="tx1">
                    <a:lumMod val="75000"/>
                    <a:lumOff val="25000"/>
                  </a:schemeClr>
                </a:solidFill>
                <a:latin typeface="+mn-ea"/>
              </a:rPr>
              <a:t>メソッドは簡単に用いることができて便利ですが、学習データ・モデル運用時のデータのどちらか一方にしか存在しないカテゴリがある場合に正常に動作しないため、実際の運用を意識した場合には</a:t>
            </a:r>
            <a:r>
              <a:rPr lang="en-US" altLang="ja-JP" sz="1600" b="1" dirty="0" err="1">
                <a:solidFill>
                  <a:schemeClr val="tx1">
                    <a:lumMod val="75000"/>
                    <a:lumOff val="25000"/>
                  </a:schemeClr>
                </a:solidFill>
                <a:latin typeface="+mn-ea"/>
              </a:rPr>
              <a:t>sckilt</a:t>
            </a:r>
            <a:r>
              <a:rPr lang="en-US" altLang="ja-JP" sz="1600" b="1" dirty="0">
                <a:solidFill>
                  <a:schemeClr val="tx1">
                    <a:lumMod val="75000"/>
                    <a:lumOff val="25000"/>
                  </a:schemeClr>
                </a:solidFill>
                <a:latin typeface="+mn-ea"/>
              </a:rPr>
              <a:t>-learn</a:t>
            </a:r>
            <a:r>
              <a:rPr lang="ja-JP" altLang="en-US" sz="1600" b="1" dirty="0">
                <a:solidFill>
                  <a:schemeClr val="tx1">
                    <a:lumMod val="75000"/>
                    <a:lumOff val="25000"/>
                  </a:schemeClr>
                </a:solidFill>
                <a:latin typeface="+mn-ea"/>
              </a:rPr>
              <a:t>の</a:t>
            </a:r>
            <a:r>
              <a:rPr lang="en-US" altLang="ja-JP" sz="1600" b="1" dirty="0" err="1">
                <a:solidFill>
                  <a:schemeClr val="tx1">
                    <a:lumMod val="75000"/>
                    <a:lumOff val="25000"/>
                  </a:schemeClr>
                </a:solidFill>
                <a:latin typeface="+mn-ea"/>
              </a:rPr>
              <a:t>OneHotEncoder</a:t>
            </a:r>
            <a:r>
              <a:rPr lang="ja-JP" altLang="en-US" sz="1600" b="1" dirty="0">
                <a:solidFill>
                  <a:schemeClr val="tx1">
                    <a:lumMod val="75000"/>
                    <a:lumOff val="25000"/>
                  </a:schemeClr>
                </a:solidFill>
                <a:latin typeface="+mn-ea"/>
              </a:rPr>
              <a:t>クラスもよく用いられます。</a:t>
            </a:r>
            <a:endParaRPr lang="en-US" altLang="ja-JP" sz="1600" b="1" dirty="0">
              <a:solidFill>
                <a:schemeClr val="tx1">
                  <a:lumMod val="75000"/>
                  <a:lumOff val="25000"/>
                </a:schemeClr>
              </a:solidFill>
              <a:latin typeface="+mn-ea"/>
            </a:endParaRPr>
          </a:p>
          <a:p>
            <a:pPr marL="0" lvl="2">
              <a:buClr>
                <a:srgbClr val="F36C37"/>
              </a:buClr>
            </a:pP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a:t>
            </a:r>
            <a:r>
              <a:rPr lang="en-US" altLang="ja-JP" sz="1600" b="1" dirty="0" err="1">
                <a:solidFill>
                  <a:schemeClr val="tx1">
                    <a:lumMod val="75000"/>
                    <a:lumOff val="25000"/>
                  </a:schemeClr>
                </a:solidFill>
                <a:latin typeface="+mn-ea"/>
              </a:rPr>
              <a:t>OneHotEncoder</a:t>
            </a:r>
            <a:r>
              <a:rPr lang="ja-JP" altLang="en-US" sz="1600" b="1" dirty="0">
                <a:solidFill>
                  <a:schemeClr val="tx1">
                    <a:lumMod val="75000"/>
                    <a:lumOff val="25000"/>
                  </a:schemeClr>
                </a:solidFill>
                <a:latin typeface="+mn-ea"/>
              </a:rPr>
              <a:t>クラスでは運用時に未知のカテゴリが出てきた際などの動作を指定できます。</a:t>
            </a:r>
            <a:endParaRPr lang="en-US" altLang="ja-JP" sz="1600" b="1" dirty="0">
              <a:solidFill>
                <a:schemeClr val="tx1">
                  <a:lumMod val="75000"/>
                  <a:lumOff val="25000"/>
                </a:schemeClr>
              </a:solidFill>
              <a:latin typeface="+mn-ea"/>
            </a:endParaRPr>
          </a:p>
        </p:txBody>
      </p:sp>
    </p:spTree>
    <p:extLst>
      <p:ext uri="{BB962C8B-B14F-4D97-AF65-F5344CB8AC3E}">
        <p14:creationId xmlns:p14="http://schemas.microsoft.com/office/powerpoint/2010/main" val="42865850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この章では、回帰の最も基本的な機械学習手法の一つである</a:t>
            </a:r>
            <a:br>
              <a:rPr lang="en-US" altLang="ja-JP" sz="2000" b="1" dirty="0">
                <a:solidFill>
                  <a:srgbClr val="F36C37"/>
                </a:solidFill>
              </a:rPr>
            </a:br>
            <a:r>
              <a:rPr lang="ja-JP" altLang="en-US" sz="2000" b="1" dirty="0">
                <a:solidFill>
                  <a:srgbClr val="F36C37"/>
                </a:solidFill>
              </a:rPr>
              <a:t>線形回帰について学びました。</a:t>
            </a:r>
          </a:p>
          <a:p>
            <a:pPr marL="0" indent="0" algn="ctr">
              <a:lnSpc>
                <a:spcPct val="120000"/>
              </a:lnSpc>
              <a:spcBef>
                <a:spcPts val="0"/>
              </a:spcBef>
              <a:spcAft>
                <a:spcPts val="2400"/>
              </a:spcAft>
              <a:buClr>
                <a:srgbClr val="F36C37"/>
              </a:buClr>
              <a:buNone/>
            </a:pPr>
            <a:r>
              <a:rPr lang="ja-JP" altLang="en-US" sz="2000" b="1" dirty="0">
                <a:solidFill>
                  <a:srgbClr val="F36C37"/>
                </a:solidFill>
              </a:rPr>
              <a:t>また、線形回帰を</a:t>
            </a:r>
            <a:r>
              <a:rPr lang="en-US" altLang="ja-JP" sz="2000" b="1" dirty="0">
                <a:solidFill>
                  <a:srgbClr val="F36C37"/>
                </a:solidFill>
              </a:rPr>
              <a:t>scikit-learn</a:t>
            </a:r>
            <a:r>
              <a:rPr lang="ja-JP" altLang="en-US" sz="2000" b="1" dirty="0">
                <a:solidFill>
                  <a:srgbClr val="F36C37"/>
                </a:solidFill>
              </a:rPr>
              <a:t>で実装し、機械学習のプロセスや</a:t>
            </a:r>
            <a:br>
              <a:rPr lang="en-US" altLang="ja-JP" sz="2000" b="1" dirty="0">
                <a:solidFill>
                  <a:srgbClr val="F36C37"/>
                </a:solidFill>
              </a:rPr>
            </a:br>
            <a:r>
              <a:rPr lang="ja-JP" altLang="en-US" sz="2000" b="1" dirty="0">
                <a:solidFill>
                  <a:srgbClr val="F36C37"/>
                </a:solidFill>
              </a:rPr>
              <a:t>与えるデータ（特徴量）によりどのように結果が変わるか体験しました。</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143</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章の目標は達成できましたか？</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scikit-learn</a:t>
            </a:r>
            <a:r>
              <a:rPr lang="ja-JP" altLang="en-US" sz="2000" b="1" dirty="0"/>
              <a:t>を用いて線形回帰を実装できる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機械学習の基本ステップを理解し実装することができる</a:t>
            </a:r>
            <a:endParaRPr lang="en-US" altLang="ja-JP" sz="2000" b="1" dirty="0"/>
          </a:p>
        </p:txBody>
      </p:sp>
    </p:spTree>
    <p:extLst>
      <p:ext uri="{BB962C8B-B14F-4D97-AF65-F5344CB8AC3E}">
        <p14:creationId xmlns:p14="http://schemas.microsoft.com/office/powerpoint/2010/main" val="22707648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144</a:t>
            </a:fld>
            <a:endParaRPr lang="en-US" altLang="ja-JP" dirty="0"/>
          </a:p>
        </p:txBody>
      </p:sp>
    </p:spTree>
    <p:extLst>
      <p:ext uri="{BB962C8B-B14F-4D97-AF65-F5344CB8AC3E}">
        <p14:creationId xmlns:p14="http://schemas.microsoft.com/office/powerpoint/2010/main" val="3822455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10959427"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3</a:t>
            </a:r>
            <a:r>
              <a:rPr lang="ja-JP" altLang="en-US" sz="3600" spc="150" dirty="0">
                <a:solidFill>
                  <a:srgbClr val="F36C37"/>
                </a:solidFill>
              </a:rPr>
              <a:t>章　ロジスティック回帰 </a:t>
            </a:r>
            <a:r>
              <a:rPr lang="en-US" altLang="ja-JP" sz="2400" spc="150" dirty="0">
                <a:solidFill>
                  <a:srgbClr val="F36C37"/>
                </a:solidFill>
              </a:rPr>
              <a:t>- scikit-learn -</a:t>
            </a:r>
            <a:endParaRPr lang="ja-JP" altLang="en-US" sz="3600" spc="150" dirty="0">
              <a:solidFill>
                <a:srgbClr val="F36C37"/>
              </a:solidFill>
            </a:endParaRPr>
          </a:p>
        </p:txBody>
      </p:sp>
    </p:spTree>
    <p:extLst>
      <p:ext uri="{BB962C8B-B14F-4D97-AF65-F5344CB8AC3E}">
        <p14:creationId xmlns:p14="http://schemas.microsoft.com/office/powerpoint/2010/main" val="35085655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この章では、分類の最も基本的な機械学習手法の一つである</a:t>
            </a:r>
            <a:br>
              <a:rPr lang="en-US" altLang="ja-JP" sz="2000" b="1" dirty="0">
                <a:solidFill>
                  <a:srgbClr val="F36C37"/>
                </a:solidFill>
              </a:rPr>
            </a:br>
            <a:r>
              <a:rPr lang="ja-JP" altLang="en-US" sz="2000" b="1" dirty="0">
                <a:solidFill>
                  <a:srgbClr val="F36C37"/>
                </a:solidFill>
              </a:rPr>
              <a:t>ロジスティック回帰について学びます。</a:t>
            </a:r>
            <a:endParaRPr lang="en-US" altLang="ja-JP" sz="2000" b="1" dirty="0">
              <a:solidFill>
                <a:srgbClr val="F36C37"/>
              </a:solidFill>
            </a:endParaRPr>
          </a:p>
          <a:p>
            <a:pPr marL="0" indent="0" algn="ctr">
              <a:lnSpc>
                <a:spcPct val="120000"/>
              </a:lnSpc>
              <a:spcBef>
                <a:spcPts val="0"/>
              </a:spcBef>
              <a:spcAft>
                <a:spcPts val="2400"/>
              </a:spcAft>
              <a:buClr>
                <a:srgbClr val="F36C37"/>
              </a:buClr>
              <a:buNone/>
            </a:pPr>
            <a:r>
              <a:rPr lang="ja-JP" altLang="en-US" sz="2000" b="1" dirty="0">
                <a:solidFill>
                  <a:srgbClr val="F36C37"/>
                </a:solidFill>
              </a:rPr>
              <a:t>また、ロジスティック回帰を</a:t>
            </a:r>
            <a:r>
              <a:rPr lang="en-US" altLang="ja-JP" sz="2000" b="1" dirty="0">
                <a:solidFill>
                  <a:srgbClr val="F36C37"/>
                </a:solidFill>
              </a:rPr>
              <a:t>scikit-learn</a:t>
            </a:r>
            <a:r>
              <a:rPr lang="ja-JP" altLang="en-US" sz="2000" b="1" dirty="0">
                <a:solidFill>
                  <a:srgbClr val="F36C37"/>
                </a:solidFill>
              </a:rPr>
              <a:t>で実装し、ロジスティック回帰において</a:t>
            </a:r>
            <a:br>
              <a:rPr lang="en-US" altLang="ja-JP" sz="2000" b="1" dirty="0">
                <a:solidFill>
                  <a:srgbClr val="F36C37"/>
                </a:solidFill>
              </a:rPr>
            </a:br>
            <a:r>
              <a:rPr lang="ja-JP" altLang="en-US" sz="2000" b="1" dirty="0">
                <a:solidFill>
                  <a:srgbClr val="F36C37"/>
                </a:solidFill>
              </a:rPr>
              <a:t>重要なデータの標準化を行うことによりどのように結果が変化するのか体験します。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146</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scikit-learn</a:t>
            </a:r>
            <a:r>
              <a:rPr lang="ja-JP" altLang="en-US" sz="2000" b="1" dirty="0"/>
              <a:t>を用いてロジスティック回帰を実装できる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標準化の効果について理解する</a:t>
            </a:r>
            <a:endParaRPr lang="en-US" altLang="ja-JP" sz="2000" b="1" dirty="0"/>
          </a:p>
        </p:txBody>
      </p:sp>
    </p:spTree>
    <p:extLst>
      <p:ext uri="{BB962C8B-B14F-4D97-AF65-F5344CB8AC3E}">
        <p14:creationId xmlns:p14="http://schemas.microsoft.com/office/powerpoint/2010/main" val="14867659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3</a:t>
            </a:r>
            <a:r>
              <a:rPr lang="ja-JP" altLang="en-US" sz="3600" spc="150" dirty="0">
                <a:solidFill>
                  <a:srgbClr val="F36C37"/>
                </a:solidFill>
              </a:rPr>
              <a:t>章　ロジスティック回帰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147</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994728"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tx1">
                    <a:lumMod val="75000"/>
                    <a:lumOff val="25000"/>
                  </a:schemeClr>
                </a:solidFill>
              </a:rPr>
              <a:t>3-1.</a:t>
            </a:r>
            <a:r>
              <a:rPr kumimoji="1" lang="ja-JP" altLang="en-US" sz="2800" b="1" spc="300" dirty="0">
                <a:solidFill>
                  <a:schemeClr val="tx1">
                    <a:lumMod val="75000"/>
                    <a:lumOff val="25000"/>
                  </a:schemeClr>
                </a:solidFill>
              </a:rPr>
              <a:t>ロジスティック回帰</a:t>
            </a:r>
            <a:endParaRPr kumimoji="1"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3-2.</a:t>
            </a:r>
            <a:r>
              <a:rPr lang="ja-JP" altLang="en-US" sz="2800" b="1" spc="300" dirty="0">
                <a:solidFill>
                  <a:schemeClr val="tx1">
                    <a:lumMod val="75000"/>
                    <a:lumOff val="25000"/>
                  </a:schemeClr>
                </a:solidFill>
              </a:rPr>
              <a:t>ロジスティック回帰の実装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3-3.</a:t>
            </a:r>
            <a:r>
              <a:rPr lang="ja-JP" altLang="en-US" sz="2800" b="1" spc="300" dirty="0">
                <a:solidFill>
                  <a:schemeClr val="tx1">
                    <a:lumMod val="75000"/>
                    <a:lumOff val="25000"/>
                  </a:schemeClr>
                </a:solidFill>
              </a:rPr>
              <a:t>標準化によるロジスティック回帰モデルの改良</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00879E"/>
                </a:solidFill>
              </a:rPr>
              <a:t>3-4.</a:t>
            </a:r>
            <a:r>
              <a:rPr lang="ja-JP" altLang="en-US" sz="2800" b="1" spc="300" dirty="0">
                <a:solidFill>
                  <a:srgbClr val="00879E"/>
                </a:solidFill>
              </a:rPr>
              <a:t>演習：ロジスティック回帰</a:t>
            </a:r>
            <a:endParaRPr lang="en-US" altLang="ja-JP" sz="2800" b="1" spc="300" dirty="0">
              <a:solidFill>
                <a:srgbClr val="00879E"/>
              </a:solidFill>
            </a:endParaRPr>
          </a:p>
        </p:txBody>
      </p:sp>
    </p:spTree>
    <p:extLst>
      <p:ext uri="{BB962C8B-B14F-4D97-AF65-F5344CB8AC3E}">
        <p14:creationId xmlns:p14="http://schemas.microsoft.com/office/powerpoint/2010/main" val="765424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07348" y="100656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線形回帰を分類に応用したアルゴリズム　ロジスティック回帰</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863758" y="166270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ロジスティック回帰</a:t>
            </a:r>
          </a:p>
          <a:p>
            <a:pPr lvl="1">
              <a:buClr>
                <a:srgbClr val="F36C37"/>
              </a:buClr>
            </a:pPr>
            <a:r>
              <a:rPr lang="ja-JP" altLang="en-US" sz="1400" b="1" dirty="0"/>
              <a:t>線形回帰を応用し、それぞれのカテゴリに分類される確率を求めることでクラスを分類する。</a:t>
            </a:r>
          </a:p>
          <a:p>
            <a:pPr lvl="1">
              <a:buClr>
                <a:srgbClr val="F36C37"/>
              </a:buClr>
            </a:pPr>
            <a:r>
              <a:rPr lang="ja-JP" altLang="en-US" sz="1400" b="1" dirty="0"/>
              <a:t>線形回帰同様に古くから実用的に用いられており、モデルの原理が非常に理解しやすい。</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3-1-1.</a:t>
            </a:r>
            <a:r>
              <a:rPr lang="ja-JP" altLang="en-US" dirty="0"/>
              <a:t>ロジスティック回帰とは</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148</a:t>
            </a:fld>
            <a:endParaRPr kumimoji="1" lang="ja-JP" altLang="en-US"/>
          </a:p>
        </p:txBody>
      </p:sp>
      <p:sp>
        <p:nvSpPr>
          <p:cNvPr id="63" name="テキスト ボックス 62">
            <a:extLst>
              <a:ext uri="{FF2B5EF4-FFF2-40B4-BE49-F238E27FC236}">
                <a16:creationId xmlns:a16="http://schemas.microsoft.com/office/drawing/2014/main" id="{1F10B410-2905-4290-BC35-E92D0BF22590}"/>
              </a:ext>
            </a:extLst>
          </p:cNvPr>
          <p:cNvSpPr txBox="1"/>
          <p:nvPr/>
        </p:nvSpPr>
        <p:spPr>
          <a:xfrm>
            <a:off x="591530" y="6209588"/>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solidFill>
                  <a:srgbClr val="F47746"/>
                </a:solidFill>
              </a:rPr>
              <a:t>具体例で考えてみましょう</a:t>
            </a:r>
          </a:p>
        </p:txBody>
      </p:sp>
      <p:sp>
        <p:nvSpPr>
          <p:cNvPr id="21" name="二等辺三角形 20">
            <a:extLst>
              <a:ext uri="{FF2B5EF4-FFF2-40B4-BE49-F238E27FC236}">
                <a16:creationId xmlns:a16="http://schemas.microsoft.com/office/drawing/2014/main" id="{0E69760E-4D67-4068-8EF6-997599710A0D}"/>
              </a:ext>
            </a:extLst>
          </p:cNvPr>
          <p:cNvSpPr/>
          <p:nvPr/>
        </p:nvSpPr>
        <p:spPr>
          <a:xfrm rot="10800000">
            <a:off x="3756639"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2" name="二等辺三角形 21">
            <a:extLst>
              <a:ext uri="{FF2B5EF4-FFF2-40B4-BE49-F238E27FC236}">
                <a16:creationId xmlns:a16="http://schemas.microsoft.com/office/drawing/2014/main" id="{0659A77F-0CDD-4374-9B12-5EA29D0F5A3F}"/>
              </a:ext>
            </a:extLst>
          </p:cNvPr>
          <p:cNvSpPr/>
          <p:nvPr/>
        </p:nvSpPr>
        <p:spPr>
          <a:xfrm rot="10800000">
            <a:off x="7503321"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23" name="グループ化 22">
            <a:extLst>
              <a:ext uri="{FF2B5EF4-FFF2-40B4-BE49-F238E27FC236}">
                <a16:creationId xmlns:a16="http://schemas.microsoft.com/office/drawing/2014/main" id="{6FEF44AC-E0CE-4DE5-A940-034EC519CE26}"/>
              </a:ext>
            </a:extLst>
          </p:cNvPr>
          <p:cNvGrpSpPr/>
          <p:nvPr/>
        </p:nvGrpSpPr>
        <p:grpSpPr>
          <a:xfrm>
            <a:off x="3830726" y="2768589"/>
            <a:ext cx="4058759" cy="2705838"/>
            <a:chOff x="265242" y="2289767"/>
            <a:chExt cx="3744203" cy="2496134"/>
          </a:xfrm>
        </p:grpSpPr>
        <p:pic>
          <p:nvPicPr>
            <p:cNvPr id="24" name="図 23">
              <a:extLst>
                <a:ext uri="{FF2B5EF4-FFF2-40B4-BE49-F238E27FC236}">
                  <a16:creationId xmlns:a16="http://schemas.microsoft.com/office/drawing/2014/main" id="{0D6C3D4B-AC1D-434D-BFBE-7C244AC70A77}"/>
                </a:ext>
              </a:extLst>
            </p:cNvPr>
            <p:cNvPicPr>
              <a:picLocks noChangeAspect="1"/>
            </p:cNvPicPr>
            <p:nvPr/>
          </p:nvPicPr>
          <p:blipFill>
            <a:blip r:embed="rId3"/>
            <a:stretch>
              <a:fillRect/>
            </a:stretch>
          </p:blipFill>
          <p:spPr>
            <a:xfrm>
              <a:off x="265242" y="2289767"/>
              <a:ext cx="3744203" cy="2496134"/>
            </a:xfrm>
            <a:prstGeom prst="rect">
              <a:avLst/>
            </a:prstGeom>
          </p:spPr>
        </p:pic>
        <p:sp>
          <p:nvSpPr>
            <p:cNvPr id="25" name="正方形/長方形 24">
              <a:extLst>
                <a:ext uri="{FF2B5EF4-FFF2-40B4-BE49-F238E27FC236}">
                  <a16:creationId xmlns:a16="http://schemas.microsoft.com/office/drawing/2014/main" id="{DEC59B7F-C497-4667-A31C-B9C91C14D8E5}"/>
                </a:ext>
              </a:extLst>
            </p:cNvPr>
            <p:cNvSpPr/>
            <p:nvPr/>
          </p:nvSpPr>
          <p:spPr>
            <a:xfrm>
              <a:off x="2198106" y="2678052"/>
              <a:ext cx="1429557" cy="859744"/>
            </a:xfrm>
            <a:prstGeom prst="rect">
              <a:avLst/>
            </a:prstGeom>
            <a:solidFill>
              <a:schemeClr val="accent5">
                <a:lumMod val="20000"/>
                <a:lumOff val="80000"/>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26" name="正方形/長方形 25">
              <a:extLst>
                <a:ext uri="{FF2B5EF4-FFF2-40B4-BE49-F238E27FC236}">
                  <a16:creationId xmlns:a16="http://schemas.microsoft.com/office/drawing/2014/main" id="{78E72E74-7A93-4DDE-A6F1-19682B6F591F}"/>
                </a:ext>
              </a:extLst>
            </p:cNvPr>
            <p:cNvSpPr/>
            <p:nvPr/>
          </p:nvSpPr>
          <p:spPr>
            <a:xfrm>
              <a:off x="744275" y="3537833"/>
              <a:ext cx="1453832" cy="840657"/>
            </a:xfrm>
            <a:prstGeom prst="rect">
              <a:avLst/>
            </a:prstGeom>
            <a:solidFill>
              <a:schemeClr val="accent6">
                <a:lumMod val="20000"/>
                <a:lumOff val="80000"/>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28" name="正方形/長方形 27">
              <a:extLst>
                <a:ext uri="{FF2B5EF4-FFF2-40B4-BE49-F238E27FC236}">
                  <a16:creationId xmlns:a16="http://schemas.microsoft.com/office/drawing/2014/main" id="{0DB1E0BB-D72D-44E9-9720-2893BA422265}"/>
                </a:ext>
              </a:extLst>
            </p:cNvPr>
            <p:cNvSpPr/>
            <p:nvPr/>
          </p:nvSpPr>
          <p:spPr>
            <a:xfrm>
              <a:off x="912272" y="3716660"/>
              <a:ext cx="934871" cy="369332"/>
            </a:xfrm>
            <a:prstGeom prst="rect">
              <a:avLst/>
            </a:prstGeom>
          </p:spPr>
          <p:txBody>
            <a:bodyPr wrap="none">
              <a:spAutoFit/>
            </a:bodyPr>
            <a:lstStyle/>
            <a:p>
              <a:r>
                <a:rPr kumimoji="1" lang="en-US" altLang="ja-JP" dirty="0"/>
                <a:t>0</a:t>
              </a:r>
              <a:r>
                <a:rPr kumimoji="1" lang="ja-JP" altLang="en-US" dirty="0"/>
                <a:t>と判断</a:t>
              </a:r>
              <a:endParaRPr lang="ja-JP" altLang="en-US" dirty="0"/>
            </a:p>
          </p:txBody>
        </p:sp>
        <p:sp>
          <p:nvSpPr>
            <p:cNvPr id="27" name="正方形/長方形 26">
              <a:extLst>
                <a:ext uri="{FF2B5EF4-FFF2-40B4-BE49-F238E27FC236}">
                  <a16:creationId xmlns:a16="http://schemas.microsoft.com/office/drawing/2014/main" id="{4720E80B-A49B-4DFF-9A21-263590FA5A61}"/>
                </a:ext>
              </a:extLst>
            </p:cNvPr>
            <p:cNvSpPr/>
            <p:nvPr/>
          </p:nvSpPr>
          <p:spPr>
            <a:xfrm>
              <a:off x="2487955" y="3008716"/>
              <a:ext cx="934871" cy="369332"/>
            </a:xfrm>
            <a:prstGeom prst="rect">
              <a:avLst/>
            </a:prstGeom>
          </p:spPr>
          <p:txBody>
            <a:bodyPr wrap="none">
              <a:spAutoFit/>
            </a:bodyPr>
            <a:lstStyle/>
            <a:p>
              <a:r>
                <a:rPr kumimoji="1" lang="en-US" altLang="ja-JP" dirty="0"/>
                <a:t>1</a:t>
              </a:r>
              <a:r>
                <a:rPr kumimoji="1" lang="ja-JP" altLang="en-US" dirty="0"/>
                <a:t>と判断</a:t>
              </a:r>
              <a:endParaRPr lang="ja-JP" altLang="en-US" dirty="0"/>
            </a:p>
          </p:txBody>
        </p:sp>
      </p:grpSp>
      <p:sp>
        <p:nvSpPr>
          <p:cNvPr id="30" name="左中かっこ 29">
            <a:extLst>
              <a:ext uri="{FF2B5EF4-FFF2-40B4-BE49-F238E27FC236}">
                <a16:creationId xmlns:a16="http://schemas.microsoft.com/office/drawing/2014/main" id="{9DBDB9AA-6F32-414C-9892-72A65DFC0CD7}"/>
              </a:ext>
            </a:extLst>
          </p:cNvPr>
          <p:cNvSpPr/>
          <p:nvPr/>
        </p:nvSpPr>
        <p:spPr>
          <a:xfrm rot="16200000">
            <a:off x="5866256" y="3872945"/>
            <a:ext cx="87702" cy="3131053"/>
          </a:xfrm>
          <a:prstGeom prst="leftBrace">
            <a:avLst>
              <a:gd name="adj1" fmla="val 82488"/>
              <a:gd name="adj2" fmla="val 50000"/>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4A9943DA-56FD-48EB-9495-1A34A6A539EE}"/>
              </a:ext>
            </a:extLst>
          </p:cNvPr>
          <p:cNvSpPr/>
          <p:nvPr/>
        </p:nvSpPr>
        <p:spPr>
          <a:xfrm>
            <a:off x="3770892" y="5664386"/>
            <a:ext cx="1199367" cy="369332"/>
          </a:xfrm>
          <a:prstGeom prst="rect">
            <a:avLst/>
          </a:prstGeom>
        </p:spPr>
        <p:txBody>
          <a:bodyPr wrap="none">
            <a:spAutoFit/>
          </a:bodyPr>
          <a:lstStyle/>
          <a:p>
            <a:r>
              <a:rPr lang="ja-JP" altLang="en-US" dirty="0"/>
              <a:t>予測モデル</a:t>
            </a:r>
          </a:p>
        </p:txBody>
      </p:sp>
      <p:pic>
        <p:nvPicPr>
          <p:cNvPr id="32" name="グラフィックス 31" descr="データベース">
            <a:extLst>
              <a:ext uri="{FF2B5EF4-FFF2-40B4-BE49-F238E27FC236}">
                <a16:creationId xmlns:a16="http://schemas.microsoft.com/office/drawing/2014/main" id="{B742FE11-DB8E-4955-B961-AA2A615CCA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39604" y="3547938"/>
            <a:ext cx="914400" cy="914400"/>
          </a:xfrm>
          <a:prstGeom prst="rect">
            <a:avLst/>
          </a:prstGeom>
        </p:spPr>
      </p:pic>
      <p:sp>
        <p:nvSpPr>
          <p:cNvPr id="33" name="矢印: 右 32">
            <a:extLst>
              <a:ext uri="{FF2B5EF4-FFF2-40B4-BE49-F238E27FC236}">
                <a16:creationId xmlns:a16="http://schemas.microsoft.com/office/drawing/2014/main" id="{44BD07E2-27B0-406E-A64F-50DB2B2DBE76}"/>
              </a:ext>
            </a:extLst>
          </p:cNvPr>
          <p:cNvSpPr/>
          <p:nvPr/>
        </p:nvSpPr>
        <p:spPr>
          <a:xfrm>
            <a:off x="3280823" y="3817126"/>
            <a:ext cx="590017" cy="492948"/>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34" name="正方形/長方形 33">
            <a:extLst>
              <a:ext uri="{FF2B5EF4-FFF2-40B4-BE49-F238E27FC236}">
                <a16:creationId xmlns:a16="http://schemas.microsoft.com/office/drawing/2014/main" id="{D7E72500-54D8-414D-82E2-6F9ECA555B03}"/>
              </a:ext>
            </a:extLst>
          </p:cNvPr>
          <p:cNvSpPr/>
          <p:nvPr/>
        </p:nvSpPr>
        <p:spPr>
          <a:xfrm>
            <a:off x="1006806" y="4587456"/>
            <a:ext cx="2852063" cy="830997"/>
          </a:xfrm>
          <a:prstGeom prst="rect">
            <a:avLst/>
          </a:prstGeom>
        </p:spPr>
        <p:txBody>
          <a:bodyPr wrap="none">
            <a:spAutoFit/>
          </a:bodyPr>
          <a:lstStyle/>
          <a:p>
            <a:pPr algn="ctr"/>
            <a:r>
              <a:rPr lang="ja-JP" altLang="en-US" sz="1600" dirty="0"/>
              <a:t>過去の受験生の模試結果を</a:t>
            </a:r>
            <a:endParaRPr lang="en-US" altLang="ja-JP" sz="1600" dirty="0"/>
          </a:p>
          <a:p>
            <a:pPr algn="ctr"/>
            <a:r>
              <a:rPr lang="ja-JP" altLang="en-US" sz="1600" dirty="0"/>
              <a:t>説明変数、合否を目的変数に</a:t>
            </a:r>
            <a:endParaRPr lang="en-US" altLang="ja-JP" sz="1600" dirty="0"/>
          </a:p>
          <a:p>
            <a:pPr algn="ctr"/>
            <a:r>
              <a:rPr lang="ja-JP" altLang="en-US" sz="1600" dirty="0"/>
              <a:t>予測モデルを生成</a:t>
            </a:r>
          </a:p>
        </p:txBody>
      </p:sp>
      <p:sp>
        <p:nvSpPr>
          <p:cNvPr id="35" name="矢印: 右 34">
            <a:extLst>
              <a:ext uri="{FF2B5EF4-FFF2-40B4-BE49-F238E27FC236}">
                <a16:creationId xmlns:a16="http://schemas.microsoft.com/office/drawing/2014/main" id="{60199221-7BB0-4CDC-8062-0E903894D3E4}"/>
              </a:ext>
            </a:extLst>
          </p:cNvPr>
          <p:cNvSpPr/>
          <p:nvPr/>
        </p:nvSpPr>
        <p:spPr>
          <a:xfrm>
            <a:off x="7666459" y="3817126"/>
            <a:ext cx="590017" cy="492948"/>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36" name="正方形/長方形 35">
            <a:extLst>
              <a:ext uri="{FF2B5EF4-FFF2-40B4-BE49-F238E27FC236}">
                <a16:creationId xmlns:a16="http://schemas.microsoft.com/office/drawing/2014/main" id="{769A5C3D-5FBE-41B4-B7A2-1C3EA14698BB}"/>
              </a:ext>
            </a:extLst>
          </p:cNvPr>
          <p:cNvSpPr/>
          <p:nvPr/>
        </p:nvSpPr>
        <p:spPr>
          <a:xfrm>
            <a:off x="8467319" y="4318840"/>
            <a:ext cx="1685077" cy="338554"/>
          </a:xfrm>
          <a:prstGeom prst="rect">
            <a:avLst/>
          </a:prstGeom>
        </p:spPr>
        <p:txBody>
          <a:bodyPr wrap="none">
            <a:spAutoFit/>
          </a:bodyPr>
          <a:lstStyle/>
          <a:p>
            <a:pPr algn="ctr"/>
            <a:r>
              <a:rPr lang="en-US" altLang="ja-JP" sz="1600" dirty="0"/>
              <a:t>(y=1</a:t>
            </a:r>
            <a:r>
              <a:rPr lang="ja-JP" altLang="en-US" sz="1600" dirty="0"/>
              <a:t>である確率</a:t>
            </a:r>
            <a:r>
              <a:rPr lang="en-US" altLang="ja-JP" sz="1600" dirty="0"/>
              <a:t>)</a:t>
            </a:r>
            <a:endParaRPr lang="ja-JP" altLang="en-US" sz="1600"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EF940FE9-C23E-42C8-B35E-B736BC3FD643}"/>
                  </a:ext>
                </a:extLst>
              </p:cNvPr>
              <p:cNvSpPr txBox="1"/>
              <p:nvPr/>
            </p:nvSpPr>
            <p:spPr>
              <a:xfrm>
                <a:off x="4821464" y="5613635"/>
                <a:ext cx="3292905" cy="4708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1600" b="1" i="1">
                              <a:latin typeface="Cambria Math" panose="02040503050406030204" pitchFamily="18" charset="0"/>
                              <a:ea typeface="Cambria Math" panose="02040503050406030204" pitchFamily="18" charset="0"/>
                            </a:rPr>
                          </m:ctrlPr>
                        </m:accPr>
                        <m:e>
                          <m:r>
                            <m:rPr>
                              <m:sty m:val="p"/>
                            </m:rPr>
                            <a:rPr kumimoji="1" lang="en-US" altLang="ja-JP" sz="1600" b="1" i="1">
                              <a:latin typeface="Cambria Math" panose="02040503050406030204" pitchFamily="18" charset="0"/>
                              <a:ea typeface="Cambria Math" panose="02040503050406030204" pitchFamily="18" charset="0"/>
                            </a:rPr>
                            <m:t>y</m:t>
                          </m:r>
                        </m:e>
                      </m:acc>
                      <m:r>
                        <a:rPr kumimoji="1" lang="en-US" altLang="ja-JP" sz="1600" b="0" i="1" smtClean="0">
                          <a:latin typeface="Cambria Math" panose="02040503050406030204" pitchFamily="18" charset="0"/>
                        </a:rPr>
                        <m:t>=</m:t>
                      </m:r>
                      <m:f>
                        <m:fPr>
                          <m:ctrlPr>
                            <a:rPr kumimoji="1" lang="en-US" altLang="ja-JP" sz="1600" i="1" smtClean="0">
                              <a:latin typeface="Cambria Math" panose="02040503050406030204" pitchFamily="18" charset="0"/>
                            </a:rPr>
                          </m:ctrlPr>
                        </m:fPr>
                        <m:num>
                          <m:r>
                            <a:rPr kumimoji="1" lang="en-US" altLang="ja-JP" sz="1600" i="1">
                              <a:latin typeface="Cambria Math" panose="02040503050406030204" pitchFamily="18" charset="0"/>
                            </a:rPr>
                            <m:t>1</m:t>
                          </m:r>
                        </m:num>
                        <m:den>
                          <m:r>
                            <a:rPr kumimoji="1" lang="en-US" altLang="ja-JP" sz="1600" i="1">
                              <a:latin typeface="Cambria Math" panose="02040503050406030204" pitchFamily="18" charset="0"/>
                            </a:rPr>
                            <m:t>1+</m:t>
                          </m:r>
                          <m:sSup>
                            <m:sSupPr>
                              <m:ctrlPr>
                                <a:rPr kumimoji="1" lang="en-US" altLang="ja-JP" sz="1600" i="1">
                                  <a:latin typeface="Cambria Math" panose="02040503050406030204" pitchFamily="18" charset="0"/>
                                </a:rPr>
                              </m:ctrlPr>
                            </m:sSupPr>
                            <m:e>
                              <m:r>
                                <a:rPr kumimoji="1" lang="en-US" altLang="ja-JP" sz="1600" b="0" i="1" smtClean="0">
                                  <a:latin typeface="Cambria Math" panose="02040503050406030204" pitchFamily="18" charset="0"/>
                                </a:rPr>
                                <m:t>𝑒</m:t>
                              </m:r>
                            </m:e>
                            <m:sup>
                              <m:r>
                                <a:rPr kumimoji="1" lang="en-US" altLang="ja-JP" sz="1600" b="0" i="1" smtClean="0">
                                  <a:latin typeface="Cambria Math" panose="02040503050406030204" pitchFamily="18" charset="0"/>
                                </a:rPr>
                                <m:t>−</m:t>
                              </m:r>
                              <m:r>
                                <a:rPr kumimoji="1" lang="en-US" altLang="ja-JP" sz="1600" i="1">
                                  <a:latin typeface="Cambria Math" panose="02040503050406030204" pitchFamily="18" charset="0"/>
                                </a:rPr>
                                <m:t>(</m:t>
                              </m:r>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𝑏</m:t>
                                  </m:r>
                                </m:e>
                                <m:sub>
                                  <m:r>
                                    <a:rPr kumimoji="1" lang="en-US" altLang="ja-JP" sz="1600" b="0" i="1" smtClean="0">
                                      <a:latin typeface="Cambria Math" panose="02040503050406030204" pitchFamily="18" charset="0"/>
                                    </a:rPr>
                                    <m:t>0</m:t>
                                  </m:r>
                                </m:sub>
                              </m:sSub>
                              <m:r>
                                <a:rPr kumimoji="1" lang="en-US" altLang="ja-JP" sz="1600" b="0" i="1" smtClean="0">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𝑏</m:t>
                                  </m:r>
                                </m:e>
                                <m:sub>
                                  <m:r>
                                    <a:rPr kumimoji="1" lang="en-US" altLang="ja-JP" sz="1600" b="0" i="1" smtClean="0">
                                      <a:latin typeface="Cambria Math" panose="02040503050406030204" pitchFamily="18" charset="0"/>
                                    </a:rPr>
                                    <m:t>1</m:t>
                                  </m:r>
                                </m:sub>
                              </m:sSub>
                              <m:sSub>
                                <m:sSubPr>
                                  <m:ctrlPr>
                                    <a:rPr kumimoji="1" lang="en-US" altLang="ja-JP" sz="1600" i="1">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i="1">
                                      <a:latin typeface="Cambria Math" panose="02040503050406030204" pitchFamily="18" charset="0"/>
                                    </a:rPr>
                                    <m:t>1</m:t>
                                  </m:r>
                                </m:sub>
                              </m:sSub>
                              <m:r>
                                <a:rPr kumimoji="1" lang="en-US" altLang="ja-JP" sz="1600" i="1">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𝑏</m:t>
                                  </m:r>
                                </m:e>
                                <m:sub>
                                  <m:r>
                                    <a:rPr kumimoji="1" lang="en-US" altLang="ja-JP" sz="1600" b="0" i="1" smtClean="0">
                                      <a:latin typeface="Cambria Math" panose="02040503050406030204" pitchFamily="18" charset="0"/>
                                    </a:rPr>
                                    <m:t>2</m:t>
                                  </m:r>
                                </m:sub>
                              </m:sSub>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𝑥</m:t>
                                  </m:r>
                                </m:e>
                                <m:sub>
                                  <m:r>
                                    <a:rPr kumimoji="1" lang="en-US" altLang="ja-JP" sz="1600" b="0" i="1" smtClean="0">
                                      <a:latin typeface="Cambria Math" panose="02040503050406030204" pitchFamily="18" charset="0"/>
                                    </a:rPr>
                                    <m:t>2</m:t>
                                  </m:r>
                                </m:sub>
                              </m:sSub>
                              <m:r>
                                <a:rPr kumimoji="1" lang="en-US" altLang="ja-JP" sz="1600" b="0" i="1" smtClean="0">
                                  <a:latin typeface="Cambria Math" panose="02040503050406030204" pitchFamily="18" charset="0"/>
                                </a:rPr>
                                <m:t> </m:t>
                              </m:r>
                              <m:r>
                                <a:rPr kumimoji="1" lang="en-US" altLang="ja-JP" sz="1600" i="1">
                                  <a:latin typeface="Cambria Math" panose="02040503050406030204" pitchFamily="18" charset="0"/>
                                  <a:ea typeface="Cambria Math" panose="02040503050406030204" pitchFamily="18" charset="0"/>
                                </a:rPr>
                                <m:t>⋯</m:t>
                              </m:r>
                              <m:r>
                                <a:rPr kumimoji="1" lang="en-US" altLang="ja-JP" sz="1600" b="0" i="1" smtClean="0">
                                  <a:latin typeface="Cambria Math" panose="02040503050406030204" pitchFamily="18" charset="0"/>
                                  <a:ea typeface="Cambria Math" panose="02040503050406030204" pitchFamily="18" charset="0"/>
                                </a:rPr>
                                <m:t> </m:t>
                              </m:r>
                              <m:r>
                                <a:rPr kumimoji="1" lang="en-US" altLang="ja-JP" sz="1600" i="1">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𝑏</m:t>
                                  </m:r>
                                </m:e>
                                <m:sub>
                                  <m:r>
                                    <a:rPr kumimoji="1" lang="en-US" altLang="ja-JP" sz="1600" b="0" i="1" smtClean="0">
                                      <a:latin typeface="Cambria Math" panose="02040503050406030204" pitchFamily="18" charset="0"/>
                                    </a:rPr>
                                    <m:t>𝑛</m:t>
                                  </m:r>
                                </m:sub>
                              </m:sSub>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𝑥</m:t>
                                  </m:r>
                                </m:e>
                                <m:sub>
                                  <m:r>
                                    <a:rPr kumimoji="1" lang="en-US" altLang="ja-JP" sz="1600" b="0" i="1" smtClean="0">
                                      <a:latin typeface="Cambria Math" panose="02040503050406030204" pitchFamily="18" charset="0"/>
                                    </a:rPr>
                                    <m:t>𝑛</m:t>
                                  </m:r>
                                </m:sub>
                              </m:sSub>
                              <m:r>
                                <a:rPr kumimoji="1" lang="en-US" altLang="ja-JP" sz="1600" i="1">
                                  <a:latin typeface="Cambria Math" panose="02040503050406030204" pitchFamily="18" charset="0"/>
                                </a:rPr>
                                <m:t>)</m:t>
                              </m:r>
                            </m:sup>
                          </m:sSup>
                        </m:den>
                      </m:f>
                    </m:oMath>
                  </m:oMathPara>
                </a14:m>
                <a:endParaRPr kumimoji="1" lang="ja-JP" altLang="en-US" sz="1600" dirty="0"/>
              </a:p>
            </p:txBody>
          </p:sp>
        </mc:Choice>
        <mc:Fallback xmlns="">
          <p:sp>
            <p:nvSpPr>
              <p:cNvPr id="37" name="テキスト ボックス 36">
                <a:extLst>
                  <a:ext uri="{FF2B5EF4-FFF2-40B4-BE49-F238E27FC236}">
                    <a16:creationId xmlns:a16="http://schemas.microsoft.com/office/drawing/2014/main" id="{EF940FE9-C23E-42C8-B35E-B736BC3FD643}"/>
                  </a:ext>
                </a:extLst>
              </p:cNvPr>
              <p:cNvSpPr txBox="1">
                <a:spLocks noRot="1" noChangeAspect="1" noMove="1" noResize="1" noEditPoints="1" noAdjustHandles="1" noChangeArrowheads="1" noChangeShapeType="1" noTextEdit="1"/>
              </p:cNvSpPr>
              <p:nvPr/>
            </p:nvSpPr>
            <p:spPr>
              <a:xfrm>
                <a:off x="4821464" y="5613635"/>
                <a:ext cx="3292905" cy="470835"/>
              </a:xfrm>
              <a:prstGeom prst="rect">
                <a:avLst/>
              </a:prstGeom>
              <a:blipFill>
                <a:blip r:embed="rId6"/>
                <a:stretch>
                  <a:fillRect/>
                </a:stretch>
              </a:blipFill>
            </p:spPr>
            <p:txBody>
              <a:bodyPr/>
              <a:lstStyle/>
              <a:p>
                <a:r>
                  <a:rPr lang="ja-JP" altLang="en-US">
                    <a:noFill/>
                  </a:rPr>
                  <a:t> </a:t>
                </a:r>
              </a:p>
            </p:txBody>
          </p:sp>
        </mc:Fallback>
      </mc:AlternateContent>
      <p:sp>
        <p:nvSpPr>
          <p:cNvPr id="38" name="正方形/長方形 37">
            <a:extLst>
              <a:ext uri="{FF2B5EF4-FFF2-40B4-BE49-F238E27FC236}">
                <a16:creationId xmlns:a16="http://schemas.microsoft.com/office/drawing/2014/main" id="{558D704B-6B82-455D-92B9-922679C6DEBF}"/>
              </a:ext>
            </a:extLst>
          </p:cNvPr>
          <p:cNvSpPr/>
          <p:nvPr/>
        </p:nvSpPr>
        <p:spPr>
          <a:xfrm>
            <a:off x="8500506" y="3160898"/>
            <a:ext cx="1529586" cy="584775"/>
          </a:xfrm>
          <a:prstGeom prst="rect">
            <a:avLst/>
          </a:prstGeom>
        </p:spPr>
        <p:txBody>
          <a:bodyPr wrap="none">
            <a:spAutoFit/>
          </a:bodyPr>
          <a:lstStyle/>
          <a:p>
            <a:r>
              <a:rPr lang="ja-JP" altLang="en-US" sz="1600" dirty="0"/>
              <a:t>クラス</a:t>
            </a:r>
            <a:r>
              <a:rPr lang="en-US" altLang="ja-JP" sz="1600" dirty="0"/>
              <a:t>1:</a:t>
            </a:r>
            <a:r>
              <a:rPr lang="ja-JP" altLang="en-US" sz="1600" dirty="0"/>
              <a:t> 合格</a:t>
            </a:r>
            <a:endParaRPr lang="en-US" altLang="ja-JP" sz="1600" dirty="0"/>
          </a:p>
          <a:p>
            <a:r>
              <a:rPr lang="ja-JP" altLang="en-US" sz="1600" dirty="0"/>
              <a:t>クラス</a:t>
            </a:r>
            <a:r>
              <a:rPr lang="en-US" altLang="ja-JP" sz="1600" dirty="0"/>
              <a:t>0:</a:t>
            </a:r>
            <a:r>
              <a:rPr lang="ja-JP" altLang="en-US" sz="1600" dirty="0"/>
              <a:t> 不合格</a:t>
            </a:r>
          </a:p>
        </p:txBody>
      </p:sp>
      <p:sp>
        <p:nvSpPr>
          <p:cNvPr id="39" name="正方形/長方形 38">
            <a:extLst>
              <a:ext uri="{FF2B5EF4-FFF2-40B4-BE49-F238E27FC236}">
                <a16:creationId xmlns:a16="http://schemas.microsoft.com/office/drawing/2014/main" id="{050DA118-84FC-436F-9682-F077BC357663}"/>
              </a:ext>
            </a:extLst>
          </p:cNvPr>
          <p:cNvSpPr/>
          <p:nvPr/>
        </p:nvSpPr>
        <p:spPr>
          <a:xfrm>
            <a:off x="8375196" y="3817126"/>
            <a:ext cx="2092239" cy="461665"/>
          </a:xfrm>
          <a:prstGeom prst="rect">
            <a:avLst/>
          </a:prstGeom>
        </p:spPr>
        <p:txBody>
          <a:bodyPr wrap="none">
            <a:spAutoFit/>
          </a:bodyPr>
          <a:lstStyle/>
          <a:p>
            <a:r>
              <a:rPr lang="en-US" altLang="ja-JP" sz="2400" b="1" dirty="0"/>
              <a:t>0.87 (87%)</a:t>
            </a:r>
            <a:endParaRPr lang="ja-JP" altLang="en-US" sz="2400" b="1" dirty="0"/>
          </a:p>
        </p:txBody>
      </p:sp>
      <p:sp>
        <p:nvSpPr>
          <p:cNvPr id="51" name="吹き出し: 四角形 50">
            <a:extLst>
              <a:ext uri="{FF2B5EF4-FFF2-40B4-BE49-F238E27FC236}">
                <a16:creationId xmlns:a16="http://schemas.microsoft.com/office/drawing/2014/main" id="{A7E100BC-A606-4313-BE90-D58FA943A179}"/>
              </a:ext>
            </a:extLst>
          </p:cNvPr>
          <p:cNvSpPr/>
          <p:nvPr/>
        </p:nvSpPr>
        <p:spPr>
          <a:xfrm>
            <a:off x="4458777" y="3251148"/>
            <a:ext cx="1507658" cy="503194"/>
          </a:xfrm>
          <a:prstGeom prst="wedgeRectCallout">
            <a:avLst>
              <a:gd name="adj1" fmla="val 63461"/>
              <a:gd name="adj2" fmla="val -13117"/>
            </a:avLst>
          </a:prstGeom>
          <a:solidFill>
            <a:srgbClr val="FFCCC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rgbClr val="494949"/>
                </a:solidFill>
              </a:rPr>
              <a:t>模試の結果から</a:t>
            </a:r>
            <a:endParaRPr kumimoji="1" lang="en-US" altLang="ja-JP" sz="1400" dirty="0">
              <a:solidFill>
                <a:srgbClr val="494949"/>
              </a:solidFill>
            </a:endParaRPr>
          </a:p>
          <a:p>
            <a:pPr algn="ctr"/>
            <a:r>
              <a:rPr kumimoji="1" lang="ja-JP" altLang="en-US" sz="1400" dirty="0">
                <a:solidFill>
                  <a:srgbClr val="494949"/>
                </a:solidFill>
              </a:rPr>
              <a:t>合格率を予測</a:t>
            </a:r>
          </a:p>
        </p:txBody>
      </p:sp>
      <p:sp>
        <p:nvSpPr>
          <p:cNvPr id="3" name="星: 5 pt 2">
            <a:extLst>
              <a:ext uri="{FF2B5EF4-FFF2-40B4-BE49-F238E27FC236}">
                <a16:creationId xmlns:a16="http://schemas.microsoft.com/office/drawing/2014/main" id="{BAACC1F8-F6FD-4866-A6DB-57715DF98C6A}"/>
              </a:ext>
            </a:extLst>
          </p:cNvPr>
          <p:cNvSpPr/>
          <p:nvPr/>
        </p:nvSpPr>
        <p:spPr>
          <a:xfrm>
            <a:off x="6240172" y="3365692"/>
            <a:ext cx="143057" cy="143057"/>
          </a:xfrm>
          <a:prstGeom prst="star5">
            <a:avLst/>
          </a:prstGeom>
          <a:solidFill>
            <a:srgbClr val="F477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23202472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3-1-2.</a:t>
            </a:r>
            <a:r>
              <a:rPr lang="ja-JP" altLang="en-US" dirty="0"/>
              <a:t> ケーススタディ</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149</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課題）検査結果からガンの悪性腫瘍を分類したい</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90"/>
            <a:ext cx="10168171" cy="2422712"/>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buClr>
                <a:srgbClr val="F36C37"/>
              </a:buClr>
            </a:pPr>
            <a:r>
              <a:rPr lang="ja-JP" altLang="en-US" sz="1600" b="1" dirty="0">
                <a:solidFill>
                  <a:schemeClr val="tx1">
                    <a:lumMod val="75000"/>
                    <a:lumOff val="25000"/>
                  </a:schemeClr>
                </a:solidFill>
                <a:latin typeface="+mn-ea"/>
              </a:rPr>
              <a:t>　ある町の病院では診断を受けた方に対してガンの腫瘍が見つかった場合、腫瘍が悪性か良性かを判断し、悪性の疑いがある場合には精密検査を受けてもらうように促しています。徐々に町の人口は増え始め腫瘍の診断を行う機会も増えてきました。</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診断結果の数値は多岐にわたっており、どれか一つの数値だけでは一概に判断できないため、ベテランの医師がデータを良くチェックして診察をしていましたが、最近ではそれも追いつかなくなってきました。また、多く精密検査に回しすぎると、検査結果を患者に軽視されてしまうことも問題視されています。</a:t>
            </a:r>
            <a:endParaRPr lang="en-US" altLang="ja-JP" sz="1600" b="1" dirty="0">
              <a:solidFill>
                <a:schemeClr val="tx1">
                  <a:lumMod val="75000"/>
                  <a:lumOff val="25000"/>
                </a:schemeClr>
              </a:solidFill>
              <a:latin typeface="+mn-ea"/>
            </a:endParaRPr>
          </a:p>
          <a:p>
            <a:pPr marL="0" lvl="2">
              <a:buClr>
                <a:srgbClr val="F36C37"/>
              </a:buClr>
            </a:pP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そこで、過去の患者のデータから</a:t>
            </a:r>
            <a:r>
              <a:rPr lang="en-US" altLang="ja-JP" sz="1600" b="1" dirty="0">
                <a:solidFill>
                  <a:schemeClr val="tx1">
                    <a:lumMod val="75000"/>
                    <a:lumOff val="25000"/>
                  </a:schemeClr>
                </a:solidFill>
                <a:latin typeface="+mn-ea"/>
              </a:rPr>
              <a:t>AI</a:t>
            </a:r>
            <a:r>
              <a:rPr lang="ja-JP" altLang="en-US" sz="1600" b="1" dirty="0">
                <a:solidFill>
                  <a:schemeClr val="tx1">
                    <a:lumMod val="75000"/>
                    <a:lumOff val="25000"/>
                  </a:schemeClr>
                </a:solidFill>
                <a:latin typeface="+mn-ea"/>
              </a:rPr>
              <a:t>による腫瘍の判定を行い、診断をサポートすることにしました。</a:t>
            </a:r>
            <a:endParaRPr lang="en-US" altLang="ja-JP" sz="1600" b="1" dirty="0">
              <a:solidFill>
                <a:schemeClr val="tx1">
                  <a:lumMod val="75000"/>
                  <a:lumOff val="25000"/>
                </a:schemeClr>
              </a:solidFill>
              <a:latin typeface="+mn-ea"/>
            </a:endParaRPr>
          </a:p>
        </p:txBody>
      </p:sp>
      <p:sp>
        <p:nvSpPr>
          <p:cNvPr id="12" name="テキスト ボックス 11">
            <a:extLst>
              <a:ext uri="{FF2B5EF4-FFF2-40B4-BE49-F238E27FC236}">
                <a16:creationId xmlns:a16="http://schemas.microsoft.com/office/drawing/2014/main" id="{2335F888-B161-4C94-8E3F-34F2EFD52C7D}"/>
              </a:ext>
            </a:extLst>
          </p:cNvPr>
          <p:cNvSpPr txBox="1"/>
          <p:nvPr/>
        </p:nvSpPr>
        <p:spPr>
          <a:xfrm>
            <a:off x="1575795" y="5498415"/>
            <a:ext cx="1129832"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a:t>
            </a:r>
            <a:r>
              <a:rPr kumimoji="1" lang="en-US" altLang="ja-JP" sz="1050" b="1" dirty="0">
                <a:solidFill>
                  <a:srgbClr val="494949"/>
                </a:solidFill>
                <a:latin typeface="+mn-ea"/>
              </a:rPr>
              <a:t>A</a:t>
            </a:r>
            <a:r>
              <a:rPr kumimoji="1" lang="ja-JP" altLang="en-US" sz="1050" b="1" dirty="0">
                <a:solidFill>
                  <a:srgbClr val="494949"/>
                </a:solidFill>
                <a:latin typeface="+mn-ea"/>
              </a:rPr>
              <a:t>値：</a:t>
            </a:r>
            <a:r>
              <a:rPr kumimoji="1" lang="en-US" altLang="ja-JP" sz="1050" b="1" dirty="0">
                <a:solidFill>
                  <a:srgbClr val="494949"/>
                </a:solidFill>
                <a:latin typeface="+mn-ea"/>
              </a:rPr>
              <a:t>100.5</a:t>
            </a:r>
          </a:p>
          <a:p>
            <a:pPr defTabSz="914400" fontAlgn="base">
              <a:spcBef>
                <a:spcPct val="0"/>
              </a:spcBef>
              <a:spcAft>
                <a:spcPct val="0"/>
              </a:spcAft>
            </a:pPr>
            <a:r>
              <a:rPr kumimoji="1" lang="ja-JP" altLang="en-US" sz="1050" b="1" dirty="0">
                <a:solidFill>
                  <a:srgbClr val="494949"/>
                </a:solidFill>
                <a:latin typeface="+mn-ea"/>
              </a:rPr>
              <a:t>・</a:t>
            </a:r>
            <a:r>
              <a:rPr kumimoji="1" lang="en-US" altLang="ja-JP" sz="1050" b="1" dirty="0">
                <a:solidFill>
                  <a:srgbClr val="494949"/>
                </a:solidFill>
                <a:latin typeface="+mn-ea"/>
              </a:rPr>
              <a:t>B</a:t>
            </a:r>
            <a:r>
              <a:rPr kumimoji="1" lang="ja-JP" altLang="en-US" sz="1050" b="1" dirty="0">
                <a:solidFill>
                  <a:srgbClr val="494949"/>
                </a:solidFill>
                <a:latin typeface="+mn-ea"/>
              </a:rPr>
              <a:t>値：</a:t>
            </a:r>
            <a:r>
              <a:rPr kumimoji="1" lang="en-US" altLang="ja-JP" sz="1050" b="1" dirty="0">
                <a:solidFill>
                  <a:srgbClr val="494949"/>
                </a:solidFill>
                <a:latin typeface="+mn-ea"/>
              </a:rPr>
              <a:t>0.35</a:t>
            </a:r>
          </a:p>
          <a:p>
            <a:pPr defTabSz="914400" fontAlgn="base">
              <a:spcBef>
                <a:spcPct val="0"/>
              </a:spcBef>
              <a:spcAft>
                <a:spcPct val="0"/>
              </a:spcAft>
            </a:pPr>
            <a:r>
              <a:rPr kumimoji="1" lang="en-US" altLang="ja-JP" sz="1050" b="1" dirty="0">
                <a:solidFill>
                  <a:srgbClr val="494949"/>
                </a:solidFill>
                <a:latin typeface="+mn-ea"/>
              </a:rPr>
              <a:t>....</a:t>
            </a:r>
            <a:endParaRPr kumimoji="1" lang="ja-JP" altLang="en-US" sz="1050" b="1" dirty="0">
              <a:solidFill>
                <a:srgbClr val="494949"/>
              </a:solidFill>
              <a:latin typeface="+mn-ea"/>
            </a:endParaRPr>
          </a:p>
        </p:txBody>
      </p:sp>
      <p:sp>
        <p:nvSpPr>
          <p:cNvPr id="18" name="テキスト ボックス 17">
            <a:extLst>
              <a:ext uri="{FF2B5EF4-FFF2-40B4-BE49-F238E27FC236}">
                <a16:creationId xmlns:a16="http://schemas.microsoft.com/office/drawing/2014/main" id="{24C49FD3-6E22-4565-BF98-9A7AB47D373C}"/>
              </a:ext>
            </a:extLst>
          </p:cNvPr>
          <p:cNvSpPr txBox="1"/>
          <p:nvPr/>
        </p:nvSpPr>
        <p:spPr>
          <a:xfrm>
            <a:off x="3455395" y="5498415"/>
            <a:ext cx="1017037" cy="253916"/>
          </a:xfrm>
          <a:prstGeom prst="rect">
            <a:avLst/>
          </a:prstGeom>
          <a:noFill/>
        </p:spPr>
        <p:txBody>
          <a:bodyPr wrap="square" rtlCol="0">
            <a:spAutoFit/>
          </a:bodyPr>
          <a:lstStyle/>
          <a:p>
            <a:pPr algn="ctr" defTabSz="914400" fontAlgn="base">
              <a:spcBef>
                <a:spcPct val="0"/>
              </a:spcBef>
              <a:spcAft>
                <a:spcPct val="0"/>
              </a:spcAft>
            </a:pPr>
            <a:r>
              <a:rPr kumimoji="1" lang="ja-JP" altLang="en-US" sz="1050" b="1" dirty="0">
                <a:solidFill>
                  <a:srgbClr val="494949"/>
                </a:solidFill>
                <a:latin typeface="+mn-ea"/>
              </a:rPr>
              <a:t>悪性率</a:t>
            </a:r>
            <a:r>
              <a:rPr kumimoji="1" lang="en-US" altLang="ja-JP" sz="1050" b="1" dirty="0">
                <a:solidFill>
                  <a:srgbClr val="494949"/>
                </a:solidFill>
                <a:latin typeface="+mn-ea"/>
              </a:rPr>
              <a:t>80%</a:t>
            </a:r>
            <a:endParaRPr kumimoji="1" lang="ja-JP" altLang="en-US" sz="1050" b="1" dirty="0">
              <a:solidFill>
                <a:srgbClr val="494949"/>
              </a:solidFill>
              <a:latin typeface="+mn-ea"/>
            </a:endParaRPr>
          </a:p>
        </p:txBody>
      </p:sp>
      <p:sp>
        <p:nvSpPr>
          <p:cNvPr id="13" name="二等辺三角形 12">
            <a:extLst>
              <a:ext uri="{FF2B5EF4-FFF2-40B4-BE49-F238E27FC236}">
                <a16:creationId xmlns:a16="http://schemas.microsoft.com/office/drawing/2014/main" id="{9492E5FB-C648-4076-B86B-B8E510CAF1C8}"/>
              </a:ext>
            </a:extLst>
          </p:cNvPr>
          <p:cNvSpPr/>
          <p:nvPr/>
        </p:nvSpPr>
        <p:spPr>
          <a:xfrm rot="5400000">
            <a:off x="2864788" y="492167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15" name="図 14">
            <a:extLst>
              <a:ext uri="{FF2B5EF4-FFF2-40B4-BE49-F238E27FC236}">
                <a16:creationId xmlns:a16="http://schemas.microsoft.com/office/drawing/2014/main" id="{1D66ED30-93E6-47C8-818C-3E531D0CD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3717" y="5058459"/>
            <a:ext cx="1017037" cy="1017037"/>
          </a:xfrm>
          <a:prstGeom prst="rect">
            <a:avLst/>
          </a:prstGeom>
        </p:spPr>
      </p:pic>
      <p:sp>
        <p:nvSpPr>
          <p:cNvPr id="20" name="吹き出し: 角を丸めた四角形 19">
            <a:extLst>
              <a:ext uri="{FF2B5EF4-FFF2-40B4-BE49-F238E27FC236}">
                <a16:creationId xmlns:a16="http://schemas.microsoft.com/office/drawing/2014/main" id="{DFADDD04-0C65-494A-B85C-EF77DB579B33}"/>
              </a:ext>
            </a:extLst>
          </p:cNvPr>
          <p:cNvSpPr/>
          <p:nvPr/>
        </p:nvSpPr>
        <p:spPr>
          <a:xfrm>
            <a:off x="7788845" y="5661490"/>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21" name="思考の吹き出し: 雲形 20">
            <a:extLst>
              <a:ext uri="{FF2B5EF4-FFF2-40B4-BE49-F238E27FC236}">
                <a16:creationId xmlns:a16="http://schemas.microsoft.com/office/drawing/2014/main" id="{A717E1A6-CB08-4302-9F23-29F4819F72EF}"/>
              </a:ext>
            </a:extLst>
          </p:cNvPr>
          <p:cNvSpPr/>
          <p:nvPr/>
        </p:nvSpPr>
        <p:spPr>
          <a:xfrm>
            <a:off x="6897335" y="3896795"/>
            <a:ext cx="3431653" cy="1280712"/>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自分一人ではもう見切れない</a:t>
            </a:r>
            <a:r>
              <a:rPr kumimoji="1" lang="en-US" altLang="ja-JP" sz="1400" b="1" dirty="0">
                <a:solidFill>
                  <a:srgbClr val="494949"/>
                </a:solidFill>
                <a:latin typeface="+mn-ea"/>
              </a:rPr>
              <a:t>...</a:t>
            </a:r>
          </a:p>
          <a:p>
            <a:pPr algn="ctr"/>
            <a:r>
              <a:rPr kumimoji="1" lang="ja-JP" altLang="en-US" sz="1400" b="1" dirty="0">
                <a:solidFill>
                  <a:srgbClr val="494949"/>
                </a:solidFill>
                <a:latin typeface="+mn-ea"/>
              </a:rPr>
              <a:t>見落としは避けたいから、単純に</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マニュアル化もできない</a:t>
            </a:r>
            <a:r>
              <a:rPr kumimoji="1" lang="en-US" altLang="ja-JP" sz="1400" b="1" dirty="0">
                <a:solidFill>
                  <a:srgbClr val="494949"/>
                </a:solidFill>
                <a:latin typeface="+mn-ea"/>
              </a:rPr>
              <a:t>...</a:t>
            </a:r>
          </a:p>
        </p:txBody>
      </p:sp>
      <p:pic>
        <p:nvPicPr>
          <p:cNvPr id="6" name="図 5">
            <a:extLst>
              <a:ext uri="{FF2B5EF4-FFF2-40B4-BE49-F238E27FC236}">
                <a16:creationId xmlns:a16="http://schemas.microsoft.com/office/drawing/2014/main" id="{7956D73A-D176-406D-B0B2-AAA39734D5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2532" y="5281423"/>
            <a:ext cx="941816" cy="941816"/>
          </a:xfrm>
          <a:prstGeom prst="rect">
            <a:avLst/>
          </a:prstGeom>
        </p:spPr>
      </p:pic>
      <p:pic>
        <p:nvPicPr>
          <p:cNvPr id="8" name="図 7">
            <a:extLst>
              <a:ext uri="{FF2B5EF4-FFF2-40B4-BE49-F238E27FC236}">
                <a16:creationId xmlns:a16="http://schemas.microsoft.com/office/drawing/2014/main" id="{5479C489-4788-4108-86DB-5D42441FE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7289" y="4431143"/>
            <a:ext cx="853251" cy="853251"/>
          </a:xfrm>
          <a:prstGeom prst="rect">
            <a:avLst/>
          </a:prstGeom>
        </p:spPr>
      </p:pic>
      <p:pic>
        <p:nvPicPr>
          <p:cNvPr id="14" name="図 13">
            <a:extLst>
              <a:ext uri="{FF2B5EF4-FFF2-40B4-BE49-F238E27FC236}">
                <a16:creationId xmlns:a16="http://schemas.microsoft.com/office/drawing/2014/main" id="{68E6B30E-DE80-400D-8E48-25547F6B28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8584" y="4431143"/>
            <a:ext cx="809275" cy="809275"/>
          </a:xfrm>
          <a:prstGeom prst="rect">
            <a:avLst/>
          </a:prstGeom>
        </p:spPr>
      </p:pic>
    </p:spTree>
    <p:extLst>
      <p:ext uri="{BB962C8B-B14F-4D97-AF65-F5344CB8AC3E}">
        <p14:creationId xmlns:p14="http://schemas.microsoft.com/office/powerpoint/2010/main" val="4096766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1"/>
          <p:cNvSpPr txBox="1">
            <a:spLocks noGrp="1"/>
          </p:cNvSpPr>
          <p:nvPr>
            <p:ph type="body" idx="4294967295"/>
          </p:nvPr>
        </p:nvSpPr>
        <p:spPr>
          <a:xfrm>
            <a:off x="671513" y="2370295"/>
            <a:ext cx="11520487" cy="2117409"/>
          </a:xfrm>
          <a:prstGeom prst="rect">
            <a:avLst/>
          </a:prstGeom>
          <a:noFill/>
          <a:ln>
            <a:noFill/>
          </a:ln>
        </p:spPr>
        <p:txBody>
          <a:bodyPr spcFirstLastPara="1" vert="horz" wrap="square" lIns="91425" tIns="45700" rIns="91425" bIns="45700" rtlCol="0" anchor="t" anchorCtr="0">
            <a:noAutofit/>
          </a:bodyPr>
          <a:lstStyle/>
          <a:p>
            <a:pPr>
              <a:spcBef>
                <a:spcPts val="0"/>
              </a:spcBef>
              <a:buFont typeface="Wingdings" pitchFamily="2" charset="2"/>
              <a:buChar char="ü"/>
            </a:pPr>
            <a:r>
              <a:rPr lang="en-US" dirty="0">
                <a:solidFill>
                  <a:srgbClr val="F36C37"/>
                </a:solidFill>
              </a:rPr>
              <a:t>AI </a:t>
            </a:r>
            <a:r>
              <a:rPr lang="en-US" dirty="0" err="1">
                <a:solidFill>
                  <a:srgbClr val="F36C37"/>
                </a:solidFill>
              </a:rPr>
              <a:t>の概要</a:t>
            </a:r>
            <a:endParaRPr dirty="0">
              <a:solidFill>
                <a:srgbClr val="F36C37"/>
              </a:solidFill>
            </a:endParaRPr>
          </a:p>
          <a:p>
            <a:pPr>
              <a:buFont typeface="Wingdings" pitchFamily="2" charset="2"/>
              <a:buChar char="ü"/>
            </a:pPr>
            <a:r>
              <a:rPr lang="en-US" dirty="0">
                <a:solidFill>
                  <a:srgbClr val="F36C37"/>
                </a:solidFill>
              </a:rPr>
              <a:t>AI </a:t>
            </a:r>
            <a:r>
              <a:rPr lang="en-US" dirty="0" err="1">
                <a:solidFill>
                  <a:srgbClr val="F36C37"/>
                </a:solidFill>
              </a:rPr>
              <a:t>への誤認識</a:t>
            </a:r>
            <a:endParaRPr lang="en-US" dirty="0">
              <a:solidFill>
                <a:srgbClr val="F36C37"/>
              </a:solidFill>
            </a:endParaRPr>
          </a:p>
          <a:p>
            <a:pPr>
              <a:buFont typeface="Wingdings" pitchFamily="2" charset="2"/>
              <a:buChar char="ü"/>
            </a:pPr>
            <a:r>
              <a:rPr lang="en-US" altLang="ja-JP" dirty="0">
                <a:solidFill>
                  <a:srgbClr val="F36C37"/>
                </a:solidFill>
              </a:rPr>
              <a:t>AI </a:t>
            </a:r>
            <a:r>
              <a:rPr lang="ja-JP" altLang="en-US">
                <a:solidFill>
                  <a:srgbClr val="F36C37"/>
                </a:solidFill>
              </a:rPr>
              <a:t>のタスクと分野</a:t>
            </a:r>
            <a:endParaRPr lang="en-US" altLang="ja-JP" dirty="0">
              <a:solidFill>
                <a:srgbClr val="F36C37"/>
              </a:solidFill>
            </a:endParaRPr>
          </a:p>
          <a:p>
            <a:pPr>
              <a:buFont typeface="Wingdings" pitchFamily="2" charset="2"/>
              <a:buChar char="ü"/>
            </a:pPr>
            <a:r>
              <a:rPr lang="en-US" altLang="ja-JP" dirty="0">
                <a:solidFill>
                  <a:srgbClr val="F36C37"/>
                </a:solidFill>
              </a:rPr>
              <a:t>AI </a:t>
            </a:r>
            <a:r>
              <a:rPr lang="ja-JP" altLang="en-US">
                <a:solidFill>
                  <a:srgbClr val="F36C37"/>
                </a:solidFill>
              </a:rPr>
              <a:t>の原則</a:t>
            </a:r>
            <a:endParaRPr lang="en-US" altLang="ja-JP" dirty="0">
              <a:solidFill>
                <a:srgbClr val="F36C37"/>
              </a:solidFill>
            </a:endParaRPr>
          </a:p>
          <a:p>
            <a:pPr>
              <a:buFont typeface="Wingdings" pitchFamily="2" charset="2"/>
              <a:buChar char="ü"/>
            </a:pPr>
            <a:endParaRPr dirty="0"/>
          </a:p>
          <a:p>
            <a:pPr marL="635000" indent="-457200">
              <a:buFont typeface="Wingdings" pitchFamily="2" charset="2"/>
              <a:buChar char="ü"/>
            </a:pPr>
            <a:endParaRPr dirty="0"/>
          </a:p>
        </p:txBody>
      </p:sp>
      <p:sp>
        <p:nvSpPr>
          <p:cNvPr id="2" name="タイトル 1">
            <a:extLst>
              <a:ext uri="{FF2B5EF4-FFF2-40B4-BE49-F238E27FC236}">
                <a16:creationId xmlns:a16="http://schemas.microsoft.com/office/drawing/2014/main" id="{33A50074-F553-6701-A2E7-7F4B9794049E}"/>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3" name="四角形: 角を丸くする 8">
            <a:extLst>
              <a:ext uri="{FF2B5EF4-FFF2-40B4-BE49-F238E27FC236}">
                <a16:creationId xmlns:a16="http://schemas.microsoft.com/office/drawing/2014/main" id="{844D4A92-B35E-F50B-F591-4CC956F191B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a:t>
            </a:r>
            <a:r>
              <a:rPr kumimoji="1" lang="en-US" altLang="ja-JP" dirty="0"/>
              <a:t>-1-3.</a:t>
            </a:r>
            <a:r>
              <a:rPr lang="ja-JP" altLang="en-US" dirty="0"/>
              <a:t>ロジスティック回帰ハンズオン</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150</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3-1_</a:t>
            </a:r>
            <a:r>
              <a:rPr lang="ja-JP" altLang="en-US" dirty="0"/>
              <a:t>ロジスティック回帰によるガンの悪性腫瘍の分類</a:t>
            </a:r>
            <a:r>
              <a:rPr lang="en-US" altLang="ja-JP" dirty="0"/>
              <a:t>.ipynb </a:t>
            </a:r>
            <a:r>
              <a:rPr lang="ja-JP" altLang="en-US" dirty="0"/>
              <a:t>」を実行する</a:t>
            </a:r>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ロジスティック回帰のプログラムを実行してみます。</a:t>
            </a:r>
            <a:br>
              <a:rPr lang="en-US" altLang="ja-JP" sz="2000" b="1" dirty="0">
                <a:solidFill>
                  <a:srgbClr val="F36C37"/>
                </a:solidFill>
              </a:rPr>
            </a:br>
            <a:r>
              <a:rPr lang="ja-JP" altLang="en-US" sz="2000" b="1" dirty="0">
                <a:solidFill>
                  <a:srgbClr val="F36C37"/>
                </a:solidFill>
              </a:rPr>
              <a:t>このプログラムでは、ガンの腫瘍を分類するのにロジスティック回帰を</a:t>
            </a:r>
            <a:br>
              <a:rPr lang="en-US" altLang="ja-JP" sz="2000" b="1" dirty="0">
                <a:solidFill>
                  <a:srgbClr val="F36C37"/>
                </a:solidFill>
              </a:rPr>
            </a:br>
            <a:r>
              <a:rPr lang="ja-JP" altLang="en-US" sz="2000" b="1" dirty="0">
                <a:solidFill>
                  <a:srgbClr val="F36C37"/>
                </a:solidFill>
              </a:rPr>
              <a:t>用いて予測するモデルを作成します。</a:t>
            </a:r>
            <a:br>
              <a:rPr lang="en-US" altLang="ja-JP" sz="2000" b="1" dirty="0">
                <a:solidFill>
                  <a:srgbClr val="F36C37"/>
                </a:solidFill>
              </a:rPr>
            </a:br>
            <a:r>
              <a:rPr lang="ja-JP" altLang="en-US" sz="2000" b="1" dirty="0">
                <a:solidFill>
                  <a:srgbClr val="F36C37"/>
                </a:solidFill>
              </a:rPr>
              <a:t>まずは全ての説明変数を使用して予測をしてみます。</a:t>
            </a:r>
            <a:endParaRPr lang="en-US" altLang="ja-JP" sz="2000" b="1" dirty="0">
              <a:solidFill>
                <a:srgbClr val="F36C37"/>
              </a:solidFill>
            </a:endParaRPr>
          </a:p>
        </p:txBody>
      </p:sp>
    </p:spTree>
    <p:extLst>
      <p:ext uri="{BB962C8B-B14F-4D97-AF65-F5344CB8AC3E}">
        <p14:creationId xmlns:p14="http://schemas.microsoft.com/office/powerpoint/2010/main" val="41534380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説明変数と目的変数を確認する</a:t>
            </a:r>
          </a:p>
          <a:p>
            <a:pPr lvl="1">
              <a:buClr>
                <a:srgbClr val="F36C37"/>
              </a:buClr>
            </a:pPr>
            <a:r>
              <a:rPr lang="ja-JP" altLang="en-US" sz="1400" b="1" dirty="0"/>
              <a:t>目的変数：今回は悪性：</a:t>
            </a:r>
            <a:r>
              <a:rPr lang="en-US" altLang="ja-JP" sz="1400" b="1" dirty="0"/>
              <a:t>0</a:t>
            </a:r>
            <a:r>
              <a:rPr lang="ja-JP" altLang="en-US" sz="1400" b="1" dirty="0"/>
              <a:t>、良性：</a:t>
            </a:r>
            <a:r>
              <a:rPr lang="en-US" altLang="ja-JP" sz="1400" b="1" dirty="0"/>
              <a:t>1</a:t>
            </a:r>
            <a:r>
              <a:rPr lang="ja-JP" altLang="en-US" sz="1400" b="1" dirty="0"/>
              <a:t>の</a:t>
            </a:r>
            <a:r>
              <a:rPr lang="en-US" altLang="ja-JP" sz="1400" b="1" dirty="0"/>
              <a:t>2</a:t>
            </a:r>
            <a:r>
              <a:rPr lang="ja-JP" altLang="en-US" sz="1400" b="1" dirty="0"/>
              <a:t>値に分類する</a:t>
            </a:r>
            <a:endParaRPr lang="en-US" altLang="ja-JP" sz="1400" b="1" dirty="0"/>
          </a:p>
          <a:p>
            <a:pPr lvl="1">
              <a:buClr>
                <a:srgbClr val="F36C37"/>
              </a:buClr>
            </a:pPr>
            <a:r>
              <a:rPr lang="ja-JP" altLang="en-US" sz="1400" b="1" dirty="0"/>
              <a:t>説明変数：今回は全て浮動小数点型の数値で与えられているので、ダミー変数化は不要</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3-1-4.</a:t>
            </a:r>
            <a:r>
              <a:rPr lang="ja-JP" altLang="en-US" dirty="0"/>
              <a:t>データを確認する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151</a:t>
            </a:fld>
            <a:endParaRPr kumimoji="1" lang="ja-JP" altLang="en-US"/>
          </a:p>
        </p:txBody>
      </p:sp>
      <p:graphicFrame>
        <p:nvGraphicFramePr>
          <p:cNvPr id="4" name="表 7">
            <a:extLst>
              <a:ext uri="{FF2B5EF4-FFF2-40B4-BE49-F238E27FC236}">
                <a16:creationId xmlns:a16="http://schemas.microsoft.com/office/drawing/2014/main" id="{77C8EC45-9CF9-4ADB-AC49-5A4162639EA0}"/>
              </a:ext>
            </a:extLst>
          </p:cNvPr>
          <p:cNvGraphicFramePr>
            <a:graphicFrameLocks noGrp="1"/>
          </p:cNvGraphicFramePr>
          <p:nvPr>
            <p:extLst>
              <p:ext uri="{D42A27DB-BD31-4B8C-83A1-F6EECF244321}">
                <p14:modId xmlns:p14="http://schemas.microsoft.com/office/powerpoint/2010/main" val="15175800"/>
              </p:ext>
            </p:extLst>
          </p:nvPr>
        </p:nvGraphicFramePr>
        <p:xfrm>
          <a:off x="766762" y="2752376"/>
          <a:ext cx="10658480" cy="1949061"/>
        </p:xfrm>
        <a:graphic>
          <a:graphicData uri="http://schemas.openxmlformats.org/drawingml/2006/table">
            <a:tbl>
              <a:tblPr firstRow="1" bandRow="1">
                <a:tableStyleId>{21E4AEA4-8DFA-4A89-87EB-49C32662AFE0}</a:tableStyleId>
              </a:tblPr>
              <a:tblGrid>
                <a:gridCol w="1065848">
                  <a:extLst>
                    <a:ext uri="{9D8B030D-6E8A-4147-A177-3AD203B41FA5}">
                      <a16:colId xmlns:a16="http://schemas.microsoft.com/office/drawing/2014/main" val="3651834403"/>
                    </a:ext>
                  </a:extLst>
                </a:gridCol>
                <a:gridCol w="1065848">
                  <a:extLst>
                    <a:ext uri="{9D8B030D-6E8A-4147-A177-3AD203B41FA5}">
                      <a16:colId xmlns:a16="http://schemas.microsoft.com/office/drawing/2014/main" val="3565889333"/>
                    </a:ext>
                  </a:extLst>
                </a:gridCol>
                <a:gridCol w="1065848">
                  <a:extLst>
                    <a:ext uri="{9D8B030D-6E8A-4147-A177-3AD203B41FA5}">
                      <a16:colId xmlns:a16="http://schemas.microsoft.com/office/drawing/2014/main" val="3869457875"/>
                    </a:ext>
                  </a:extLst>
                </a:gridCol>
                <a:gridCol w="1065848">
                  <a:extLst>
                    <a:ext uri="{9D8B030D-6E8A-4147-A177-3AD203B41FA5}">
                      <a16:colId xmlns:a16="http://schemas.microsoft.com/office/drawing/2014/main" val="1593349839"/>
                    </a:ext>
                  </a:extLst>
                </a:gridCol>
                <a:gridCol w="1065848">
                  <a:extLst>
                    <a:ext uri="{9D8B030D-6E8A-4147-A177-3AD203B41FA5}">
                      <a16:colId xmlns:a16="http://schemas.microsoft.com/office/drawing/2014/main" val="3909416032"/>
                    </a:ext>
                  </a:extLst>
                </a:gridCol>
                <a:gridCol w="1065848">
                  <a:extLst>
                    <a:ext uri="{9D8B030D-6E8A-4147-A177-3AD203B41FA5}">
                      <a16:colId xmlns:a16="http://schemas.microsoft.com/office/drawing/2014/main" val="1848831541"/>
                    </a:ext>
                  </a:extLst>
                </a:gridCol>
                <a:gridCol w="1065848">
                  <a:extLst>
                    <a:ext uri="{9D8B030D-6E8A-4147-A177-3AD203B41FA5}">
                      <a16:colId xmlns:a16="http://schemas.microsoft.com/office/drawing/2014/main" val="261494273"/>
                    </a:ext>
                  </a:extLst>
                </a:gridCol>
                <a:gridCol w="1065848">
                  <a:extLst>
                    <a:ext uri="{9D8B030D-6E8A-4147-A177-3AD203B41FA5}">
                      <a16:colId xmlns:a16="http://schemas.microsoft.com/office/drawing/2014/main" val="2255579861"/>
                    </a:ext>
                  </a:extLst>
                </a:gridCol>
                <a:gridCol w="1065848">
                  <a:extLst>
                    <a:ext uri="{9D8B030D-6E8A-4147-A177-3AD203B41FA5}">
                      <a16:colId xmlns:a16="http://schemas.microsoft.com/office/drawing/2014/main" val="3101072901"/>
                    </a:ext>
                  </a:extLst>
                </a:gridCol>
                <a:gridCol w="1065848">
                  <a:extLst>
                    <a:ext uri="{9D8B030D-6E8A-4147-A177-3AD203B41FA5}">
                      <a16:colId xmlns:a16="http://schemas.microsoft.com/office/drawing/2014/main" val="1906868719"/>
                    </a:ext>
                  </a:extLst>
                </a:gridCol>
              </a:tblGrid>
              <a:tr h="451567">
                <a:tc>
                  <a:txBody>
                    <a:bodyPr/>
                    <a:lstStyle/>
                    <a:p>
                      <a:pPr algn="ctr"/>
                      <a:r>
                        <a:rPr lang="en-US" altLang="ja-JP" sz="1100" b="1" dirty="0">
                          <a:effectLst/>
                        </a:rPr>
                        <a:t>Class</a:t>
                      </a:r>
                      <a:endParaRPr lang="ja-JP" altLang="en-US" sz="1100" b="1" dirty="0">
                        <a:effectLst/>
                      </a:endParaRPr>
                    </a:p>
                  </a:txBody>
                  <a:tcPr anchor="ctr"/>
                </a:tc>
                <a:tc>
                  <a:txBody>
                    <a:bodyPr/>
                    <a:lstStyle/>
                    <a:p>
                      <a:pPr algn="ctr"/>
                      <a:r>
                        <a:rPr lang="en-US" sz="1100" b="1" dirty="0">
                          <a:effectLst/>
                        </a:rPr>
                        <a:t>mean radius</a:t>
                      </a:r>
                    </a:p>
                  </a:txBody>
                  <a:tcPr anchor="ctr"/>
                </a:tc>
                <a:tc>
                  <a:txBody>
                    <a:bodyPr/>
                    <a:lstStyle/>
                    <a:p>
                      <a:pPr algn="ctr"/>
                      <a:r>
                        <a:rPr lang="en-US" sz="1100" b="1" dirty="0">
                          <a:effectLst/>
                        </a:rPr>
                        <a:t>mean texture</a:t>
                      </a:r>
                    </a:p>
                  </a:txBody>
                  <a:tcPr anchor="ctr"/>
                </a:tc>
                <a:tc>
                  <a:txBody>
                    <a:bodyPr/>
                    <a:lstStyle/>
                    <a:p>
                      <a:pPr algn="ctr"/>
                      <a:r>
                        <a:rPr lang="en-US" sz="1100" b="1" dirty="0">
                          <a:effectLst/>
                        </a:rPr>
                        <a:t>mean perimeter</a:t>
                      </a:r>
                    </a:p>
                  </a:txBody>
                  <a:tcPr anchor="ctr"/>
                </a:tc>
                <a:tc>
                  <a:txBody>
                    <a:bodyPr/>
                    <a:lstStyle/>
                    <a:p>
                      <a:pPr algn="ctr"/>
                      <a:r>
                        <a:rPr lang="en-US" sz="1100" b="1" dirty="0">
                          <a:effectLst/>
                        </a:rPr>
                        <a:t>mean area</a:t>
                      </a: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sz="1100" b="1" dirty="0">
                          <a:effectLst/>
                        </a:rPr>
                        <a:t>worst concave points</a:t>
                      </a:r>
                    </a:p>
                  </a:txBody>
                  <a:tcPr anchor="ctr"/>
                </a:tc>
                <a:tc>
                  <a:txBody>
                    <a:bodyPr/>
                    <a:lstStyle/>
                    <a:p>
                      <a:pPr algn="ctr"/>
                      <a:r>
                        <a:rPr lang="en-US" sz="1100" b="1" dirty="0">
                          <a:effectLst/>
                        </a:rPr>
                        <a:t>worst symmetry</a:t>
                      </a:r>
                    </a:p>
                  </a:txBody>
                  <a:tcPr anchor="ctr"/>
                </a:tc>
                <a:tc>
                  <a:txBody>
                    <a:bodyPr/>
                    <a:lstStyle/>
                    <a:p>
                      <a:pPr algn="ctr"/>
                      <a:r>
                        <a:rPr lang="en-US" sz="1100" b="1" dirty="0">
                          <a:effectLst/>
                        </a:rPr>
                        <a:t>worst fractal dimension</a:t>
                      </a:r>
                    </a:p>
                  </a:txBody>
                  <a:tcPr anchor="ctr"/>
                </a:tc>
                <a:extLst>
                  <a:ext uri="{0D108BD9-81ED-4DB2-BD59-A6C34878D82A}">
                    <a16:rowId xmlns:a16="http://schemas.microsoft.com/office/drawing/2014/main" val="2006228544"/>
                  </a:ext>
                </a:extLst>
              </a:tr>
              <a:tr h="451567">
                <a:tc>
                  <a:txBody>
                    <a:bodyPr/>
                    <a:lstStyle/>
                    <a:p>
                      <a:pPr algn="l"/>
                      <a:r>
                        <a:rPr lang="en-US" altLang="ja-JP" sz="1100" b="1" dirty="0">
                          <a:effectLst/>
                          <a:latin typeface="+mn-ea"/>
                          <a:ea typeface="+mn-ea"/>
                        </a:rPr>
                        <a:t>0</a:t>
                      </a:r>
                      <a:r>
                        <a:rPr lang="ja-JP" altLang="en-US" sz="1100" b="1" dirty="0">
                          <a:effectLst/>
                          <a:latin typeface="+mn-ea"/>
                          <a:ea typeface="+mn-ea"/>
                        </a:rPr>
                        <a:t>（悪性）</a:t>
                      </a:r>
                      <a:endParaRPr lang="en-US" altLang="ja-JP" sz="1100" b="1" dirty="0">
                        <a:effectLst/>
                        <a:latin typeface="+mn-ea"/>
                        <a:ea typeface="+mn-ea"/>
                      </a:endParaRPr>
                    </a:p>
                  </a:txBody>
                  <a:tcPr anchor="ctr"/>
                </a:tc>
                <a:tc>
                  <a:txBody>
                    <a:bodyPr/>
                    <a:lstStyle/>
                    <a:p>
                      <a:pPr algn="r"/>
                      <a:r>
                        <a:rPr lang="en-US" altLang="ja-JP" sz="1100" b="1" dirty="0">
                          <a:effectLst/>
                        </a:rPr>
                        <a:t>17.99</a:t>
                      </a:r>
                    </a:p>
                  </a:txBody>
                  <a:tcPr anchor="ctr"/>
                </a:tc>
                <a:tc>
                  <a:txBody>
                    <a:bodyPr/>
                    <a:lstStyle/>
                    <a:p>
                      <a:pPr algn="r"/>
                      <a:r>
                        <a:rPr lang="en-US" altLang="ja-JP" sz="1100" b="1" dirty="0">
                          <a:effectLst/>
                        </a:rPr>
                        <a:t>10.38</a:t>
                      </a:r>
                    </a:p>
                  </a:txBody>
                  <a:tcPr anchor="ctr"/>
                </a:tc>
                <a:tc>
                  <a:txBody>
                    <a:bodyPr/>
                    <a:lstStyle/>
                    <a:p>
                      <a:pPr algn="r"/>
                      <a:r>
                        <a:rPr lang="en-US" altLang="ja-JP" sz="1100" b="1" dirty="0">
                          <a:effectLst/>
                        </a:rPr>
                        <a:t>122.8</a:t>
                      </a:r>
                    </a:p>
                  </a:txBody>
                  <a:tcPr anchor="ctr"/>
                </a:tc>
                <a:tc>
                  <a:txBody>
                    <a:bodyPr/>
                    <a:lstStyle/>
                    <a:p>
                      <a:pPr algn="r"/>
                      <a:r>
                        <a:rPr lang="en-US" altLang="ja-JP" sz="1100" b="1" dirty="0">
                          <a:effectLst/>
                        </a:rPr>
                        <a:t>1,001.0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0.26540</a:t>
                      </a:r>
                    </a:p>
                  </a:txBody>
                  <a:tcPr anchor="ctr"/>
                </a:tc>
                <a:tc>
                  <a:txBody>
                    <a:bodyPr/>
                    <a:lstStyle/>
                    <a:p>
                      <a:pPr algn="r"/>
                      <a:r>
                        <a:rPr lang="en-US" altLang="ja-JP" sz="1100" b="1" dirty="0">
                          <a:effectLst/>
                        </a:rPr>
                        <a:t>0.46010</a:t>
                      </a:r>
                    </a:p>
                  </a:txBody>
                  <a:tcPr anchor="ctr"/>
                </a:tc>
                <a:tc>
                  <a:txBody>
                    <a:bodyPr/>
                    <a:lstStyle/>
                    <a:p>
                      <a:pPr algn="r"/>
                      <a:r>
                        <a:rPr lang="en-US" altLang="ja-JP" sz="1100" b="1" dirty="0">
                          <a:effectLst/>
                        </a:rPr>
                        <a:t>0.11890</a:t>
                      </a:r>
                    </a:p>
                  </a:txBody>
                  <a:tcPr anchor="ctr"/>
                </a:tc>
                <a:extLst>
                  <a:ext uri="{0D108BD9-81ED-4DB2-BD59-A6C34878D82A}">
                    <a16:rowId xmlns:a16="http://schemas.microsoft.com/office/drawing/2014/main" val="1421906561"/>
                  </a:ext>
                </a:extLst>
              </a:tr>
              <a:tr h="451567">
                <a:tc>
                  <a:txBody>
                    <a:bodyPr/>
                    <a:lstStyle/>
                    <a:p>
                      <a:pPr algn="l"/>
                      <a:r>
                        <a:rPr lang="en-US" altLang="ja-JP" sz="1100" b="1" dirty="0">
                          <a:effectLst/>
                          <a:latin typeface="+mn-ea"/>
                          <a:ea typeface="+mn-ea"/>
                        </a:rPr>
                        <a:t>1</a:t>
                      </a:r>
                      <a:r>
                        <a:rPr lang="ja-JP" altLang="en-US" sz="1100" b="1" dirty="0">
                          <a:effectLst/>
                          <a:latin typeface="+mn-ea"/>
                          <a:ea typeface="+mn-ea"/>
                        </a:rPr>
                        <a:t>（良性）</a:t>
                      </a:r>
                      <a:endParaRPr lang="en-US" altLang="ja-JP" sz="1100" b="1" dirty="0">
                        <a:effectLst/>
                        <a:latin typeface="+mn-ea"/>
                        <a:ea typeface="+mn-ea"/>
                      </a:endParaRPr>
                    </a:p>
                  </a:txBody>
                  <a:tcPr anchor="ctr"/>
                </a:tc>
                <a:tc>
                  <a:txBody>
                    <a:bodyPr/>
                    <a:lstStyle/>
                    <a:p>
                      <a:pPr algn="r"/>
                      <a:r>
                        <a:rPr lang="en-US" altLang="ja-JP" sz="1100" b="1" dirty="0">
                          <a:effectLst/>
                        </a:rPr>
                        <a:t>20.57</a:t>
                      </a:r>
                    </a:p>
                  </a:txBody>
                  <a:tcPr anchor="ctr"/>
                </a:tc>
                <a:tc>
                  <a:txBody>
                    <a:bodyPr/>
                    <a:lstStyle/>
                    <a:p>
                      <a:pPr algn="r"/>
                      <a:r>
                        <a:rPr lang="en-US" altLang="ja-JP" sz="1100" b="1" dirty="0">
                          <a:effectLst/>
                        </a:rPr>
                        <a:t>17.77</a:t>
                      </a:r>
                    </a:p>
                  </a:txBody>
                  <a:tcPr anchor="ctr"/>
                </a:tc>
                <a:tc>
                  <a:txBody>
                    <a:bodyPr/>
                    <a:lstStyle/>
                    <a:p>
                      <a:pPr algn="r"/>
                      <a:r>
                        <a:rPr lang="en-US" altLang="ja-JP" sz="1100" b="1" dirty="0">
                          <a:effectLst/>
                        </a:rPr>
                        <a:t>132.9</a:t>
                      </a:r>
                    </a:p>
                  </a:txBody>
                  <a:tcPr anchor="ctr"/>
                </a:tc>
                <a:tc>
                  <a:txBody>
                    <a:bodyPr/>
                    <a:lstStyle/>
                    <a:p>
                      <a:pPr algn="r"/>
                      <a:r>
                        <a:rPr lang="en-US" altLang="ja-JP" sz="1100" b="1" dirty="0">
                          <a:effectLst/>
                        </a:rPr>
                        <a:t>1,326.0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0.18600</a:t>
                      </a:r>
                    </a:p>
                  </a:txBody>
                  <a:tcPr anchor="ctr"/>
                </a:tc>
                <a:tc>
                  <a:txBody>
                    <a:bodyPr/>
                    <a:lstStyle/>
                    <a:p>
                      <a:pPr algn="r"/>
                      <a:r>
                        <a:rPr lang="en-US" altLang="ja-JP" sz="1100" b="1" dirty="0">
                          <a:effectLst/>
                        </a:rPr>
                        <a:t>0.27500</a:t>
                      </a:r>
                    </a:p>
                  </a:txBody>
                  <a:tcPr anchor="ctr"/>
                </a:tc>
                <a:tc>
                  <a:txBody>
                    <a:bodyPr/>
                    <a:lstStyle/>
                    <a:p>
                      <a:pPr algn="r"/>
                      <a:r>
                        <a:rPr lang="en-US" altLang="ja-JP" sz="1100" b="1" dirty="0">
                          <a:effectLst/>
                        </a:rPr>
                        <a:t>0.08902</a:t>
                      </a:r>
                    </a:p>
                  </a:txBody>
                  <a:tcPr anchor="ctr"/>
                </a:tc>
                <a:extLst>
                  <a:ext uri="{0D108BD9-81ED-4DB2-BD59-A6C34878D82A}">
                    <a16:rowId xmlns:a16="http://schemas.microsoft.com/office/drawing/2014/main" val="3133906787"/>
                  </a:ext>
                </a:extLst>
              </a:tr>
              <a:tr h="451567">
                <a:tc>
                  <a:txBody>
                    <a:bodyPr/>
                    <a:lstStyle/>
                    <a:p>
                      <a:pPr algn="l"/>
                      <a:r>
                        <a:rPr kumimoji="1" lang="en-US" altLang="ja-JP" sz="1100" b="1" dirty="0">
                          <a:latin typeface="+mn-ea"/>
                          <a:ea typeface="+mn-ea"/>
                        </a:rPr>
                        <a:t>0</a:t>
                      </a:r>
                      <a:r>
                        <a:rPr kumimoji="1" lang="ja-JP" altLang="en-US" sz="1100" b="1" dirty="0">
                          <a:latin typeface="+mn-ea"/>
                          <a:ea typeface="+mn-ea"/>
                        </a:rPr>
                        <a:t>（悪性）</a:t>
                      </a:r>
                    </a:p>
                  </a:txBody>
                  <a:tcPr anchor="ctr"/>
                </a:tc>
                <a:tc>
                  <a:txBody>
                    <a:bodyPr/>
                    <a:lstStyle/>
                    <a:p>
                      <a:pPr algn="r"/>
                      <a:r>
                        <a:rPr lang="en-US" altLang="ja-JP" sz="1100" b="1" dirty="0">
                          <a:effectLst/>
                        </a:rPr>
                        <a:t>19.69</a:t>
                      </a:r>
                    </a:p>
                  </a:txBody>
                  <a:tcPr anchor="ctr"/>
                </a:tc>
                <a:tc>
                  <a:txBody>
                    <a:bodyPr/>
                    <a:lstStyle/>
                    <a:p>
                      <a:pPr algn="r"/>
                      <a:r>
                        <a:rPr lang="en-US" altLang="ja-JP" sz="1100" b="1" dirty="0">
                          <a:effectLst/>
                        </a:rPr>
                        <a:t>21.25</a:t>
                      </a:r>
                    </a:p>
                  </a:txBody>
                  <a:tcPr anchor="ctr"/>
                </a:tc>
                <a:tc>
                  <a:txBody>
                    <a:bodyPr/>
                    <a:lstStyle/>
                    <a:p>
                      <a:pPr algn="r"/>
                      <a:r>
                        <a:rPr lang="en-US" altLang="ja-JP" sz="1100" b="1" dirty="0">
                          <a:effectLst/>
                        </a:rPr>
                        <a:t>130.0</a:t>
                      </a:r>
                    </a:p>
                  </a:txBody>
                  <a:tcPr anchor="ctr"/>
                </a:tc>
                <a:tc>
                  <a:txBody>
                    <a:bodyPr/>
                    <a:lstStyle/>
                    <a:p>
                      <a:pPr algn="r"/>
                      <a:r>
                        <a:rPr lang="en-US" altLang="ja-JP" sz="1100" b="1" dirty="0">
                          <a:effectLst/>
                        </a:rPr>
                        <a:t>1,203.0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0.24300</a:t>
                      </a:r>
                    </a:p>
                  </a:txBody>
                  <a:tcPr anchor="ctr"/>
                </a:tc>
                <a:tc>
                  <a:txBody>
                    <a:bodyPr/>
                    <a:lstStyle/>
                    <a:p>
                      <a:pPr algn="r"/>
                      <a:r>
                        <a:rPr lang="en-US" altLang="ja-JP" sz="1100" b="1" dirty="0">
                          <a:effectLst/>
                        </a:rPr>
                        <a:t>0.36130</a:t>
                      </a:r>
                    </a:p>
                  </a:txBody>
                  <a:tcPr anchor="ctr"/>
                </a:tc>
                <a:tc>
                  <a:txBody>
                    <a:bodyPr/>
                    <a:lstStyle/>
                    <a:p>
                      <a:pPr algn="r"/>
                      <a:r>
                        <a:rPr lang="en-US" altLang="ja-JP" sz="1100" b="1" dirty="0">
                          <a:effectLst/>
                        </a:rPr>
                        <a:t>0.08758</a:t>
                      </a:r>
                    </a:p>
                  </a:txBody>
                  <a:tcPr anchor="ctr"/>
                </a:tc>
                <a:extLst>
                  <a:ext uri="{0D108BD9-81ED-4DB2-BD59-A6C34878D82A}">
                    <a16:rowId xmlns:a16="http://schemas.microsoft.com/office/drawing/2014/main" val="1332891417"/>
                  </a:ext>
                </a:extLst>
              </a:tr>
            </a:tbl>
          </a:graphicData>
        </a:graphic>
      </p:graphicFrame>
      <p:sp>
        <p:nvSpPr>
          <p:cNvPr id="8" name="四角形: 角を丸くする 7">
            <a:extLst>
              <a:ext uri="{FF2B5EF4-FFF2-40B4-BE49-F238E27FC236}">
                <a16:creationId xmlns:a16="http://schemas.microsoft.com/office/drawing/2014/main" id="{599D2325-CAE6-4680-B5B6-B9738C3129DE}"/>
              </a:ext>
            </a:extLst>
          </p:cNvPr>
          <p:cNvSpPr/>
          <p:nvPr/>
        </p:nvSpPr>
        <p:spPr>
          <a:xfrm>
            <a:off x="766763" y="2657172"/>
            <a:ext cx="1006053"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吹き出し: 折線 (強調線付き) 8">
            <a:extLst>
              <a:ext uri="{FF2B5EF4-FFF2-40B4-BE49-F238E27FC236}">
                <a16:creationId xmlns:a16="http://schemas.microsoft.com/office/drawing/2014/main" id="{B8743F24-CF55-4785-9E41-7B6370217578}"/>
              </a:ext>
            </a:extLst>
          </p:cNvPr>
          <p:cNvSpPr/>
          <p:nvPr/>
        </p:nvSpPr>
        <p:spPr>
          <a:xfrm>
            <a:off x="1737360" y="4937713"/>
            <a:ext cx="1528354" cy="429815"/>
          </a:xfrm>
          <a:prstGeom prst="accentCallout2">
            <a:avLst>
              <a:gd name="adj1" fmla="val 18750"/>
              <a:gd name="adj2" fmla="val -8333"/>
              <a:gd name="adj3" fmla="val 18750"/>
              <a:gd name="adj4" fmla="val -16667"/>
              <a:gd name="adj5" fmla="val -43554"/>
              <a:gd name="adj6" fmla="val -4229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目的変数</a:t>
            </a:r>
            <a:endParaRPr kumimoji="1" lang="en-US" altLang="ja-JP" b="1" dirty="0">
              <a:solidFill>
                <a:srgbClr val="EB0046"/>
              </a:solidFill>
              <a:latin typeface="+mn-ea"/>
            </a:endParaRPr>
          </a:p>
        </p:txBody>
      </p:sp>
      <p:sp>
        <p:nvSpPr>
          <p:cNvPr id="26" name="四角形: 角を丸くする 25">
            <a:extLst>
              <a:ext uri="{FF2B5EF4-FFF2-40B4-BE49-F238E27FC236}">
                <a16:creationId xmlns:a16="http://schemas.microsoft.com/office/drawing/2014/main" id="{F625D1B3-33F5-4737-A2CF-F84D30057B7C}"/>
              </a:ext>
            </a:extLst>
          </p:cNvPr>
          <p:cNvSpPr/>
          <p:nvPr/>
        </p:nvSpPr>
        <p:spPr>
          <a:xfrm>
            <a:off x="1841819" y="2619812"/>
            <a:ext cx="9652422" cy="2071396"/>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7" name="吹き出し: 折線 (強調線付き) 26">
            <a:extLst>
              <a:ext uri="{FF2B5EF4-FFF2-40B4-BE49-F238E27FC236}">
                <a16:creationId xmlns:a16="http://schemas.microsoft.com/office/drawing/2014/main" id="{F809901D-958B-4BD0-8A3C-D0700D678359}"/>
              </a:ext>
            </a:extLst>
          </p:cNvPr>
          <p:cNvSpPr/>
          <p:nvPr/>
        </p:nvSpPr>
        <p:spPr>
          <a:xfrm>
            <a:off x="5921581" y="4981981"/>
            <a:ext cx="1492898" cy="418537"/>
          </a:xfrm>
          <a:prstGeom prst="accentCallout2">
            <a:avLst>
              <a:gd name="adj1" fmla="val 18750"/>
              <a:gd name="adj2" fmla="val -8333"/>
              <a:gd name="adj3" fmla="val 18750"/>
              <a:gd name="adj4" fmla="val -16667"/>
              <a:gd name="adj5" fmla="val -63618"/>
              <a:gd name="adj6" fmla="val -4104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説明変数（今回は全部使ってみる）</a:t>
            </a:r>
            <a:endParaRPr kumimoji="1" lang="en-US" altLang="ja-JP" b="1" dirty="0">
              <a:solidFill>
                <a:srgbClr val="EB0046"/>
              </a:solidFill>
              <a:latin typeface="+mn-ea"/>
            </a:endParaRPr>
          </a:p>
        </p:txBody>
      </p:sp>
    </p:spTree>
    <p:extLst>
      <p:ext uri="{BB962C8B-B14F-4D97-AF65-F5344CB8AC3E}">
        <p14:creationId xmlns:p14="http://schemas.microsoft.com/office/powerpoint/2010/main" val="35095150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3-1-5.</a:t>
            </a:r>
            <a:r>
              <a:rPr lang="ja-JP" altLang="en-US" dirty="0"/>
              <a:t>分類課題の種類</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152</a:t>
            </a:fld>
            <a:endParaRPr kumimoji="1" lang="ja-JP" altLang="en-US"/>
          </a:p>
        </p:txBody>
      </p:sp>
      <p:grpSp>
        <p:nvGrpSpPr>
          <p:cNvPr id="26" name="グループ化 25">
            <a:extLst>
              <a:ext uri="{FF2B5EF4-FFF2-40B4-BE49-F238E27FC236}">
                <a16:creationId xmlns:a16="http://schemas.microsoft.com/office/drawing/2014/main" id="{9FAC49A4-6502-4F25-A19A-1359EF023EA0}"/>
              </a:ext>
            </a:extLst>
          </p:cNvPr>
          <p:cNvGrpSpPr/>
          <p:nvPr/>
        </p:nvGrpSpPr>
        <p:grpSpPr>
          <a:xfrm>
            <a:off x="2683249" y="974397"/>
            <a:ext cx="6825504" cy="468736"/>
            <a:chOff x="2154608" y="3539394"/>
            <a:chExt cx="6825505" cy="426124"/>
          </a:xfrm>
        </p:grpSpPr>
        <p:sp>
          <p:nvSpPr>
            <p:cNvPr id="27" name="四角形: 角を丸くする 26">
              <a:extLst>
                <a:ext uri="{FF2B5EF4-FFF2-40B4-BE49-F238E27FC236}">
                  <a16:creationId xmlns:a16="http://schemas.microsoft.com/office/drawing/2014/main" id="{399B731D-D648-4183-8926-F8D8D821A1D4}"/>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28" name="正方形/長方形 27">
              <a:extLst>
                <a:ext uri="{FF2B5EF4-FFF2-40B4-BE49-F238E27FC236}">
                  <a16:creationId xmlns:a16="http://schemas.microsoft.com/office/drawing/2014/main" id="{053175B5-BE32-45D2-8DEA-99B5D15A556E}"/>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分類課題は大きく</a:t>
              </a:r>
              <a:r>
                <a:rPr lang="en-US" altLang="ja-JP" sz="2400" b="1" spc="150" dirty="0">
                  <a:solidFill>
                    <a:schemeClr val="bg1"/>
                  </a:solidFill>
                  <a:latin typeface="+mn-ea"/>
                </a:rPr>
                <a:t>2</a:t>
              </a:r>
              <a:r>
                <a:rPr lang="ja-JP" altLang="en-US" sz="2400" b="1" spc="150" dirty="0">
                  <a:solidFill>
                    <a:schemeClr val="bg1"/>
                  </a:solidFill>
                  <a:latin typeface="+mn-ea"/>
                </a:rPr>
                <a:t>種類</a:t>
              </a:r>
            </a:p>
          </p:txBody>
        </p:sp>
      </p:grpSp>
      <p:sp>
        <p:nvSpPr>
          <p:cNvPr id="29" name="四角形: 角を丸くする 28">
            <a:extLst>
              <a:ext uri="{FF2B5EF4-FFF2-40B4-BE49-F238E27FC236}">
                <a16:creationId xmlns:a16="http://schemas.microsoft.com/office/drawing/2014/main" id="{18EFE405-2D58-4D77-BDF4-535E96277765}"/>
              </a:ext>
            </a:extLst>
          </p:cNvPr>
          <p:cNvSpPr/>
          <p:nvPr/>
        </p:nvSpPr>
        <p:spPr bwMode="auto">
          <a:xfrm>
            <a:off x="766763" y="2674854"/>
            <a:ext cx="2387499" cy="2523554"/>
          </a:xfrm>
          <a:prstGeom prst="roundRect">
            <a:avLst>
              <a:gd name="adj" fmla="val 5515"/>
            </a:avLst>
          </a:prstGeom>
          <a:solidFill>
            <a:srgbClr val="FFF4E1"/>
          </a:solidFill>
          <a:ln w="19050" algn="ctr">
            <a:noFill/>
            <a:prstDash val="dash"/>
            <a:round/>
            <a:headEnd/>
            <a:tailEnd/>
          </a:ln>
          <a:effectLst>
            <a:outerShdw blurRad="50800" dist="38100" dir="2700000" algn="tl" rotWithShape="0">
              <a:prstClr val="black">
                <a:alpha val="40000"/>
              </a:prstClr>
            </a:outerShdw>
          </a:effectLst>
        </p:spPr>
        <p:txBody>
          <a:bodyPr wrap="none" rtlCol="0" anchor="ctr"/>
          <a:lstStyle/>
          <a:p>
            <a:pPr algn="ctr"/>
            <a:endParaRPr kumimoji="1" lang="ja-JP" altLang="en-US" sz="2400" dirty="0">
              <a:solidFill>
                <a:schemeClr val="bg1"/>
              </a:solidFill>
            </a:endParaRPr>
          </a:p>
        </p:txBody>
      </p:sp>
      <p:sp>
        <p:nvSpPr>
          <p:cNvPr id="30" name="正方形/長方形 29">
            <a:extLst>
              <a:ext uri="{FF2B5EF4-FFF2-40B4-BE49-F238E27FC236}">
                <a16:creationId xmlns:a16="http://schemas.microsoft.com/office/drawing/2014/main" id="{D401CCE5-9AF8-4DE6-9C06-B245FCEDDCA1}"/>
              </a:ext>
            </a:extLst>
          </p:cNvPr>
          <p:cNvSpPr/>
          <p:nvPr/>
        </p:nvSpPr>
        <p:spPr>
          <a:xfrm>
            <a:off x="766763" y="2845624"/>
            <a:ext cx="2387499" cy="430887"/>
          </a:xfrm>
          <a:prstGeom prst="rect">
            <a:avLst/>
          </a:prstGeom>
        </p:spPr>
        <p:txBody>
          <a:bodyPr wrap="square">
            <a:spAutoFit/>
          </a:bodyPr>
          <a:lstStyle/>
          <a:p>
            <a:pPr algn="ctr"/>
            <a:r>
              <a:rPr lang="en-US" altLang="ja-JP" sz="2200" b="1" dirty="0">
                <a:solidFill>
                  <a:srgbClr val="E94823"/>
                </a:solidFill>
                <a:latin typeface="+mn-ea"/>
                <a:cs typeface="ヒラギノ角ゴ Pro W6"/>
              </a:rPr>
              <a:t>2</a:t>
            </a:r>
            <a:r>
              <a:rPr lang="ja-JP" altLang="en-US" sz="2200" b="1" dirty="0">
                <a:solidFill>
                  <a:srgbClr val="E94823"/>
                </a:solidFill>
                <a:latin typeface="+mn-ea"/>
                <a:cs typeface="ヒラギノ角ゴ Pro W6"/>
              </a:rPr>
              <a:t>値</a:t>
            </a:r>
            <a:r>
              <a:rPr lang="ja-JP" altLang="en-US" sz="2200" dirty="0">
                <a:solidFill>
                  <a:schemeClr val="tx2">
                    <a:lumMod val="75000"/>
                    <a:lumOff val="25000"/>
                  </a:schemeClr>
                </a:solidFill>
                <a:latin typeface="+mn-ea"/>
                <a:cs typeface="ヒラギノ角ゴ Pro W6"/>
              </a:rPr>
              <a:t>分類</a:t>
            </a:r>
          </a:p>
        </p:txBody>
      </p:sp>
      <p:sp>
        <p:nvSpPr>
          <p:cNvPr id="47" name="正方形/長方形 46">
            <a:extLst>
              <a:ext uri="{FF2B5EF4-FFF2-40B4-BE49-F238E27FC236}">
                <a16:creationId xmlns:a16="http://schemas.microsoft.com/office/drawing/2014/main" id="{13BC1708-60FB-41AC-9338-E425C31EA66E}"/>
              </a:ext>
            </a:extLst>
          </p:cNvPr>
          <p:cNvSpPr/>
          <p:nvPr/>
        </p:nvSpPr>
        <p:spPr>
          <a:xfrm>
            <a:off x="766763" y="3332192"/>
            <a:ext cx="2387499" cy="1738938"/>
          </a:xfrm>
          <a:prstGeom prst="rect">
            <a:avLst/>
          </a:prstGeom>
        </p:spPr>
        <p:txBody>
          <a:bodyPr wrap="square">
            <a:spAutoFit/>
          </a:bodyPr>
          <a:lstStyle/>
          <a:p>
            <a:r>
              <a:rPr lang="ja-JP" altLang="en-US" sz="2000" b="1" dirty="0">
                <a:solidFill>
                  <a:srgbClr val="E94823"/>
                </a:solidFill>
                <a:latin typeface="+mn-ea"/>
                <a:cs typeface="ヒラギノ角ゴ Pro W6"/>
              </a:rPr>
              <a:t>・</a:t>
            </a:r>
            <a:r>
              <a:rPr lang="en-US" altLang="ja-JP" sz="2000" b="1" dirty="0">
                <a:solidFill>
                  <a:srgbClr val="E94823"/>
                </a:solidFill>
                <a:latin typeface="+mn-ea"/>
                <a:cs typeface="ヒラギノ角ゴ Pro W6"/>
              </a:rPr>
              <a:t>0</a:t>
            </a:r>
            <a:r>
              <a:rPr lang="ja-JP" altLang="en-US" sz="2000" b="1" dirty="0">
                <a:solidFill>
                  <a:srgbClr val="E94823"/>
                </a:solidFill>
                <a:latin typeface="+mn-ea"/>
                <a:cs typeface="ヒラギノ角ゴ Pro W6"/>
              </a:rPr>
              <a:t>か</a:t>
            </a:r>
            <a:r>
              <a:rPr lang="en-US" altLang="ja-JP" sz="2000" b="1" dirty="0">
                <a:solidFill>
                  <a:srgbClr val="E94823"/>
                </a:solidFill>
                <a:latin typeface="+mn-ea"/>
                <a:cs typeface="ヒラギノ角ゴ Pro W6"/>
              </a:rPr>
              <a:t>1</a:t>
            </a:r>
            <a:r>
              <a:rPr lang="ja-JP" altLang="en-US" sz="2000" b="1" dirty="0">
                <a:solidFill>
                  <a:srgbClr val="E94823"/>
                </a:solidFill>
                <a:latin typeface="+mn-ea"/>
                <a:cs typeface="ヒラギノ角ゴ Pro W6"/>
              </a:rPr>
              <a:t>かの判別</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・合格、不合格</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・陽性、陰性</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・犬か猫かなど</a:t>
            </a:r>
            <a:endParaRPr lang="en-US" altLang="ja-JP" sz="2000" b="1" dirty="0">
              <a:solidFill>
                <a:srgbClr val="E94823"/>
              </a:solidFill>
              <a:latin typeface="+mn-ea"/>
              <a:cs typeface="ヒラギノ角ゴ Pro W6"/>
            </a:endParaRPr>
          </a:p>
          <a:p>
            <a:pPr>
              <a:spcBef>
                <a:spcPts val="600"/>
              </a:spcBef>
            </a:pPr>
            <a:r>
              <a:rPr lang="en-US" altLang="ja-JP" sz="2200" b="1" dirty="0">
                <a:solidFill>
                  <a:srgbClr val="E94823"/>
                </a:solidFill>
                <a:latin typeface="+mn-ea"/>
                <a:cs typeface="ヒラギノ角ゴ Pro W6"/>
              </a:rPr>
              <a:t> </a:t>
            </a:r>
            <a:r>
              <a:rPr lang="ja-JP" altLang="en-US" b="1" dirty="0">
                <a:solidFill>
                  <a:schemeClr val="tx2">
                    <a:lumMod val="75000"/>
                    <a:lumOff val="25000"/>
                  </a:schemeClr>
                </a:solidFill>
                <a:latin typeface="+mn-ea"/>
                <a:cs typeface="ヒラギノ角ゴ Pro W6"/>
              </a:rPr>
              <a:t>今回のケースに該当</a:t>
            </a:r>
          </a:p>
        </p:txBody>
      </p:sp>
      <p:sp>
        <p:nvSpPr>
          <p:cNvPr id="51" name="四角形: 角を丸くする 50">
            <a:extLst>
              <a:ext uri="{FF2B5EF4-FFF2-40B4-BE49-F238E27FC236}">
                <a16:creationId xmlns:a16="http://schemas.microsoft.com/office/drawing/2014/main" id="{2D4F84E1-FF97-4CDC-BCB1-AF4033D0F32A}"/>
              </a:ext>
            </a:extLst>
          </p:cNvPr>
          <p:cNvSpPr/>
          <p:nvPr/>
        </p:nvSpPr>
        <p:spPr bwMode="auto">
          <a:xfrm>
            <a:off x="6314682" y="2674854"/>
            <a:ext cx="2387499" cy="2523554"/>
          </a:xfrm>
          <a:prstGeom prst="roundRect">
            <a:avLst>
              <a:gd name="adj" fmla="val 5515"/>
            </a:avLst>
          </a:prstGeom>
          <a:solidFill>
            <a:srgbClr val="FFF4E1"/>
          </a:solidFill>
          <a:ln w="19050" algn="ctr">
            <a:noFill/>
            <a:prstDash val="dash"/>
            <a:round/>
            <a:headEnd/>
            <a:tailEnd/>
          </a:ln>
          <a:effectLst>
            <a:outerShdw blurRad="50800" dist="38100" dir="2700000" algn="tl" rotWithShape="0">
              <a:prstClr val="black">
                <a:alpha val="40000"/>
              </a:prstClr>
            </a:outerShdw>
          </a:effectLst>
        </p:spPr>
        <p:txBody>
          <a:bodyPr wrap="none" rtlCol="0" anchor="ctr"/>
          <a:lstStyle/>
          <a:p>
            <a:pPr algn="ctr"/>
            <a:endParaRPr kumimoji="1" lang="ja-JP" altLang="en-US" sz="2400" dirty="0">
              <a:solidFill>
                <a:schemeClr val="bg1"/>
              </a:solidFill>
            </a:endParaRPr>
          </a:p>
        </p:txBody>
      </p:sp>
      <p:sp>
        <p:nvSpPr>
          <p:cNvPr id="52" name="正方形/長方形 51">
            <a:extLst>
              <a:ext uri="{FF2B5EF4-FFF2-40B4-BE49-F238E27FC236}">
                <a16:creationId xmlns:a16="http://schemas.microsoft.com/office/drawing/2014/main" id="{23E0EF12-AED1-40ED-937F-C75E844B897D}"/>
              </a:ext>
            </a:extLst>
          </p:cNvPr>
          <p:cNvSpPr/>
          <p:nvPr/>
        </p:nvSpPr>
        <p:spPr>
          <a:xfrm>
            <a:off x="6314682" y="2845624"/>
            <a:ext cx="2387499" cy="430887"/>
          </a:xfrm>
          <a:prstGeom prst="rect">
            <a:avLst/>
          </a:prstGeom>
        </p:spPr>
        <p:txBody>
          <a:bodyPr wrap="square">
            <a:spAutoFit/>
          </a:bodyPr>
          <a:lstStyle/>
          <a:p>
            <a:pPr algn="ctr"/>
            <a:r>
              <a:rPr lang="ja-JP" altLang="en-US" sz="2200" b="1" dirty="0">
                <a:solidFill>
                  <a:srgbClr val="E94823"/>
                </a:solidFill>
                <a:latin typeface="+mn-ea"/>
                <a:cs typeface="ヒラギノ角ゴ Pro W6"/>
              </a:rPr>
              <a:t>多値</a:t>
            </a:r>
            <a:r>
              <a:rPr lang="ja-JP" altLang="en-US" sz="2200" dirty="0">
                <a:solidFill>
                  <a:schemeClr val="tx2">
                    <a:lumMod val="75000"/>
                    <a:lumOff val="25000"/>
                  </a:schemeClr>
                </a:solidFill>
                <a:latin typeface="+mn-ea"/>
                <a:cs typeface="ヒラギノ角ゴ Pro W6"/>
              </a:rPr>
              <a:t>分類</a:t>
            </a:r>
          </a:p>
        </p:txBody>
      </p:sp>
      <p:sp>
        <p:nvSpPr>
          <p:cNvPr id="53" name="正方形/長方形 52">
            <a:extLst>
              <a:ext uri="{FF2B5EF4-FFF2-40B4-BE49-F238E27FC236}">
                <a16:creationId xmlns:a16="http://schemas.microsoft.com/office/drawing/2014/main" id="{AE66D292-5DEF-485A-A8D9-734071435C25}"/>
              </a:ext>
            </a:extLst>
          </p:cNvPr>
          <p:cNvSpPr/>
          <p:nvPr/>
        </p:nvSpPr>
        <p:spPr>
          <a:xfrm>
            <a:off x="6314682" y="3332192"/>
            <a:ext cx="2387499" cy="1800493"/>
          </a:xfrm>
          <a:prstGeom prst="rect">
            <a:avLst/>
          </a:prstGeom>
        </p:spPr>
        <p:txBody>
          <a:bodyPr wrap="square">
            <a:spAutoFit/>
          </a:bodyPr>
          <a:lstStyle/>
          <a:p>
            <a:r>
              <a:rPr lang="ja-JP" altLang="en-US" sz="2000" b="1" dirty="0">
                <a:solidFill>
                  <a:srgbClr val="E94823"/>
                </a:solidFill>
                <a:latin typeface="+mn-ea"/>
                <a:cs typeface="ヒラギノ角ゴ Pro W6"/>
              </a:rPr>
              <a:t>・</a:t>
            </a:r>
            <a:r>
              <a:rPr lang="ja-JP" altLang="en-US" b="1" dirty="0">
                <a:solidFill>
                  <a:srgbClr val="E94823"/>
                </a:solidFill>
                <a:latin typeface="+mn-ea"/>
                <a:cs typeface="ヒラギノ角ゴ Pro W6"/>
              </a:rPr>
              <a:t>どのクラスに</a:t>
            </a:r>
            <a:endParaRPr lang="en-US" altLang="ja-JP" b="1" dirty="0">
              <a:solidFill>
                <a:srgbClr val="E94823"/>
              </a:solidFill>
              <a:latin typeface="+mn-ea"/>
              <a:cs typeface="ヒラギノ角ゴ Pro W6"/>
            </a:endParaRPr>
          </a:p>
          <a:p>
            <a:r>
              <a:rPr lang="ja-JP" altLang="en-US" b="1" dirty="0">
                <a:solidFill>
                  <a:srgbClr val="E94823"/>
                </a:solidFill>
                <a:latin typeface="+mn-ea"/>
                <a:cs typeface="ヒラギノ角ゴ Pro W6"/>
              </a:rPr>
              <a:t>　属するかを判定</a:t>
            </a:r>
            <a:endParaRPr lang="en-US" altLang="ja-JP"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a:t>
            </a:r>
            <a:r>
              <a:rPr lang="ja-JP" altLang="en-US" b="1" dirty="0">
                <a:solidFill>
                  <a:srgbClr val="E94823"/>
                </a:solidFill>
                <a:latin typeface="+mn-ea"/>
                <a:cs typeface="ヒラギノ角ゴ Pro W6"/>
              </a:rPr>
              <a:t>種類の判定</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a:t>
            </a:r>
            <a:r>
              <a:rPr lang="ja-JP" altLang="en-US" b="1" dirty="0">
                <a:solidFill>
                  <a:srgbClr val="E94823"/>
                </a:solidFill>
                <a:latin typeface="+mn-ea"/>
                <a:cs typeface="ヒラギノ角ゴ Pro W6"/>
              </a:rPr>
              <a:t>メールの振り分け</a:t>
            </a:r>
            <a:endParaRPr lang="en-US" altLang="ja-JP" sz="2000" b="1" dirty="0">
              <a:solidFill>
                <a:srgbClr val="E94823"/>
              </a:solidFill>
              <a:latin typeface="+mn-ea"/>
              <a:cs typeface="ヒラギノ角ゴ Pro W6"/>
            </a:endParaRPr>
          </a:p>
          <a:p>
            <a:pPr>
              <a:spcBef>
                <a:spcPts val="600"/>
              </a:spcBef>
            </a:pPr>
            <a:r>
              <a:rPr lang="en-US" altLang="ja-JP" sz="2800" b="1" dirty="0">
                <a:solidFill>
                  <a:srgbClr val="E94823"/>
                </a:solidFill>
                <a:latin typeface="+mn-ea"/>
                <a:cs typeface="ヒラギノ角ゴ Pro W6"/>
              </a:rPr>
              <a:t> </a:t>
            </a:r>
            <a:r>
              <a:rPr lang="ja-JP" altLang="en-US" b="1" dirty="0">
                <a:solidFill>
                  <a:schemeClr val="tx2">
                    <a:lumMod val="75000"/>
                    <a:lumOff val="25000"/>
                  </a:schemeClr>
                </a:solidFill>
                <a:latin typeface="+mn-ea"/>
                <a:cs typeface="ヒラギノ角ゴ Pro W6"/>
              </a:rPr>
              <a:t>演習問題で扱います</a:t>
            </a:r>
            <a:endParaRPr lang="ja-JP" altLang="en-US" sz="2000" b="1" dirty="0">
              <a:solidFill>
                <a:schemeClr val="tx2">
                  <a:lumMod val="75000"/>
                  <a:lumOff val="25000"/>
                </a:schemeClr>
              </a:solidFill>
              <a:latin typeface="+mn-ea"/>
              <a:cs typeface="ヒラギノ角ゴ Pro W6"/>
            </a:endParaRPr>
          </a:p>
        </p:txBody>
      </p:sp>
      <p:grpSp>
        <p:nvGrpSpPr>
          <p:cNvPr id="7" name="グループ化 6">
            <a:extLst>
              <a:ext uri="{FF2B5EF4-FFF2-40B4-BE49-F238E27FC236}">
                <a16:creationId xmlns:a16="http://schemas.microsoft.com/office/drawing/2014/main" id="{F236D336-C3D0-46A9-A7EB-8B9DD57286FB}"/>
              </a:ext>
            </a:extLst>
          </p:cNvPr>
          <p:cNvGrpSpPr/>
          <p:nvPr/>
        </p:nvGrpSpPr>
        <p:grpSpPr>
          <a:xfrm>
            <a:off x="3388971" y="3276511"/>
            <a:ext cx="2488348" cy="1916711"/>
            <a:chOff x="2984825" y="3108928"/>
            <a:chExt cx="2929413" cy="2256452"/>
          </a:xfrm>
        </p:grpSpPr>
        <p:sp>
          <p:nvSpPr>
            <p:cNvPr id="31" name="正方形/長方形 30">
              <a:extLst>
                <a:ext uri="{FF2B5EF4-FFF2-40B4-BE49-F238E27FC236}">
                  <a16:creationId xmlns:a16="http://schemas.microsoft.com/office/drawing/2014/main" id="{8825A486-CB33-4BF8-9863-DE554726282F}"/>
                </a:ext>
              </a:extLst>
            </p:cNvPr>
            <p:cNvSpPr/>
            <p:nvPr/>
          </p:nvSpPr>
          <p:spPr>
            <a:xfrm>
              <a:off x="2984825" y="3108928"/>
              <a:ext cx="2929413" cy="2256452"/>
            </a:xfrm>
            <a:prstGeom prst="rect">
              <a:avLst/>
            </a:prstGeom>
            <a:solidFill>
              <a:srgbClr val="5694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 name="正方形/長方形 5">
              <a:extLst>
                <a:ext uri="{FF2B5EF4-FFF2-40B4-BE49-F238E27FC236}">
                  <a16:creationId xmlns:a16="http://schemas.microsoft.com/office/drawing/2014/main" id="{64F84CF2-642D-4EAD-BB8C-EEDF3D57953D}"/>
                </a:ext>
              </a:extLst>
            </p:cNvPr>
            <p:cNvSpPr/>
            <p:nvPr/>
          </p:nvSpPr>
          <p:spPr>
            <a:xfrm>
              <a:off x="3123651" y="3248291"/>
              <a:ext cx="2651760" cy="1942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cxnSp>
        <p:nvCxnSpPr>
          <p:cNvPr id="10" name="直線コネクタ 9">
            <a:extLst>
              <a:ext uri="{FF2B5EF4-FFF2-40B4-BE49-F238E27FC236}">
                <a16:creationId xmlns:a16="http://schemas.microsoft.com/office/drawing/2014/main" id="{55084A3C-2784-44A3-A86D-8DFB278CD1F0}"/>
              </a:ext>
            </a:extLst>
          </p:cNvPr>
          <p:cNvCxnSpPr/>
          <p:nvPr/>
        </p:nvCxnSpPr>
        <p:spPr>
          <a:xfrm>
            <a:off x="4059936" y="3529505"/>
            <a:ext cx="969264" cy="1343972"/>
          </a:xfrm>
          <a:prstGeom prst="line">
            <a:avLst/>
          </a:prstGeom>
          <a:ln w="28575">
            <a:solidFill>
              <a:srgbClr val="494949"/>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18" name="グループ化 17">
            <a:extLst>
              <a:ext uri="{FF2B5EF4-FFF2-40B4-BE49-F238E27FC236}">
                <a16:creationId xmlns:a16="http://schemas.microsoft.com/office/drawing/2014/main" id="{22C1E736-57A7-4EE4-8842-4C3C40C9533E}"/>
              </a:ext>
            </a:extLst>
          </p:cNvPr>
          <p:cNvGrpSpPr/>
          <p:nvPr/>
        </p:nvGrpSpPr>
        <p:grpSpPr>
          <a:xfrm>
            <a:off x="4877376" y="3632627"/>
            <a:ext cx="539496" cy="539496"/>
            <a:chOff x="4050792" y="1639431"/>
            <a:chExt cx="539496" cy="539496"/>
          </a:xfrm>
        </p:grpSpPr>
        <p:sp>
          <p:nvSpPr>
            <p:cNvPr id="11" name="楕円 10">
              <a:extLst>
                <a:ext uri="{FF2B5EF4-FFF2-40B4-BE49-F238E27FC236}">
                  <a16:creationId xmlns:a16="http://schemas.microsoft.com/office/drawing/2014/main" id="{8C4F5C05-CEC7-415A-A448-3F02318F23D8}"/>
                </a:ext>
              </a:extLst>
            </p:cNvPr>
            <p:cNvSpPr/>
            <p:nvPr/>
          </p:nvSpPr>
          <p:spPr>
            <a:xfrm>
              <a:off x="4050792" y="1639431"/>
              <a:ext cx="539496" cy="539496"/>
            </a:xfrm>
            <a:prstGeom prst="ellips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6F386D13-6B7E-48E1-9522-3863A311827F}"/>
                </a:ext>
              </a:extLst>
            </p:cNvPr>
            <p:cNvSpPr txBox="1"/>
            <p:nvPr/>
          </p:nvSpPr>
          <p:spPr>
            <a:xfrm>
              <a:off x="4125018" y="1743159"/>
              <a:ext cx="391044" cy="369332"/>
            </a:xfrm>
            <a:prstGeom prst="rect">
              <a:avLst/>
            </a:prstGeom>
            <a:noFill/>
          </p:spPr>
          <p:txBody>
            <a:bodyPr wrap="square" rtlCol="0">
              <a:spAutoFit/>
            </a:bodyPr>
            <a:lstStyle/>
            <a:p>
              <a:pPr algn="ctr" defTabSz="914400" fontAlgn="base">
                <a:spcBef>
                  <a:spcPct val="0"/>
                </a:spcBef>
                <a:spcAft>
                  <a:spcPct val="0"/>
                </a:spcAft>
              </a:pPr>
              <a:r>
                <a:rPr kumimoji="1" lang="en-US" altLang="ja-JP" b="1" dirty="0">
                  <a:solidFill>
                    <a:schemeClr val="bg1"/>
                  </a:solidFill>
                  <a:latin typeface="+mn-ea"/>
                </a:rPr>
                <a:t>A</a:t>
              </a:r>
              <a:endParaRPr kumimoji="1" lang="ja-JP" altLang="en-US" b="1" dirty="0">
                <a:solidFill>
                  <a:schemeClr val="bg1"/>
                </a:solidFill>
                <a:latin typeface="+mn-ea"/>
              </a:endParaRPr>
            </a:p>
          </p:txBody>
        </p:sp>
      </p:grpSp>
      <p:grpSp>
        <p:nvGrpSpPr>
          <p:cNvPr id="39" name="グループ化 38">
            <a:extLst>
              <a:ext uri="{FF2B5EF4-FFF2-40B4-BE49-F238E27FC236}">
                <a16:creationId xmlns:a16="http://schemas.microsoft.com/office/drawing/2014/main" id="{6CE87547-EF3E-43EC-AF21-AC1451CDC1F5}"/>
              </a:ext>
            </a:extLst>
          </p:cNvPr>
          <p:cNvGrpSpPr/>
          <p:nvPr/>
        </p:nvGrpSpPr>
        <p:grpSpPr>
          <a:xfrm>
            <a:off x="3622573" y="3860996"/>
            <a:ext cx="539496" cy="539496"/>
            <a:chOff x="4050792" y="1639431"/>
            <a:chExt cx="539496" cy="539496"/>
          </a:xfrm>
          <a:solidFill>
            <a:schemeClr val="tx2">
              <a:lumMod val="50000"/>
              <a:lumOff val="50000"/>
            </a:schemeClr>
          </a:solidFill>
        </p:grpSpPr>
        <p:sp>
          <p:nvSpPr>
            <p:cNvPr id="40" name="楕円 39">
              <a:extLst>
                <a:ext uri="{FF2B5EF4-FFF2-40B4-BE49-F238E27FC236}">
                  <a16:creationId xmlns:a16="http://schemas.microsoft.com/office/drawing/2014/main" id="{88FA6A1A-A383-494F-8B41-F7E4EA8F3144}"/>
                </a:ext>
              </a:extLst>
            </p:cNvPr>
            <p:cNvSpPr/>
            <p:nvPr/>
          </p:nvSpPr>
          <p:spPr>
            <a:xfrm>
              <a:off x="4050792" y="1639431"/>
              <a:ext cx="539496" cy="5394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41" name="テキスト ボックス 40">
              <a:extLst>
                <a:ext uri="{FF2B5EF4-FFF2-40B4-BE49-F238E27FC236}">
                  <a16:creationId xmlns:a16="http://schemas.microsoft.com/office/drawing/2014/main" id="{F262CC83-93BC-41CD-8EEA-C10878C29B33}"/>
                </a:ext>
              </a:extLst>
            </p:cNvPr>
            <p:cNvSpPr txBox="1"/>
            <p:nvPr/>
          </p:nvSpPr>
          <p:spPr>
            <a:xfrm>
              <a:off x="4125018" y="1743159"/>
              <a:ext cx="391044" cy="369332"/>
            </a:xfrm>
            <a:prstGeom prst="rect">
              <a:avLst/>
            </a:prstGeom>
            <a:noFill/>
            <a:ln>
              <a:noFill/>
            </a:ln>
          </p:spPr>
          <p:txBody>
            <a:bodyPr wrap="square" rtlCol="0">
              <a:spAutoFit/>
            </a:bodyPr>
            <a:lstStyle/>
            <a:p>
              <a:pPr algn="ctr" defTabSz="914400" fontAlgn="base">
                <a:spcBef>
                  <a:spcPct val="0"/>
                </a:spcBef>
                <a:spcAft>
                  <a:spcPct val="0"/>
                </a:spcAft>
              </a:pPr>
              <a:r>
                <a:rPr kumimoji="1" lang="en-US" altLang="ja-JP" b="1" dirty="0">
                  <a:solidFill>
                    <a:schemeClr val="bg1"/>
                  </a:solidFill>
                  <a:latin typeface="+mn-ea"/>
                </a:rPr>
                <a:t>B</a:t>
              </a:r>
              <a:endParaRPr kumimoji="1" lang="ja-JP" altLang="en-US" b="1" dirty="0">
                <a:solidFill>
                  <a:schemeClr val="bg1"/>
                </a:solidFill>
                <a:latin typeface="+mn-ea"/>
              </a:endParaRPr>
            </a:p>
          </p:txBody>
        </p:sp>
      </p:grpSp>
      <p:grpSp>
        <p:nvGrpSpPr>
          <p:cNvPr id="42" name="グループ化 41">
            <a:extLst>
              <a:ext uri="{FF2B5EF4-FFF2-40B4-BE49-F238E27FC236}">
                <a16:creationId xmlns:a16="http://schemas.microsoft.com/office/drawing/2014/main" id="{45CD8E4B-D122-4C0E-A7FF-F3E93605DA01}"/>
              </a:ext>
            </a:extLst>
          </p:cNvPr>
          <p:cNvGrpSpPr/>
          <p:nvPr/>
        </p:nvGrpSpPr>
        <p:grpSpPr>
          <a:xfrm>
            <a:off x="4194976" y="4423275"/>
            <a:ext cx="539496" cy="539496"/>
            <a:chOff x="4050792" y="1639431"/>
            <a:chExt cx="539496" cy="539496"/>
          </a:xfrm>
          <a:solidFill>
            <a:schemeClr val="tx2">
              <a:lumMod val="50000"/>
              <a:lumOff val="50000"/>
            </a:schemeClr>
          </a:solidFill>
        </p:grpSpPr>
        <p:sp>
          <p:nvSpPr>
            <p:cNvPr id="43" name="楕円 42">
              <a:extLst>
                <a:ext uri="{FF2B5EF4-FFF2-40B4-BE49-F238E27FC236}">
                  <a16:creationId xmlns:a16="http://schemas.microsoft.com/office/drawing/2014/main" id="{2E2084E6-C008-4DD3-B3A5-5E490583D4C2}"/>
                </a:ext>
              </a:extLst>
            </p:cNvPr>
            <p:cNvSpPr/>
            <p:nvPr/>
          </p:nvSpPr>
          <p:spPr>
            <a:xfrm>
              <a:off x="4050792" y="1639431"/>
              <a:ext cx="539496" cy="5394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44" name="テキスト ボックス 43">
              <a:extLst>
                <a:ext uri="{FF2B5EF4-FFF2-40B4-BE49-F238E27FC236}">
                  <a16:creationId xmlns:a16="http://schemas.microsoft.com/office/drawing/2014/main" id="{B3BD18BE-37E8-439E-9EA7-0FB6AB3DBD5A}"/>
                </a:ext>
              </a:extLst>
            </p:cNvPr>
            <p:cNvSpPr txBox="1"/>
            <p:nvPr/>
          </p:nvSpPr>
          <p:spPr>
            <a:xfrm>
              <a:off x="4125018" y="1743159"/>
              <a:ext cx="391044" cy="369332"/>
            </a:xfrm>
            <a:prstGeom prst="rect">
              <a:avLst/>
            </a:prstGeom>
            <a:noFill/>
            <a:ln>
              <a:noFill/>
            </a:ln>
          </p:spPr>
          <p:txBody>
            <a:bodyPr wrap="square" rtlCol="0">
              <a:spAutoFit/>
            </a:bodyPr>
            <a:lstStyle/>
            <a:p>
              <a:pPr algn="ctr" defTabSz="914400" fontAlgn="base">
                <a:spcBef>
                  <a:spcPct val="0"/>
                </a:spcBef>
                <a:spcAft>
                  <a:spcPct val="0"/>
                </a:spcAft>
              </a:pPr>
              <a:r>
                <a:rPr kumimoji="1" lang="en-US" altLang="ja-JP" b="1" dirty="0">
                  <a:solidFill>
                    <a:schemeClr val="bg1"/>
                  </a:solidFill>
                  <a:latin typeface="+mn-ea"/>
                </a:rPr>
                <a:t>B</a:t>
              </a:r>
              <a:endParaRPr kumimoji="1" lang="ja-JP" altLang="en-US" b="1" dirty="0">
                <a:solidFill>
                  <a:schemeClr val="bg1"/>
                </a:solidFill>
                <a:latin typeface="+mn-ea"/>
              </a:endParaRPr>
            </a:p>
          </p:txBody>
        </p:sp>
      </p:grpSp>
      <p:grpSp>
        <p:nvGrpSpPr>
          <p:cNvPr id="45" name="グループ化 44">
            <a:extLst>
              <a:ext uri="{FF2B5EF4-FFF2-40B4-BE49-F238E27FC236}">
                <a16:creationId xmlns:a16="http://schemas.microsoft.com/office/drawing/2014/main" id="{512954D8-B082-4E4F-B5E9-C379B8BD995A}"/>
              </a:ext>
            </a:extLst>
          </p:cNvPr>
          <p:cNvGrpSpPr/>
          <p:nvPr/>
        </p:nvGrpSpPr>
        <p:grpSpPr>
          <a:xfrm>
            <a:off x="8936890" y="3274592"/>
            <a:ext cx="2488348" cy="1916711"/>
            <a:chOff x="2984825" y="3108928"/>
            <a:chExt cx="2929413" cy="2256452"/>
          </a:xfrm>
        </p:grpSpPr>
        <p:sp>
          <p:nvSpPr>
            <p:cNvPr id="46" name="正方形/長方形 45">
              <a:extLst>
                <a:ext uri="{FF2B5EF4-FFF2-40B4-BE49-F238E27FC236}">
                  <a16:creationId xmlns:a16="http://schemas.microsoft.com/office/drawing/2014/main" id="{6DB7D459-70F2-4E47-83E8-E53E9583FFE7}"/>
                </a:ext>
              </a:extLst>
            </p:cNvPr>
            <p:cNvSpPr/>
            <p:nvPr/>
          </p:nvSpPr>
          <p:spPr>
            <a:xfrm>
              <a:off x="2984825" y="3108928"/>
              <a:ext cx="2929413" cy="2256452"/>
            </a:xfrm>
            <a:prstGeom prst="rect">
              <a:avLst/>
            </a:prstGeom>
            <a:solidFill>
              <a:srgbClr val="5694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8" name="正方形/長方形 57">
              <a:extLst>
                <a:ext uri="{FF2B5EF4-FFF2-40B4-BE49-F238E27FC236}">
                  <a16:creationId xmlns:a16="http://schemas.microsoft.com/office/drawing/2014/main" id="{2635012F-A0C2-4B06-88D7-463B05F32554}"/>
                </a:ext>
              </a:extLst>
            </p:cNvPr>
            <p:cNvSpPr/>
            <p:nvPr/>
          </p:nvSpPr>
          <p:spPr>
            <a:xfrm>
              <a:off x="3123651" y="3248291"/>
              <a:ext cx="2651760" cy="1942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60" name="グループ化 59">
            <a:extLst>
              <a:ext uri="{FF2B5EF4-FFF2-40B4-BE49-F238E27FC236}">
                <a16:creationId xmlns:a16="http://schemas.microsoft.com/office/drawing/2014/main" id="{8C617A7E-E433-437E-B85F-CC19234DE6AC}"/>
              </a:ext>
            </a:extLst>
          </p:cNvPr>
          <p:cNvGrpSpPr/>
          <p:nvPr/>
        </p:nvGrpSpPr>
        <p:grpSpPr>
          <a:xfrm>
            <a:off x="10425295" y="3630708"/>
            <a:ext cx="539496" cy="539496"/>
            <a:chOff x="4050792" y="1639431"/>
            <a:chExt cx="539496" cy="539496"/>
          </a:xfrm>
        </p:grpSpPr>
        <p:sp>
          <p:nvSpPr>
            <p:cNvPr id="61" name="楕円 60">
              <a:extLst>
                <a:ext uri="{FF2B5EF4-FFF2-40B4-BE49-F238E27FC236}">
                  <a16:creationId xmlns:a16="http://schemas.microsoft.com/office/drawing/2014/main" id="{FBC05B0D-04AC-4D5E-9425-201CADEF4B30}"/>
                </a:ext>
              </a:extLst>
            </p:cNvPr>
            <p:cNvSpPr/>
            <p:nvPr/>
          </p:nvSpPr>
          <p:spPr>
            <a:xfrm>
              <a:off x="4050792" y="1639431"/>
              <a:ext cx="539496" cy="539496"/>
            </a:xfrm>
            <a:prstGeom prst="ellips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2" name="テキスト ボックス 61">
              <a:extLst>
                <a:ext uri="{FF2B5EF4-FFF2-40B4-BE49-F238E27FC236}">
                  <a16:creationId xmlns:a16="http://schemas.microsoft.com/office/drawing/2014/main" id="{F55C0F00-A316-4157-A4AF-B0BAAEB05BAF}"/>
                </a:ext>
              </a:extLst>
            </p:cNvPr>
            <p:cNvSpPr txBox="1"/>
            <p:nvPr/>
          </p:nvSpPr>
          <p:spPr>
            <a:xfrm>
              <a:off x="4125018" y="1743159"/>
              <a:ext cx="391044" cy="369332"/>
            </a:xfrm>
            <a:prstGeom prst="rect">
              <a:avLst/>
            </a:prstGeom>
            <a:noFill/>
          </p:spPr>
          <p:txBody>
            <a:bodyPr wrap="square" rtlCol="0">
              <a:spAutoFit/>
            </a:bodyPr>
            <a:lstStyle/>
            <a:p>
              <a:pPr algn="ctr" defTabSz="914400" fontAlgn="base">
                <a:spcBef>
                  <a:spcPct val="0"/>
                </a:spcBef>
                <a:spcAft>
                  <a:spcPct val="0"/>
                </a:spcAft>
              </a:pPr>
              <a:r>
                <a:rPr kumimoji="1" lang="en-US" altLang="ja-JP" b="1" dirty="0">
                  <a:solidFill>
                    <a:schemeClr val="bg1"/>
                  </a:solidFill>
                  <a:latin typeface="+mn-ea"/>
                </a:rPr>
                <a:t>A</a:t>
              </a:r>
              <a:endParaRPr kumimoji="1" lang="ja-JP" altLang="en-US" b="1" dirty="0">
                <a:solidFill>
                  <a:schemeClr val="bg1"/>
                </a:solidFill>
                <a:latin typeface="+mn-ea"/>
              </a:endParaRPr>
            </a:p>
          </p:txBody>
        </p:sp>
      </p:grpSp>
      <p:grpSp>
        <p:nvGrpSpPr>
          <p:cNvPr id="63" name="グループ化 62">
            <a:extLst>
              <a:ext uri="{FF2B5EF4-FFF2-40B4-BE49-F238E27FC236}">
                <a16:creationId xmlns:a16="http://schemas.microsoft.com/office/drawing/2014/main" id="{82DAE9FB-DF8A-47FF-9993-0AD6A7971FBB}"/>
              </a:ext>
            </a:extLst>
          </p:cNvPr>
          <p:cNvGrpSpPr/>
          <p:nvPr/>
        </p:nvGrpSpPr>
        <p:grpSpPr>
          <a:xfrm>
            <a:off x="9170492" y="3859077"/>
            <a:ext cx="539496" cy="539496"/>
            <a:chOff x="4050792" y="1639431"/>
            <a:chExt cx="539496" cy="539496"/>
          </a:xfrm>
          <a:solidFill>
            <a:schemeClr val="tx2">
              <a:lumMod val="50000"/>
              <a:lumOff val="50000"/>
            </a:schemeClr>
          </a:solidFill>
        </p:grpSpPr>
        <p:sp>
          <p:nvSpPr>
            <p:cNvPr id="64" name="楕円 63">
              <a:extLst>
                <a:ext uri="{FF2B5EF4-FFF2-40B4-BE49-F238E27FC236}">
                  <a16:creationId xmlns:a16="http://schemas.microsoft.com/office/drawing/2014/main" id="{FAB50CC3-D52A-4BD1-9B20-1BC1FF7A6FAA}"/>
                </a:ext>
              </a:extLst>
            </p:cNvPr>
            <p:cNvSpPr/>
            <p:nvPr/>
          </p:nvSpPr>
          <p:spPr>
            <a:xfrm>
              <a:off x="4050792" y="1639431"/>
              <a:ext cx="539496" cy="5394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5" name="テキスト ボックス 64">
              <a:extLst>
                <a:ext uri="{FF2B5EF4-FFF2-40B4-BE49-F238E27FC236}">
                  <a16:creationId xmlns:a16="http://schemas.microsoft.com/office/drawing/2014/main" id="{A27E246B-65C5-42B1-920D-091EE096D109}"/>
                </a:ext>
              </a:extLst>
            </p:cNvPr>
            <p:cNvSpPr txBox="1"/>
            <p:nvPr/>
          </p:nvSpPr>
          <p:spPr>
            <a:xfrm>
              <a:off x="4125018" y="1743159"/>
              <a:ext cx="391044" cy="369332"/>
            </a:xfrm>
            <a:prstGeom prst="rect">
              <a:avLst/>
            </a:prstGeom>
            <a:noFill/>
            <a:ln>
              <a:noFill/>
            </a:ln>
          </p:spPr>
          <p:txBody>
            <a:bodyPr wrap="square" rtlCol="0">
              <a:spAutoFit/>
            </a:bodyPr>
            <a:lstStyle/>
            <a:p>
              <a:pPr algn="ctr" defTabSz="914400" fontAlgn="base">
                <a:spcBef>
                  <a:spcPct val="0"/>
                </a:spcBef>
                <a:spcAft>
                  <a:spcPct val="0"/>
                </a:spcAft>
              </a:pPr>
              <a:r>
                <a:rPr kumimoji="1" lang="en-US" altLang="ja-JP" b="1" dirty="0">
                  <a:solidFill>
                    <a:schemeClr val="bg1"/>
                  </a:solidFill>
                  <a:latin typeface="+mn-ea"/>
                </a:rPr>
                <a:t>B</a:t>
              </a:r>
              <a:endParaRPr kumimoji="1" lang="ja-JP" altLang="en-US" b="1" dirty="0">
                <a:solidFill>
                  <a:schemeClr val="bg1"/>
                </a:solidFill>
                <a:latin typeface="+mn-ea"/>
              </a:endParaRPr>
            </a:p>
          </p:txBody>
        </p:sp>
      </p:grpSp>
      <p:grpSp>
        <p:nvGrpSpPr>
          <p:cNvPr id="66" name="グループ化 65">
            <a:extLst>
              <a:ext uri="{FF2B5EF4-FFF2-40B4-BE49-F238E27FC236}">
                <a16:creationId xmlns:a16="http://schemas.microsoft.com/office/drawing/2014/main" id="{27169C8D-B67A-4E83-B60D-BE4CEA23C314}"/>
              </a:ext>
            </a:extLst>
          </p:cNvPr>
          <p:cNvGrpSpPr/>
          <p:nvPr/>
        </p:nvGrpSpPr>
        <p:grpSpPr>
          <a:xfrm>
            <a:off x="10052348" y="4449508"/>
            <a:ext cx="539496" cy="539496"/>
            <a:chOff x="4050792" y="1639431"/>
            <a:chExt cx="539496" cy="539496"/>
          </a:xfrm>
          <a:solidFill>
            <a:schemeClr val="tx2">
              <a:lumMod val="50000"/>
              <a:lumOff val="50000"/>
            </a:schemeClr>
          </a:solidFill>
        </p:grpSpPr>
        <p:sp>
          <p:nvSpPr>
            <p:cNvPr id="67" name="楕円 66">
              <a:extLst>
                <a:ext uri="{FF2B5EF4-FFF2-40B4-BE49-F238E27FC236}">
                  <a16:creationId xmlns:a16="http://schemas.microsoft.com/office/drawing/2014/main" id="{B5190648-A301-4D39-8D0C-B407FDD9B504}"/>
                </a:ext>
              </a:extLst>
            </p:cNvPr>
            <p:cNvSpPr/>
            <p:nvPr/>
          </p:nvSpPr>
          <p:spPr>
            <a:xfrm>
              <a:off x="4050792" y="1639431"/>
              <a:ext cx="539496" cy="539496"/>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8" name="テキスト ボックス 67">
              <a:extLst>
                <a:ext uri="{FF2B5EF4-FFF2-40B4-BE49-F238E27FC236}">
                  <a16:creationId xmlns:a16="http://schemas.microsoft.com/office/drawing/2014/main" id="{750D82C8-AE93-4549-A171-0E9A0BACA1B6}"/>
                </a:ext>
              </a:extLst>
            </p:cNvPr>
            <p:cNvSpPr txBox="1"/>
            <p:nvPr/>
          </p:nvSpPr>
          <p:spPr>
            <a:xfrm>
              <a:off x="4125018" y="1743159"/>
              <a:ext cx="391044" cy="369332"/>
            </a:xfrm>
            <a:prstGeom prst="rect">
              <a:avLst/>
            </a:prstGeom>
            <a:noFill/>
            <a:ln>
              <a:noFill/>
            </a:ln>
          </p:spPr>
          <p:txBody>
            <a:bodyPr wrap="square" rtlCol="0">
              <a:spAutoFit/>
            </a:bodyPr>
            <a:lstStyle/>
            <a:p>
              <a:pPr algn="ctr" defTabSz="914400" fontAlgn="base">
                <a:spcBef>
                  <a:spcPct val="0"/>
                </a:spcBef>
                <a:spcAft>
                  <a:spcPct val="0"/>
                </a:spcAft>
              </a:pPr>
              <a:r>
                <a:rPr kumimoji="1" lang="en-US" altLang="ja-JP" b="1" dirty="0">
                  <a:solidFill>
                    <a:schemeClr val="bg1"/>
                  </a:solidFill>
                  <a:latin typeface="+mn-ea"/>
                </a:rPr>
                <a:t>C</a:t>
              </a:r>
              <a:endParaRPr kumimoji="1" lang="ja-JP" altLang="en-US" b="1" dirty="0">
                <a:solidFill>
                  <a:schemeClr val="bg1"/>
                </a:solidFill>
                <a:latin typeface="+mn-ea"/>
              </a:endParaRPr>
            </a:p>
          </p:txBody>
        </p:sp>
      </p:grpSp>
      <p:sp>
        <p:nvSpPr>
          <p:cNvPr id="20" name="フリーフォーム: 図形 19">
            <a:extLst>
              <a:ext uri="{FF2B5EF4-FFF2-40B4-BE49-F238E27FC236}">
                <a16:creationId xmlns:a16="http://schemas.microsoft.com/office/drawing/2014/main" id="{DCFFB8A0-16B2-43F5-9CEF-307EBBF11A69}"/>
              </a:ext>
            </a:extLst>
          </p:cNvPr>
          <p:cNvSpPr/>
          <p:nvPr/>
        </p:nvSpPr>
        <p:spPr>
          <a:xfrm>
            <a:off x="9201889" y="3923044"/>
            <a:ext cx="850459" cy="729024"/>
          </a:xfrm>
          <a:custGeom>
            <a:avLst/>
            <a:gdLst>
              <a:gd name="connsiteX0" fmla="*/ 813816 w 821465"/>
              <a:gd name="connsiteY0" fmla="*/ 0 h 1161288"/>
              <a:gd name="connsiteX1" fmla="*/ 704088 w 821465"/>
              <a:gd name="connsiteY1" fmla="*/ 896112 h 1161288"/>
              <a:gd name="connsiteX2" fmla="*/ 0 w 821465"/>
              <a:gd name="connsiteY2" fmla="*/ 1161288 h 1161288"/>
            </a:gdLst>
            <a:ahLst/>
            <a:cxnLst>
              <a:cxn ang="0">
                <a:pos x="connsiteX0" y="connsiteY0"/>
              </a:cxn>
              <a:cxn ang="0">
                <a:pos x="connsiteX1" y="connsiteY1"/>
              </a:cxn>
              <a:cxn ang="0">
                <a:pos x="connsiteX2" y="connsiteY2"/>
              </a:cxn>
            </a:cxnLst>
            <a:rect l="l" t="t" r="r" b="b"/>
            <a:pathLst>
              <a:path w="821465" h="1161288">
                <a:moveTo>
                  <a:pt x="813816" y="0"/>
                </a:moveTo>
                <a:cubicBezTo>
                  <a:pt x="826770" y="351282"/>
                  <a:pt x="839724" y="702564"/>
                  <a:pt x="704088" y="896112"/>
                </a:cubicBezTo>
                <a:cubicBezTo>
                  <a:pt x="568452" y="1089660"/>
                  <a:pt x="284226" y="1125474"/>
                  <a:pt x="0" y="1161288"/>
                </a:cubicBezTo>
              </a:path>
            </a:pathLst>
          </a:custGeom>
          <a:noFill/>
          <a:ln w="28575">
            <a:solidFill>
              <a:srgbClr val="BFBFB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フリーフォーム: 図形 68">
            <a:extLst>
              <a:ext uri="{FF2B5EF4-FFF2-40B4-BE49-F238E27FC236}">
                <a16:creationId xmlns:a16="http://schemas.microsoft.com/office/drawing/2014/main" id="{8E540A4A-79E7-4C03-BC4A-53BD7DFD37AC}"/>
              </a:ext>
            </a:extLst>
          </p:cNvPr>
          <p:cNvSpPr/>
          <p:nvPr/>
        </p:nvSpPr>
        <p:spPr>
          <a:xfrm rot="6523648">
            <a:off x="10254059" y="3274781"/>
            <a:ext cx="792243" cy="1453635"/>
          </a:xfrm>
          <a:custGeom>
            <a:avLst/>
            <a:gdLst>
              <a:gd name="connsiteX0" fmla="*/ 813816 w 821465"/>
              <a:gd name="connsiteY0" fmla="*/ 0 h 1161288"/>
              <a:gd name="connsiteX1" fmla="*/ 704088 w 821465"/>
              <a:gd name="connsiteY1" fmla="*/ 896112 h 1161288"/>
              <a:gd name="connsiteX2" fmla="*/ 0 w 821465"/>
              <a:gd name="connsiteY2" fmla="*/ 1161288 h 1161288"/>
            </a:gdLst>
            <a:ahLst/>
            <a:cxnLst>
              <a:cxn ang="0">
                <a:pos x="connsiteX0" y="connsiteY0"/>
              </a:cxn>
              <a:cxn ang="0">
                <a:pos x="connsiteX1" y="connsiteY1"/>
              </a:cxn>
              <a:cxn ang="0">
                <a:pos x="connsiteX2" y="connsiteY2"/>
              </a:cxn>
            </a:cxnLst>
            <a:rect l="l" t="t" r="r" b="b"/>
            <a:pathLst>
              <a:path w="821465" h="1161288">
                <a:moveTo>
                  <a:pt x="813816" y="0"/>
                </a:moveTo>
                <a:cubicBezTo>
                  <a:pt x="826770" y="351282"/>
                  <a:pt x="839724" y="702564"/>
                  <a:pt x="704088" y="896112"/>
                </a:cubicBezTo>
                <a:cubicBezTo>
                  <a:pt x="568452" y="1089660"/>
                  <a:pt x="284226" y="1125474"/>
                  <a:pt x="0" y="1161288"/>
                </a:cubicBezTo>
              </a:path>
            </a:pathLst>
          </a:custGeom>
          <a:noFill/>
          <a:ln w="28575">
            <a:solidFill>
              <a:srgbClr val="BFBFB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5B45F097-940C-4070-9FEE-2746F953FA8D}"/>
              </a:ext>
            </a:extLst>
          </p:cNvPr>
          <p:cNvSpPr txBox="1"/>
          <p:nvPr/>
        </p:nvSpPr>
        <p:spPr>
          <a:xfrm>
            <a:off x="3591835" y="2845624"/>
            <a:ext cx="2136822"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データを</a:t>
            </a:r>
            <a:r>
              <a:rPr kumimoji="1" lang="en-US" altLang="ja-JP" sz="1600" b="1" dirty="0">
                <a:solidFill>
                  <a:srgbClr val="494949"/>
                </a:solidFill>
                <a:latin typeface="+mn-ea"/>
              </a:rPr>
              <a:t>2</a:t>
            </a:r>
            <a:r>
              <a:rPr kumimoji="1" lang="ja-JP" altLang="en-US" sz="1600" b="1" dirty="0">
                <a:solidFill>
                  <a:srgbClr val="494949"/>
                </a:solidFill>
                <a:latin typeface="+mn-ea"/>
              </a:rPr>
              <a:t>つに分類</a:t>
            </a:r>
          </a:p>
        </p:txBody>
      </p:sp>
      <p:sp>
        <p:nvSpPr>
          <p:cNvPr id="70" name="テキスト ボックス 69">
            <a:extLst>
              <a:ext uri="{FF2B5EF4-FFF2-40B4-BE49-F238E27FC236}">
                <a16:creationId xmlns:a16="http://schemas.microsoft.com/office/drawing/2014/main" id="{26FCD655-806A-4CF5-A80A-E92BCBF89F43}"/>
              </a:ext>
            </a:extLst>
          </p:cNvPr>
          <p:cNvSpPr txBox="1"/>
          <p:nvPr/>
        </p:nvSpPr>
        <p:spPr>
          <a:xfrm>
            <a:off x="8886972" y="2842421"/>
            <a:ext cx="2479204"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データを</a:t>
            </a:r>
            <a:r>
              <a:rPr kumimoji="1" lang="en-US" altLang="ja-JP" sz="1600" b="1" dirty="0">
                <a:solidFill>
                  <a:srgbClr val="494949"/>
                </a:solidFill>
                <a:latin typeface="+mn-ea"/>
              </a:rPr>
              <a:t>3</a:t>
            </a:r>
            <a:r>
              <a:rPr kumimoji="1" lang="ja-JP" altLang="en-US" sz="1600" b="1" dirty="0">
                <a:solidFill>
                  <a:srgbClr val="494949"/>
                </a:solidFill>
                <a:latin typeface="+mn-ea"/>
              </a:rPr>
              <a:t>つ以上に分類</a:t>
            </a:r>
          </a:p>
        </p:txBody>
      </p:sp>
    </p:spTree>
    <p:extLst>
      <p:ext uri="{BB962C8B-B14F-4D97-AF65-F5344CB8AC3E}">
        <p14:creationId xmlns:p14="http://schemas.microsoft.com/office/powerpoint/2010/main" val="37269546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3-1-6.</a:t>
            </a:r>
            <a:r>
              <a:rPr lang="ja-JP" altLang="en-US" dirty="0"/>
              <a:t>ロジスティック回帰の原理</a:t>
            </a:r>
            <a:endParaRPr kumimoji="1" lang="ja-JP" altLang="en-US" dirty="0"/>
          </a:p>
        </p:txBody>
      </p:sp>
      <p:sp>
        <p:nvSpPr>
          <p:cNvPr id="4" name="スライド番号プレースホルダー 3">
            <a:extLst>
              <a:ext uri="{FF2B5EF4-FFF2-40B4-BE49-F238E27FC236}">
                <a16:creationId xmlns:a16="http://schemas.microsoft.com/office/drawing/2014/main" id="{E5EB0D68-689B-42ED-8710-E9CD8551A649}"/>
              </a:ext>
            </a:extLst>
          </p:cNvPr>
          <p:cNvSpPr>
            <a:spLocks noGrp="1"/>
          </p:cNvSpPr>
          <p:nvPr>
            <p:ph type="sldNum" sz="quarter" idx="10"/>
          </p:nvPr>
        </p:nvSpPr>
        <p:spPr/>
        <p:txBody>
          <a:bodyPr/>
          <a:lstStyle/>
          <a:p>
            <a:fld id="{5D750650-B10A-47BF-93C2-E1678438B37A}" type="slidenum">
              <a:rPr kumimoji="1" lang="ja-JP" altLang="en-US" smtClean="0"/>
              <a:pPr/>
              <a:t>153</a:t>
            </a:fld>
            <a:endParaRPr kumimoji="1" lang="ja-JP" altLang="en-US"/>
          </a:p>
        </p:txBody>
      </p:sp>
      <p:sp>
        <p:nvSpPr>
          <p:cNvPr id="6" name="四角形: 角を丸くする 5">
            <a:extLst>
              <a:ext uri="{FF2B5EF4-FFF2-40B4-BE49-F238E27FC236}">
                <a16:creationId xmlns:a16="http://schemas.microsoft.com/office/drawing/2014/main" id="{CE0EEC88-3C86-4B7D-A3E6-94ECC43FAA14}"/>
              </a:ext>
            </a:extLst>
          </p:cNvPr>
          <p:cNvSpPr/>
          <p:nvPr/>
        </p:nvSpPr>
        <p:spPr bwMode="auto">
          <a:xfrm>
            <a:off x="483010" y="1439765"/>
            <a:ext cx="537786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7" name="正方形/長方形 6">
            <a:extLst>
              <a:ext uri="{FF2B5EF4-FFF2-40B4-BE49-F238E27FC236}">
                <a16:creationId xmlns:a16="http://schemas.microsoft.com/office/drawing/2014/main" id="{A1615F4B-BAD6-4E3A-BB0D-223DCFF8939E}"/>
              </a:ext>
            </a:extLst>
          </p:cNvPr>
          <p:cNvSpPr/>
          <p:nvPr/>
        </p:nvSpPr>
        <p:spPr>
          <a:xfrm>
            <a:off x="616132" y="1558520"/>
            <a:ext cx="4760242"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線形回帰だと</a:t>
            </a:r>
          </a:p>
        </p:txBody>
      </p:sp>
      <p:sp>
        <p:nvSpPr>
          <p:cNvPr id="9" name="コンテンツ プレースホルダー 2">
            <a:extLst>
              <a:ext uri="{FF2B5EF4-FFF2-40B4-BE49-F238E27FC236}">
                <a16:creationId xmlns:a16="http://schemas.microsoft.com/office/drawing/2014/main" id="{8AFC1514-A333-4ECF-BE8E-23413C8D7CC8}"/>
              </a:ext>
            </a:extLst>
          </p:cNvPr>
          <p:cNvSpPr txBox="1">
            <a:spLocks/>
          </p:cNvSpPr>
          <p:nvPr/>
        </p:nvSpPr>
        <p:spPr bwMode="auto">
          <a:xfrm>
            <a:off x="483009" y="2129060"/>
            <a:ext cx="5543323" cy="296808"/>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spcAft>
                <a:spcPts val="600"/>
              </a:spcAft>
              <a:buClr>
                <a:schemeClr val="tx1">
                  <a:lumMod val="75000"/>
                  <a:lumOff val="25000"/>
                </a:schemeClr>
              </a:buClr>
            </a:pPr>
            <a:r>
              <a:rPr lang="ja-JP" altLang="en-US" sz="1400" b="1" dirty="0"/>
              <a:t>目的変数は</a:t>
            </a:r>
            <a:r>
              <a:rPr lang="en-US" altLang="ja-JP" sz="1400" b="1" dirty="0"/>
              <a:t>0</a:t>
            </a:r>
            <a:r>
              <a:rPr lang="ja-JP" altLang="en-US" sz="1400" b="1" dirty="0"/>
              <a:t>か</a:t>
            </a:r>
            <a:r>
              <a:rPr lang="en-US" altLang="ja-JP" sz="1400" b="1" dirty="0"/>
              <a:t>1</a:t>
            </a:r>
            <a:r>
              <a:rPr lang="ja-JP" altLang="en-US" sz="1400" b="1" dirty="0"/>
              <a:t>の範囲に収まらず、</a:t>
            </a:r>
            <a:br>
              <a:rPr lang="en-US" altLang="ja-JP" sz="1400" b="1" dirty="0"/>
            </a:br>
            <a:r>
              <a:rPr lang="ja-JP" altLang="en-US" sz="1400" b="1" dirty="0"/>
              <a:t>確率（尤もらしさ）としてとらえられない</a:t>
            </a:r>
          </a:p>
          <a:p>
            <a:pPr>
              <a:spcBef>
                <a:spcPts val="0"/>
              </a:spcBef>
              <a:spcAft>
                <a:spcPts val="600"/>
              </a:spcAft>
              <a:buClr>
                <a:schemeClr val="tx1">
                  <a:lumMod val="75000"/>
                  <a:lumOff val="25000"/>
                </a:schemeClr>
              </a:buClr>
            </a:pPr>
            <a:r>
              <a:rPr lang="ja-JP" altLang="en-US" sz="1400" b="1" dirty="0"/>
              <a:t>ある程度意味を推察できるものの、分類に適さない</a:t>
            </a:r>
          </a:p>
        </p:txBody>
      </p:sp>
      <p:sp>
        <p:nvSpPr>
          <p:cNvPr id="18" name="テキスト ボックス 17">
            <a:extLst>
              <a:ext uri="{FF2B5EF4-FFF2-40B4-BE49-F238E27FC236}">
                <a16:creationId xmlns:a16="http://schemas.microsoft.com/office/drawing/2014/main" id="{D466D2FE-832C-4053-B1C4-6176CBF6B0A1}"/>
              </a:ext>
            </a:extLst>
          </p:cNvPr>
          <p:cNvSpPr txBox="1"/>
          <p:nvPr/>
        </p:nvSpPr>
        <p:spPr>
          <a:xfrm>
            <a:off x="1827417" y="893172"/>
            <a:ext cx="8170685"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dirty="0"/>
              <a:t>ロジスティック回帰は線形回帰の結果を確立に変換する</a:t>
            </a:r>
            <a:endParaRPr lang="en-US" altLang="ja-JP" dirty="0"/>
          </a:p>
        </p:txBody>
      </p:sp>
      <p:sp>
        <p:nvSpPr>
          <p:cNvPr id="42" name="四角形: 角を丸くする 41">
            <a:extLst>
              <a:ext uri="{FF2B5EF4-FFF2-40B4-BE49-F238E27FC236}">
                <a16:creationId xmlns:a16="http://schemas.microsoft.com/office/drawing/2014/main" id="{F84C5274-A2FE-43A3-A4AF-EF9E05B8E006}"/>
              </a:ext>
            </a:extLst>
          </p:cNvPr>
          <p:cNvSpPr/>
          <p:nvPr/>
        </p:nvSpPr>
        <p:spPr bwMode="auto">
          <a:xfrm>
            <a:off x="6331133" y="1439765"/>
            <a:ext cx="537786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43" name="正方形/長方形 42">
            <a:extLst>
              <a:ext uri="{FF2B5EF4-FFF2-40B4-BE49-F238E27FC236}">
                <a16:creationId xmlns:a16="http://schemas.microsoft.com/office/drawing/2014/main" id="{9A0BB652-E35D-4307-83B2-E025F8F4F8C5}"/>
              </a:ext>
            </a:extLst>
          </p:cNvPr>
          <p:cNvSpPr/>
          <p:nvPr/>
        </p:nvSpPr>
        <p:spPr>
          <a:xfrm>
            <a:off x="6467668" y="1536165"/>
            <a:ext cx="4760242"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000" b="1" spc="300" dirty="0">
                <a:solidFill>
                  <a:schemeClr val="bg1"/>
                </a:solidFill>
                <a:latin typeface="+mj-ea"/>
                <a:ea typeface="+mj-ea"/>
              </a:rPr>
              <a:t>ロジスティック回帰だと</a:t>
            </a:r>
            <a:endParaRPr kumimoji="1" lang="en-US" altLang="ja-JP" sz="2000" b="1" spc="300" dirty="0">
              <a:solidFill>
                <a:schemeClr val="bg1"/>
              </a:solidFill>
              <a:latin typeface="+mj-ea"/>
              <a:ea typeface="+mj-ea"/>
            </a:endParaRPr>
          </a:p>
        </p:txBody>
      </p:sp>
      <p:sp>
        <p:nvSpPr>
          <p:cNvPr id="44" name="コンテンツ プレースホルダー 2">
            <a:extLst>
              <a:ext uri="{FF2B5EF4-FFF2-40B4-BE49-F238E27FC236}">
                <a16:creationId xmlns:a16="http://schemas.microsoft.com/office/drawing/2014/main" id="{512708B3-DBE5-491B-9E31-F4791B54E389}"/>
              </a:ext>
            </a:extLst>
          </p:cNvPr>
          <p:cNvSpPr txBox="1">
            <a:spLocks/>
          </p:cNvSpPr>
          <p:nvPr/>
        </p:nvSpPr>
        <p:spPr bwMode="auto">
          <a:xfrm>
            <a:off x="6331132" y="2129060"/>
            <a:ext cx="5543323" cy="296808"/>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spcAft>
                <a:spcPts val="600"/>
              </a:spcAft>
              <a:buClr>
                <a:schemeClr val="tx1">
                  <a:lumMod val="75000"/>
                  <a:lumOff val="25000"/>
                </a:schemeClr>
              </a:buClr>
            </a:pPr>
            <a:r>
              <a:rPr lang="en-US" altLang="ja-JP" sz="1400" b="1" dirty="0"/>
              <a:t>2</a:t>
            </a:r>
            <a:r>
              <a:rPr lang="ja-JP" altLang="en-US" sz="1400" b="1" dirty="0"/>
              <a:t>値分類の場合はシグモイド関数に代入して</a:t>
            </a:r>
            <a:r>
              <a:rPr lang="en-US" altLang="ja-JP" sz="1400" b="1" dirty="0"/>
              <a:t>0</a:t>
            </a:r>
            <a:r>
              <a:rPr lang="ja-JP" altLang="en-US" sz="1400" b="1" dirty="0"/>
              <a:t>～</a:t>
            </a:r>
            <a:r>
              <a:rPr lang="en-US" altLang="ja-JP" sz="1400" b="1" dirty="0"/>
              <a:t>1</a:t>
            </a:r>
            <a:r>
              <a:rPr lang="ja-JP" altLang="en-US" sz="1400" b="1" dirty="0"/>
              <a:t>の範囲に収める</a:t>
            </a:r>
          </a:p>
          <a:p>
            <a:pPr>
              <a:spcBef>
                <a:spcPts val="0"/>
              </a:spcBef>
              <a:spcAft>
                <a:spcPts val="600"/>
              </a:spcAft>
              <a:buClr>
                <a:schemeClr val="tx1">
                  <a:lumMod val="75000"/>
                  <a:lumOff val="25000"/>
                </a:schemeClr>
              </a:buClr>
            </a:pPr>
            <a:r>
              <a:rPr lang="ja-JP" altLang="en-US" sz="1400" b="1" dirty="0"/>
              <a:t>多値分類の場合はソフトマックス関数で</a:t>
            </a:r>
            <a:r>
              <a:rPr lang="en-US" altLang="ja-JP" sz="1400" b="1" dirty="0"/>
              <a:t>One-Hot</a:t>
            </a:r>
            <a:r>
              <a:rPr lang="ja-JP" altLang="en-US" sz="1400" b="1" dirty="0"/>
              <a:t>表現にした</a:t>
            </a:r>
            <a:br>
              <a:rPr lang="en-US" altLang="ja-JP" sz="1400" b="1" dirty="0"/>
            </a:br>
            <a:r>
              <a:rPr lang="ja-JP" altLang="en-US" sz="1400" b="1" dirty="0"/>
              <a:t>目的変数一つ一つの確率を求め最も確率が高いクラスを求める</a:t>
            </a:r>
          </a:p>
        </p:txBody>
      </p:sp>
      <p:graphicFrame>
        <p:nvGraphicFramePr>
          <p:cNvPr id="31" name="グラフ 30">
            <a:extLst>
              <a:ext uri="{FF2B5EF4-FFF2-40B4-BE49-F238E27FC236}">
                <a16:creationId xmlns:a16="http://schemas.microsoft.com/office/drawing/2014/main" id="{9EA93C46-5D56-413A-9D32-937A1BEE668E}"/>
              </a:ext>
            </a:extLst>
          </p:cNvPr>
          <p:cNvGraphicFramePr/>
          <p:nvPr>
            <p:extLst>
              <p:ext uri="{D42A27DB-BD31-4B8C-83A1-F6EECF244321}">
                <p14:modId xmlns:p14="http://schemas.microsoft.com/office/powerpoint/2010/main" val="4060777187"/>
              </p:ext>
            </p:extLst>
          </p:nvPr>
        </p:nvGraphicFramePr>
        <p:xfrm>
          <a:off x="1081035" y="3544049"/>
          <a:ext cx="4345807" cy="2897205"/>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グループ化 4">
            <a:extLst>
              <a:ext uri="{FF2B5EF4-FFF2-40B4-BE49-F238E27FC236}">
                <a16:creationId xmlns:a16="http://schemas.microsoft.com/office/drawing/2014/main" id="{AAC66FDB-C794-4D55-B85F-C4A335245937}"/>
              </a:ext>
            </a:extLst>
          </p:cNvPr>
          <p:cNvGrpSpPr/>
          <p:nvPr/>
        </p:nvGrpSpPr>
        <p:grpSpPr>
          <a:xfrm>
            <a:off x="2489589" y="3088172"/>
            <a:ext cx="3462092" cy="783225"/>
            <a:chOff x="7114357" y="2958437"/>
            <a:chExt cx="3462092" cy="783225"/>
          </a:xfrm>
          <a:solidFill>
            <a:srgbClr val="FFDBCC"/>
          </a:solidFill>
        </p:grpSpPr>
        <p:sp>
          <p:nvSpPr>
            <p:cNvPr id="3" name="正方形/長方形 2">
              <a:extLst>
                <a:ext uri="{FF2B5EF4-FFF2-40B4-BE49-F238E27FC236}">
                  <a16:creationId xmlns:a16="http://schemas.microsoft.com/office/drawing/2014/main" id="{9986378D-24D5-4B5D-8E7B-A10886BFF19E}"/>
                </a:ext>
              </a:extLst>
            </p:cNvPr>
            <p:cNvSpPr/>
            <p:nvPr/>
          </p:nvSpPr>
          <p:spPr>
            <a:xfrm>
              <a:off x="7114357" y="2958437"/>
              <a:ext cx="3462092" cy="7832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mc:AlternateContent xmlns:mc="http://schemas.openxmlformats.org/markup-compatibility/2006" xmlns:a14="http://schemas.microsoft.com/office/drawing/2010/main">
          <mc:Choice Requires="a14">
            <p:sp>
              <p:nvSpPr>
                <p:cNvPr id="34" name="正方形/長方形 33">
                  <a:extLst>
                    <a:ext uri="{FF2B5EF4-FFF2-40B4-BE49-F238E27FC236}">
                      <a16:creationId xmlns:a16="http://schemas.microsoft.com/office/drawing/2014/main" id="{14982143-3878-4591-99B1-81E57B40AD81}"/>
                    </a:ext>
                  </a:extLst>
                </p:cNvPr>
                <p:cNvSpPr/>
                <p:nvPr/>
              </p:nvSpPr>
              <p:spPr>
                <a:xfrm>
                  <a:off x="7333943" y="3145828"/>
                  <a:ext cx="3022920" cy="369332"/>
                </a:xfrm>
                <a:prstGeom prst="rect">
                  <a:avLst/>
                </a:prstGeom>
                <a:grp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1" i="1" smtClean="0">
                                <a:solidFill>
                                  <a:srgbClr val="494949"/>
                                </a:solidFill>
                                <a:latin typeface="Cambria Math" panose="02040503050406030204" pitchFamily="18" charset="0"/>
                                <a:ea typeface="Cambria Math" panose="02040503050406030204" pitchFamily="18" charset="0"/>
                              </a:rPr>
                            </m:ctrlPr>
                          </m:accPr>
                          <m:e>
                            <m:r>
                              <m:rPr>
                                <m:sty m:val="p"/>
                              </m:rPr>
                              <a:rPr kumimoji="1" lang="en-US" altLang="ja-JP" b="1" i="1">
                                <a:solidFill>
                                  <a:srgbClr val="494949"/>
                                </a:solidFill>
                                <a:latin typeface="Cambria Math" panose="02040503050406030204" pitchFamily="18" charset="0"/>
                                <a:ea typeface="Cambria Math" panose="02040503050406030204" pitchFamily="18" charset="0"/>
                              </a:rPr>
                              <m:t>y</m:t>
                            </m:r>
                          </m:e>
                        </m:acc>
                        <m:r>
                          <a:rPr kumimoji="1" lang="en-US" altLang="ja-JP" i="1">
                            <a:solidFill>
                              <a:srgbClr val="494949"/>
                            </a:solidFill>
                            <a:latin typeface="Cambria Math" panose="02040503050406030204" pitchFamily="18" charset="0"/>
                            <a:ea typeface="Cambria Math" panose="02040503050406030204" pitchFamily="18" charset="0"/>
                          </a:rPr>
                          <m:t>=</m:t>
                        </m:r>
                        <m:sSub>
                          <m:sSubPr>
                            <m:ctrlPr>
                              <a:rPr kumimoji="1" lang="en-US" altLang="ja-JP" i="1" smtClean="0">
                                <a:solidFill>
                                  <a:srgbClr val="494949"/>
                                </a:solidFill>
                                <a:latin typeface="Cambria Math" panose="02040503050406030204" pitchFamily="18" charset="0"/>
                                <a:ea typeface="Cambria Math" panose="02040503050406030204" pitchFamily="18" charset="0"/>
                              </a:rPr>
                            </m:ctrlPr>
                          </m:sSubPr>
                          <m:e>
                            <m:r>
                              <a:rPr kumimoji="1" lang="en-US" altLang="ja-JP" b="0" i="1" smtClean="0">
                                <a:solidFill>
                                  <a:srgbClr val="494949"/>
                                </a:solidFill>
                                <a:latin typeface="Cambria Math" panose="02040503050406030204" pitchFamily="18" charset="0"/>
                                <a:ea typeface="Cambria Math" panose="02040503050406030204" pitchFamily="18" charset="0"/>
                              </a:rPr>
                              <m:t>𝑎</m:t>
                            </m:r>
                          </m:e>
                          <m:sub>
                            <m:r>
                              <a:rPr kumimoji="1" lang="en-US" altLang="ja-JP" i="1">
                                <a:solidFill>
                                  <a:srgbClr val="494949"/>
                                </a:solidFill>
                                <a:latin typeface="Cambria Math" panose="02040503050406030204" pitchFamily="18" charset="0"/>
                                <a:ea typeface="Cambria Math" panose="02040503050406030204" pitchFamily="18" charset="0"/>
                              </a:rPr>
                              <m:t>1</m:t>
                            </m:r>
                          </m:sub>
                        </m:sSub>
                        <m:sSub>
                          <m:sSubPr>
                            <m:ctrlPr>
                              <a:rPr kumimoji="1" lang="en-US" altLang="ja-JP" i="1" smtClean="0">
                                <a:solidFill>
                                  <a:srgbClr val="494949"/>
                                </a:solidFill>
                                <a:latin typeface="Cambria Math" panose="02040503050406030204" pitchFamily="18" charset="0"/>
                                <a:ea typeface="Cambria Math" panose="02040503050406030204" pitchFamily="18" charset="0"/>
                              </a:rPr>
                            </m:ctrlPr>
                          </m:sSubPr>
                          <m:e>
                            <m:r>
                              <a:rPr kumimoji="1" lang="en-US" altLang="ja-JP" b="0" i="1" smtClean="0">
                                <a:solidFill>
                                  <a:srgbClr val="494949"/>
                                </a:solidFill>
                                <a:latin typeface="Cambria Math" panose="02040503050406030204" pitchFamily="18" charset="0"/>
                                <a:ea typeface="Cambria Math" panose="02040503050406030204" pitchFamily="18" charset="0"/>
                              </a:rPr>
                              <m:t>𝑥</m:t>
                            </m:r>
                          </m:e>
                          <m:sub>
                            <m:r>
                              <a:rPr kumimoji="1" lang="en-US" altLang="ja-JP" i="1">
                                <a:solidFill>
                                  <a:srgbClr val="494949"/>
                                </a:solidFill>
                                <a:latin typeface="Cambria Math" panose="02040503050406030204" pitchFamily="18" charset="0"/>
                                <a:ea typeface="Cambria Math" panose="02040503050406030204" pitchFamily="18" charset="0"/>
                              </a:rPr>
                              <m:t>1</m:t>
                            </m:r>
                          </m:sub>
                        </m:sSub>
                        <m:r>
                          <a:rPr kumimoji="1" lang="en-US" altLang="ja-JP" i="1">
                            <a:solidFill>
                              <a:srgbClr val="494949"/>
                            </a:solidFill>
                            <a:latin typeface="Cambria Math" panose="02040503050406030204" pitchFamily="18" charset="0"/>
                            <a:ea typeface="Cambria Math" panose="02040503050406030204" pitchFamily="18" charset="0"/>
                          </a:rPr>
                          <m:t>+</m:t>
                        </m:r>
                        <m:sSub>
                          <m:sSubPr>
                            <m:ctrlPr>
                              <a:rPr kumimoji="1" lang="en-US" altLang="ja-JP" i="1">
                                <a:solidFill>
                                  <a:srgbClr val="494949"/>
                                </a:solidFill>
                                <a:latin typeface="Cambria Math" panose="02040503050406030204" pitchFamily="18" charset="0"/>
                                <a:ea typeface="Cambria Math" panose="02040503050406030204" pitchFamily="18" charset="0"/>
                              </a:rPr>
                            </m:ctrlPr>
                          </m:sSubPr>
                          <m:e>
                            <m:r>
                              <a:rPr kumimoji="1" lang="en-US" altLang="ja-JP" i="1">
                                <a:solidFill>
                                  <a:srgbClr val="494949"/>
                                </a:solidFill>
                                <a:latin typeface="Cambria Math" panose="02040503050406030204" pitchFamily="18" charset="0"/>
                                <a:ea typeface="Cambria Math" panose="02040503050406030204" pitchFamily="18" charset="0"/>
                              </a:rPr>
                              <m:t>𝑎</m:t>
                            </m:r>
                          </m:e>
                          <m:sub>
                            <m:r>
                              <a:rPr kumimoji="1" lang="en-US" altLang="ja-JP" b="0" i="1" smtClean="0">
                                <a:solidFill>
                                  <a:srgbClr val="494949"/>
                                </a:solidFill>
                                <a:latin typeface="Cambria Math" panose="02040503050406030204" pitchFamily="18" charset="0"/>
                                <a:ea typeface="Cambria Math" panose="02040503050406030204" pitchFamily="18" charset="0"/>
                              </a:rPr>
                              <m:t>2</m:t>
                            </m:r>
                          </m:sub>
                        </m:sSub>
                        <m:sSub>
                          <m:sSubPr>
                            <m:ctrlPr>
                              <a:rPr kumimoji="1" lang="en-US" altLang="ja-JP" i="1" smtClean="0">
                                <a:solidFill>
                                  <a:srgbClr val="494949"/>
                                </a:solidFill>
                                <a:latin typeface="Cambria Math" panose="02040503050406030204" pitchFamily="18" charset="0"/>
                                <a:ea typeface="Cambria Math" panose="02040503050406030204" pitchFamily="18" charset="0"/>
                              </a:rPr>
                            </m:ctrlPr>
                          </m:sSubPr>
                          <m:e>
                            <m:r>
                              <a:rPr kumimoji="1" lang="en-US" altLang="ja-JP" i="1">
                                <a:solidFill>
                                  <a:srgbClr val="494949"/>
                                </a:solidFill>
                                <a:latin typeface="Cambria Math" panose="02040503050406030204" pitchFamily="18" charset="0"/>
                                <a:ea typeface="Cambria Math" panose="02040503050406030204" pitchFamily="18" charset="0"/>
                              </a:rPr>
                              <m:t>𝑥</m:t>
                            </m:r>
                          </m:e>
                          <m:sub>
                            <m:r>
                              <a:rPr kumimoji="1" lang="en-US" altLang="ja-JP" b="0" i="1" smtClean="0">
                                <a:solidFill>
                                  <a:srgbClr val="494949"/>
                                </a:solidFill>
                                <a:latin typeface="Cambria Math" panose="02040503050406030204" pitchFamily="18" charset="0"/>
                                <a:ea typeface="Cambria Math" panose="02040503050406030204" pitchFamily="18" charset="0"/>
                              </a:rPr>
                              <m:t>2</m:t>
                            </m:r>
                          </m:sub>
                        </m:sSub>
                        <m:r>
                          <a:rPr kumimoji="1" lang="en-US" altLang="ja-JP" b="0" i="1" smtClean="0">
                            <a:solidFill>
                              <a:srgbClr val="494949"/>
                            </a:solidFill>
                            <a:latin typeface="Cambria Math" panose="02040503050406030204" pitchFamily="18" charset="0"/>
                            <a:ea typeface="Cambria Math" panose="02040503050406030204" pitchFamily="18" charset="0"/>
                          </a:rPr>
                          <m:t>+</m:t>
                        </m:r>
                        <m:sSub>
                          <m:sSubPr>
                            <m:ctrlPr>
                              <a:rPr kumimoji="1" lang="en-US" altLang="ja-JP" i="1">
                                <a:solidFill>
                                  <a:srgbClr val="494949"/>
                                </a:solidFill>
                                <a:latin typeface="Cambria Math" panose="02040503050406030204" pitchFamily="18" charset="0"/>
                                <a:ea typeface="Cambria Math" panose="02040503050406030204" pitchFamily="18" charset="0"/>
                              </a:rPr>
                            </m:ctrlPr>
                          </m:sSubPr>
                          <m:e>
                            <m:r>
                              <a:rPr kumimoji="1" lang="en-US" altLang="ja-JP" i="1">
                                <a:solidFill>
                                  <a:srgbClr val="494949"/>
                                </a:solidFill>
                                <a:latin typeface="Cambria Math" panose="02040503050406030204" pitchFamily="18" charset="0"/>
                                <a:ea typeface="Cambria Math" panose="02040503050406030204" pitchFamily="18" charset="0"/>
                              </a:rPr>
                              <m:t>𝑎</m:t>
                            </m:r>
                          </m:e>
                          <m:sub>
                            <m:r>
                              <a:rPr kumimoji="1" lang="en-US" altLang="ja-JP" b="0" i="1" smtClean="0">
                                <a:solidFill>
                                  <a:srgbClr val="494949"/>
                                </a:solidFill>
                                <a:latin typeface="Cambria Math" panose="02040503050406030204" pitchFamily="18" charset="0"/>
                                <a:ea typeface="Cambria Math" panose="02040503050406030204" pitchFamily="18" charset="0"/>
                              </a:rPr>
                              <m:t>3</m:t>
                            </m:r>
                          </m:sub>
                        </m:sSub>
                        <m:sSub>
                          <m:sSubPr>
                            <m:ctrlPr>
                              <a:rPr kumimoji="1" lang="en-US" altLang="ja-JP" i="1" smtClean="0">
                                <a:solidFill>
                                  <a:srgbClr val="494949"/>
                                </a:solidFill>
                                <a:latin typeface="Cambria Math" panose="02040503050406030204" pitchFamily="18" charset="0"/>
                                <a:ea typeface="Cambria Math" panose="02040503050406030204" pitchFamily="18" charset="0"/>
                              </a:rPr>
                            </m:ctrlPr>
                          </m:sSubPr>
                          <m:e>
                            <m:r>
                              <a:rPr kumimoji="1" lang="en-US" altLang="ja-JP" i="1">
                                <a:solidFill>
                                  <a:srgbClr val="494949"/>
                                </a:solidFill>
                                <a:latin typeface="Cambria Math" panose="02040503050406030204" pitchFamily="18" charset="0"/>
                                <a:ea typeface="Cambria Math" panose="02040503050406030204" pitchFamily="18" charset="0"/>
                              </a:rPr>
                              <m:t>𝑥</m:t>
                            </m:r>
                          </m:e>
                          <m:sub>
                            <m:r>
                              <a:rPr kumimoji="1" lang="en-US" altLang="ja-JP" b="0" i="1" smtClean="0">
                                <a:solidFill>
                                  <a:srgbClr val="494949"/>
                                </a:solidFill>
                                <a:latin typeface="Cambria Math" panose="02040503050406030204" pitchFamily="18" charset="0"/>
                                <a:ea typeface="Cambria Math" panose="02040503050406030204" pitchFamily="18" charset="0"/>
                              </a:rPr>
                              <m:t>3</m:t>
                            </m:r>
                          </m:sub>
                        </m:sSub>
                        <m:r>
                          <a:rPr kumimoji="1" lang="en-US" altLang="ja-JP" b="0" i="1" smtClean="0">
                            <a:solidFill>
                              <a:srgbClr val="494949"/>
                            </a:solidFill>
                            <a:latin typeface="Cambria Math" panose="02040503050406030204" pitchFamily="18" charset="0"/>
                            <a:ea typeface="Cambria Math" panose="02040503050406030204" pitchFamily="18" charset="0"/>
                          </a:rPr>
                          <m:t>+</m:t>
                        </m:r>
                        <m:r>
                          <a:rPr kumimoji="1" lang="en-US" altLang="ja-JP" i="1" smtClean="0">
                            <a:solidFill>
                              <a:srgbClr val="494949"/>
                            </a:solidFill>
                            <a:latin typeface="Cambria Math" panose="02040503050406030204" pitchFamily="18" charset="0"/>
                            <a:ea typeface="Cambria Math" panose="02040503050406030204" pitchFamily="18" charset="0"/>
                          </a:rPr>
                          <m:t>𝑏</m:t>
                        </m:r>
                      </m:oMath>
                    </m:oMathPara>
                  </a14:m>
                  <a:endParaRPr lang="ja-JP" altLang="en-US" dirty="0">
                    <a:solidFill>
                      <a:srgbClr val="494949"/>
                    </a:solidFill>
                  </a:endParaRPr>
                </a:p>
              </p:txBody>
            </p:sp>
          </mc:Choice>
          <mc:Fallback xmlns="">
            <p:sp>
              <p:nvSpPr>
                <p:cNvPr id="34" name="正方形/長方形 33">
                  <a:extLst>
                    <a:ext uri="{FF2B5EF4-FFF2-40B4-BE49-F238E27FC236}">
                      <a16:creationId xmlns:a16="http://schemas.microsoft.com/office/drawing/2014/main" id="{14982143-3878-4591-99B1-81E57B40AD81}"/>
                    </a:ext>
                  </a:extLst>
                </p:cNvPr>
                <p:cNvSpPr>
                  <a:spLocks noRot="1" noChangeAspect="1" noMove="1" noResize="1" noEditPoints="1" noAdjustHandles="1" noChangeArrowheads="1" noChangeShapeType="1" noTextEdit="1"/>
                </p:cNvSpPr>
                <p:nvPr/>
              </p:nvSpPr>
              <p:spPr>
                <a:xfrm>
                  <a:off x="7333943" y="3145828"/>
                  <a:ext cx="3022920" cy="369332"/>
                </a:xfrm>
                <a:prstGeom prst="rect">
                  <a:avLst/>
                </a:prstGeom>
                <a:blipFill>
                  <a:blip r:embed="rId5"/>
                  <a:stretch>
                    <a:fillRect t="-4918" b="-8197"/>
                  </a:stretch>
                </a:blipFill>
              </p:spPr>
              <p:txBody>
                <a:bodyPr/>
                <a:lstStyle/>
                <a:p>
                  <a:r>
                    <a:rPr lang="ja-JP" altLang="en-US">
                      <a:noFill/>
                    </a:rPr>
                    <a:t> </a:t>
                  </a:r>
                </a:p>
              </p:txBody>
            </p:sp>
          </mc:Fallback>
        </mc:AlternateContent>
      </p:grpSp>
      <p:grpSp>
        <p:nvGrpSpPr>
          <p:cNvPr id="8" name="グループ化 7">
            <a:extLst>
              <a:ext uri="{FF2B5EF4-FFF2-40B4-BE49-F238E27FC236}">
                <a16:creationId xmlns:a16="http://schemas.microsoft.com/office/drawing/2014/main" id="{FBCAE3A7-2AB8-4DDE-A39C-DD7B987C9E54}"/>
              </a:ext>
            </a:extLst>
          </p:cNvPr>
          <p:cNvGrpSpPr/>
          <p:nvPr/>
        </p:nvGrpSpPr>
        <p:grpSpPr>
          <a:xfrm>
            <a:off x="6625394" y="3598051"/>
            <a:ext cx="2162696" cy="783225"/>
            <a:chOff x="6515666" y="3508033"/>
            <a:chExt cx="2162696" cy="783225"/>
          </a:xfrm>
        </p:grpSpPr>
        <p:sp>
          <p:nvSpPr>
            <p:cNvPr id="37" name="正方形/長方形 36">
              <a:extLst>
                <a:ext uri="{FF2B5EF4-FFF2-40B4-BE49-F238E27FC236}">
                  <a16:creationId xmlns:a16="http://schemas.microsoft.com/office/drawing/2014/main" id="{3B9FB933-B745-4734-92C6-C1821D82478A}"/>
                </a:ext>
              </a:extLst>
            </p:cNvPr>
            <p:cNvSpPr/>
            <p:nvPr/>
          </p:nvSpPr>
          <p:spPr>
            <a:xfrm>
              <a:off x="6515666" y="3508033"/>
              <a:ext cx="2162696" cy="783225"/>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BEE1A12C-C82B-4A42-8D98-7DCF3ED823E5}"/>
                    </a:ext>
                  </a:extLst>
                </p:cNvPr>
                <p:cNvSpPr txBox="1"/>
                <p:nvPr/>
              </p:nvSpPr>
              <p:spPr>
                <a:xfrm>
                  <a:off x="7063485" y="3608889"/>
                  <a:ext cx="1079761" cy="5250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i="1" smtClean="0">
                                <a:solidFill>
                                  <a:srgbClr val="494949"/>
                                </a:solidFill>
                                <a:latin typeface="Cambria Math" panose="02040503050406030204" pitchFamily="18" charset="0"/>
                              </a:rPr>
                            </m:ctrlPr>
                          </m:fPr>
                          <m:num>
                            <m:r>
                              <a:rPr kumimoji="1" lang="en-US" altLang="ja-JP" i="1">
                                <a:solidFill>
                                  <a:srgbClr val="494949"/>
                                </a:solidFill>
                                <a:latin typeface="Cambria Math" panose="02040503050406030204" pitchFamily="18" charset="0"/>
                              </a:rPr>
                              <m:t>1</m:t>
                            </m:r>
                          </m:num>
                          <m:den>
                            <m:r>
                              <a:rPr kumimoji="1" lang="en-US" altLang="ja-JP" i="1">
                                <a:solidFill>
                                  <a:srgbClr val="494949"/>
                                </a:solidFill>
                                <a:latin typeface="Cambria Math" panose="02040503050406030204" pitchFamily="18" charset="0"/>
                              </a:rPr>
                              <m:t>1+</m:t>
                            </m:r>
                            <m:sSup>
                              <m:sSupPr>
                                <m:ctrlPr>
                                  <a:rPr kumimoji="1" lang="en-US" altLang="ja-JP" i="1">
                                    <a:solidFill>
                                      <a:srgbClr val="494949"/>
                                    </a:solidFill>
                                    <a:latin typeface="Cambria Math" panose="02040503050406030204" pitchFamily="18" charset="0"/>
                                  </a:rPr>
                                </m:ctrlPr>
                              </m:sSupPr>
                              <m:e>
                                <m:r>
                                  <a:rPr kumimoji="1" lang="en-US" altLang="ja-JP" b="0" i="1" smtClean="0">
                                    <a:solidFill>
                                      <a:srgbClr val="494949"/>
                                    </a:solidFill>
                                    <a:latin typeface="Cambria Math" panose="02040503050406030204" pitchFamily="18" charset="0"/>
                                  </a:rPr>
                                  <m:t>𝑒</m:t>
                                </m:r>
                              </m:e>
                              <m:sup>
                                <m:r>
                                  <a:rPr kumimoji="1" lang="en-US" altLang="ja-JP" b="0" i="1" smtClean="0">
                                    <a:solidFill>
                                      <a:srgbClr val="494949"/>
                                    </a:solidFill>
                                    <a:latin typeface="Cambria Math" panose="02040503050406030204" pitchFamily="18" charset="0"/>
                                  </a:rPr>
                                  <m:t>−</m:t>
                                </m:r>
                                <m:r>
                                  <a:rPr kumimoji="1" lang="en-US" altLang="ja-JP" b="0" i="1" smtClean="0">
                                    <a:solidFill>
                                      <a:srgbClr val="494949"/>
                                    </a:solidFill>
                                    <a:latin typeface="Cambria Math" panose="02040503050406030204" pitchFamily="18" charset="0"/>
                                  </a:rPr>
                                  <m:t>𝑥</m:t>
                                </m:r>
                              </m:sup>
                            </m:sSup>
                          </m:den>
                        </m:f>
                      </m:oMath>
                    </m:oMathPara>
                  </a14:m>
                  <a:endParaRPr kumimoji="1" lang="ja-JP" altLang="en-US" dirty="0">
                    <a:solidFill>
                      <a:srgbClr val="494949"/>
                    </a:solidFill>
                  </a:endParaRPr>
                </a:p>
              </p:txBody>
            </p:sp>
          </mc:Choice>
          <mc:Fallback xmlns="">
            <p:sp>
              <p:nvSpPr>
                <p:cNvPr id="32" name="テキスト ボックス 31">
                  <a:extLst>
                    <a:ext uri="{FF2B5EF4-FFF2-40B4-BE49-F238E27FC236}">
                      <a16:creationId xmlns:a16="http://schemas.microsoft.com/office/drawing/2014/main" id="{BEE1A12C-C82B-4A42-8D98-7DCF3ED823E5}"/>
                    </a:ext>
                  </a:extLst>
                </p:cNvPr>
                <p:cNvSpPr txBox="1">
                  <a:spLocks noRot="1" noChangeAspect="1" noMove="1" noResize="1" noEditPoints="1" noAdjustHandles="1" noChangeArrowheads="1" noChangeShapeType="1" noTextEdit="1"/>
                </p:cNvSpPr>
                <p:nvPr/>
              </p:nvSpPr>
              <p:spPr>
                <a:xfrm>
                  <a:off x="7063485" y="3608889"/>
                  <a:ext cx="1079761" cy="525016"/>
                </a:xfrm>
                <a:prstGeom prst="rect">
                  <a:avLst/>
                </a:prstGeom>
                <a:blipFill>
                  <a:blip r:embed="rId6"/>
                  <a:stretch>
                    <a:fillRect/>
                  </a:stretch>
                </a:blipFill>
              </p:spPr>
              <p:txBody>
                <a:bodyPr/>
                <a:lstStyle/>
                <a:p>
                  <a:r>
                    <a:rPr lang="ja-JP" altLang="en-US">
                      <a:noFill/>
                    </a:rPr>
                    <a:t> </a:t>
                  </a:r>
                </a:p>
              </p:txBody>
            </p:sp>
          </mc:Fallback>
        </mc:AlternateContent>
      </p:grpSp>
      <p:grpSp>
        <p:nvGrpSpPr>
          <p:cNvPr id="10" name="グループ化 9">
            <a:extLst>
              <a:ext uri="{FF2B5EF4-FFF2-40B4-BE49-F238E27FC236}">
                <a16:creationId xmlns:a16="http://schemas.microsoft.com/office/drawing/2014/main" id="{4AD6C0C4-14FE-4CE0-ABF3-59C21B724F60}"/>
              </a:ext>
            </a:extLst>
          </p:cNvPr>
          <p:cNvGrpSpPr/>
          <p:nvPr/>
        </p:nvGrpSpPr>
        <p:grpSpPr>
          <a:xfrm>
            <a:off x="6631745" y="5161846"/>
            <a:ext cx="2162696" cy="783225"/>
            <a:chOff x="7535092" y="4936515"/>
            <a:chExt cx="2162696" cy="783225"/>
          </a:xfrm>
        </p:grpSpPr>
        <p:sp>
          <p:nvSpPr>
            <p:cNvPr id="36" name="正方形/長方形 35">
              <a:extLst>
                <a:ext uri="{FF2B5EF4-FFF2-40B4-BE49-F238E27FC236}">
                  <a16:creationId xmlns:a16="http://schemas.microsoft.com/office/drawing/2014/main" id="{93FDF6E6-CD77-4DAA-BF73-0DE19BF62E1E}"/>
                </a:ext>
              </a:extLst>
            </p:cNvPr>
            <p:cNvSpPr/>
            <p:nvPr/>
          </p:nvSpPr>
          <p:spPr>
            <a:xfrm>
              <a:off x="7535092" y="4936515"/>
              <a:ext cx="2162696" cy="783225"/>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721FF511-2B1A-48F5-AA09-036CC9719542}"/>
                    </a:ext>
                  </a:extLst>
                </p:cNvPr>
                <p:cNvSpPr txBox="1"/>
                <p:nvPr/>
              </p:nvSpPr>
              <p:spPr>
                <a:xfrm>
                  <a:off x="7535092" y="4992652"/>
                  <a:ext cx="2162696" cy="6709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494949"/>
                                </a:solidFill>
                                <a:latin typeface="Cambria Math" panose="02040503050406030204" pitchFamily="18" charset="0"/>
                              </a:rPr>
                            </m:ctrlPr>
                          </m:sSubPr>
                          <m:e>
                            <m:r>
                              <a:rPr lang="en-US" altLang="ja-JP" b="0" i="1" smtClean="0">
                                <a:solidFill>
                                  <a:srgbClr val="494949"/>
                                </a:solidFill>
                                <a:latin typeface="Cambria Math" panose="02040503050406030204" pitchFamily="18" charset="0"/>
                              </a:rPr>
                              <m:t>𝑦</m:t>
                            </m:r>
                          </m:e>
                          <m:sub>
                            <m:r>
                              <a:rPr lang="en-US" altLang="ja-JP" b="0" i="1" smtClean="0">
                                <a:solidFill>
                                  <a:srgbClr val="494949"/>
                                </a:solidFill>
                                <a:latin typeface="Cambria Math" panose="02040503050406030204" pitchFamily="18" charset="0"/>
                              </a:rPr>
                              <m:t>𝑘</m:t>
                            </m:r>
                          </m:sub>
                        </m:sSub>
                        <m:r>
                          <a:rPr kumimoji="1" lang="en-US" altLang="ja-JP" b="0" i="1" smtClean="0">
                            <a:solidFill>
                              <a:srgbClr val="494949"/>
                            </a:solidFill>
                            <a:latin typeface="Cambria Math" panose="02040503050406030204" pitchFamily="18" charset="0"/>
                          </a:rPr>
                          <m:t>=</m:t>
                        </m:r>
                        <m:f>
                          <m:fPr>
                            <m:ctrlPr>
                              <a:rPr kumimoji="1" lang="en-US" altLang="ja-JP" i="1" smtClean="0">
                                <a:solidFill>
                                  <a:srgbClr val="494949"/>
                                </a:solidFill>
                                <a:latin typeface="Cambria Math" panose="02040503050406030204" pitchFamily="18" charset="0"/>
                              </a:rPr>
                            </m:ctrlPr>
                          </m:fPr>
                          <m:num>
                            <m:r>
                              <m:rPr>
                                <m:sty m:val="p"/>
                              </m:rPr>
                              <a:rPr kumimoji="1" lang="en-US" altLang="ja-JP" b="0" i="0" smtClean="0">
                                <a:solidFill>
                                  <a:srgbClr val="494949"/>
                                </a:solidFill>
                                <a:latin typeface="Cambria Math" panose="02040503050406030204" pitchFamily="18" charset="0"/>
                              </a:rPr>
                              <m:t>exp</m:t>
                            </m:r>
                            <m:r>
                              <a:rPr kumimoji="1" lang="en-US" altLang="ja-JP" b="0" i="0" smtClean="0">
                                <a:solidFill>
                                  <a:srgbClr val="494949"/>
                                </a:solidFill>
                                <a:latin typeface="Cambria Math" panose="02040503050406030204" pitchFamily="18" charset="0"/>
                              </a:rPr>
                              <m:t> </m:t>
                            </m:r>
                            <m:r>
                              <a:rPr kumimoji="1" lang="en-US" altLang="ja-JP" b="0" i="1" smtClean="0">
                                <a:solidFill>
                                  <a:srgbClr val="494949"/>
                                </a:solidFill>
                                <a:latin typeface="Cambria Math" panose="02040503050406030204" pitchFamily="18" charset="0"/>
                              </a:rPr>
                              <m:t>⁡(</m:t>
                            </m:r>
                            <m:sSub>
                              <m:sSubPr>
                                <m:ctrlPr>
                                  <a:rPr lang="en-US" altLang="ja-JP" i="1">
                                    <a:solidFill>
                                      <a:srgbClr val="494949"/>
                                    </a:solidFill>
                                    <a:latin typeface="Cambria Math" panose="02040503050406030204" pitchFamily="18" charset="0"/>
                                  </a:rPr>
                                </m:ctrlPr>
                              </m:sSubPr>
                              <m:e>
                                <m:r>
                                  <a:rPr lang="en-US" altLang="ja-JP" b="0" i="1" smtClean="0">
                                    <a:solidFill>
                                      <a:srgbClr val="494949"/>
                                    </a:solidFill>
                                    <a:latin typeface="Cambria Math" panose="02040503050406030204" pitchFamily="18" charset="0"/>
                                  </a:rPr>
                                  <m:t>𝑥</m:t>
                                </m:r>
                              </m:e>
                              <m:sub>
                                <m:r>
                                  <a:rPr lang="en-US" altLang="ja-JP" b="0" i="1" smtClean="0">
                                    <a:solidFill>
                                      <a:srgbClr val="494949"/>
                                    </a:solidFill>
                                    <a:latin typeface="Cambria Math" panose="02040503050406030204" pitchFamily="18" charset="0"/>
                                  </a:rPr>
                                  <m:t>𝑘</m:t>
                                </m:r>
                              </m:sub>
                            </m:sSub>
                            <m:r>
                              <a:rPr kumimoji="1" lang="en-US" altLang="ja-JP" b="0" i="1" smtClean="0">
                                <a:solidFill>
                                  <a:srgbClr val="494949"/>
                                </a:solidFill>
                                <a:latin typeface="Cambria Math" panose="02040503050406030204" pitchFamily="18" charset="0"/>
                              </a:rPr>
                              <m:t>)</m:t>
                            </m:r>
                          </m:num>
                          <m:den>
                            <m:nary>
                              <m:naryPr>
                                <m:chr m:val="∑"/>
                                <m:limLoc m:val="undOvr"/>
                                <m:grow m:val="on"/>
                                <m:ctrlPr>
                                  <a:rPr lang="ja-JP" altLang="en-US" i="1">
                                    <a:solidFill>
                                      <a:srgbClr val="494949"/>
                                    </a:solidFill>
                                    <a:latin typeface="Cambria Math" panose="02040503050406030204" pitchFamily="18" charset="0"/>
                                  </a:rPr>
                                </m:ctrlPr>
                              </m:naryPr>
                              <m:sub>
                                <m:r>
                                  <m:rPr>
                                    <m:sty m:val="p"/>
                                    <m:brk/>
                                    <m:aln/>
                                  </m:rPr>
                                  <a:rPr lang="en-US" altLang="ja-JP" b="0" i="0" smtClean="0">
                                    <a:solidFill>
                                      <a:srgbClr val="494949"/>
                                    </a:solidFill>
                                    <a:latin typeface="Cambria Math" panose="02040503050406030204" pitchFamily="18" charset="0"/>
                                  </a:rPr>
                                  <m:t>i</m:t>
                                </m:r>
                                <m:r>
                                  <a:rPr lang="en-US" altLang="ja-JP" b="0" i="0" smtClean="0">
                                    <a:solidFill>
                                      <a:srgbClr val="494949"/>
                                    </a:solidFill>
                                    <a:latin typeface="Cambria Math" panose="02040503050406030204" pitchFamily="18" charset="0"/>
                                  </a:rPr>
                                  <m:t>=1</m:t>
                                </m:r>
                              </m:sub>
                              <m:sup>
                                <m:r>
                                  <a:rPr lang="en-US" altLang="ja-JP" b="0" i="1" smtClean="0">
                                    <a:solidFill>
                                      <a:srgbClr val="494949"/>
                                    </a:solidFill>
                                    <a:latin typeface="Cambria Math" panose="02040503050406030204" pitchFamily="18" charset="0"/>
                                  </a:rPr>
                                  <m:t>𝑛</m:t>
                                </m:r>
                              </m:sup>
                              <m:e>
                                <m:r>
                                  <m:rPr>
                                    <m:sty m:val="p"/>
                                  </m:rPr>
                                  <a:rPr kumimoji="1" lang="en-US" altLang="ja-JP">
                                    <a:solidFill>
                                      <a:srgbClr val="494949"/>
                                    </a:solidFill>
                                    <a:latin typeface="Cambria Math" panose="02040503050406030204" pitchFamily="18" charset="0"/>
                                  </a:rPr>
                                  <m:t>exp</m:t>
                                </m:r>
                                <m:r>
                                  <a:rPr kumimoji="1" lang="en-US" altLang="ja-JP">
                                    <a:solidFill>
                                      <a:srgbClr val="494949"/>
                                    </a:solidFill>
                                    <a:latin typeface="Cambria Math" panose="02040503050406030204" pitchFamily="18" charset="0"/>
                                  </a:rPr>
                                  <m:t> </m:t>
                                </m:r>
                                <m:r>
                                  <a:rPr kumimoji="1" lang="en-US" altLang="ja-JP" i="1">
                                    <a:solidFill>
                                      <a:srgbClr val="494949"/>
                                    </a:solidFill>
                                    <a:latin typeface="Cambria Math" panose="02040503050406030204" pitchFamily="18" charset="0"/>
                                  </a:rPr>
                                  <m:t>⁡(</m:t>
                                </m:r>
                                <m:sSub>
                                  <m:sSubPr>
                                    <m:ctrlPr>
                                      <a:rPr lang="en-US" altLang="ja-JP" i="1">
                                        <a:solidFill>
                                          <a:srgbClr val="494949"/>
                                        </a:solidFill>
                                        <a:latin typeface="Cambria Math" panose="02040503050406030204" pitchFamily="18" charset="0"/>
                                      </a:rPr>
                                    </m:ctrlPr>
                                  </m:sSubPr>
                                  <m:e>
                                    <m:r>
                                      <a:rPr lang="en-US" altLang="ja-JP" b="0" i="1" smtClean="0">
                                        <a:solidFill>
                                          <a:srgbClr val="494949"/>
                                        </a:solidFill>
                                        <a:latin typeface="Cambria Math" panose="02040503050406030204" pitchFamily="18" charset="0"/>
                                      </a:rPr>
                                      <m:t>𝑥</m:t>
                                    </m:r>
                                  </m:e>
                                  <m:sub>
                                    <m:r>
                                      <a:rPr lang="en-US" altLang="ja-JP" b="0" i="1" smtClean="0">
                                        <a:solidFill>
                                          <a:srgbClr val="494949"/>
                                        </a:solidFill>
                                        <a:latin typeface="Cambria Math" panose="02040503050406030204" pitchFamily="18" charset="0"/>
                                      </a:rPr>
                                      <m:t>𝑖</m:t>
                                    </m:r>
                                  </m:sub>
                                </m:sSub>
                                <m:r>
                                  <a:rPr kumimoji="1" lang="en-US" altLang="ja-JP" i="1">
                                    <a:solidFill>
                                      <a:srgbClr val="494949"/>
                                    </a:solidFill>
                                    <a:latin typeface="Cambria Math" panose="02040503050406030204" pitchFamily="18" charset="0"/>
                                  </a:rPr>
                                  <m:t>)</m:t>
                                </m:r>
                              </m:e>
                            </m:nary>
                          </m:den>
                        </m:f>
                      </m:oMath>
                    </m:oMathPara>
                  </a14:m>
                  <a:endParaRPr kumimoji="1" lang="ja-JP" altLang="en-US" dirty="0">
                    <a:solidFill>
                      <a:srgbClr val="494949"/>
                    </a:solidFill>
                  </a:endParaRPr>
                </a:p>
              </p:txBody>
            </p:sp>
          </mc:Choice>
          <mc:Fallback xmlns="">
            <p:sp>
              <p:nvSpPr>
                <p:cNvPr id="33" name="テキスト ボックス 32">
                  <a:extLst>
                    <a:ext uri="{FF2B5EF4-FFF2-40B4-BE49-F238E27FC236}">
                      <a16:creationId xmlns:a16="http://schemas.microsoft.com/office/drawing/2014/main" id="{721FF511-2B1A-48F5-AA09-036CC9719542}"/>
                    </a:ext>
                  </a:extLst>
                </p:cNvPr>
                <p:cNvSpPr txBox="1">
                  <a:spLocks noRot="1" noChangeAspect="1" noMove="1" noResize="1" noEditPoints="1" noAdjustHandles="1" noChangeArrowheads="1" noChangeShapeType="1" noTextEdit="1"/>
                </p:cNvSpPr>
                <p:nvPr/>
              </p:nvSpPr>
              <p:spPr>
                <a:xfrm>
                  <a:off x="7535092" y="4992652"/>
                  <a:ext cx="2162696" cy="670953"/>
                </a:xfrm>
                <a:prstGeom prst="rect">
                  <a:avLst/>
                </a:prstGeom>
                <a:blipFill>
                  <a:blip r:embed="rId7"/>
                  <a:stretch>
                    <a:fillRect/>
                  </a:stretch>
                </a:blipFill>
              </p:spPr>
              <p:txBody>
                <a:bodyPr/>
                <a:lstStyle/>
                <a:p>
                  <a:r>
                    <a:rPr lang="ja-JP" altLang="en-US">
                      <a:noFill/>
                    </a:rPr>
                    <a:t> </a:t>
                  </a:r>
                </a:p>
              </p:txBody>
            </p:sp>
          </mc:Fallback>
        </mc:AlternateContent>
      </p:grpSp>
      <p:sp>
        <p:nvSpPr>
          <p:cNvPr id="41" name="テキスト ボックス 40">
            <a:extLst>
              <a:ext uri="{FF2B5EF4-FFF2-40B4-BE49-F238E27FC236}">
                <a16:creationId xmlns:a16="http://schemas.microsoft.com/office/drawing/2014/main" id="{45DA255E-04E8-4598-893A-1F7B36B842F1}"/>
              </a:ext>
            </a:extLst>
          </p:cNvPr>
          <p:cNvSpPr txBox="1"/>
          <p:nvPr/>
        </p:nvSpPr>
        <p:spPr>
          <a:xfrm>
            <a:off x="6657619" y="4419449"/>
            <a:ext cx="2136822" cy="307777"/>
          </a:xfrm>
          <a:prstGeom prst="rect">
            <a:avLst/>
          </a:prstGeom>
          <a:noFill/>
        </p:spPr>
        <p:txBody>
          <a:bodyPr wrap="square" rtlCol="0">
            <a:spAutoFit/>
          </a:bodyPr>
          <a:lstStyle/>
          <a:p>
            <a:pPr algn="ctr" defTabSz="914400" fontAlgn="base">
              <a:spcBef>
                <a:spcPct val="0"/>
              </a:spcBef>
              <a:spcAft>
                <a:spcPct val="0"/>
              </a:spcAft>
            </a:pPr>
            <a:r>
              <a:rPr kumimoji="1" lang="ja-JP" altLang="en-US" sz="1400" b="1" dirty="0">
                <a:solidFill>
                  <a:srgbClr val="494949"/>
                </a:solidFill>
                <a:latin typeface="+mn-ea"/>
              </a:rPr>
              <a:t>シグモイド関数</a:t>
            </a:r>
          </a:p>
        </p:txBody>
      </p:sp>
      <p:sp>
        <p:nvSpPr>
          <p:cNvPr id="59" name="テキスト ボックス 58">
            <a:extLst>
              <a:ext uri="{FF2B5EF4-FFF2-40B4-BE49-F238E27FC236}">
                <a16:creationId xmlns:a16="http://schemas.microsoft.com/office/drawing/2014/main" id="{8F3C51DA-56FB-404B-BF45-247EC70B0692}"/>
              </a:ext>
            </a:extLst>
          </p:cNvPr>
          <p:cNvSpPr txBox="1"/>
          <p:nvPr/>
        </p:nvSpPr>
        <p:spPr>
          <a:xfrm>
            <a:off x="6657619" y="6001208"/>
            <a:ext cx="2136822" cy="307777"/>
          </a:xfrm>
          <a:prstGeom prst="rect">
            <a:avLst/>
          </a:prstGeom>
          <a:noFill/>
        </p:spPr>
        <p:txBody>
          <a:bodyPr wrap="square" rtlCol="0">
            <a:spAutoFit/>
          </a:bodyPr>
          <a:lstStyle/>
          <a:p>
            <a:pPr algn="ctr" defTabSz="914400" fontAlgn="base">
              <a:spcBef>
                <a:spcPct val="0"/>
              </a:spcBef>
              <a:spcAft>
                <a:spcPct val="0"/>
              </a:spcAft>
            </a:pPr>
            <a:r>
              <a:rPr kumimoji="1" lang="ja-JP" altLang="en-US" sz="1400" b="1" dirty="0">
                <a:solidFill>
                  <a:srgbClr val="494949"/>
                </a:solidFill>
                <a:latin typeface="+mn-ea"/>
              </a:rPr>
              <a:t>ソフトマックス関数</a:t>
            </a:r>
          </a:p>
        </p:txBody>
      </p:sp>
      <p:sp>
        <p:nvSpPr>
          <p:cNvPr id="11" name="楕円 10">
            <a:extLst>
              <a:ext uri="{FF2B5EF4-FFF2-40B4-BE49-F238E27FC236}">
                <a16:creationId xmlns:a16="http://schemas.microsoft.com/office/drawing/2014/main" id="{23C9F705-892E-4A34-8EB2-5F0367FE3367}"/>
              </a:ext>
            </a:extLst>
          </p:cNvPr>
          <p:cNvSpPr/>
          <p:nvPr/>
        </p:nvSpPr>
        <p:spPr>
          <a:xfrm>
            <a:off x="2725479" y="3298931"/>
            <a:ext cx="365760" cy="365760"/>
          </a:xfrm>
          <a:prstGeom prst="ellipse">
            <a:avLst/>
          </a:prstGeom>
          <a:noFill/>
          <a:ln w="28575">
            <a:solidFill>
              <a:srgbClr val="EB004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1" name="楕円 60">
            <a:extLst>
              <a:ext uri="{FF2B5EF4-FFF2-40B4-BE49-F238E27FC236}">
                <a16:creationId xmlns:a16="http://schemas.microsoft.com/office/drawing/2014/main" id="{F0ACE341-09C1-4517-A4A2-E01FD8F4EAA8}"/>
              </a:ext>
            </a:extLst>
          </p:cNvPr>
          <p:cNvSpPr/>
          <p:nvPr/>
        </p:nvSpPr>
        <p:spPr>
          <a:xfrm>
            <a:off x="7890069" y="3938923"/>
            <a:ext cx="273042" cy="273042"/>
          </a:xfrm>
          <a:prstGeom prst="ellipse">
            <a:avLst/>
          </a:prstGeom>
          <a:noFill/>
          <a:ln w="28575">
            <a:solidFill>
              <a:srgbClr val="EB004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2" name="楕円 61">
            <a:extLst>
              <a:ext uri="{FF2B5EF4-FFF2-40B4-BE49-F238E27FC236}">
                <a16:creationId xmlns:a16="http://schemas.microsoft.com/office/drawing/2014/main" id="{B376FE1D-7AD4-4FC2-8E4F-E178DC7F4541}"/>
              </a:ext>
            </a:extLst>
          </p:cNvPr>
          <p:cNvSpPr/>
          <p:nvPr/>
        </p:nvSpPr>
        <p:spPr>
          <a:xfrm>
            <a:off x="8026590" y="5217983"/>
            <a:ext cx="273042" cy="273042"/>
          </a:xfrm>
          <a:prstGeom prst="ellipse">
            <a:avLst/>
          </a:prstGeom>
          <a:noFill/>
          <a:ln w="28575">
            <a:solidFill>
              <a:srgbClr val="EB004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1" name="フリーフォーム: 図形 20">
            <a:extLst>
              <a:ext uri="{FF2B5EF4-FFF2-40B4-BE49-F238E27FC236}">
                <a16:creationId xmlns:a16="http://schemas.microsoft.com/office/drawing/2014/main" id="{A8B32716-3675-427B-837F-F514D35112BE}"/>
              </a:ext>
            </a:extLst>
          </p:cNvPr>
          <p:cNvSpPr/>
          <p:nvPr/>
        </p:nvSpPr>
        <p:spPr>
          <a:xfrm>
            <a:off x="2907792" y="3108960"/>
            <a:ext cx="5102352" cy="813816"/>
          </a:xfrm>
          <a:custGeom>
            <a:avLst/>
            <a:gdLst>
              <a:gd name="connsiteX0" fmla="*/ 0 w 5102352"/>
              <a:gd name="connsiteY0" fmla="*/ 173736 h 813816"/>
              <a:gd name="connsiteX1" fmla="*/ 0 w 5102352"/>
              <a:gd name="connsiteY1" fmla="*/ 0 h 813816"/>
              <a:gd name="connsiteX2" fmla="*/ 5102352 w 5102352"/>
              <a:gd name="connsiteY2" fmla="*/ 0 h 813816"/>
              <a:gd name="connsiteX3" fmla="*/ 5102352 w 5102352"/>
              <a:gd name="connsiteY3" fmla="*/ 813816 h 813816"/>
            </a:gdLst>
            <a:ahLst/>
            <a:cxnLst>
              <a:cxn ang="0">
                <a:pos x="connsiteX0" y="connsiteY0"/>
              </a:cxn>
              <a:cxn ang="0">
                <a:pos x="connsiteX1" y="connsiteY1"/>
              </a:cxn>
              <a:cxn ang="0">
                <a:pos x="connsiteX2" y="connsiteY2"/>
              </a:cxn>
              <a:cxn ang="0">
                <a:pos x="connsiteX3" y="connsiteY3"/>
              </a:cxn>
            </a:cxnLst>
            <a:rect l="l" t="t" r="r" b="b"/>
            <a:pathLst>
              <a:path w="5102352" h="813816">
                <a:moveTo>
                  <a:pt x="0" y="173736"/>
                </a:moveTo>
                <a:lnTo>
                  <a:pt x="0" y="0"/>
                </a:lnTo>
                <a:lnTo>
                  <a:pt x="5102352" y="0"/>
                </a:lnTo>
                <a:lnTo>
                  <a:pt x="5102352" y="813816"/>
                </a:lnTo>
              </a:path>
            </a:pathLst>
          </a:custGeom>
          <a:noFill/>
          <a:ln w="28575">
            <a:solidFill>
              <a:srgbClr val="EB0046"/>
            </a:solidFill>
            <a:prstDash val="sysDot"/>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リーフォーム: 図形 21">
            <a:extLst>
              <a:ext uri="{FF2B5EF4-FFF2-40B4-BE49-F238E27FC236}">
                <a16:creationId xmlns:a16="http://schemas.microsoft.com/office/drawing/2014/main" id="{98BFBDF3-6FE8-4D46-A470-7A719BD06DF1}"/>
              </a:ext>
            </a:extLst>
          </p:cNvPr>
          <p:cNvSpPr/>
          <p:nvPr/>
        </p:nvSpPr>
        <p:spPr>
          <a:xfrm>
            <a:off x="6254496" y="3108960"/>
            <a:ext cx="1920240" cy="2093976"/>
          </a:xfrm>
          <a:custGeom>
            <a:avLst/>
            <a:gdLst>
              <a:gd name="connsiteX0" fmla="*/ 0 w 1920240"/>
              <a:gd name="connsiteY0" fmla="*/ 0 h 2093976"/>
              <a:gd name="connsiteX1" fmla="*/ 0 w 1920240"/>
              <a:gd name="connsiteY1" fmla="*/ 1764792 h 2093976"/>
              <a:gd name="connsiteX2" fmla="*/ 1920240 w 1920240"/>
              <a:gd name="connsiteY2" fmla="*/ 1764792 h 2093976"/>
              <a:gd name="connsiteX3" fmla="*/ 1920240 w 1920240"/>
              <a:gd name="connsiteY3" fmla="*/ 2093976 h 2093976"/>
            </a:gdLst>
            <a:ahLst/>
            <a:cxnLst>
              <a:cxn ang="0">
                <a:pos x="connsiteX0" y="connsiteY0"/>
              </a:cxn>
              <a:cxn ang="0">
                <a:pos x="connsiteX1" y="connsiteY1"/>
              </a:cxn>
              <a:cxn ang="0">
                <a:pos x="connsiteX2" y="connsiteY2"/>
              </a:cxn>
              <a:cxn ang="0">
                <a:pos x="connsiteX3" y="connsiteY3"/>
              </a:cxn>
            </a:cxnLst>
            <a:rect l="l" t="t" r="r" b="b"/>
            <a:pathLst>
              <a:path w="1920240" h="2093976">
                <a:moveTo>
                  <a:pt x="0" y="0"/>
                </a:moveTo>
                <a:lnTo>
                  <a:pt x="0" y="1764792"/>
                </a:lnTo>
                <a:lnTo>
                  <a:pt x="1920240" y="1764792"/>
                </a:lnTo>
                <a:lnTo>
                  <a:pt x="1920240" y="2093976"/>
                </a:lnTo>
              </a:path>
            </a:pathLst>
          </a:custGeom>
          <a:noFill/>
          <a:ln w="28575">
            <a:solidFill>
              <a:srgbClr val="EB0046"/>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33ABDC9A-BF14-482D-9F63-FB43295513DE}"/>
              </a:ext>
            </a:extLst>
          </p:cNvPr>
          <p:cNvSpPr/>
          <p:nvPr/>
        </p:nvSpPr>
        <p:spPr>
          <a:xfrm>
            <a:off x="9576655" y="3028940"/>
            <a:ext cx="1848583" cy="338554"/>
          </a:xfrm>
          <a:prstGeom prst="rect">
            <a:avLst/>
          </a:prstGeom>
        </p:spPr>
        <p:txBody>
          <a:bodyPr wrap="none">
            <a:spAutoFit/>
          </a:bodyPr>
          <a:lstStyle/>
          <a:p>
            <a:pPr algn="ctr"/>
            <a:r>
              <a:rPr lang="en-US" altLang="ja-JP" sz="1600" b="1" dirty="0">
                <a:solidFill>
                  <a:srgbClr val="F47746"/>
                </a:solidFill>
              </a:rPr>
              <a:t>0</a:t>
            </a:r>
            <a:r>
              <a:rPr lang="ja-JP" altLang="en-US" sz="1600" b="1" dirty="0">
                <a:solidFill>
                  <a:srgbClr val="F47746"/>
                </a:solidFill>
              </a:rPr>
              <a:t>～</a:t>
            </a:r>
            <a:r>
              <a:rPr lang="en-US" altLang="ja-JP" sz="1600" b="1" dirty="0">
                <a:solidFill>
                  <a:srgbClr val="F47746"/>
                </a:solidFill>
              </a:rPr>
              <a:t>1</a:t>
            </a:r>
            <a:r>
              <a:rPr lang="ja-JP" altLang="en-US" sz="1600" b="1" dirty="0">
                <a:solidFill>
                  <a:srgbClr val="F47746"/>
                </a:solidFill>
              </a:rPr>
              <a:t>の確率へ変換</a:t>
            </a:r>
          </a:p>
        </p:txBody>
      </p:sp>
      <p:graphicFrame>
        <p:nvGraphicFramePr>
          <p:cNvPr id="81" name="グラフ 80">
            <a:extLst>
              <a:ext uri="{FF2B5EF4-FFF2-40B4-BE49-F238E27FC236}">
                <a16:creationId xmlns:a16="http://schemas.microsoft.com/office/drawing/2014/main" id="{7A421890-5418-4B97-840E-CB56D84A6A5F}"/>
              </a:ext>
            </a:extLst>
          </p:cNvPr>
          <p:cNvGraphicFramePr/>
          <p:nvPr>
            <p:extLst>
              <p:ext uri="{D42A27DB-BD31-4B8C-83A1-F6EECF244321}">
                <p14:modId xmlns:p14="http://schemas.microsoft.com/office/powerpoint/2010/main" val="2476847027"/>
              </p:ext>
            </p:extLst>
          </p:nvPr>
        </p:nvGraphicFramePr>
        <p:xfrm>
          <a:off x="9454312" y="3303539"/>
          <a:ext cx="2048883" cy="1582476"/>
        </p:xfrm>
        <a:graphic>
          <a:graphicData uri="http://schemas.openxmlformats.org/drawingml/2006/chart">
            <c:chart xmlns:c="http://schemas.openxmlformats.org/drawingml/2006/chart" xmlns:r="http://schemas.openxmlformats.org/officeDocument/2006/relationships" r:id="rId8"/>
          </a:graphicData>
        </a:graphic>
      </p:graphicFrame>
      <p:pic>
        <p:nvPicPr>
          <p:cNvPr id="82" name="グラフィックス 81">
            <a:extLst>
              <a:ext uri="{FF2B5EF4-FFF2-40B4-BE49-F238E27FC236}">
                <a16:creationId xmlns:a16="http://schemas.microsoft.com/office/drawing/2014/main" id="{B95EC5FB-69DF-43AC-8BC8-9F83DA036CC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8814134" y="3766942"/>
            <a:ext cx="780856" cy="476250"/>
          </a:xfrm>
          <a:prstGeom prst="rect">
            <a:avLst/>
          </a:prstGeom>
        </p:spPr>
      </p:pic>
      <p:pic>
        <p:nvPicPr>
          <p:cNvPr id="83" name="グラフィックス 82">
            <a:extLst>
              <a:ext uri="{FF2B5EF4-FFF2-40B4-BE49-F238E27FC236}">
                <a16:creationId xmlns:a16="http://schemas.microsoft.com/office/drawing/2014/main" id="{437538DF-6663-4561-945A-7E2D2918967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8801613" y="5316518"/>
            <a:ext cx="780856" cy="476250"/>
          </a:xfrm>
          <a:prstGeom prst="rect">
            <a:avLst/>
          </a:prstGeom>
        </p:spPr>
      </p:pic>
      <p:sp>
        <p:nvSpPr>
          <p:cNvPr id="84" name="テキスト ボックス 83">
            <a:extLst>
              <a:ext uri="{FF2B5EF4-FFF2-40B4-BE49-F238E27FC236}">
                <a16:creationId xmlns:a16="http://schemas.microsoft.com/office/drawing/2014/main" id="{9A0B6A13-6709-4653-8C24-6C56FCFD05C3}"/>
              </a:ext>
            </a:extLst>
          </p:cNvPr>
          <p:cNvSpPr txBox="1"/>
          <p:nvPr/>
        </p:nvSpPr>
        <p:spPr>
          <a:xfrm>
            <a:off x="6611552" y="3355974"/>
            <a:ext cx="1713178" cy="307777"/>
          </a:xfrm>
          <a:prstGeom prst="rect">
            <a:avLst/>
          </a:prstGeom>
          <a:noFill/>
        </p:spPr>
        <p:txBody>
          <a:bodyPr wrap="square" rtlCol="0">
            <a:spAutoFit/>
          </a:bodyPr>
          <a:lstStyle/>
          <a:p>
            <a:pPr defTabSz="914400" fontAlgn="base">
              <a:spcBef>
                <a:spcPct val="0"/>
              </a:spcBef>
              <a:spcAft>
                <a:spcPct val="0"/>
              </a:spcAft>
            </a:pPr>
            <a:r>
              <a:rPr kumimoji="1" lang="en-US" altLang="ja-JP" sz="1400" b="1" dirty="0">
                <a:solidFill>
                  <a:srgbClr val="494949"/>
                </a:solidFill>
                <a:latin typeface="+mn-ea"/>
              </a:rPr>
              <a:t>2</a:t>
            </a:r>
            <a:r>
              <a:rPr kumimoji="1" lang="ja-JP" altLang="en-US" sz="1400" b="1" dirty="0">
                <a:solidFill>
                  <a:srgbClr val="494949"/>
                </a:solidFill>
                <a:latin typeface="+mn-ea"/>
              </a:rPr>
              <a:t>値分類</a:t>
            </a:r>
          </a:p>
        </p:txBody>
      </p:sp>
      <p:sp>
        <p:nvSpPr>
          <p:cNvPr id="85" name="テキスト ボックス 84">
            <a:extLst>
              <a:ext uri="{FF2B5EF4-FFF2-40B4-BE49-F238E27FC236}">
                <a16:creationId xmlns:a16="http://schemas.microsoft.com/office/drawing/2014/main" id="{737C3AD6-4DF5-4A1A-A1EF-62D4A81F8FDB}"/>
              </a:ext>
            </a:extLst>
          </p:cNvPr>
          <p:cNvSpPr txBox="1"/>
          <p:nvPr/>
        </p:nvSpPr>
        <p:spPr>
          <a:xfrm>
            <a:off x="6621033" y="4887293"/>
            <a:ext cx="1713178" cy="307777"/>
          </a:xfrm>
          <a:prstGeom prst="rect">
            <a:avLst/>
          </a:prstGeom>
          <a:noFill/>
        </p:spPr>
        <p:txBody>
          <a:bodyPr wrap="square" rtlCol="0">
            <a:spAutoFit/>
          </a:bodyPr>
          <a:lstStyle/>
          <a:p>
            <a:pPr defTabSz="914400" fontAlgn="base">
              <a:spcBef>
                <a:spcPct val="0"/>
              </a:spcBef>
              <a:spcAft>
                <a:spcPct val="0"/>
              </a:spcAft>
            </a:pPr>
            <a:r>
              <a:rPr kumimoji="1" lang="ja-JP" altLang="en-US" sz="1400" b="1" dirty="0">
                <a:solidFill>
                  <a:srgbClr val="494949"/>
                </a:solidFill>
                <a:latin typeface="+mn-ea"/>
              </a:rPr>
              <a:t>多値分類</a:t>
            </a:r>
          </a:p>
        </p:txBody>
      </p:sp>
      <p:cxnSp>
        <p:nvCxnSpPr>
          <p:cNvPr id="88" name="直線コネクタ 87">
            <a:extLst>
              <a:ext uri="{FF2B5EF4-FFF2-40B4-BE49-F238E27FC236}">
                <a16:creationId xmlns:a16="http://schemas.microsoft.com/office/drawing/2014/main" id="{49A6299A-77E0-42AE-8920-17EA721F59AE}"/>
              </a:ext>
            </a:extLst>
          </p:cNvPr>
          <p:cNvCxnSpPr>
            <a:cxnSpLocks/>
          </p:cNvCxnSpPr>
          <p:nvPr/>
        </p:nvCxnSpPr>
        <p:spPr>
          <a:xfrm>
            <a:off x="9514791" y="6191614"/>
            <a:ext cx="1910447" cy="0"/>
          </a:xfrm>
          <a:prstGeom prst="line">
            <a:avLst/>
          </a:prstGeom>
          <a:ln w="12700">
            <a:solidFill>
              <a:schemeClr val="bg1">
                <a:lumMod val="6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9" name="直線コネクタ 88">
            <a:extLst>
              <a:ext uri="{FF2B5EF4-FFF2-40B4-BE49-F238E27FC236}">
                <a16:creationId xmlns:a16="http://schemas.microsoft.com/office/drawing/2014/main" id="{6522F833-582B-43FF-9495-704F5AFF8179}"/>
              </a:ext>
            </a:extLst>
          </p:cNvPr>
          <p:cNvCxnSpPr>
            <a:cxnSpLocks/>
          </p:cNvCxnSpPr>
          <p:nvPr/>
        </p:nvCxnSpPr>
        <p:spPr>
          <a:xfrm flipV="1">
            <a:off x="9581775" y="4949741"/>
            <a:ext cx="0" cy="1338171"/>
          </a:xfrm>
          <a:prstGeom prst="line">
            <a:avLst/>
          </a:prstGeom>
          <a:ln w="12700">
            <a:solidFill>
              <a:schemeClr val="bg1">
                <a:lumMod val="6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99" name="正方形/長方形 98">
            <a:extLst>
              <a:ext uri="{FF2B5EF4-FFF2-40B4-BE49-F238E27FC236}">
                <a16:creationId xmlns:a16="http://schemas.microsoft.com/office/drawing/2014/main" id="{B148DA4F-BB1A-473D-97D4-36707505E92B}"/>
              </a:ext>
            </a:extLst>
          </p:cNvPr>
          <p:cNvSpPr/>
          <p:nvPr/>
        </p:nvSpPr>
        <p:spPr>
          <a:xfrm>
            <a:off x="8972328" y="6191614"/>
            <a:ext cx="3057247" cy="338554"/>
          </a:xfrm>
          <a:prstGeom prst="rect">
            <a:avLst/>
          </a:prstGeom>
        </p:spPr>
        <p:txBody>
          <a:bodyPr wrap="none">
            <a:spAutoFit/>
          </a:bodyPr>
          <a:lstStyle/>
          <a:p>
            <a:pPr algn="ctr"/>
            <a:r>
              <a:rPr lang="ja-JP" altLang="en-US" sz="1600" b="1" dirty="0">
                <a:solidFill>
                  <a:srgbClr val="F47746"/>
                </a:solidFill>
              </a:rPr>
              <a:t>最も確率が高いクラスを求める</a:t>
            </a:r>
          </a:p>
        </p:txBody>
      </p:sp>
      <p:sp>
        <p:nvSpPr>
          <p:cNvPr id="101" name="フリーフォーム: 図形 100">
            <a:extLst>
              <a:ext uri="{FF2B5EF4-FFF2-40B4-BE49-F238E27FC236}">
                <a16:creationId xmlns:a16="http://schemas.microsoft.com/office/drawing/2014/main" id="{4B6831CA-3E3D-4048-905B-F640C9A883E2}"/>
              </a:ext>
            </a:extLst>
          </p:cNvPr>
          <p:cNvSpPr/>
          <p:nvPr/>
        </p:nvSpPr>
        <p:spPr>
          <a:xfrm>
            <a:off x="9683496" y="5328129"/>
            <a:ext cx="475488" cy="780063"/>
          </a:xfrm>
          <a:custGeom>
            <a:avLst/>
            <a:gdLst>
              <a:gd name="connsiteX0" fmla="*/ 0 w 475488"/>
              <a:gd name="connsiteY0" fmla="*/ 905259 h 914403"/>
              <a:gd name="connsiteX1" fmla="*/ 228600 w 475488"/>
              <a:gd name="connsiteY1" fmla="*/ 3 h 914403"/>
              <a:gd name="connsiteX2" fmla="*/ 475488 w 475488"/>
              <a:gd name="connsiteY2" fmla="*/ 914403 h 914403"/>
            </a:gdLst>
            <a:ahLst/>
            <a:cxnLst>
              <a:cxn ang="0">
                <a:pos x="connsiteX0" y="connsiteY0"/>
              </a:cxn>
              <a:cxn ang="0">
                <a:pos x="connsiteX1" y="connsiteY1"/>
              </a:cxn>
              <a:cxn ang="0">
                <a:pos x="connsiteX2" y="connsiteY2"/>
              </a:cxn>
            </a:cxnLst>
            <a:rect l="l" t="t" r="r" b="b"/>
            <a:pathLst>
              <a:path w="475488" h="914403">
                <a:moveTo>
                  <a:pt x="0" y="905259"/>
                </a:moveTo>
                <a:cubicBezTo>
                  <a:pt x="74676" y="451869"/>
                  <a:pt x="149352" y="-1521"/>
                  <a:pt x="228600" y="3"/>
                </a:cubicBezTo>
                <a:cubicBezTo>
                  <a:pt x="307848" y="1527"/>
                  <a:pt x="391668" y="457965"/>
                  <a:pt x="475488" y="914403"/>
                </a:cubicBezTo>
              </a:path>
            </a:pathLst>
          </a:custGeom>
          <a:noFill/>
          <a:ln w="28575">
            <a:solidFill>
              <a:srgbClr val="00879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フリーフォーム: 図形 101">
            <a:extLst>
              <a:ext uri="{FF2B5EF4-FFF2-40B4-BE49-F238E27FC236}">
                <a16:creationId xmlns:a16="http://schemas.microsoft.com/office/drawing/2014/main" id="{4F89D75F-B3A9-44FD-BE07-967857676E6F}"/>
              </a:ext>
            </a:extLst>
          </p:cNvPr>
          <p:cNvSpPr/>
          <p:nvPr/>
        </p:nvSpPr>
        <p:spPr>
          <a:xfrm>
            <a:off x="9648760" y="5491025"/>
            <a:ext cx="1180580" cy="626312"/>
          </a:xfrm>
          <a:custGeom>
            <a:avLst/>
            <a:gdLst>
              <a:gd name="connsiteX0" fmla="*/ 0 w 475488"/>
              <a:gd name="connsiteY0" fmla="*/ 905259 h 914403"/>
              <a:gd name="connsiteX1" fmla="*/ 228600 w 475488"/>
              <a:gd name="connsiteY1" fmla="*/ 3 h 914403"/>
              <a:gd name="connsiteX2" fmla="*/ 475488 w 475488"/>
              <a:gd name="connsiteY2" fmla="*/ 914403 h 914403"/>
            </a:gdLst>
            <a:ahLst/>
            <a:cxnLst>
              <a:cxn ang="0">
                <a:pos x="connsiteX0" y="connsiteY0"/>
              </a:cxn>
              <a:cxn ang="0">
                <a:pos x="connsiteX1" y="connsiteY1"/>
              </a:cxn>
              <a:cxn ang="0">
                <a:pos x="connsiteX2" y="connsiteY2"/>
              </a:cxn>
            </a:cxnLst>
            <a:rect l="l" t="t" r="r" b="b"/>
            <a:pathLst>
              <a:path w="475488" h="914403">
                <a:moveTo>
                  <a:pt x="0" y="905259"/>
                </a:moveTo>
                <a:cubicBezTo>
                  <a:pt x="74676" y="451869"/>
                  <a:pt x="149352" y="-1521"/>
                  <a:pt x="228600" y="3"/>
                </a:cubicBezTo>
                <a:cubicBezTo>
                  <a:pt x="307848" y="1527"/>
                  <a:pt x="391668" y="457965"/>
                  <a:pt x="475488" y="914403"/>
                </a:cubicBezTo>
              </a:path>
            </a:pathLst>
          </a:custGeom>
          <a:noFill/>
          <a:ln w="28575">
            <a:solidFill>
              <a:srgbClr val="F36C3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フリーフォーム: 図形 102">
            <a:extLst>
              <a:ext uri="{FF2B5EF4-FFF2-40B4-BE49-F238E27FC236}">
                <a16:creationId xmlns:a16="http://schemas.microsoft.com/office/drawing/2014/main" id="{DB15338F-75A2-405A-988A-3F52670F3F32}"/>
              </a:ext>
            </a:extLst>
          </p:cNvPr>
          <p:cNvSpPr/>
          <p:nvPr/>
        </p:nvSpPr>
        <p:spPr>
          <a:xfrm>
            <a:off x="10042006" y="5416748"/>
            <a:ext cx="847524" cy="695138"/>
          </a:xfrm>
          <a:custGeom>
            <a:avLst/>
            <a:gdLst>
              <a:gd name="connsiteX0" fmla="*/ 0 w 475488"/>
              <a:gd name="connsiteY0" fmla="*/ 905259 h 914403"/>
              <a:gd name="connsiteX1" fmla="*/ 228600 w 475488"/>
              <a:gd name="connsiteY1" fmla="*/ 3 h 914403"/>
              <a:gd name="connsiteX2" fmla="*/ 475488 w 475488"/>
              <a:gd name="connsiteY2" fmla="*/ 914403 h 914403"/>
            </a:gdLst>
            <a:ahLst/>
            <a:cxnLst>
              <a:cxn ang="0">
                <a:pos x="connsiteX0" y="connsiteY0"/>
              </a:cxn>
              <a:cxn ang="0">
                <a:pos x="connsiteX1" y="connsiteY1"/>
              </a:cxn>
              <a:cxn ang="0">
                <a:pos x="connsiteX2" y="connsiteY2"/>
              </a:cxn>
            </a:cxnLst>
            <a:rect l="l" t="t" r="r" b="b"/>
            <a:pathLst>
              <a:path w="475488" h="914403">
                <a:moveTo>
                  <a:pt x="0" y="905259"/>
                </a:moveTo>
                <a:cubicBezTo>
                  <a:pt x="74676" y="451869"/>
                  <a:pt x="149352" y="-1521"/>
                  <a:pt x="228600" y="3"/>
                </a:cubicBezTo>
                <a:cubicBezTo>
                  <a:pt x="307848" y="1527"/>
                  <a:pt x="391668" y="457965"/>
                  <a:pt x="475488" y="914403"/>
                </a:cubicBezTo>
              </a:path>
            </a:pathLst>
          </a:custGeom>
          <a:noFill/>
          <a:ln w="28575">
            <a:solidFill>
              <a:srgbClr val="EB004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フリーフォーム: 図形 103">
            <a:extLst>
              <a:ext uri="{FF2B5EF4-FFF2-40B4-BE49-F238E27FC236}">
                <a16:creationId xmlns:a16="http://schemas.microsoft.com/office/drawing/2014/main" id="{9133F4A5-76BE-405A-AB46-B39E35EDBA93}"/>
              </a:ext>
            </a:extLst>
          </p:cNvPr>
          <p:cNvSpPr/>
          <p:nvPr/>
        </p:nvSpPr>
        <p:spPr>
          <a:xfrm>
            <a:off x="10552230" y="5217426"/>
            <a:ext cx="675680" cy="896481"/>
          </a:xfrm>
          <a:custGeom>
            <a:avLst/>
            <a:gdLst>
              <a:gd name="connsiteX0" fmla="*/ 0 w 475488"/>
              <a:gd name="connsiteY0" fmla="*/ 905259 h 914403"/>
              <a:gd name="connsiteX1" fmla="*/ 228600 w 475488"/>
              <a:gd name="connsiteY1" fmla="*/ 3 h 914403"/>
              <a:gd name="connsiteX2" fmla="*/ 475488 w 475488"/>
              <a:gd name="connsiteY2" fmla="*/ 914403 h 914403"/>
            </a:gdLst>
            <a:ahLst/>
            <a:cxnLst>
              <a:cxn ang="0">
                <a:pos x="connsiteX0" y="connsiteY0"/>
              </a:cxn>
              <a:cxn ang="0">
                <a:pos x="connsiteX1" y="connsiteY1"/>
              </a:cxn>
              <a:cxn ang="0">
                <a:pos x="connsiteX2" y="connsiteY2"/>
              </a:cxn>
            </a:cxnLst>
            <a:rect l="l" t="t" r="r" b="b"/>
            <a:pathLst>
              <a:path w="475488" h="914403">
                <a:moveTo>
                  <a:pt x="0" y="905259"/>
                </a:moveTo>
                <a:cubicBezTo>
                  <a:pt x="74676" y="451869"/>
                  <a:pt x="149352" y="-1521"/>
                  <a:pt x="228600" y="3"/>
                </a:cubicBezTo>
                <a:cubicBezTo>
                  <a:pt x="307848" y="1527"/>
                  <a:pt x="391668" y="457965"/>
                  <a:pt x="475488" y="914403"/>
                </a:cubicBezTo>
              </a:path>
            </a:pathLst>
          </a:custGeom>
          <a:noFill/>
          <a:ln w="28575">
            <a:solidFill>
              <a:srgbClr val="49494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6" name="直線コネクタ 105">
            <a:extLst>
              <a:ext uri="{FF2B5EF4-FFF2-40B4-BE49-F238E27FC236}">
                <a16:creationId xmlns:a16="http://schemas.microsoft.com/office/drawing/2014/main" id="{BA636BD5-EF06-4A76-9F44-B3C6EA46EC76}"/>
              </a:ext>
            </a:extLst>
          </p:cNvPr>
          <p:cNvCxnSpPr>
            <a:cxnSpLocks/>
          </p:cNvCxnSpPr>
          <p:nvPr/>
        </p:nvCxnSpPr>
        <p:spPr>
          <a:xfrm>
            <a:off x="10048714" y="5028172"/>
            <a:ext cx="1" cy="1099716"/>
          </a:xfrm>
          <a:prstGeom prst="line">
            <a:avLst/>
          </a:prstGeom>
          <a:ln w="19050">
            <a:solidFill>
              <a:schemeClr val="accent3"/>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4" name="直線コネクタ 113">
            <a:extLst>
              <a:ext uri="{FF2B5EF4-FFF2-40B4-BE49-F238E27FC236}">
                <a16:creationId xmlns:a16="http://schemas.microsoft.com/office/drawing/2014/main" id="{8D8E7E86-85CD-4189-A0B9-F4F517C1CCCB}"/>
              </a:ext>
            </a:extLst>
          </p:cNvPr>
          <p:cNvCxnSpPr>
            <a:cxnSpLocks/>
          </p:cNvCxnSpPr>
          <p:nvPr/>
        </p:nvCxnSpPr>
        <p:spPr>
          <a:xfrm>
            <a:off x="10292554" y="5015980"/>
            <a:ext cx="1" cy="1099716"/>
          </a:xfrm>
          <a:prstGeom prst="line">
            <a:avLst/>
          </a:prstGeom>
          <a:ln w="19050">
            <a:solidFill>
              <a:schemeClr val="accent3"/>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5" name="直線コネクタ 114">
            <a:extLst>
              <a:ext uri="{FF2B5EF4-FFF2-40B4-BE49-F238E27FC236}">
                <a16:creationId xmlns:a16="http://schemas.microsoft.com/office/drawing/2014/main" id="{4CC20242-9CC9-4700-A74D-BAC91AFB4F7E}"/>
              </a:ext>
            </a:extLst>
          </p:cNvPr>
          <p:cNvCxnSpPr>
            <a:cxnSpLocks/>
          </p:cNvCxnSpPr>
          <p:nvPr/>
        </p:nvCxnSpPr>
        <p:spPr>
          <a:xfrm>
            <a:off x="10673554" y="5003788"/>
            <a:ext cx="1" cy="1099716"/>
          </a:xfrm>
          <a:prstGeom prst="line">
            <a:avLst/>
          </a:prstGeom>
          <a:ln w="19050">
            <a:solidFill>
              <a:schemeClr val="accent3"/>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16" name="フリーフォーム: 図形 115">
            <a:extLst>
              <a:ext uri="{FF2B5EF4-FFF2-40B4-BE49-F238E27FC236}">
                <a16:creationId xmlns:a16="http://schemas.microsoft.com/office/drawing/2014/main" id="{0F80F9E8-A29F-4B06-BED9-AA180A506C15}"/>
              </a:ext>
            </a:extLst>
          </p:cNvPr>
          <p:cNvSpPr/>
          <p:nvPr/>
        </p:nvSpPr>
        <p:spPr>
          <a:xfrm>
            <a:off x="9701784" y="5522976"/>
            <a:ext cx="1371600" cy="630936"/>
          </a:xfrm>
          <a:custGeom>
            <a:avLst/>
            <a:gdLst>
              <a:gd name="connsiteX0" fmla="*/ 0 w 1371600"/>
              <a:gd name="connsiteY0" fmla="*/ 576072 h 630936"/>
              <a:gd name="connsiteX1" fmla="*/ 192024 w 1371600"/>
              <a:gd name="connsiteY1" fmla="*/ 45720 h 630936"/>
              <a:gd name="connsiteX2" fmla="*/ 530352 w 1371600"/>
              <a:gd name="connsiteY2" fmla="*/ 54864 h 630936"/>
              <a:gd name="connsiteX3" fmla="*/ 612648 w 1371600"/>
              <a:gd name="connsiteY3" fmla="*/ 0 h 630936"/>
              <a:gd name="connsiteX4" fmla="*/ 978408 w 1371600"/>
              <a:gd name="connsiteY4" fmla="*/ 128016 h 630936"/>
              <a:gd name="connsiteX5" fmla="*/ 1216152 w 1371600"/>
              <a:gd name="connsiteY5" fmla="*/ 109728 h 630936"/>
              <a:gd name="connsiteX6" fmla="*/ 1371600 w 1371600"/>
              <a:gd name="connsiteY6" fmla="*/ 630936 h 630936"/>
              <a:gd name="connsiteX7" fmla="*/ 0 w 1371600"/>
              <a:gd name="connsiteY7" fmla="*/ 576072 h 63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600" h="630936">
                <a:moveTo>
                  <a:pt x="0" y="576072"/>
                </a:moveTo>
                <a:lnTo>
                  <a:pt x="192024" y="45720"/>
                </a:lnTo>
                <a:lnTo>
                  <a:pt x="530352" y="54864"/>
                </a:lnTo>
                <a:lnTo>
                  <a:pt x="612648" y="0"/>
                </a:lnTo>
                <a:lnTo>
                  <a:pt x="978408" y="128016"/>
                </a:lnTo>
                <a:lnTo>
                  <a:pt x="1216152" y="109728"/>
                </a:lnTo>
                <a:lnTo>
                  <a:pt x="1371600" y="630936"/>
                </a:lnTo>
                <a:lnTo>
                  <a:pt x="0" y="576072"/>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 name="正方形/長方形 11">
            <a:extLst>
              <a:ext uri="{FF2B5EF4-FFF2-40B4-BE49-F238E27FC236}">
                <a16:creationId xmlns:a16="http://schemas.microsoft.com/office/drawing/2014/main" id="{BE4980B0-491F-59B1-C47A-289F6A8A2480}"/>
              </a:ext>
            </a:extLst>
          </p:cNvPr>
          <p:cNvSpPr/>
          <p:nvPr/>
        </p:nvSpPr>
        <p:spPr>
          <a:xfrm>
            <a:off x="7290953" y="6392618"/>
            <a:ext cx="1556836" cy="276999"/>
          </a:xfrm>
          <a:prstGeom prst="rect">
            <a:avLst/>
          </a:prstGeom>
        </p:spPr>
        <p:txBody>
          <a:bodyPr wrap="none">
            <a:spAutoFit/>
          </a:bodyPr>
          <a:lstStyle/>
          <a:p>
            <a:r>
              <a:rPr lang="en-US" altLang="ja-JP" sz="1200" dirty="0">
                <a:solidFill>
                  <a:srgbClr val="494949"/>
                </a:solidFill>
                <a:latin typeface="+mn-ea"/>
              </a:rPr>
              <a:t>※exp</a:t>
            </a:r>
            <a:r>
              <a:rPr lang="ja-JP" altLang="en-US" sz="1200" dirty="0">
                <a:solidFill>
                  <a:srgbClr val="494949"/>
                </a:solidFill>
                <a:latin typeface="+mn-ea"/>
              </a:rPr>
              <a:t> </a:t>
            </a:r>
            <a:r>
              <a:rPr lang="en-US" altLang="ja-JP" sz="1200" dirty="0">
                <a:solidFill>
                  <a:srgbClr val="494949"/>
                </a:solidFill>
                <a:latin typeface="+mn-ea"/>
              </a:rPr>
              <a:t>x</a:t>
            </a:r>
            <a:r>
              <a:rPr lang="ja-JP" altLang="en-US" sz="1200" dirty="0">
                <a:solidFill>
                  <a:srgbClr val="494949"/>
                </a:solidFill>
                <a:latin typeface="+mn-ea"/>
              </a:rPr>
              <a:t> ：</a:t>
            </a:r>
            <a:r>
              <a:rPr lang="en-US" altLang="ja-JP" sz="1200" dirty="0">
                <a:solidFill>
                  <a:srgbClr val="494949"/>
                </a:solidFill>
                <a:latin typeface="+mn-ea"/>
              </a:rPr>
              <a:t>e</a:t>
            </a:r>
            <a:r>
              <a:rPr lang="en-US" altLang="ja-JP" sz="1200" baseline="30000" dirty="0">
                <a:solidFill>
                  <a:srgbClr val="494949"/>
                </a:solidFill>
                <a:latin typeface="+mn-ea"/>
              </a:rPr>
              <a:t>x</a:t>
            </a:r>
            <a:r>
              <a:rPr lang="ja-JP" altLang="en-US" sz="1200" dirty="0">
                <a:solidFill>
                  <a:srgbClr val="494949"/>
                </a:solidFill>
                <a:latin typeface="+mn-ea"/>
              </a:rPr>
              <a:t>と同意</a:t>
            </a:r>
            <a:endParaRPr lang="en-US" altLang="ja-JP" sz="1200" dirty="0">
              <a:solidFill>
                <a:srgbClr val="494949"/>
              </a:solidFill>
              <a:latin typeface="+mn-ea"/>
            </a:endParaRPr>
          </a:p>
        </p:txBody>
      </p:sp>
    </p:spTree>
    <p:extLst>
      <p:ext uri="{BB962C8B-B14F-4D97-AF65-F5344CB8AC3E}">
        <p14:creationId xmlns:p14="http://schemas.microsoft.com/office/powerpoint/2010/main" val="10658219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3-1-7.</a:t>
            </a:r>
            <a:r>
              <a:rPr lang="ja-JP" altLang="en-US" dirty="0"/>
              <a:t>分類の評価</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154</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1996137" y="3327471"/>
            <a:ext cx="8640762" cy="1466850"/>
          </a:xfrm>
        </p:spPr>
        <p:txBody>
          <a:bodyPr>
            <a:normAutofit/>
          </a:bodyPr>
          <a:lstStyle/>
          <a:p>
            <a:pPr>
              <a:buClr>
                <a:srgbClr val="F36C37"/>
              </a:buClr>
            </a:pPr>
            <a:r>
              <a:rPr lang="ja-JP" altLang="en-US" sz="2000" b="1" dirty="0"/>
              <a:t>分類においては</a:t>
            </a:r>
            <a:r>
              <a:rPr lang="ja-JP" altLang="en-US" sz="2000" b="1" dirty="0">
                <a:solidFill>
                  <a:srgbClr val="F47746"/>
                </a:solidFill>
              </a:rPr>
              <a:t>正解率</a:t>
            </a:r>
            <a:r>
              <a:rPr lang="ja-JP" altLang="en-US" sz="2000" b="1" dirty="0"/>
              <a:t>は重要な評価指標の一つ</a:t>
            </a:r>
          </a:p>
          <a:p>
            <a:pPr>
              <a:buClr>
                <a:srgbClr val="F36C37"/>
              </a:buClr>
            </a:pPr>
            <a:r>
              <a:rPr lang="en-US" altLang="ja-JP" sz="2000" b="1" dirty="0"/>
              <a:t>0</a:t>
            </a:r>
            <a:r>
              <a:rPr lang="ja-JP" altLang="en-US" sz="2000" b="1" dirty="0"/>
              <a:t>～</a:t>
            </a:r>
            <a:r>
              <a:rPr lang="en-US" altLang="ja-JP" sz="2000" b="1" dirty="0"/>
              <a:t>1</a:t>
            </a:r>
            <a:r>
              <a:rPr lang="ja-JP" altLang="en-US" sz="2000" b="1" dirty="0"/>
              <a:t>の範囲で分類の正解率を表す</a:t>
            </a:r>
          </a:p>
          <a:p>
            <a:pPr>
              <a:buClr>
                <a:srgbClr val="F36C37"/>
              </a:buClr>
            </a:pPr>
            <a:r>
              <a:rPr lang="ja-JP" altLang="en-US" sz="2000" b="1" dirty="0"/>
              <a:t>正解率が高くても目的に適さない場合がある為注意（後述）</a:t>
            </a:r>
          </a:p>
          <a:p>
            <a:pPr>
              <a:buClr>
                <a:srgbClr val="F36C37"/>
              </a:buClr>
            </a:pPr>
            <a:endParaRPr lang="ja-JP" altLang="en-US" sz="2000" b="1" dirty="0"/>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1655948"/>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正解率（</a:t>
              </a:r>
              <a:r>
                <a:rPr lang="en-US" altLang="ja-JP" sz="2400" b="1" spc="150" dirty="0">
                  <a:solidFill>
                    <a:schemeClr val="bg1"/>
                  </a:solidFill>
                  <a:latin typeface="+mn-ea"/>
                </a:rPr>
                <a:t>Accuracy</a:t>
              </a:r>
              <a:r>
                <a:rPr lang="ja-JP" altLang="en-US" sz="2400" b="1" spc="150" dirty="0">
                  <a:solidFill>
                    <a:schemeClr val="bg1"/>
                  </a:solidFill>
                  <a:latin typeface="+mn-ea"/>
                </a:rPr>
                <a:t>）</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766764" y="1782880"/>
            <a:ext cx="10658474" cy="81560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lgn="ctr"/>
            <a:r>
              <a:rPr lang="ja-JP" altLang="en-US" sz="2000" spc="0" dirty="0">
                <a:solidFill>
                  <a:schemeClr val="tx1">
                    <a:lumMod val="75000"/>
                    <a:lumOff val="25000"/>
                  </a:schemeClr>
                </a:solidFill>
              </a:rPr>
              <a:t>分類で用いられる主な</a:t>
            </a:r>
            <a:r>
              <a:rPr lang="ja-JP" altLang="en-US" sz="2000" spc="0" dirty="0">
                <a:solidFill>
                  <a:srgbClr val="F36C37"/>
                </a:solidFill>
              </a:rPr>
              <a:t>評価指標</a:t>
            </a:r>
            <a:r>
              <a:rPr lang="ja-JP" altLang="en-US" sz="2000" spc="0" dirty="0">
                <a:solidFill>
                  <a:srgbClr val="494949"/>
                </a:solidFill>
              </a:rPr>
              <a:t>として</a:t>
            </a:r>
            <a:r>
              <a:rPr lang="ja-JP" altLang="en-US" sz="2000" spc="0" dirty="0">
                <a:solidFill>
                  <a:srgbClr val="F36C37"/>
                </a:solidFill>
              </a:rPr>
              <a:t>正解率（</a:t>
            </a:r>
            <a:r>
              <a:rPr lang="en-US" altLang="ja-JP" sz="2000" spc="0" dirty="0">
                <a:solidFill>
                  <a:srgbClr val="F36C37"/>
                </a:solidFill>
              </a:rPr>
              <a:t>Accuracy</a:t>
            </a:r>
            <a:r>
              <a:rPr lang="ja-JP" altLang="en-US" sz="2000" spc="0" dirty="0">
                <a:solidFill>
                  <a:srgbClr val="F36C37"/>
                </a:solidFill>
              </a:rPr>
              <a:t>）</a:t>
            </a:r>
            <a:r>
              <a:rPr lang="ja-JP" altLang="en-US" sz="2000" spc="0" dirty="0">
                <a:solidFill>
                  <a:schemeClr val="tx1">
                    <a:lumMod val="75000"/>
                    <a:lumOff val="25000"/>
                  </a:schemeClr>
                </a:solidFill>
              </a:rPr>
              <a:t>があります。これは、単純に</a:t>
            </a:r>
            <a:endParaRPr lang="en-US" altLang="ja-JP" sz="2000" spc="0" dirty="0">
              <a:solidFill>
                <a:schemeClr val="tx1">
                  <a:lumMod val="75000"/>
                  <a:lumOff val="25000"/>
                </a:schemeClr>
              </a:solidFill>
            </a:endParaRPr>
          </a:p>
          <a:p>
            <a:pPr algn="ctr"/>
            <a:r>
              <a:rPr lang="ja-JP" altLang="en-US" sz="2000" spc="0" dirty="0">
                <a:solidFill>
                  <a:schemeClr val="tx1">
                    <a:lumMod val="75000"/>
                    <a:lumOff val="25000"/>
                  </a:schemeClr>
                </a:solidFill>
              </a:rPr>
              <a:t>予測結果が正解と一致した割合を計算したものです。</a:t>
            </a:r>
          </a:p>
        </p:txBody>
      </p:sp>
    </p:spTree>
    <p:extLst>
      <p:ext uri="{BB962C8B-B14F-4D97-AF65-F5344CB8AC3E}">
        <p14:creationId xmlns:p14="http://schemas.microsoft.com/office/powerpoint/2010/main" val="267565381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3</a:t>
            </a:r>
            <a:r>
              <a:rPr lang="ja-JP" altLang="en-US" sz="3600" spc="150" dirty="0">
                <a:solidFill>
                  <a:srgbClr val="F36C37"/>
                </a:solidFill>
              </a:rPr>
              <a:t>章　ロジスティック回帰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155</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994728"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en-US" altLang="ja-JP" sz="2800" b="1" spc="300" dirty="0">
                <a:solidFill>
                  <a:schemeClr val="bg2">
                    <a:lumMod val="75000"/>
                  </a:schemeClr>
                </a:solidFill>
              </a:rPr>
              <a:t>3-1</a:t>
            </a:r>
            <a:r>
              <a:rPr kumimoji="1" lang="en-US" altLang="ja-JP" sz="2800" b="1" spc="300" dirty="0">
                <a:solidFill>
                  <a:srgbClr val="BFBFBF"/>
                </a:solidFill>
              </a:rPr>
              <a:t>.</a:t>
            </a:r>
            <a:r>
              <a:rPr kumimoji="1" lang="ja-JP" altLang="en-US" sz="2800" b="1" spc="300" dirty="0">
                <a:solidFill>
                  <a:srgbClr val="BFBFBF"/>
                </a:solidFill>
              </a:rPr>
              <a:t>ロジスティック回帰</a:t>
            </a:r>
            <a:endParaRPr kumimoji="1"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3-2.</a:t>
            </a:r>
            <a:r>
              <a:rPr lang="ja-JP" altLang="en-US" sz="2800" b="1" spc="300" dirty="0">
                <a:solidFill>
                  <a:schemeClr val="tx1">
                    <a:lumMod val="75000"/>
                    <a:lumOff val="25000"/>
                  </a:schemeClr>
                </a:solidFill>
              </a:rPr>
              <a:t>ロジスティック回帰の実装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BFBFBF"/>
                </a:solidFill>
              </a:rPr>
              <a:t>3-3.</a:t>
            </a:r>
            <a:r>
              <a:rPr lang="ja-JP" altLang="en-US" sz="2800" b="1" spc="300" dirty="0">
                <a:solidFill>
                  <a:srgbClr val="BFBFBF"/>
                </a:solidFill>
              </a:rPr>
              <a:t>標準化によるロジスティック回帰</a:t>
            </a:r>
            <a:r>
              <a:rPr lang="ja-JP" altLang="en-US" sz="2800" b="1" spc="300">
                <a:solidFill>
                  <a:srgbClr val="BFBFBF"/>
                </a:solidFill>
              </a:rPr>
              <a:t>モデルの改良</a:t>
            </a:r>
            <a:endParaRPr lang="en-US" altLang="ja-JP" sz="2800" b="1" spc="300" dirty="0">
              <a:solidFill>
                <a:srgbClr val="BFBFBF"/>
              </a:solidFill>
            </a:endParaRPr>
          </a:p>
          <a:p>
            <a:pPr algn="l">
              <a:lnSpc>
                <a:spcPct val="150000"/>
              </a:lnSpc>
            </a:pPr>
            <a:r>
              <a:rPr lang="en-US" altLang="ja-JP" sz="2800" b="1" spc="300" dirty="0">
                <a:solidFill>
                  <a:srgbClr val="BFBFBF"/>
                </a:solidFill>
              </a:rPr>
              <a:t>3-4.</a:t>
            </a:r>
            <a:r>
              <a:rPr lang="ja-JP" altLang="en-US" sz="2800" b="1" spc="300" dirty="0">
                <a:solidFill>
                  <a:srgbClr val="BFBFBF"/>
                </a:solidFill>
              </a:rPr>
              <a:t>演習：ロジスティック回帰</a:t>
            </a:r>
            <a:endParaRPr lang="en-US" altLang="ja-JP" sz="2800" b="1" spc="300" dirty="0">
              <a:solidFill>
                <a:srgbClr val="BFBFBF"/>
              </a:solidFill>
            </a:endParaRPr>
          </a:p>
        </p:txBody>
      </p:sp>
    </p:spTree>
    <p:extLst>
      <p:ext uri="{BB962C8B-B14F-4D97-AF65-F5344CB8AC3E}">
        <p14:creationId xmlns:p14="http://schemas.microsoft.com/office/powerpoint/2010/main" val="336298570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ロジスティック回帰を実装する</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scikit-learn</a:t>
            </a:r>
            <a:r>
              <a:rPr lang="ja-JP" altLang="en-US" sz="1800" dirty="0"/>
              <a:t>のロジスティック回帰モデル</a:t>
            </a:r>
          </a:p>
          <a:p>
            <a:pPr lvl="1">
              <a:buClr>
                <a:srgbClr val="F36C37"/>
              </a:buClr>
            </a:pPr>
            <a:r>
              <a:rPr lang="en-US" altLang="ja-JP" sz="1400" b="1" dirty="0"/>
              <a:t>scikit-learn</a:t>
            </a:r>
            <a:r>
              <a:rPr lang="ja-JP" altLang="en-US" sz="1400" b="1" dirty="0"/>
              <a:t>の</a:t>
            </a:r>
            <a:r>
              <a:rPr lang="en-US" altLang="ja-JP" sz="1400" b="1" dirty="0" err="1"/>
              <a:t>linear_model.LogisticRegression</a:t>
            </a:r>
            <a:r>
              <a:rPr lang="ja-JP" altLang="en-US" sz="1400" b="1" dirty="0"/>
              <a:t>クラスでロジスティック回帰モデルを実装できる</a:t>
            </a:r>
            <a:endParaRPr lang="en-US" altLang="ja-JP" sz="1400" b="1" dirty="0"/>
          </a:p>
          <a:p>
            <a:pPr lvl="1">
              <a:buClr>
                <a:srgbClr val="F36C37"/>
              </a:buClr>
            </a:pPr>
            <a:r>
              <a:rPr lang="ja-JP" altLang="en-US" sz="1400" b="1" dirty="0"/>
              <a:t>線形回帰同様に学習、評価に使う各種のメソッドがあらかじめ用意されている</a:t>
            </a:r>
            <a:endParaRPr lang="en-US" altLang="ja-JP" sz="1400" b="1" dirty="0"/>
          </a:p>
          <a:p>
            <a:pPr lvl="1">
              <a:buClr>
                <a:srgbClr val="F36C37"/>
              </a:buClr>
            </a:pPr>
            <a:r>
              <a:rPr lang="ja-JP" altLang="en-US" sz="1400" b="1" dirty="0"/>
              <a:t>使い方は回帰モデルの線形回帰と同じだが、</a:t>
            </a:r>
            <a:r>
              <a:rPr lang="en-US" altLang="ja-JP" sz="1400" b="1" dirty="0"/>
              <a:t>score</a:t>
            </a:r>
            <a:r>
              <a:rPr lang="ja-JP" altLang="en-US" sz="1400" b="1" dirty="0"/>
              <a:t>メソッドは決定係数ではなく正解率（</a:t>
            </a:r>
            <a:r>
              <a:rPr lang="en-US" altLang="ja-JP" sz="1400" b="1" dirty="0"/>
              <a:t>Accuracy</a:t>
            </a:r>
            <a:r>
              <a:rPr lang="ja-JP" altLang="en-US" sz="1400" b="1" dirty="0"/>
              <a:t>）が</a:t>
            </a:r>
            <a:br>
              <a:rPr lang="en-US" altLang="ja-JP" sz="1400" b="1" dirty="0"/>
            </a:br>
            <a:r>
              <a:rPr lang="ja-JP" altLang="en-US" sz="1400" b="1" dirty="0"/>
              <a:t>結果として返されるなど、分類用のメソッドになっている</a:t>
            </a:r>
          </a:p>
          <a:p>
            <a:pPr>
              <a:buClr>
                <a:srgbClr val="F36C37"/>
              </a:buClr>
              <a:buFont typeface="Wingdings" panose="05000000000000000000" pitchFamily="2" charset="2"/>
              <a:buChar char="l"/>
            </a:pP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a:t>
            </a:r>
            <a:r>
              <a:rPr kumimoji="1" lang="en-US" altLang="ja-JP" dirty="0"/>
              <a:t>-2-1.</a:t>
            </a:r>
            <a:r>
              <a:rPr lang="ja-JP" altLang="en-US" dirty="0"/>
              <a:t>ロジスティック</a:t>
            </a:r>
            <a:r>
              <a:rPr kumimoji="1" lang="ja-JP" altLang="en-US" dirty="0"/>
              <a:t>回帰をプログラミングする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156</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132469"/>
            <a:ext cx="10658473" cy="3268313"/>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ライブラリをインポート</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eiryo UI" panose="020B0604030504040204" pitchFamily="50" charset="-128"/>
                <a:ea typeface="Meiryo UI" panose="020B0604030504040204" pitchFamily="50" charset="-128"/>
              </a:rPr>
              <a:t>from</a:t>
            </a:r>
            <a:r>
              <a:rPr lang="en-US" altLang="ja-JP" sz="1400" b="0" dirty="0">
                <a:solidFill>
                  <a:srgbClr val="000000"/>
                </a:solidFill>
                <a:effectLst/>
                <a:latin typeface="Meiryo UI" panose="020B0604030504040204" pitchFamily="50" charset="-128"/>
                <a:ea typeface="Meiryo UI" panose="020B0604030504040204" pitchFamily="50" charset="-128"/>
              </a:rPr>
              <a:t> sklearn.linear_model </a:t>
            </a:r>
            <a:r>
              <a:rPr lang="en-US" altLang="ja-JP" sz="1400" b="0" dirty="0">
                <a:solidFill>
                  <a:srgbClr val="AF00DB"/>
                </a:solidFill>
                <a:effectLst/>
                <a:latin typeface="Meiryo UI" panose="020B0604030504040204" pitchFamily="50" charset="-128"/>
                <a:ea typeface="Meiryo UI" panose="020B0604030504040204" pitchFamily="50" charset="-128"/>
              </a:rPr>
              <a:t>import</a:t>
            </a:r>
            <a:r>
              <a:rPr lang="en-US" altLang="ja-JP" sz="1400" b="0" dirty="0">
                <a:solidFill>
                  <a:srgbClr val="000000"/>
                </a:solidFill>
                <a:effectLst/>
                <a:latin typeface="Meiryo UI" panose="020B0604030504040204" pitchFamily="50" charset="-128"/>
                <a:ea typeface="Meiryo UI" panose="020B0604030504040204" pitchFamily="50" charset="-128"/>
              </a:rPr>
              <a:t> LogisticRegression</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a:t>
            </a:r>
            <a:r>
              <a:rPr lang="en-US" altLang="ja-JP" sz="1400" b="0" dirty="0" err="1">
                <a:solidFill>
                  <a:srgbClr val="000000"/>
                </a:solidFill>
                <a:effectLst/>
                <a:latin typeface="Meiryo UI" panose="020B0604030504040204" pitchFamily="50" charset="-128"/>
                <a:ea typeface="Meiryo UI" panose="020B0604030504040204" pitchFamily="50" charset="-128"/>
              </a:rPr>
              <a:t>LogisticRegression</a:t>
            </a:r>
            <a:r>
              <a:rPr lang="en-US" altLang="ja-JP" sz="1400" dirty="0">
                <a:latin typeface="Meiryo UI" panose="020B0604030504040204" pitchFamily="50" charset="-128"/>
                <a:ea typeface="Meiryo UI" panose="020B0604030504040204" pitchFamily="50" charset="-128"/>
              </a:rPr>
              <a:t>(</a:t>
            </a:r>
            <a:r>
              <a:rPr lang="en-US" altLang="ja-JP" sz="1400" dirty="0" err="1">
                <a:latin typeface="Meiryo UI" panose="020B0604030504040204" pitchFamily="50" charset="-128"/>
                <a:ea typeface="Meiryo UI" panose="020B0604030504040204" pitchFamily="50" charset="-128"/>
              </a:rPr>
              <a:t>max_iter</a:t>
            </a:r>
            <a:r>
              <a:rPr lang="en-US" altLang="ja-JP" sz="1400" dirty="0">
                <a:latin typeface="Meiryo UI" panose="020B0604030504040204" pitchFamily="50" charset="-128"/>
                <a:ea typeface="Meiryo UI" panose="020B0604030504040204" pitchFamily="50" charset="-128"/>
              </a:rPr>
              <a:t>=2500)</a:t>
            </a:r>
          </a:p>
          <a:p>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fit(</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で学習</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model.fit(train_x, train_y)</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predict([</a:t>
            </a:r>
            <a:r>
              <a:rPr lang="ja-JP" altLang="en-US" sz="1400" dirty="0">
                <a:solidFill>
                  <a:srgbClr val="00879E"/>
                </a:solidFill>
                <a:latin typeface="Meiryo UI" panose="020B0604030504040204" pitchFamily="50" charset="-128"/>
                <a:ea typeface="Meiryo UI" panose="020B0604030504040204" pitchFamily="50" charset="-128"/>
              </a:rPr>
              <a:t>説明変数のリスト</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で予測</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prediction = model.predict(train_x)</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score(</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で予測精度（正解率（</a:t>
            </a:r>
            <a:r>
              <a:rPr lang="en-US" altLang="ja-JP" sz="1400" dirty="0">
                <a:solidFill>
                  <a:srgbClr val="00879E"/>
                </a:solidFill>
                <a:latin typeface="Meiryo UI" panose="020B0604030504040204" pitchFamily="50" charset="-128"/>
                <a:ea typeface="Meiryo UI" panose="020B0604030504040204" pitchFamily="50" charset="-128"/>
              </a:rPr>
              <a:t>Accuracy</a:t>
            </a:r>
            <a:r>
              <a:rPr lang="ja-JP" altLang="en-US" sz="1400" dirty="0">
                <a:solidFill>
                  <a:srgbClr val="00879E"/>
                </a:solidFill>
                <a:latin typeface="Meiryo UI" panose="020B0604030504040204" pitchFamily="50" charset="-128"/>
                <a:ea typeface="Meiryo UI" panose="020B0604030504040204" pitchFamily="50" charset="-128"/>
              </a:rPr>
              <a:t>））を算出</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model.score(train_x, train_y)</a:t>
            </a:r>
          </a:p>
          <a:p>
            <a:endParaRPr lang="en-US" altLang="ja-JP" sz="1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08D9C451-1B40-4A33-9996-57483C2B35FC}"/>
              </a:ext>
            </a:extLst>
          </p:cNvPr>
          <p:cNvSpPr txBox="1"/>
          <p:nvPr/>
        </p:nvSpPr>
        <p:spPr>
          <a:xfrm>
            <a:off x="6219730" y="3429000"/>
            <a:ext cx="4825497" cy="523220"/>
          </a:xfrm>
          <a:prstGeom prst="rect">
            <a:avLst/>
          </a:prstGeom>
          <a:noFill/>
          <a:ln w="57150">
            <a:solidFill>
              <a:schemeClr val="bg2">
                <a:lumMod val="65000"/>
              </a:schemeClr>
            </a:solidFill>
          </a:ln>
        </p:spPr>
        <p:txBody>
          <a:bodyPr wrap="squar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分類確率を出力するには</a:t>
            </a:r>
            <a:r>
              <a:rPr kumimoji="1" lang="en-US" altLang="ja-JP" sz="1400" dirty="0">
                <a:solidFill>
                  <a:srgbClr val="494949"/>
                </a:solidFill>
                <a:latin typeface="+mn-ea"/>
              </a:rPr>
              <a:t>predict_proba</a:t>
            </a:r>
            <a:r>
              <a:rPr kumimoji="1" lang="ja-JP" altLang="en-US" sz="1400" dirty="0">
                <a:solidFill>
                  <a:srgbClr val="494949"/>
                </a:solidFill>
                <a:latin typeface="+mn-ea"/>
              </a:rPr>
              <a:t>メソッドを使用します。</a:t>
            </a:r>
            <a:endParaRPr kumimoji="1" lang="en-US" altLang="ja-JP" sz="1400" dirty="0">
              <a:solidFill>
                <a:srgbClr val="494949"/>
              </a:solidFill>
              <a:latin typeface="+mn-ea"/>
            </a:endParaRPr>
          </a:p>
        </p:txBody>
      </p:sp>
    </p:spTree>
    <p:extLst>
      <p:ext uri="{BB962C8B-B14F-4D97-AF65-F5344CB8AC3E}">
        <p14:creationId xmlns:p14="http://schemas.microsoft.com/office/powerpoint/2010/main" val="40945525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3</a:t>
            </a:r>
            <a:r>
              <a:rPr lang="ja-JP" altLang="en-US" sz="3600" spc="150" dirty="0">
                <a:solidFill>
                  <a:srgbClr val="F36C37"/>
                </a:solidFill>
              </a:rPr>
              <a:t>章　ロジスティック回帰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157</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994728"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3-1.</a:t>
            </a:r>
            <a:r>
              <a:rPr kumimoji="1" lang="ja-JP" altLang="en-US" sz="2800" b="1" spc="300" dirty="0">
                <a:solidFill>
                  <a:srgbClr val="BFBFBF"/>
                </a:solidFill>
              </a:rPr>
              <a:t>ロジスティック回帰</a:t>
            </a:r>
            <a:endParaRPr kumimoji="1" lang="en-US" altLang="ja-JP" sz="2800" b="1" spc="300" dirty="0">
              <a:solidFill>
                <a:srgbClr val="BFBFBF"/>
              </a:solidFill>
            </a:endParaRPr>
          </a:p>
          <a:p>
            <a:pPr algn="l">
              <a:lnSpc>
                <a:spcPct val="150000"/>
              </a:lnSpc>
            </a:pPr>
            <a:r>
              <a:rPr lang="en-US" altLang="ja-JP" sz="2800" b="1" spc="300" dirty="0">
                <a:solidFill>
                  <a:srgbClr val="BFBFBF"/>
                </a:solidFill>
              </a:rPr>
              <a:t>3-2.</a:t>
            </a:r>
            <a:r>
              <a:rPr lang="ja-JP" altLang="en-US" sz="2800" b="1" spc="300" dirty="0">
                <a:solidFill>
                  <a:srgbClr val="BFBFBF"/>
                </a:solidFill>
              </a:rPr>
              <a:t>ロジスティック回帰の実装</a:t>
            </a:r>
            <a:endParaRPr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3-3.</a:t>
            </a:r>
            <a:r>
              <a:rPr lang="ja-JP" altLang="en-US" sz="2800" b="1" spc="300" dirty="0">
                <a:solidFill>
                  <a:schemeClr val="tx1">
                    <a:lumMod val="75000"/>
                    <a:lumOff val="25000"/>
                  </a:schemeClr>
                </a:solidFill>
              </a:rPr>
              <a:t>標準化によるロジスティック回帰モデルの改良</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BFBFBF"/>
                </a:solidFill>
              </a:rPr>
              <a:t>3-4.</a:t>
            </a:r>
            <a:r>
              <a:rPr lang="ja-JP" altLang="en-US" sz="2800" b="1" spc="300" dirty="0">
                <a:solidFill>
                  <a:srgbClr val="BFBFBF"/>
                </a:solidFill>
              </a:rPr>
              <a:t>演習：ロジスティック回帰</a:t>
            </a:r>
            <a:endParaRPr lang="en-US" altLang="ja-JP" sz="2800" b="1" spc="300" dirty="0">
              <a:solidFill>
                <a:srgbClr val="BFBFBF"/>
              </a:solidFill>
            </a:endParaRPr>
          </a:p>
        </p:txBody>
      </p:sp>
    </p:spTree>
    <p:extLst>
      <p:ext uri="{BB962C8B-B14F-4D97-AF65-F5344CB8AC3E}">
        <p14:creationId xmlns:p14="http://schemas.microsoft.com/office/powerpoint/2010/main" val="27225590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en-US" altLang="ja-JP" dirty="0"/>
              <a:t>3</a:t>
            </a:r>
            <a:r>
              <a:rPr kumimoji="1" lang="en-US" altLang="ja-JP" dirty="0"/>
              <a:t>-3-1.</a:t>
            </a:r>
            <a:r>
              <a:rPr lang="ja-JP" altLang="en-US" dirty="0"/>
              <a:t>ロジスティック回帰の結果を振り返る</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ロジスティック回帰を用いて腫瘍が悪性か良性か予測することができました。</a:t>
            </a:r>
            <a:br>
              <a:rPr lang="en-US" altLang="ja-JP" sz="2000" b="1" dirty="0">
                <a:solidFill>
                  <a:srgbClr val="F36C37"/>
                </a:solidFill>
              </a:rPr>
            </a:br>
            <a:r>
              <a:rPr lang="ja-JP" altLang="en-US" sz="2000" b="1" dirty="0">
                <a:solidFill>
                  <a:srgbClr val="F36C37"/>
                </a:solidFill>
              </a:rPr>
              <a:t>既に高い精度のようにも見えますが、病気の診断であることもありさらに精度を</a:t>
            </a:r>
            <a:br>
              <a:rPr lang="en-US" altLang="ja-JP" sz="2000" b="1" dirty="0">
                <a:solidFill>
                  <a:srgbClr val="F36C37"/>
                </a:solidFill>
              </a:rPr>
            </a:br>
            <a:r>
              <a:rPr lang="ja-JP" altLang="en-US" sz="2000" b="1" dirty="0">
                <a:solidFill>
                  <a:srgbClr val="F36C37"/>
                </a:solidFill>
              </a:rPr>
              <a:t>改良する必要があります。</a:t>
            </a:r>
          </a:p>
          <a:p>
            <a:pPr marL="0" indent="0" algn="ctr">
              <a:lnSpc>
                <a:spcPct val="120000"/>
              </a:lnSpc>
              <a:spcBef>
                <a:spcPts val="0"/>
              </a:spcBef>
              <a:spcAft>
                <a:spcPts val="2400"/>
              </a:spcAft>
              <a:buClr>
                <a:srgbClr val="F36C37"/>
              </a:buClr>
              <a:buNone/>
            </a:pPr>
            <a:r>
              <a:rPr lang="ja-JP" altLang="en-US" sz="2000" b="1" dirty="0">
                <a:solidFill>
                  <a:srgbClr val="F36C37"/>
                </a:solidFill>
              </a:rPr>
              <a:t>そこで、さらに工夫を加えることでロジスティック回帰モデルを改良していきます。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158</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今回改良を行うポイント</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標準化を用いてデータのスケールを調整する</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正解率以外の評価指標を確認する</a:t>
            </a:r>
            <a:endParaRPr lang="en-US" altLang="ja-JP" sz="2000" b="1" dirty="0"/>
          </a:p>
        </p:txBody>
      </p:sp>
      <p:pic>
        <p:nvPicPr>
          <p:cNvPr id="13" name="図 12">
            <a:extLst>
              <a:ext uri="{FF2B5EF4-FFF2-40B4-BE49-F238E27FC236}">
                <a16:creationId xmlns:a16="http://schemas.microsoft.com/office/drawing/2014/main" id="{41F3D78B-12EA-4727-8695-AB792EB6B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6834" y="5102544"/>
            <a:ext cx="1017037" cy="1017037"/>
          </a:xfrm>
          <a:prstGeom prst="rect">
            <a:avLst/>
          </a:prstGeom>
        </p:spPr>
      </p:pic>
      <p:sp>
        <p:nvSpPr>
          <p:cNvPr id="15" name="吹き出し: 角を丸めた四角形 14">
            <a:extLst>
              <a:ext uri="{FF2B5EF4-FFF2-40B4-BE49-F238E27FC236}">
                <a16:creationId xmlns:a16="http://schemas.microsoft.com/office/drawing/2014/main" id="{F3B36EE7-6443-42B7-B16A-B4BFA4D810DC}"/>
              </a:ext>
            </a:extLst>
          </p:cNvPr>
          <p:cNvSpPr/>
          <p:nvPr/>
        </p:nvSpPr>
        <p:spPr>
          <a:xfrm>
            <a:off x="8251962" y="5705575"/>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16" name="思考の吹き出し: 雲形 15">
            <a:extLst>
              <a:ext uri="{FF2B5EF4-FFF2-40B4-BE49-F238E27FC236}">
                <a16:creationId xmlns:a16="http://schemas.microsoft.com/office/drawing/2014/main" id="{B7B665ED-F3B8-4F54-9C33-13DCF32DFE7A}"/>
              </a:ext>
            </a:extLst>
          </p:cNvPr>
          <p:cNvSpPr/>
          <p:nvPr/>
        </p:nvSpPr>
        <p:spPr>
          <a:xfrm>
            <a:off x="7360452" y="3940880"/>
            <a:ext cx="3431653" cy="1280712"/>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精度はできる限り上げたい</a:t>
            </a:r>
            <a:r>
              <a:rPr kumimoji="1" lang="en-US" altLang="ja-JP" sz="1400" b="1" dirty="0">
                <a:solidFill>
                  <a:srgbClr val="494949"/>
                </a:solidFill>
                <a:latin typeface="+mn-ea"/>
              </a:rPr>
              <a:t>...</a:t>
            </a:r>
          </a:p>
          <a:p>
            <a:pPr algn="ctr"/>
            <a:r>
              <a:rPr kumimoji="1" lang="ja-JP" altLang="en-US" sz="1400" b="1" dirty="0">
                <a:solidFill>
                  <a:srgbClr val="494949"/>
                </a:solidFill>
                <a:latin typeface="+mn-ea"/>
              </a:rPr>
              <a:t>どれくらい誤診するのかな？</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精度が高ければよいのか</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pic>
        <p:nvPicPr>
          <p:cNvPr id="17" name="図 16">
            <a:extLst>
              <a:ext uri="{FF2B5EF4-FFF2-40B4-BE49-F238E27FC236}">
                <a16:creationId xmlns:a16="http://schemas.microsoft.com/office/drawing/2014/main" id="{5879AFCC-85E3-42BF-AF84-3221195E82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9729" y="5281423"/>
            <a:ext cx="941816" cy="941816"/>
          </a:xfrm>
          <a:prstGeom prst="rect">
            <a:avLst/>
          </a:prstGeom>
        </p:spPr>
      </p:pic>
    </p:spTree>
    <p:extLst>
      <p:ext uri="{BB962C8B-B14F-4D97-AF65-F5344CB8AC3E}">
        <p14:creationId xmlns:p14="http://schemas.microsoft.com/office/powerpoint/2010/main" val="3278874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a:t>
            </a:r>
            <a:r>
              <a:rPr kumimoji="1" lang="en-US" altLang="ja-JP" dirty="0"/>
              <a:t>-3-2.</a:t>
            </a:r>
            <a:r>
              <a:rPr kumimoji="1" lang="ja-JP" altLang="en-US" dirty="0"/>
              <a:t>ロジスティック回帰ハンズオン モデルを改良する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159</a:t>
            </a:fld>
            <a:endParaRPr kumimoji="1" lang="ja-JP" altLang="en-US"/>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標準化、正解率以外の評価指標をプログラムで実行してみます。</a:t>
            </a:r>
            <a:br>
              <a:rPr lang="en-US" altLang="ja-JP" sz="2000" b="1" dirty="0">
                <a:solidFill>
                  <a:srgbClr val="F36C37"/>
                </a:solidFill>
              </a:rPr>
            </a:br>
            <a:r>
              <a:rPr lang="ja-JP" altLang="en-US" sz="2000" b="1" dirty="0">
                <a:solidFill>
                  <a:srgbClr val="F36C37"/>
                </a:solidFill>
              </a:rPr>
              <a:t>このプログラムでは、引き続きガンの腫瘍分類を、</a:t>
            </a:r>
            <a:br>
              <a:rPr lang="en-US" altLang="ja-JP" sz="2000" b="1" dirty="0">
                <a:solidFill>
                  <a:srgbClr val="F36C37"/>
                </a:solidFill>
              </a:rPr>
            </a:br>
            <a:r>
              <a:rPr lang="ja-JP" altLang="en-US" sz="2000" b="1" dirty="0">
                <a:solidFill>
                  <a:srgbClr val="F36C37"/>
                </a:solidFill>
              </a:rPr>
              <a:t>ロジスティック回帰を用いて予測するモデルを作成します。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en-US" altLang="ja-JP" sz="1600" b="1" dirty="0">
                <a:solidFill>
                  <a:srgbClr val="494949"/>
                </a:solidFill>
              </a:rPr>
              <a:t>(Colab</a:t>
            </a:r>
            <a:r>
              <a:rPr lang="ja-JP" altLang="en-US" sz="1600" b="1" dirty="0">
                <a:solidFill>
                  <a:srgbClr val="494949"/>
                </a:solidFill>
              </a:rPr>
              <a:t> ノートブックの接続が終了している場合には始めから再度実行します</a:t>
            </a:r>
            <a:r>
              <a:rPr lang="en-US" altLang="ja-JP" sz="1600" b="1" dirty="0">
                <a:solidFill>
                  <a:srgbClr val="494949"/>
                </a:solidFill>
              </a:rPr>
              <a:t>)</a:t>
            </a:r>
          </a:p>
        </p:txBody>
      </p:sp>
      <p:sp>
        <p:nvSpPr>
          <p:cNvPr id="9" name="テキスト ボックス 8">
            <a:extLst>
              <a:ext uri="{FF2B5EF4-FFF2-40B4-BE49-F238E27FC236}">
                <a16:creationId xmlns:a16="http://schemas.microsoft.com/office/drawing/2014/main" id="{4FE66F6D-9176-48B2-876B-442F21892379}"/>
              </a:ext>
            </a:extLst>
          </p:cNvPr>
          <p:cNvSpPr txBox="1"/>
          <p:nvPr/>
        </p:nvSpPr>
        <p:spPr>
          <a:xfrm>
            <a:off x="766765" y="93406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dirty="0"/>
              <a:t>さきほどの続きから </a:t>
            </a: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3-1_</a:t>
            </a:r>
            <a:r>
              <a:rPr lang="ja-JP" altLang="en-US" dirty="0"/>
              <a:t>ロジスティック回帰によるガンの悪性腫瘍の分類</a:t>
            </a:r>
            <a:r>
              <a:rPr lang="en-US" altLang="ja-JP" dirty="0"/>
              <a:t>.ipynb </a:t>
            </a:r>
            <a:r>
              <a:rPr lang="ja-JP" altLang="en-US" dirty="0"/>
              <a:t>」を実行する</a:t>
            </a:r>
          </a:p>
        </p:txBody>
      </p:sp>
    </p:spTree>
    <p:extLst>
      <p:ext uri="{BB962C8B-B14F-4D97-AF65-F5344CB8AC3E}">
        <p14:creationId xmlns:p14="http://schemas.microsoft.com/office/powerpoint/2010/main" val="50991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2"/>
          <p:cNvSpPr txBox="1">
            <a:spLocks noGrp="1"/>
          </p:cNvSpPr>
          <p:nvPr>
            <p:ph type="title"/>
          </p:nvPr>
        </p:nvSpPr>
        <p:spPr>
          <a:prstGeom prst="rect">
            <a:avLst/>
          </a:prstGeom>
          <a:noFill/>
          <a:ln>
            <a:noFill/>
          </a:ln>
        </p:spPr>
        <p:txBody>
          <a:bodyPr spcFirstLastPara="1" vert="horz" wrap="square" lIns="91425" tIns="45700" rIns="91425" bIns="45700" rtlCol="0" anchor="ctr" anchorCtr="0">
            <a:noAutofit/>
          </a:bodyPr>
          <a:lstStyle/>
          <a:p>
            <a:r>
              <a:rPr lang="en-US" altLang="ja-JP" b="1" i="0" dirty="0">
                <a:effectLst/>
                <a:latin typeface="-apple-system"/>
              </a:rPr>
              <a:t>AI </a:t>
            </a:r>
            <a:r>
              <a:rPr lang="ja-JP" altLang="en-US" b="1" i="0">
                <a:effectLst/>
                <a:latin typeface="-apple-system"/>
              </a:rPr>
              <a:t>と</a:t>
            </a:r>
            <a:r>
              <a:rPr lang="ja-JP" altLang="en-US" b="1" i="0" dirty="0">
                <a:effectLst/>
                <a:latin typeface="-apple-system"/>
              </a:rPr>
              <a:t>は</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3-3-3.</a:t>
            </a:r>
            <a:r>
              <a:rPr lang="ja-JP" altLang="en-US" dirty="0"/>
              <a:t>データのスケール</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160</a:t>
            </a:fld>
            <a:endParaRPr kumimoji="1" lang="ja-JP" altLang="en-US"/>
          </a:p>
        </p:txBody>
      </p:sp>
      <p:sp>
        <p:nvSpPr>
          <p:cNvPr id="15" name="四角形: 角を丸くする 14">
            <a:extLst>
              <a:ext uri="{FF2B5EF4-FFF2-40B4-BE49-F238E27FC236}">
                <a16:creationId xmlns:a16="http://schemas.microsoft.com/office/drawing/2014/main" id="{E0D91A23-E498-4F9C-9AC7-EBF9A42B6BEF}"/>
              </a:ext>
            </a:extLst>
          </p:cNvPr>
          <p:cNvSpPr/>
          <p:nvPr/>
        </p:nvSpPr>
        <p:spPr bwMode="auto">
          <a:xfrm>
            <a:off x="766762" y="1260153"/>
            <a:ext cx="10658475" cy="2968948"/>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6" name="グループ化 15">
            <a:extLst>
              <a:ext uri="{FF2B5EF4-FFF2-40B4-BE49-F238E27FC236}">
                <a16:creationId xmlns:a16="http://schemas.microsoft.com/office/drawing/2014/main" id="{6FE6C1EE-7C85-4555-BD47-35177A716061}"/>
              </a:ext>
            </a:extLst>
          </p:cNvPr>
          <p:cNvGrpSpPr/>
          <p:nvPr/>
        </p:nvGrpSpPr>
        <p:grpSpPr>
          <a:xfrm>
            <a:off x="2683248" y="1028771"/>
            <a:ext cx="6825504" cy="468736"/>
            <a:chOff x="2154608" y="3539394"/>
            <a:chExt cx="6825505" cy="426124"/>
          </a:xfrm>
        </p:grpSpPr>
        <p:sp>
          <p:nvSpPr>
            <p:cNvPr id="17" name="四角形: 角を丸くする 16">
              <a:extLst>
                <a:ext uri="{FF2B5EF4-FFF2-40B4-BE49-F238E27FC236}">
                  <a16:creationId xmlns:a16="http://schemas.microsoft.com/office/drawing/2014/main" id="{32C71502-68C6-4AD9-ACA7-CEE77C0B8D98}"/>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8" name="正方形/長方形 17">
              <a:extLst>
                <a:ext uri="{FF2B5EF4-FFF2-40B4-BE49-F238E27FC236}">
                  <a16:creationId xmlns:a16="http://schemas.microsoft.com/office/drawing/2014/main" id="{EBF1DAA4-392E-4BDC-A280-7C4D6D2F986F}"/>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データのスケールが与える影響</a:t>
              </a:r>
              <a:endParaRPr lang="en-US" altLang="ja-JP" sz="2400" b="1" spc="150" dirty="0">
                <a:solidFill>
                  <a:schemeClr val="bg1"/>
                </a:solidFill>
                <a:latin typeface="+mn-ea"/>
              </a:endParaRPr>
            </a:p>
          </p:txBody>
        </p:sp>
      </p:grpSp>
      <p:sp>
        <p:nvSpPr>
          <p:cNvPr id="19" name="テキスト ボックス 18">
            <a:extLst>
              <a:ext uri="{FF2B5EF4-FFF2-40B4-BE49-F238E27FC236}">
                <a16:creationId xmlns:a16="http://schemas.microsoft.com/office/drawing/2014/main" id="{5C727F91-15ED-486C-AA65-54EF6F121C07}"/>
              </a:ext>
            </a:extLst>
          </p:cNvPr>
          <p:cNvSpPr txBox="1"/>
          <p:nvPr/>
        </p:nvSpPr>
        <p:spPr>
          <a:xfrm>
            <a:off x="1186003" y="1558775"/>
            <a:ext cx="10239234" cy="259070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en-US" altLang="ja-JP" sz="1700" spc="0" dirty="0">
                <a:solidFill>
                  <a:schemeClr val="tx1">
                    <a:lumMod val="75000"/>
                    <a:lumOff val="25000"/>
                  </a:schemeClr>
                </a:solidFill>
              </a:rPr>
              <a:t>scikit-learn</a:t>
            </a:r>
            <a:r>
              <a:rPr lang="ja-JP" altLang="en-US" sz="1700" spc="0" dirty="0">
                <a:solidFill>
                  <a:schemeClr val="tx1">
                    <a:lumMod val="75000"/>
                    <a:lumOff val="25000"/>
                  </a:schemeClr>
                </a:solidFill>
              </a:rPr>
              <a:t>のロジスティック回帰の裏側では、実は純粋な線形回帰が用いられているわけではありません。使われているのは線形回帰を改良したモデルで、</a:t>
            </a:r>
            <a:r>
              <a:rPr lang="en-US" altLang="ja-JP" sz="1700" spc="0" dirty="0">
                <a:solidFill>
                  <a:schemeClr val="tx1">
                    <a:lumMod val="75000"/>
                    <a:lumOff val="25000"/>
                  </a:schemeClr>
                </a:solidFill>
              </a:rPr>
              <a:t>L2</a:t>
            </a:r>
            <a:r>
              <a:rPr lang="ja-JP" altLang="en-US" sz="1700" spc="0" dirty="0">
                <a:solidFill>
                  <a:schemeClr val="tx1">
                    <a:lumMod val="75000"/>
                    <a:lumOff val="25000"/>
                  </a:schemeClr>
                </a:solidFill>
              </a:rPr>
              <a:t>正則化（リッジ回帰）という説明変数が与える影響を調整する仕組みが備わっています。</a:t>
            </a:r>
            <a:r>
              <a:rPr lang="en-US" altLang="ja-JP" sz="1700" spc="0" dirty="0">
                <a:solidFill>
                  <a:schemeClr val="tx1">
                    <a:lumMod val="75000"/>
                    <a:lumOff val="25000"/>
                  </a:schemeClr>
                </a:solidFill>
              </a:rPr>
              <a:t>L2</a:t>
            </a:r>
            <a:r>
              <a:rPr lang="ja-JP" altLang="en-US" sz="1700" spc="0" dirty="0">
                <a:solidFill>
                  <a:schemeClr val="tx1">
                    <a:lumMod val="75000"/>
                    <a:lumOff val="25000"/>
                  </a:schemeClr>
                </a:solidFill>
              </a:rPr>
              <a:t>正則化は傾きが小さくあまり重要ではなさそうな説明変数の影響を小さく調整するため、訓練データに過剰に適合することを防いでより汎用的な予測ができるようにしてくれます。</a:t>
            </a:r>
            <a:endParaRPr lang="en-US" altLang="ja-JP" sz="1700" spc="0" dirty="0">
              <a:solidFill>
                <a:schemeClr val="tx1">
                  <a:lumMod val="75000"/>
                  <a:lumOff val="25000"/>
                </a:schemeClr>
              </a:solidFill>
            </a:endParaRPr>
          </a:p>
          <a:p>
            <a:endParaRPr lang="en-US" altLang="ja-JP" sz="1700" spc="0" dirty="0">
              <a:solidFill>
                <a:schemeClr val="tx1">
                  <a:lumMod val="75000"/>
                  <a:lumOff val="25000"/>
                </a:schemeClr>
              </a:solidFill>
            </a:endParaRPr>
          </a:p>
          <a:p>
            <a:r>
              <a:rPr lang="ja-JP" altLang="en-US" sz="1700" spc="0" dirty="0">
                <a:solidFill>
                  <a:schemeClr val="tx1">
                    <a:lumMod val="75000"/>
                    <a:lumOff val="25000"/>
                  </a:schemeClr>
                </a:solidFill>
              </a:rPr>
              <a:t>しかし、</a:t>
            </a:r>
            <a:r>
              <a:rPr lang="en-US" altLang="ja-JP" sz="1700" spc="0" dirty="0">
                <a:solidFill>
                  <a:schemeClr val="tx1">
                    <a:lumMod val="75000"/>
                    <a:lumOff val="25000"/>
                  </a:schemeClr>
                </a:solidFill>
              </a:rPr>
              <a:t>L2</a:t>
            </a:r>
            <a:r>
              <a:rPr lang="ja-JP" altLang="en-US" sz="1700" spc="0" dirty="0">
                <a:solidFill>
                  <a:schemeClr val="tx1">
                    <a:lumMod val="75000"/>
                    <a:lumOff val="25000"/>
                  </a:schemeClr>
                </a:solidFill>
              </a:rPr>
              <a:t>正則化を有効に働かせるためには</a:t>
            </a:r>
            <a:r>
              <a:rPr lang="ja-JP" altLang="en-US" sz="1700" spc="0" dirty="0">
                <a:solidFill>
                  <a:srgbClr val="F36C37"/>
                </a:solidFill>
              </a:rPr>
              <a:t>データのスケール（データのとる範囲）がそろっている必要があります</a:t>
            </a:r>
            <a:r>
              <a:rPr lang="ja-JP" altLang="en-US" sz="1700" spc="0" dirty="0">
                <a:solidFill>
                  <a:schemeClr val="tx1">
                    <a:lumMod val="75000"/>
                    <a:lumOff val="25000"/>
                  </a:schemeClr>
                </a:solidFill>
              </a:rPr>
              <a:t>。先ほどのデータをもう一度見てみましょう。スケールが大きく異なっていませんか？</a:t>
            </a:r>
            <a:endParaRPr lang="en-US" altLang="ja-JP" sz="1700" spc="0" dirty="0">
              <a:solidFill>
                <a:schemeClr val="tx1">
                  <a:lumMod val="75000"/>
                  <a:lumOff val="25000"/>
                </a:schemeClr>
              </a:solidFill>
            </a:endParaRPr>
          </a:p>
        </p:txBody>
      </p:sp>
      <p:graphicFrame>
        <p:nvGraphicFramePr>
          <p:cNvPr id="20" name="表 7">
            <a:extLst>
              <a:ext uri="{FF2B5EF4-FFF2-40B4-BE49-F238E27FC236}">
                <a16:creationId xmlns:a16="http://schemas.microsoft.com/office/drawing/2014/main" id="{900AFC3A-9FD2-4E96-9EEA-113EB15670B4}"/>
              </a:ext>
            </a:extLst>
          </p:cNvPr>
          <p:cNvGraphicFramePr>
            <a:graphicFrameLocks noGrp="1"/>
          </p:cNvGraphicFramePr>
          <p:nvPr>
            <p:extLst>
              <p:ext uri="{D42A27DB-BD31-4B8C-83A1-F6EECF244321}">
                <p14:modId xmlns:p14="http://schemas.microsoft.com/office/powerpoint/2010/main" val="548036334"/>
              </p:ext>
            </p:extLst>
          </p:nvPr>
        </p:nvGraphicFramePr>
        <p:xfrm>
          <a:off x="766762" y="4343583"/>
          <a:ext cx="10658480" cy="1949061"/>
        </p:xfrm>
        <a:graphic>
          <a:graphicData uri="http://schemas.openxmlformats.org/drawingml/2006/table">
            <a:tbl>
              <a:tblPr firstRow="1" bandRow="1">
                <a:tableStyleId>{21E4AEA4-8DFA-4A89-87EB-49C32662AFE0}</a:tableStyleId>
              </a:tblPr>
              <a:tblGrid>
                <a:gridCol w="1065848">
                  <a:extLst>
                    <a:ext uri="{9D8B030D-6E8A-4147-A177-3AD203B41FA5}">
                      <a16:colId xmlns:a16="http://schemas.microsoft.com/office/drawing/2014/main" val="3651834403"/>
                    </a:ext>
                  </a:extLst>
                </a:gridCol>
                <a:gridCol w="1065848">
                  <a:extLst>
                    <a:ext uri="{9D8B030D-6E8A-4147-A177-3AD203B41FA5}">
                      <a16:colId xmlns:a16="http://schemas.microsoft.com/office/drawing/2014/main" val="3565889333"/>
                    </a:ext>
                  </a:extLst>
                </a:gridCol>
                <a:gridCol w="1065848">
                  <a:extLst>
                    <a:ext uri="{9D8B030D-6E8A-4147-A177-3AD203B41FA5}">
                      <a16:colId xmlns:a16="http://schemas.microsoft.com/office/drawing/2014/main" val="3869457875"/>
                    </a:ext>
                  </a:extLst>
                </a:gridCol>
                <a:gridCol w="1065848">
                  <a:extLst>
                    <a:ext uri="{9D8B030D-6E8A-4147-A177-3AD203B41FA5}">
                      <a16:colId xmlns:a16="http://schemas.microsoft.com/office/drawing/2014/main" val="1593349839"/>
                    </a:ext>
                  </a:extLst>
                </a:gridCol>
                <a:gridCol w="1065848">
                  <a:extLst>
                    <a:ext uri="{9D8B030D-6E8A-4147-A177-3AD203B41FA5}">
                      <a16:colId xmlns:a16="http://schemas.microsoft.com/office/drawing/2014/main" val="3909416032"/>
                    </a:ext>
                  </a:extLst>
                </a:gridCol>
                <a:gridCol w="1065848">
                  <a:extLst>
                    <a:ext uri="{9D8B030D-6E8A-4147-A177-3AD203B41FA5}">
                      <a16:colId xmlns:a16="http://schemas.microsoft.com/office/drawing/2014/main" val="1848831541"/>
                    </a:ext>
                  </a:extLst>
                </a:gridCol>
                <a:gridCol w="1065848">
                  <a:extLst>
                    <a:ext uri="{9D8B030D-6E8A-4147-A177-3AD203B41FA5}">
                      <a16:colId xmlns:a16="http://schemas.microsoft.com/office/drawing/2014/main" val="261494273"/>
                    </a:ext>
                  </a:extLst>
                </a:gridCol>
                <a:gridCol w="1065848">
                  <a:extLst>
                    <a:ext uri="{9D8B030D-6E8A-4147-A177-3AD203B41FA5}">
                      <a16:colId xmlns:a16="http://schemas.microsoft.com/office/drawing/2014/main" val="2255579861"/>
                    </a:ext>
                  </a:extLst>
                </a:gridCol>
                <a:gridCol w="1065848">
                  <a:extLst>
                    <a:ext uri="{9D8B030D-6E8A-4147-A177-3AD203B41FA5}">
                      <a16:colId xmlns:a16="http://schemas.microsoft.com/office/drawing/2014/main" val="3101072901"/>
                    </a:ext>
                  </a:extLst>
                </a:gridCol>
                <a:gridCol w="1065848">
                  <a:extLst>
                    <a:ext uri="{9D8B030D-6E8A-4147-A177-3AD203B41FA5}">
                      <a16:colId xmlns:a16="http://schemas.microsoft.com/office/drawing/2014/main" val="1906868719"/>
                    </a:ext>
                  </a:extLst>
                </a:gridCol>
              </a:tblGrid>
              <a:tr h="451567">
                <a:tc>
                  <a:txBody>
                    <a:bodyPr/>
                    <a:lstStyle/>
                    <a:p>
                      <a:pPr algn="ctr"/>
                      <a:r>
                        <a:rPr lang="en-US" altLang="ja-JP" sz="1100" b="1" dirty="0">
                          <a:effectLst/>
                        </a:rPr>
                        <a:t>Class</a:t>
                      </a:r>
                      <a:endParaRPr lang="ja-JP" altLang="en-US" sz="1100" b="1" dirty="0">
                        <a:effectLst/>
                      </a:endParaRPr>
                    </a:p>
                  </a:txBody>
                  <a:tcPr anchor="ctr"/>
                </a:tc>
                <a:tc>
                  <a:txBody>
                    <a:bodyPr/>
                    <a:lstStyle/>
                    <a:p>
                      <a:pPr algn="ctr"/>
                      <a:r>
                        <a:rPr lang="en-US" sz="1100" b="1" dirty="0">
                          <a:effectLst/>
                        </a:rPr>
                        <a:t>mean radius</a:t>
                      </a:r>
                    </a:p>
                  </a:txBody>
                  <a:tcPr anchor="ctr"/>
                </a:tc>
                <a:tc>
                  <a:txBody>
                    <a:bodyPr/>
                    <a:lstStyle/>
                    <a:p>
                      <a:pPr algn="ctr"/>
                      <a:r>
                        <a:rPr lang="en-US" sz="1100" b="1" dirty="0">
                          <a:effectLst/>
                        </a:rPr>
                        <a:t>mean texture</a:t>
                      </a:r>
                    </a:p>
                  </a:txBody>
                  <a:tcPr anchor="ctr"/>
                </a:tc>
                <a:tc>
                  <a:txBody>
                    <a:bodyPr/>
                    <a:lstStyle/>
                    <a:p>
                      <a:pPr algn="ctr"/>
                      <a:r>
                        <a:rPr lang="en-US" sz="1100" b="1" dirty="0">
                          <a:effectLst/>
                        </a:rPr>
                        <a:t>mean perimeter</a:t>
                      </a:r>
                    </a:p>
                  </a:txBody>
                  <a:tcPr anchor="ctr"/>
                </a:tc>
                <a:tc>
                  <a:txBody>
                    <a:bodyPr/>
                    <a:lstStyle/>
                    <a:p>
                      <a:pPr algn="ctr"/>
                      <a:r>
                        <a:rPr lang="en-US" sz="1100" b="1" dirty="0">
                          <a:effectLst/>
                        </a:rPr>
                        <a:t>mean area</a:t>
                      </a: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sz="1100" b="1" dirty="0">
                          <a:effectLst/>
                        </a:rPr>
                        <a:t>worst concave points</a:t>
                      </a:r>
                    </a:p>
                  </a:txBody>
                  <a:tcPr anchor="ctr"/>
                </a:tc>
                <a:tc>
                  <a:txBody>
                    <a:bodyPr/>
                    <a:lstStyle/>
                    <a:p>
                      <a:pPr algn="ctr"/>
                      <a:r>
                        <a:rPr lang="en-US" sz="1100" b="1" dirty="0">
                          <a:effectLst/>
                        </a:rPr>
                        <a:t>worst symmetry</a:t>
                      </a:r>
                    </a:p>
                  </a:txBody>
                  <a:tcPr anchor="ctr"/>
                </a:tc>
                <a:tc>
                  <a:txBody>
                    <a:bodyPr/>
                    <a:lstStyle/>
                    <a:p>
                      <a:pPr algn="ctr"/>
                      <a:r>
                        <a:rPr lang="en-US" sz="1100" b="1" dirty="0">
                          <a:effectLst/>
                        </a:rPr>
                        <a:t>worst fractal dimension</a:t>
                      </a:r>
                    </a:p>
                  </a:txBody>
                  <a:tcPr anchor="ctr"/>
                </a:tc>
                <a:extLst>
                  <a:ext uri="{0D108BD9-81ED-4DB2-BD59-A6C34878D82A}">
                    <a16:rowId xmlns:a16="http://schemas.microsoft.com/office/drawing/2014/main" val="2006228544"/>
                  </a:ext>
                </a:extLst>
              </a:tr>
              <a:tr h="451567">
                <a:tc>
                  <a:txBody>
                    <a:bodyPr/>
                    <a:lstStyle/>
                    <a:p>
                      <a:pPr algn="l"/>
                      <a:r>
                        <a:rPr lang="en-US" altLang="ja-JP" sz="1100" b="1" dirty="0">
                          <a:effectLst/>
                          <a:latin typeface="+mn-ea"/>
                          <a:ea typeface="+mn-ea"/>
                        </a:rPr>
                        <a:t>0</a:t>
                      </a:r>
                      <a:r>
                        <a:rPr lang="ja-JP" altLang="en-US" sz="1100" b="1" dirty="0">
                          <a:effectLst/>
                          <a:latin typeface="+mn-ea"/>
                          <a:ea typeface="+mn-ea"/>
                        </a:rPr>
                        <a:t>（悪性）</a:t>
                      </a:r>
                      <a:endParaRPr lang="en-US" altLang="ja-JP" sz="1100" b="1" dirty="0">
                        <a:effectLst/>
                        <a:latin typeface="+mn-ea"/>
                        <a:ea typeface="+mn-ea"/>
                      </a:endParaRPr>
                    </a:p>
                  </a:txBody>
                  <a:tcPr anchor="ctr"/>
                </a:tc>
                <a:tc>
                  <a:txBody>
                    <a:bodyPr/>
                    <a:lstStyle/>
                    <a:p>
                      <a:pPr algn="r"/>
                      <a:r>
                        <a:rPr lang="en-US" altLang="ja-JP" sz="1100" b="1" dirty="0">
                          <a:effectLst/>
                        </a:rPr>
                        <a:t>17.99</a:t>
                      </a:r>
                    </a:p>
                  </a:txBody>
                  <a:tcPr anchor="ctr"/>
                </a:tc>
                <a:tc>
                  <a:txBody>
                    <a:bodyPr/>
                    <a:lstStyle/>
                    <a:p>
                      <a:pPr algn="r"/>
                      <a:r>
                        <a:rPr lang="en-US" altLang="ja-JP" sz="1100" b="1" dirty="0">
                          <a:effectLst/>
                        </a:rPr>
                        <a:t>10.38</a:t>
                      </a:r>
                    </a:p>
                  </a:txBody>
                  <a:tcPr anchor="ctr"/>
                </a:tc>
                <a:tc>
                  <a:txBody>
                    <a:bodyPr/>
                    <a:lstStyle/>
                    <a:p>
                      <a:pPr algn="r"/>
                      <a:r>
                        <a:rPr lang="en-US" altLang="ja-JP" sz="1100" b="1" dirty="0">
                          <a:effectLst/>
                        </a:rPr>
                        <a:t>122.8</a:t>
                      </a:r>
                    </a:p>
                  </a:txBody>
                  <a:tcPr anchor="ctr"/>
                </a:tc>
                <a:tc>
                  <a:txBody>
                    <a:bodyPr/>
                    <a:lstStyle/>
                    <a:p>
                      <a:pPr algn="r"/>
                      <a:r>
                        <a:rPr lang="en-US" altLang="ja-JP" sz="1100" b="1" dirty="0">
                          <a:effectLst/>
                        </a:rPr>
                        <a:t>1,001.0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0.26540</a:t>
                      </a:r>
                    </a:p>
                  </a:txBody>
                  <a:tcPr anchor="ctr"/>
                </a:tc>
                <a:tc>
                  <a:txBody>
                    <a:bodyPr/>
                    <a:lstStyle/>
                    <a:p>
                      <a:pPr algn="r"/>
                      <a:r>
                        <a:rPr lang="en-US" altLang="ja-JP" sz="1100" b="1" dirty="0">
                          <a:effectLst/>
                        </a:rPr>
                        <a:t>0.46010</a:t>
                      </a:r>
                    </a:p>
                  </a:txBody>
                  <a:tcPr anchor="ctr"/>
                </a:tc>
                <a:tc>
                  <a:txBody>
                    <a:bodyPr/>
                    <a:lstStyle/>
                    <a:p>
                      <a:pPr algn="r"/>
                      <a:r>
                        <a:rPr lang="en-US" altLang="ja-JP" sz="1100" b="1" dirty="0">
                          <a:effectLst/>
                        </a:rPr>
                        <a:t>0.11890</a:t>
                      </a:r>
                    </a:p>
                  </a:txBody>
                  <a:tcPr anchor="ctr"/>
                </a:tc>
                <a:extLst>
                  <a:ext uri="{0D108BD9-81ED-4DB2-BD59-A6C34878D82A}">
                    <a16:rowId xmlns:a16="http://schemas.microsoft.com/office/drawing/2014/main" val="1421906561"/>
                  </a:ext>
                </a:extLst>
              </a:tr>
              <a:tr h="451567">
                <a:tc>
                  <a:txBody>
                    <a:bodyPr/>
                    <a:lstStyle/>
                    <a:p>
                      <a:pPr algn="l"/>
                      <a:r>
                        <a:rPr lang="en-US" altLang="ja-JP" sz="1100" b="1" dirty="0">
                          <a:effectLst/>
                          <a:latin typeface="+mn-ea"/>
                          <a:ea typeface="+mn-ea"/>
                        </a:rPr>
                        <a:t>1</a:t>
                      </a:r>
                      <a:r>
                        <a:rPr lang="ja-JP" altLang="en-US" sz="1100" b="1" dirty="0">
                          <a:effectLst/>
                          <a:latin typeface="+mn-ea"/>
                          <a:ea typeface="+mn-ea"/>
                        </a:rPr>
                        <a:t>（良性）</a:t>
                      </a:r>
                      <a:endParaRPr lang="en-US" altLang="ja-JP" sz="1100" b="1" dirty="0">
                        <a:effectLst/>
                        <a:latin typeface="+mn-ea"/>
                        <a:ea typeface="+mn-ea"/>
                      </a:endParaRPr>
                    </a:p>
                  </a:txBody>
                  <a:tcPr anchor="ctr"/>
                </a:tc>
                <a:tc>
                  <a:txBody>
                    <a:bodyPr/>
                    <a:lstStyle/>
                    <a:p>
                      <a:pPr algn="r"/>
                      <a:r>
                        <a:rPr lang="en-US" altLang="ja-JP" sz="1100" b="1" dirty="0">
                          <a:effectLst/>
                        </a:rPr>
                        <a:t>20.57</a:t>
                      </a:r>
                    </a:p>
                  </a:txBody>
                  <a:tcPr anchor="ctr"/>
                </a:tc>
                <a:tc>
                  <a:txBody>
                    <a:bodyPr/>
                    <a:lstStyle/>
                    <a:p>
                      <a:pPr algn="r"/>
                      <a:r>
                        <a:rPr lang="en-US" altLang="ja-JP" sz="1100" b="1" dirty="0">
                          <a:effectLst/>
                        </a:rPr>
                        <a:t>17.77</a:t>
                      </a:r>
                    </a:p>
                  </a:txBody>
                  <a:tcPr anchor="ctr"/>
                </a:tc>
                <a:tc>
                  <a:txBody>
                    <a:bodyPr/>
                    <a:lstStyle/>
                    <a:p>
                      <a:pPr algn="r"/>
                      <a:r>
                        <a:rPr lang="en-US" altLang="ja-JP" sz="1100" b="1" dirty="0">
                          <a:effectLst/>
                        </a:rPr>
                        <a:t>132.9</a:t>
                      </a:r>
                    </a:p>
                  </a:txBody>
                  <a:tcPr anchor="ctr"/>
                </a:tc>
                <a:tc>
                  <a:txBody>
                    <a:bodyPr/>
                    <a:lstStyle/>
                    <a:p>
                      <a:pPr algn="r"/>
                      <a:r>
                        <a:rPr lang="en-US" altLang="ja-JP" sz="1100" b="1" dirty="0">
                          <a:effectLst/>
                        </a:rPr>
                        <a:t>1,326.0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0.18600</a:t>
                      </a:r>
                    </a:p>
                  </a:txBody>
                  <a:tcPr anchor="ctr"/>
                </a:tc>
                <a:tc>
                  <a:txBody>
                    <a:bodyPr/>
                    <a:lstStyle/>
                    <a:p>
                      <a:pPr algn="r"/>
                      <a:r>
                        <a:rPr lang="en-US" altLang="ja-JP" sz="1100" b="1" dirty="0">
                          <a:effectLst/>
                        </a:rPr>
                        <a:t>0.27500</a:t>
                      </a:r>
                    </a:p>
                  </a:txBody>
                  <a:tcPr anchor="ctr"/>
                </a:tc>
                <a:tc>
                  <a:txBody>
                    <a:bodyPr/>
                    <a:lstStyle/>
                    <a:p>
                      <a:pPr algn="r"/>
                      <a:r>
                        <a:rPr lang="en-US" altLang="ja-JP" sz="1100" b="1" dirty="0">
                          <a:effectLst/>
                        </a:rPr>
                        <a:t>0.08902</a:t>
                      </a:r>
                    </a:p>
                  </a:txBody>
                  <a:tcPr anchor="ctr"/>
                </a:tc>
                <a:extLst>
                  <a:ext uri="{0D108BD9-81ED-4DB2-BD59-A6C34878D82A}">
                    <a16:rowId xmlns:a16="http://schemas.microsoft.com/office/drawing/2014/main" val="3133906787"/>
                  </a:ext>
                </a:extLst>
              </a:tr>
              <a:tr h="451567">
                <a:tc>
                  <a:txBody>
                    <a:bodyPr/>
                    <a:lstStyle/>
                    <a:p>
                      <a:pPr algn="l"/>
                      <a:r>
                        <a:rPr kumimoji="1" lang="en-US" altLang="ja-JP" sz="1100" b="1" dirty="0">
                          <a:latin typeface="+mn-ea"/>
                          <a:ea typeface="+mn-ea"/>
                        </a:rPr>
                        <a:t>0</a:t>
                      </a:r>
                      <a:r>
                        <a:rPr kumimoji="1" lang="ja-JP" altLang="en-US" sz="1100" b="1" dirty="0">
                          <a:latin typeface="+mn-ea"/>
                          <a:ea typeface="+mn-ea"/>
                        </a:rPr>
                        <a:t>（悪性）</a:t>
                      </a:r>
                    </a:p>
                  </a:txBody>
                  <a:tcPr anchor="ctr"/>
                </a:tc>
                <a:tc>
                  <a:txBody>
                    <a:bodyPr/>
                    <a:lstStyle/>
                    <a:p>
                      <a:pPr algn="r"/>
                      <a:r>
                        <a:rPr lang="en-US" altLang="ja-JP" sz="1100" b="1" dirty="0">
                          <a:effectLst/>
                        </a:rPr>
                        <a:t>19.69</a:t>
                      </a:r>
                    </a:p>
                  </a:txBody>
                  <a:tcPr anchor="ctr"/>
                </a:tc>
                <a:tc>
                  <a:txBody>
                    <a:bodyPr/>
                    <a:lstStyle/>
                    <a:p>
                      <a:pPr algn="r"/>
                      <a:r>
                        <a:rPr lang="en-US" altLang="ja-JP" sz="1100" b="1" dirty="0">
                          <a:effectLst/>
                        </a:rPr>
                        <a:t>21.25</a:t>
                      </a:r>
                    </a:p>
                  </a:txBody>
                  <a:tcPr anchor="ctr"/>
                </a:tc>
                <a:tc>
                  <a:txBody>
                    <a:bodyPr/>
                    <a:lstStyle/>
                    <a:p>
                      <a:pPr algn="r"/>
                      <a:r>
                        <a:rPr lang="en-US" altLang="ja-JP" sz="1100" b="1" dirty="0">
                          <a:effectLst/>
                        </a:rPr>
                        <a:t>130.0</a:t>
                      </a:r>
                    </a:p>
                  </a:txBody>
                  <a:tcPr anchor="ctr"/>
                </a:tc>
                <a:tc>
                  <a:txBody>
                    <a:bodyPr/>
                    <a:lstStyle/>
                    <a:p>
                      <a:pPr algn="r"/>
                      <a:r>
                        <a:rPr lang="en-US" altLang="ja-JP" sz="1100" b="1" dirty="0">
                          <a:effectLst/>
                        </a:rPr>
                        <a:t>1,203.0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0.24300</a:t>
                      </a:r>
                    </a:p>
                  </a:txBody>
                  <a:tcPr anchor="ctr"/>
                </a:tc>
                <a:tc>
                  <a:txBody>
                    <a:bodyPr/>
                    <a:lstStyle/>
                    <a:p>
                      <a:pPr algn="r"/>
                      <a:r>
                        <a:rPr lang="en-US" altLang="ja-JP" sz="1100" b="1" dirty="0">
                          <a:effectLst/>
                        </a:rPr>
                        <a:t>0.36130</a:t>
                      </a:r>
                    </a:p>
                  </a:txBody>
                  <a:tcPr anchor="ctr"/>
                </a:tc>
                <a:tc>
                  <a:txBody>
                    <a:bodyPr/>
                    <a:lstStyle/>
                    <a:p>
                      <a:pPr algn="r"/>
                      <a:r>
                        <a:rPr lang="en-US" altLang="ja-JP" sz="1100" b="1" dirty="0">
                          <a:effectLst/>
                        </a:rPr>
                        <a:t>0.08758</a:t>
                      </a:r>
                    </a:p>
                  </a:txBody>
                  <a:tcPr anchor="ctr"/>
                </a:tc>
                <a:extLst>
                  <a:ext uri="{0D108BD9-81ED-4DB2-BD59-A6C34878D82A}">
                    <a16:rowId xmlns:a16="http://schemas.microsoft.com/office/drawing/2014/main" val="1332891417"/>
                  </a:ext>
                </a:extLst>
              </a:tr>
            </a:tbl>
          </a:graphicData>
        </a:graphic>
      </p:graphicFrame>
    </p:spTree>
    <p:extLst>
      <p:ext uri="{BB962C8B-B14F-4D97-AF65-F5344CB8AC3E}">
        <p14:creationId xmlns:p14="http://schemas.microsoft.com/office/powerpoint/2010/main" val="10853183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55485"/>
            <a:ext cx="10386245" cy="104954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標準化</a:t>
            </a:r>
          </a:p>
          <a:p>
            <a:pPr lvl="1">
              <a:buClr>
                <a:srgbClr val="F36C37"/>
              </a:buClr>
            </a:pPr>
            <a:r>
              <a:rPr lang="ja-JP" altLang="en-US" sz="1400" b="1" dirty="0"/>
              <a:t>データを平均が</a:t>
            </a:r>
            <a:r>
              <a:rPr lang="en-US" altLang="ja-JP" sz="1400" b="1" dirty="0"/>
              <a:t>0</a:t>
            </a:r>
            <a:r>
              <a:rPr lang="ja-JP" altLang="en-US" sz="1400" b="1" dirty="0"/>
              <a:t>、標準偏差</a:t>
            </a:r>
            <a:r>
              <a:rPr lang="en-US" altLang="ja-JP" sz="1400" b="1" dirty="0"/>
              <a:t>(</a:t>
            </a:r>
            <a:r>
              <a:rPr lang="ja-JP" altLang="en-US" sz="1400" b="1" dirty="0"/>
              <a:t>データのばらつき具合</a:t>
            </a:r>
            <a:r>
              <a:rPr lang="en-US" altLang="ja-JP" sz="1400" b="1" dirty="0"/>
              <a:t>)</a:t>
            </a:r>
            <a:r>
              <a:rPr lang="ja-JP" altLang="en-US" sz="1400" b="1" dirty="0"/>
              <a:t>が</a:t>
            </a:r>
            <a:r>
              <a:rPr lang="en-US" altLang="ja-JP" sz="1400" b="1" dirty="0"/>
              <a:t>1</a:t>
            </a:r>
            <a:r>
              <a:rPr lang="ja-JP" altLang="en-US" sz="1400" b="1" dirty="0"/>
              <a:t>になるように調整する</a:t>
            </a:r>
            <a:endParaRPr lang="en-US" altLang="ja-JP" sz="1400" b="1" dirty="0"/>
          </a:p>
          <a:p>
            <a:pPr lvl="1">
              <a:buClr>
                <a:srgbClr val="F36C37"/>
              </a:buClr>
            </a:pPr>
            <a:r>
              <a:rPr lang="ja-JP" altLang="en-US" sz="1400" b="1" dirty="0"/>
              <a:t>スケールを揃える為の方法として良く利用される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3-3-4.</a:t>
            </a:r>
            <a:r>
              <a:rPr lang="ja-JP" altLang="en-US" dirty="0"/>
              <a:t>データの標準化</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161</a:t>
            </a:fld>
            <a:endParaRPr kumimoji="1" lang="ja-JP" altLang="en-US"/>
          </a:p>
        </p:txBody>
      </p:sp>
      <p:graphicFrame>
        <p:nvGraphicFramePr>
          <p:cNvPr id="14" name="表 7">
            <a:extLst>
              <a:ext uri="{FF2B5EF4-FFF2-40B4-BE49-F238E27FC236}">
                <a16:creationId xmlns:a16="http://schemas.microsoft.com/office/drawing/2014/main" id="{98047097-CC3E-4B62-8F55-90308D440669}"/>
              </a:ext>
            </a:extLst>
          </p:cNvPr>
          <p:cNvGraphicFramePr>
            <a:graphicFrameLocks noGrp="1"/>
          </p:cNvGraphicFramePr>
          <p:nvPr>
            <p:extLst>
              <p:ext uri="{D42A27DB-BD31-4B8C-83A1-F6EECF244321}">
                <p14:modId xmlns:p14="http://schemas.microsoft.com/office/powerpoint/2010/main" val="862040312"/>
              </p:ext>
            </p:extLst>
          </p:nvPr>
        </p:nvGraphicFramePr>
        <p:xfrm>
          <a:off x="766760" y="2268119"/>
          <a:ext cx="10658480" cy="1782360"/>
        </p:xfrm>
        <a:graphic>
          <a:graphicData uri="http://schemas.openxmlformats.org/drawingml/2006/table">
            <a:tbl>
              <a:tblPr firstRow="1" bandRow="1">
                <a:tableStyleId>{21E4AEA4-8DFA-4A89-87EB-49C32662AFE0}</a:tableStyleId>
              </a:tblPr>
              <a:tblGrid>
                <a:gridCol w="1065848">
                  <a:extLst>
                    <a:ext uri="{9D8B030D-6E8A-4147-A177-3AD203B41FA5}">
                      <a16:colId xmlns:a16="http://schemas.microsoft.com/office/drawing/2014/main" val="3651834403"/>
                    </a:ext>
                  </a:extLst>
                </a:gridCol>
                <a:gridCol w="1065848">
                  <a:extLst>
                    <a:ext uri="{9D8B030D-6E8A-4147-A177-3AD203B41FA5}">
                      <a16:colId xmlns:a16="http://schemas.microsoft.com/office/drawing/2014/main" val="3565889333"/>
                    </a:ext>
                  </a:extLst>
                </a:gridCol>
                <a:gridCol w="1065848">
                  <a:extLst>
                    <a:ext uri="{9D8B030D-6E8A-4147-A177-3AD203B41FA5}">
                      <a16:colId xmlns:a16="http://schemas.microsoft.com/office/drawing/2014/main" val="3869457875"/>
                    </a:ext>
                  </a:extLst>
                </a:gridCol>
                <a:gridCol w="1065848">
                  <a:extLst>
                    <a:ext uri="{9D8B030D-6E8A-4147-A177-3AD203B41FA5}">
                      <a16:colId xmlns:a16="http://schemas.microsoft.com/office/drawing/2014/main" val="1593349839"/>
                    </a:ext>
                  </a:extLst>
                </a:gridCol>
                <a:gridCol w="1065848">
                  <a:extLst>
                    <a:ext uri="{9D8B030D-6E8A-4147-A177-3AD203B41FA5}">
                      <a16:colId xmlns:a16="http://schemas.microsoft.com/office/drawing/2014/main" val="3909416032"/>
                    </a:ext>
                  </a:extLst>
                </a:gridCol>
                <a:gridCol w="1065848">
                  <a:extLst>
                    <a:ext uri="{9D8B030D-6E8A-4147-A177-3AD203B41FA5}">
                      <a16:colId xmlns:a16="http://schemas.microsoft.com/office/drawing/2014/main" val="1848831541"/>
                    </a:ext>
                  </a:extLst>
                </a:gridCol>
                <a:gridCol w="1065848">
                  <a:extLst>
                    <a:ext uri="{9D8B030D-6E8A-4147-A177-3AD203B41FA5}">
                      <a16:colId xmlns:a16="http://schemas.microsoft.com/office/drawing/2014/main" val="261494273"/>
                    </a:ext>
                  </a:extLst>
                </a:gridCol>
                <a:gridCol w="1065848">
                  <a:extLst>
                    <a:ext uri="{9D8B030D-6E8A-4147-A177-3AD203B41FA5}">
                      <a16:colId xmlns:a16="http://schemas.microsoft.com/office/drawing/2014/main" val="2255579861"/>
                    </a:ext>
                  </a:extLst>
                </a:gridCol>
                <a:gridCol w="1065848">
                  <a:extLst>
                    <a:ext uri="{9D8B030D-6E8A-4147-A177-3AD203B41FA5}">
                      <a16:colId xmlns:a16="http://schemas.microsoft.com/office/drawing/2014/main" val="3101072901"/>
                    </a:ext>
                  </a:extLst>
                </a:gridCol>
                <a:gridCol w="1065848">
                  <a:extLst>
                    <a:ext uri="{9D8B030D-6E8A-4147-A177-3AD203B41FA5}">
                      <a16:colId xmlns:a16="http://schemas.microsoft.com/office/drawing/2014/main" val="1906868719"/>
                    </a:ext>
                  </a:extLst>
                </a:gridCol>
              </a:tblGrid>
              <a:tr h="576000">
                <a:tc>
                  <a:txBody>
                    <a:bodyPr/>
                    <a:lstStyle/>
                    <a:p>
                      <a:pPr algn="ctr"/>
                      <a:r>
                        <a:rPr lang="en-US" altLang="ja-JP" sz="1100" b="1" dirty="0">
                          <a:effectLst/>
                        </a:rPr>
                        <a:t>Class</a:t>
                      </a:r>
                      <a:endParaRPr lang="ja-JP" altLang="en-US" sz="1100" b="1" dirty="0">
                        <a:effectLst/>
                      </a:endParaRPr>
                    </a:p>
                  </a:txBody>
                  <a:tcPr anchor="ctr"/>
                </a:tc>
                <a:tc>
                  <a:txBody>
                    <a:bodyPr/>
                    <a:lstStyle/>
                    <a:p>
                      <a:pPr algn="ctr"/>
                      <a:r>
                        <a:rPr lang="en-US" sz="1100" b="1" dirty="0">
                          <a:effectLst/>
                        </a:rPr>
                        <a:t>mean radius</a:t>
                      </a:r>
                    </a:p>
                  </a:txBody>
                  <a:tcPr anchor="ctr"/>
                </a:tc>
                <a:tc>
                  <a:txBody>
                    <a:bodyPr/>
                    <a:lstStyle/>
                    <a:p>
                      <a:pPr algn="ctr"/>
                      <a:r>
                        <a:rPr lang="en-US" sz="1100" b="1" dirty="0">
                          <a:effectLst/>
                        </a:rPr>
                        <a:t>mean texture</a:t>
                      </a:r>
                    </a:p>
                  </a:txBody>
                  <a:tcPr anchor="ctr"/>
                </a:tc>
                <a:tc>
                  <a:txBody>
                    <a:bodyPr/>
                    <a:lstStyle/>
                    <a:p>
                      <a:pPr algn="ctr"/>
                      <a:r>
                        <a:rPr lang="en-US" sz="1100" b="1" dirty="0">
                          <a:effectLst/>
                        </a:rPr>
                        <a:t>mean perimeter</a:t>
                      </a:r>
                    </a:p>
                  </a:txBody>
                  <a:tcPr anchor="ctr"/>
                </a:tc>
                <a:tc>
                  <a:txBody>
                    <a:bodyPr/>
                    <a:lstStyle/>
                    <a:p>
                      <a:pPr algn="ctr"/>
                      <a:r>
                        <a:rPr lang="en-US" sz="1100" b="1" dirty="0">
                          <a:effectLst/>
                        </a:rPr>
                        <a:t>mean area</a:t>
                      </a: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sz="1100" b="1" dirty="0">
                          <a:effectLst/>
                        </a:rPr>
                        <a:t>worst concave points</a:t>
                      </a:r>
                    </a:p>
                  </a:txBody>
                  <a:tcPr anchor="ctr"/>
                </a:tc>
                <a:tc>
                  <a:txBody>
                    <a:bodyPr/>
                    <a:lstStyle/>
                    <a:p>
                      <a:pPr algn="ctr"/>
                      <a:r>
                        <a:rPr lang="en-US" sz="1100" b="1" dirty="0">
                          <a:effectLst/>
                        </a:rPr>
                        <a:t>worst symmetry</a:t>
                      </a:r>
                    </a:p>
                  </a:txBody>
                  <a:tcPr anchor="ctr"/>
                </a:tc>
                <a:tc>
                  <a:txBody>
                    <a:bodyPr/>
                    <a:lstStyle/>
                    <a:p>
                      <a:pPr algn="ctr"/>
                      <a:r>
                        <a:rPr lang="en-US" sz="1100" b="1" dirty="0">
                          <a:effectLst/>
                        </a:rPr>
                        <a:t>worst fractal dimension</a:t>
                      </a:r>
                    </a:p>
                  </a:txBody>
                  <a:tcPr anchor="ctr"/>
                </a:tc>
                <a:extLst>
                  <a:ext uri="{0D108BD9-81ED-4DB2-BD59-A6C34878D82A}">
                    <a16:rowId xmlns:a16="http://schemas.microsoft.com/office/drawing/2014/main" val="2006228544"/>
                  </a:ext>
                </a:extLst>
              </a:tr>
              <a:tr h="396000">
                <a:tc>
                  <a:txBody>
                    <a:bodyPr/>
                    <a:lstStyle/>
                    <a:p>
                      <a:pPr algn="l"/>
                      <a:r>
                        <a:rPr lang="en-US" altLang="ja-JP" sz="1100" b="1" dirty="0">
                          <a:effectLst/>
                          <a:latin typeface="+mn-ea"/>
                          <a:ea typeface="+mn-ea"/>
                        </a:rPr>
                        <a:t>0</a:t>
                      </a:r>
                      <a:r>
                        <a:rPr lang="ja-JP" altLang="en-US" sz="1100" b="1" dirty="0">
                          <a:effectLst/>
                          <a:latin typeface="+mn-ea"/>
                          <a:ea typeface="+mn-ea"/>
                        </a:rPr>
                        <a:t>（悪性）</a:t>
                      </a:r>
                      <a:endParaRPr lang="en-US" altLang="ja-JP" sz="1100" b="1" dirty="0">
                        <a:effectLst/>
                        <a:latin typeface="+mn-ea"/>
                        <a:ea typeface="+mn-ea"/>
                      </a:endParaRPr>
                    </a:p>
                  </a:txBody>
                  <a:tcPr anchor="ctr"/>
                </a:tc>
                <a:tc>
                  <a:txBody>
                    <a:bodyPr/>
                    <a:lstStyle/>
                    <a:p>
                      <a:pPr algn="r"/>
                      <a:r>
                        <a:rPr lang="en-US" altLang="ja-JP" sz="1100" b="1" dirty="0">
                          <a:effectLst/>
                        </a:rPr>
                        <a:t>17.99</a:t>
                      </a:r>
                    </a:p>
                  </a:txBody>
                  <a:tcPr anchor="ctr"/>
                </a:tc>
                <a:tc>
                  <a:txBody>
                    <a:bodyPr/>
                    <a:lstStyle/>
                    <a:p>
                      <a:pPr algn="r"/>
                      <a:r>
                        <a:rPr lang="en-US" altLang="ja-JP" sz="1100" b="1" dirty="0">
                          <a:effectLst/>
                        </a:rPr>
                        <a:t>10.38</a:t>
                      </a:r>
                    </a:p>
                  </a:txBody>
                  <a:tcPr anchor="ctr"/>
                </a:tc>
                <a:tc>
                  <a:txBody>
                    <a:bodyPr/>
                    <a:lstStyle/>
                    <a:p>
                      <a:pPr algn="r"/>
                      <a:r>
                        <a:rPr lang="en-US" altLang="ja-JP" sz="1100" b="1" dirty="0">
                          <a:effectLst/>
                        </a:rPr>
                        <a:t>122.8</a:t>
                      </a:r>
                    </a:p>
                  </a:txBody>
                  <a:tcPr anchor="ctr"/>
                </a:tc>
                <a:tc>
                  <a:txBody>
                    <a:bodyPr/>
                    <a:lstStyle/>
                    <a:p>
                      <a:pPr algn="r"/>
                      <a:r>
                        <a:rPr lang="en-US" altLang="ja-JP" sz="1100" b="1" dirty="0">
                          <a:effectLst/>
                        </a:rPr>
                        <a:t>1,001.0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0.26540</a:t>
                      </a:r>
                    </a:p>
                  </a:txBody>
                  <a:tcPr anchor="ctr"/>
                </a:tc>
                <a:tc>
                  <a:txBody>
                    <a:bodyPr/>
                    <a:lstStyle/>
                    <a:p>
                      <a:pPr algn="r"/>
                      <a:r>
                        <a:rPr lang="en-US" altLang="ja-JP" sz="1100" b="1" dirty="0">
                          <a:effectLst/>
                        </a:rPr>
                        <a:t>0.46010</a:t>
                      </a:r>
                    </a:p>
                  </a:txBody>
                  <a:tcPr anchor="ctr"/>
                </a:tc>
                <a:tc>
                  <a:txBody>
                    <a:bodyPr/>
                    <a:lstStyle/>
                    <a:p>
                      <a:pPr algn="r"/>
                      <a:r>
                        <a:rPr lang="en-US" altLang="ja-JP" sz="1100" b="1" dirty="0">
                          <a:effectLst/>
                        </a:rPr>
                        <a:t>0.11890</a:t>
                      </a:r>
                    </a:p>
                  </a:txBody>
                  <a:tcPr anchor="ctr"/>
                </a:tc>
                <a:extLst>
                  <a:ext uri="{0D108BD9-81ED-4DB2-BD59-A6C34878D82A}">
                    <a16:rowId xmlns:a16="http://schemas.microsoft.com/office/drawing/2014/main" val="1421906561"/>
                  </a:ext>
                </a:extLst>
              </a:tr>
              <a:tr h="396000">
                <a:tc>
                  <a:txBody>
                    <a:bodyPr/>
                    <a:lstStyle/>
                    <a:p>
                      <a:pPr algn="l"/>
                      <a:r>
                        <a:rPr lang="en-US" altLang="ja-JP" sz="1100" b="1" dirty="0">
                          <a:effectLst/>
                          <a:latin typeface="+mn-ea"/>
                          <a:ea typeface="+mn-ea"/>
                        </a:rPr>
                        <a:t>1</a:t>
                      </a:r>
                      <a:r>
                        <a:rPr lang="ja-JP" altLang="en-US" sz="1100" b="1" dirty="0">
                          <a:effectLst/>
                          <a:latin typeface="+mn-ea"/>
                          <a:ea typeface="+mn-ea"/>
                        </a:rPr>
                        <a:t>（良性）</a:t>
                      </a:r>
                      <a:endParaRPr lang="en-US" altLang="ja-JP" sz="1100" b="1" dirty="0">
                        <a:effectLst/>
                        <a:latin typeface="+mn-ea"/>
                        <a:ea typeface="+mn-ea"/>
                      </a:endParaRPr>
                    </a:p>
                  </a:txBody>
                  <a:tcPr anchor="ctr"/>
                </a:tc>
                <a:tc>
                  <a:txBody>
                    <a:bodyPr/>
                    <a:lstStyle/>
                    <a:p>
                      <a:pPr algn="r"/>
                      <a:r>
                        <a:rPr lang="en-US" altLang="ja-JP" sz="1100" b="1" dirty="0">
                          <a:effectLst/>
                        </a:rPr>
                        <a:t>20.57</a:t>
                      </a:r>
                    </a:p>
                  </a:txBody>
                  <a:tcPr anchor="ctr"/>
                </a:tc>
                <a:tc>
                  <a:txBody>
                    <a:bodyPr/>
                    <a:lstStyle/>
                    <a:p>
                      <a:pPr algn="r"/>
                      <a:r>
                        <a:rPr lang="en-US" altLang="ja-JP" sz="1100" b="1" dirty="0">
                          <a:effectLst/>
                        </a:rPr>
                        <a:t>17.77</a:t>
                      </a:r>
                    </a:p>
                  </a:txBody>
                  <a:tcPr anchor="ctr"/>
                </a:tc>
                <a:tc>
                  <a:txBody>
                    <a:bodyPr/>
                    <a:lstStyle/>
                    <a:p>
                      <a:pPr algn="r"/>
                      <a:r>
                        <a:rPr lang="en-US" altLang="ja-JP" sz="1100" b="1" dirty="0">
                          <a:effectLst/>
                        </a:rPr>
                        <a:t>132.9</a:t>
                      </a:r>
                    </a:p>
                  </a:txBody>
                  <a:tcPr anchor="ctr"/>
                </a:tc>
                <a:tc>
                  <a:txBody>
                    <a:bodyPr/>
                    <a:lstStyle/>
                    <a:p>
                      <a:pPr algn="r"/>
                      <a:r>
                        <a:rPr lang="en-US" altLang="ja-JP" sz="1100" b="1" dirty="0">
                          <a:effectLst/>
                        </a:rPr>
                        <a:t>1,326.0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0.18600</a:t>
                      </a:r>
                    </a:p>
                  </a:txBody>
                  <a:tcPr anchor="ctr"/>
                </a:tc>
                <a:tc>
                  <a:txBody>
                    <a:bodyPr/>
                    <a:lstStyle/>
                    <a:p>
                      <a:pPr algn="r"/>
                      <a:r>
                        <a:rPr lang="en-US" altLang="ja-JP" sz="1100" b="1" dirty="0">
                          <a:effectLst/>
                        </a:rPr>
                        <a:t>0.27500</a:t>
                      </a:r>
                    </a:p>
                  </a:txBody>
                  <a:tcPr anchor="ctr"/>
                </a:tc>
                <a:tc>
                  <a:txBody>
                    <a:bodyPr/>
                    <a:lstStyle/>
                    <a:p>
                      <a:pPr algn="r"/>
                      <a:r>
                        <a:rPr lang="en-US" altLang="ja-JP" sz="1100" b="1" dirty="0">
                          <a:effectLst/>
                        </a:rPr>
                        <a:t>0.08902</a:t>
                      </a:r>
                    </a:p>
                  </a:txBody>
                  <a:tcPr anchor="ctr"/>
                </a:tc>
                <a:extLst>
                  <a:ext uri="{0D108BD9-81ED-4DB2-BD59-A6C34878D82A}">
                    <a16:rowId xmlns:a16="http://schemas.microsoft.com/office/drawing/2014/main" val="3133906787"/>
                  </a:ext>
                </a:extLst>
              </a:tr>
              <a:tr h="396000">
                <a:tc>
                  <a:txBody>
                    <a:bodyPr/>
                    <a:lstStyle/>
                    <a:p>
                      <a:pPr algn="l"/>
                      <a:r>
                        <a:rPr kumimoji="1" lang="en-US" altLang="ja-JP" sz="1100" b="1" dirty="0">
                          <a:latin typeface="+mn-ea"/>
                          <a:ea typeface="+mn-ea"/>
                        </a:rPr>
                        <a:t>0</a:t>
                      </a:r>
                      <a:r>
                        <a:rPr kumimoji="1" lang="ja-JP" altLang="en-US" sz="1100" b="1" dirty="0">
                          <a:latin typeface="+mn-ea"/>
                          <a:ea typeface="+mn-ea"/>
                        </a:rPr>
                        <a:t>（悪性）</a:t>
                      </a:r>
                    </a:p>
                  </a:txBody>
                  <a:tcPr anchor="ctr"/>
                </a:tc>
                <a:tc>
                  <a:txBody>
                    <a:bodyPr/>
                    <a:lstStyle/>
                    <a:p>
                      <a:pPr algn="r"/>
                      <a:r>
                        <a:rPr lang="en-US" altLang="ja-JP" sz="1100" b="1" dirty="0">
                          <a:effectLst/>
                        </a:rPr>
                        <a:t>19.69</a:t>
                      </a:r>
                    </a:p>
                  </a:txBody>
                  <a:tcPr anchor="ctr"/>
                </a:tc>
                <a:tc>
                  <a:txBody>
                    <a:bodyPr/>
                    <a:lstStyle/>
                    <a:p>
                      <a:pPr algn="r"/>
                      <a:r>
                        <a:rPr lang="en-US" altLang="ja-JP" sz="1100" b="1" dirty="0">
                          <a:effectLst/>
                        </a:rPr>
                        <a:t>21.25</a:t>
                      </a:r>
                    </a:p>
                  </a:txBody>
                  <a:tcPr anchor="ctr"/>
                </a:tc>
                <a:tc>
                  <a:txBody>
                    <a:bodyPr/>
                    <a:lstStyle/>
                    <a:p>
                      <a:pPr algn="r"/>
                      <a:r>
                        <a:rPr lang="en-US" altLang="ja-JP" sz="1100" b="1" dirty="0">
                          <a:effectLst/>
                        </a:rPr>
                        <a:t>130.0</a:t>
                      </a:r>
                    </a:p>
                  </a:txBody>
                  <a:tcPr anchor="ctr"/>
                </a:tc>
                <a:tc>
                  <a:txBody>
                    <a:bodyPr/>
                    <a:lstStyle/>
                    <a:p>
                      <a:pPr algn="r"/>
                      <a:r>
                        <a:rPr lang="en-US" altLang="ja-JP" sz="1100" b="1" dirty="0">
                          <a:effectLst/>
                        </a:rPr>
                        <a:t>1,203.0</a:t>
                      </a:r>
                    </a:p>
                  </a:txBody>
                  <a:tcPr anchor="ctr"/>
                </a:tc>
                <a:tc>
                  <a:txBody>
                    <a:bodyPr/>
                    <a:lstStyle/>
                    <a:p>
                      <a:pPr algn="ctr"/>
                      <a:r>
                        <a:rPr lang="en-US" altLang="ja-JP" sz="1100" b="1" dirty="0">
                          <a:effectLst/>
                          <a:latin typeface="+mn-ea"/>
                          <a:ea typeface="+mn-ea"/>
                        </a:rPr>
                        <a:t>...</a:t>
                      </a:r>
                      <a:endParaRPr lang="ja-JP" altLang="en-US" sz="1100" b="1" dirty="0">
                        <a:effectLst/>
                        <a:latin typeface="+mn-ea"/>
                        <a:ea typeface="+mn-ea"/>
                      </a:endParaRPr>
                    </a:p>
                  </a:txBody>
                  <a:tcPr anchor="ctr"/>
                </a:tc>
                <a:tc>
                  <a:txBody>
                    <a:bodyPr/>
                    <a:lstStyle/>
                    <a:p>
                      <a:pPr algn="ctr"/>
                      <a:r>
                        <a:rPr lang="en-US" altLang="ja-JP" sz="1100" b="1" dirty="0">
                          <a:effectLst/>
                          <a:latin typeface="+mn-ea"/>
                          <a:ea typeface="+mn-ea"/>
                        </a:rPr>
                        <a:t>...</a:t>
                      </a:r>
                    </a:p>
                  </a:txBody>
                  <a:tcPr anchor="ctr"/>
                </a:tc>
                <a:tc>
                  <a:txBody>
                    <a:bodyPr/>
                    <a:lstStyle/>
                    <a:p>
                      <a:pPr algn="r"/>
                      <a:r>
                        <a:rPr lang="en-US" altLang="ja-JP" sz="1100" b="1" dirty="0">
                          <a:effectLst/>
                        </a:rPr>
                        <a:t>0.24300</a:t>
                      </a:r>
                    </a:p>
                  </a:txBody>
                  <a:tcPr anchor="ctr"/>
                </a:tc>
                <a:tc>
                  <a:txBody>
                    <a:bodyPr/>
                    <a:lstStyle/>
                    <a:p>
                      <a:pPr algn="r"/>
                      <a:r>
                        <a:rPr lang="en-US" altLang="ja-JP" sz="1100" b="1" dirty="0">
                          <a:effectLst/>
                        </a:rPr>
                        <a:t>0.36130</a:t>
                      </a:r>
                    </a:p>
                  </a:txBody>
                  <a:tcPr anchor="ctr"/>
                </a:tc>
                <a:tc>
                  <a:txBody>
                    <a:bodyPr/>
                    <a:lstStyle/>
                    <a:p>
                      <a:pPr algn="r"/>
                      <a:r>
                        <a:rPr lang="en-US" altLang="ja-JP" sz="1100" b="1" dirty="0">
                          <a:effectLst/>
                        </a:rPr>
                        <a:t>0.08758</a:t>
                      </a:r>
                    </a:p>
                  </a:txBody>
                  <a:tcPr anchor="ctr"/>
                </a:tc>
                <a:extLst>
                  <a:ext uri="{0D108BD9-81ED-4DB2-BD59-A6C34878D82A}">
                    <a16:rowId xmlns:a16="http://schemas.microsoft.com/office/drawing/2014/main" val="1332891417"/>
                  </a:ext>
                </a:extLst>
              </a:tr>
            </a:tbl>
          </a:graphicData>
        </a:graphic>
      </p:graphicFrame>
      <p:graphicFrame>
        <p:nvGraphicFramePr>
          <p:cNvPr id="22" name="表 7">
            <a:extLst>
              <a:ext uri="{FF2B5EF4-FFF2-40B4-BE49-F238E27FC236}">
                <a16:creationId xmlns:a16="http://schemas.microsoft.com/office/drawing/2014/main" id="{B70F8F79-9E47-442E-B5A6-F9C6E4378574}"/>
              </a:ext>
            </a:extLst>
          </p:cNvPr>
          <p:cNvGraphicFramePr>
            <a:graphicFrameLocks noGrp="1"/>
          </p:cNvGraphicFramePr>
          <p:nvPr>
            <p:extLst>
              <p:ext uri="{D42A27DB-BD31-4B8C-83A1-F6EECF244321}">
                <p14:modId xmlns:p14="http://schemas.microsoft.com/office/powerpoint/2010/main" val="2036268390"/>
              </p:ext>
            </p:extLst>
          </p:nvPr>
        </p:nvGraphicFramePr>
        <p:xfrm>
          <a:off x="766760" y="4482829"/>
          <a:ext cx="10658480" cy="1782360"/>
        </p:xfrm>
        <a:graphic>
          <a:graphicData uri="http://schemas.openxmlformats.org/drawingml/2006/table">
            <a:tbl>
              <a:tblPr firstRow="1" bandRow="1">
                <a:tableStyleId>{21E4AEA4-8DFA-4A89-87EB-49C32662AFE0}</a:tableStyleId>
              </a:tblPr>
              <a:tblGrid>
                <a:gridCol w="1065848">
                  <a:extLst>
                    <a:ext uri="{9D8B030D-6E8A-4147-A177-3AD203B41FA5}">
                      <a16:colId xmlns:a16="http://schemas.microsoft.com/office/drawing/2014/main" val="3651834403"/>
                    </a:ext>
                  </a:extLst>
                </a:gridCol>
                <a:gridCol w="1065848">
                  <a:extLst>
                    <a:ext uri="{9D8B030D-6E8A-4147-A177-3AD203B41FA5}">
                      <a16:colId xmlns:a16="http://schemas.microsoft.com/office/drawing/2014/main" val="3565889333"/>
                    </a:ext>
                  </a:extLst>
                </a:gridCol>
                <a:gridCol w="1065848">
                  <a:extLst>
                    <a:ext uri="{9D8B030D-6E8A-4147-A177-3AD203B41FA5}">
                      <a16:colId xmlns:a16="http://schemas.microsoft.com/office/drawing/2014/main" val="3869457875"/>
                    </a:ext>
                  </a:extLst>
                </a:gridCol>
                <a:gridCol w="1065848">
                  <a:extLst>
                    <a:ext uri="{9D8B030D-6E8A-4147-A177-3AD203B41FA5}">
                      <a16:colId xmlns:a16="http://schemas.microsoft.com/office/drawing/2014/main" val="1593349839"/>
                    </a:ext>
                  </a:extLst>
                </a:gridCol>
                <a:gridCol w="1065848">
                  <a:extLst>
                    <a:ext uri="{9D8B030D-6E8A-4147-A177-3AD203B41FA5}">
                      <a16:colId xmlns:a16="http://schemas.microsoft.com/office/drawing/2014/main" val="3909416032"/>
                    </a:ext>
                  </a:extLst>
                </a:gridCol>
                <a:gridCol w="1065848">
                  <a:extLst>
                    <a:ext uri="{9D8B030D-6E8A-4147-A177-3AD203B41FA5}">
                      <a16:colId xmlns:a16="http://schemas.microsoft.com/office/drawing/2014/main" val="1848831541"/>
                    </a:ext>
                  </a:extLst>
                </a:gridCol>
                <a:gridCol w="1065848">
                  <a:extLst>
                    <a:ext uri="{9D8B030D-6E8A-4147-A177-3AD203B41FA5}">
                      <a16:colId xmlns:a16="http://schemas.microsoft.com/office/drawing/2014/main" val="261494273"/>
                    </a:ext>
                  </a:extLst>
                </a:gridCol>
                <a:gridCol w="1065848">
                  <a:extLst>
                    <a:ext uri="{9D8B030D-6E8A-4147-A177-3AD203B41FA5}">
                      <a16:colId xmlns:a16="http://schemas.microsoft.com/office/drawing/2014/main" val="2255579861"/>
                    </a:ext>
                  </a:extLst>
                </a:gridCol>
                <a:gridCol w="1065848">
                  <a:extLst>
                    <a:ext uri="{9D8B030D-6E8A-4147-A177-3AD203B41FA5}">
                      <a16:colId xmlns:a16="http://schemas.microsoft.com/office/drawing/2014/main" val="3101072901"/>
                    </a:ext>
                  </a:extLst>
                </a:gridCol>
                <a:gridCol w="1065848">
                  <a:extLst>
                    <a:ext uri="{9D8B030D-6E8A-4147-A177-3AD203B41FA5}">
                      <a16:colId xmlns:a16="http://schemas.microsoft.com/office/drawing/2014/main" val="1906868719"/>
                    </a:ext>
                  </a:extLst>
                </a:gridCol>
              </a:tblGrid>
              <a:tr h="396000">
                <a:tc>
                  <a:txBody>
                    <a:bodyPr/>
                    <a:lstStyle/>
                    <a:p>
                      <a:pPr algn="ctr"/>
                      <a:r>
                        <a:rPr lang="en-US" altLang="ja-JP" sz="1100" b="1" dirty="0">
                          <a:effectLst/>
                        </a:rPr>
                        <a:t>Class</a:t>
                      </a:r>
                      <a:endParaRPr lang="ja-JP" altLang="en-US" sz="1100" b="1" dirty="0">
                        <a:effectLst/>
                      </a:endParaRPr>
                    </a:p>
                  </a:txBody>
                  <a:tcPr anchor="ctr"/>
                </a:tc>
                <a:tc>
                  <a:txBody>
                    <a:bodyPr/>
                    <a:lstStyle/>
                    <a:p>
                      <a:pPr algn="ctr"/>
                      <a:r>
                        <a:rPr lang="en-US" sz="1100" b="1" dirty="0">
                          <a:effectLst/>
                        </a:rPr>
                        <a:t>mean radius</a:t>
                      </a:r>
                    </a:p>
                  </a:txBody>
                  <a:tcPr anchor="ctr"/>
                </a:tc>
                <a:tc>
                  <a:txBody>
                    <a:bodyPr/>
                    <a:lstStyle/>
                    <a:p>
                      <a:pPr algn="ctr"/>
                      <a:r>
                        <a:rPr lang="en-US" sz="1100" b="1" dirty="0">
                          <a:effectLst/>
                        </a:rPr>
                        <a:t>mean texture</a:t>
                      </a:r>
                    </a:p>
                  </a:txBody>
                  <a:tcPr anchor="ctr"/>
                </a:tc>
                <a:tc>
                  <a:txBody>
                    <a:bodyPr/>
                    <a:lstStyle/>
                    <a:p>
                      <a:pPr algn="ctr"/>
                      <a:r>
                        <a:rPr lang="en-US" sz="1100" b="1" dirty="0">
                          <a:effectLst/>
                        </a:rPr>
                        <a:t>mean perimeter</a:t>
                      </a:r>
                    </a:p>
                  </a:txBody>
                  <a:tcPr anchor="ctr"/>
                </a:tc>
                <a:tc>
                  <a:txBody>
                    <a:bodyPr/>
                    <a:lstStyle/>
                    <a:p>
                      <a:pPr algn="ctr"/>
                      <a:r>
                        <a:rPr lang="en-US" sz="1100" b="1" dirty="0">
                          <a:effectLst/>
                        </a:rPr>
                        <a:t>mean area</a:t>
                      </a: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altLang="ja-JP" sz="1100" b="1" dirty="0">
                          <a:effectLst/>
                        </a:rPr>
                        <a:t>...</a:t>
                      </a:r>
                      <a:endParaRPr lang="ja-JP" altLang="en-US" sz="1100" b="1" dirty="0">
                        <a:effectLst/>
                      </a:endParaRPr>
                    </a:p>
                  </a:txBody>
                  <a:tcPr anchor="ctr"/>
                </a:tc>
                <a:tc>
                  <a:txBody>
                    <a:bodyPr/>
                    <a:lstStyle/>
                    <a:p>
                      <a:pPr algn="ctr"/>
                      <a:r>
                        <a:rPr lang="en-US" sz="1100" b="1" dirty="0">
                          <a:effectLst/>
                        </a:rPr>
                        <a:t>worst concave points</a:t>
                      </a:r>
                    </a:p>
                  </a:txBody>
                  <a:tcPr anchor="ctr"/>
                </a:tc>
                <a:tc>
                  <a:txBody>
                    <a:bodyPr/>
                    <a:lstStyle/>
                    <a:p>
                      <a:pPr algn="ctr"/>
                      <a:r>
                        <a:rPr lang="en-US" sz="1100" b="1" dirty="0">
                          <a:effectLst/>
                        </a:rPr>
                        <a:t>worst symmetry</a:t>
                      </a:r>
                    </a:p>
                  </a:txBody>
                  <a:tcPr anchor="ctr"/>
                </a:tc>
                <a:tc>
                  <a:txBody>
                    <a:bodyPr/>
                    <a:lstStyle/>
                    <a:p>
                      <a:pPr algn="ctr"/>
                      <a:r>
                        <a:rPr lang="en-US" sz="1100" b="1" dirty="0">
                          <a:effectLst/>
                        </a:rPr>
                        <a:t>worst fractal dimension</a:t>
                      </a:r>
                    </a:p>
                  </a:txBody>
                  <a:tcPr anchor="ctr"/>
                </a:tc>
                <a:extLst>
                  <a:ext uri="{0D108BD9-81ED-4DB2-BD59-A6C34878D82A}">
                    <a16:rowId xmlns:a16="http://schemas.microsoft.com/office/drawing/2014/main" val="2006228544"/>
                  </a:ext>
                </a:extLst>
              </a:tr>
              <a:tr h="396000">
                <a:tc>
                  <a:txBody>
                    <a:bodyPr/>
                    <a:lstStyle/>
                    <a:p>
                      <a:pPr algn="l"/>
                      <a:r>
                        <a:rPr lang="en-US" altLang="ja-JP" sz="1100" b="1" dirty="0">
                          <a:effectLst/>
                          <a:latin typeface="+mn-ea"/>
                          <a:ea typeface="+mn-ea"/>
                        </a:rPr>
                        <a:t>0</a:t>
                      </a:r>
                      <a:r>
                        <a:rPr lang="ja-JP" altLang="en-US" sz="1100" b="1" dirty="0">
                          <a:effectLst/>
                          <a:latin typeface="+mn-ea"/>
                          <a:ea typeface="+mn-ea"/>
                        </a:rPr>
                        <a:t>（悪性）</a:t>
                      </a:r>
                      <a:endParaRPr lang="en-US" altLang="ja-JP" sz="1100" b="1" dirty="0">
                        <a:effectLst/>
                        <a:latin typeface="+mn-ea"/>
                        <a:ea typeface="+mn-ea"/>
                      </a:endParaRPr>
                    </a:p>
                  </a:txBody>
                  <a:tcPr anchor="ctr"/>
                </a:tc>
                <a:tc>
                  <a:txBody>
                    <a:bodyPr/>
                    <a:lstStyle/>
                    <a:p>
                      <a:pPr algn="r"/>
                      <a:r>
                        <a:rPr lang="en-US" altLang="ja-JP" sz="1100" b="1" dirty="0">
                          <a:solidFill>
                            <a:srgbClr val="EB0046"/>
                          </a:solidFill>
                          <a:effectLst/>
                        </a:rPr>
                        <a:t>1.097</a:t>
                      </a:r>
                    </a:p>
                  </a:txBody>
                  <a:tcPr anchor="ctr"/>
                </a:tc>
                <a:tc>
                  <a:txBody>
                    <a:bodyPr/>
                    <a:lstStyle/>
                    <a:p>
                      <a:pPr algn="r"/>
                      <a:r>
                        <a:rPr lang="en-US" altLang="ja-JP" sz="1100" b="1" dirty="0">
                          <a:solidFill>
                            <a:srgbClr val="EB0046"/>
                          </a:solidFill>
                          <a:effectLst/>
                        </a:rPr>
                        <a:t>-2.073</a:t>
                      </a:r>
                    </a:p>
                  </a:txBody>
                  <a:tcPr anchor="ctr"/>
                </a:tc>
                <a:tc>
                  <a:txBody>
                    <a:bodyPr/>
                    <a:lstStyle/>
                    <a:p>
                      <a:pPr algn="r"/>
                      <a:r>
                        <a:rPr lang="en-US" altLang="ja-JP" sz="1100" b="1" dirty="0">
                          <a:solidFill>
                            <a:srgbClr val="EB0046"/>
                          </a:solidFill>
                          <a:effectLst/>
                        </a:rPr>
                        <a:t>1.269</a:t>
                      </a:r>
                    </a:p>
                  </a:txBody>
                  <a:tcPr anchor="ctr"/>
                </a:tc>
                <a:tc>
                  <a:txBody>
                    <a:bodyPr/>
                    <a:lstStyle/>
                    <a:p>
                      <a:pPr algn="r"/>
                      <a:r>
                        <a:rPr lang="en-US" altLang="ja-JP" sz="1100" b="1" dirty="0">
                          <a:solidFill>
                            <a:srgbClr val="EB0046"/>
                          </a:solidFill>
                          <a:effectLst/>
                        </a:rPr>
                        <a:t>0.984</a:t>
                      </a:r>
                    </a:p>
                  </a:txBody>
                  <a:tcPr anchor="ctr"/>
                </a:tc>
                <a:tc>
                  <a:txBody>
                    <a:bodyPr/>
                    <a:lstStyle/>
                    <a:p>
                      <a:pPr algn="ctr"/>
                      <a:r>
                        <a:rPr lang="en-US" altLang="ja-JP" sz="1100" b="1" dirty="0">
                          <a:solidFill>
                            <a:srgbClr val="EB0046"/>
                          </a:solidFill>
                          <a:effectLst/>
                          <a:latin typeface="+mn-ea"/>
                          <a:ea typeface="+mn-ea"/>
                        </a:rPr>
                        <a:t>...</a:t>
                      </a:r>
                      <a:endParaRPr lang="ja-JP" altLang="en-US" sz="1100" b="1" dirty="0">
                        <a:solidFill>
                          <a:srgbClr val="EB0046"/>
                        </a:solidFill>
                        <a:effectLst/>
                        <a:latin typeface="+mn-ea"/>
                        <a:ea typeface="+mn-ea"/>
                      </a:endParaRPr>
                    </a:p>
                  </a:txBody>
                  <a:tcPr anchor="ctr"/>
                </a:tc>
                <a:tc>
                  <a:txBody>
                    <a:bodyPr/>
                    <a:lstStyle/>
                    <a:p>
                      <a:pPr algn="ctr"/>
                      <a:r>
                        <a:rPr lang="en-US" altLang="ja-JP" sz="1100" b="1" dirty="0">
                          <a:solidFill>
                            <a:srgbClr val="EB0046"/>
                          </a:solidFill>
                          <a:effectLst/>
                          <a:latin typeface="+mn-ea"/>
                          <a:ea typeface="+mn-ea"/>
                        </a:rPr>
                        <a:t>...</a:t>
                      </a:r>
                    </a:p>
                  </a:txBody>
                  <a:tcPr anchor="ctr"/>
                </a:tc>
                <a:tc>
                  <a:txBody>
                    <a:bodyPr/>
                    <a:lstStyle/>
                    <a:p>
                      <a:pPr algn="r"/>
                      <a:r>
                        <a:rPr lang="en-US" altLang="ja-JP" sz="1100" b="1" dirty="0">
                          <a:solidFill>
                            <a:srgbClr val="EB0046"/>
                          </a:solidFill>
                          <a:effectLst/>
                        </a:rPr>
                        <a:t>2.296</a:t>
                      </a:r>
                    </a:p>
                  </a:txBody>
                  <a:tcPr anchor="ctr"/>
                </a:tc>
                <a:tc>
                  <a:txBody>
                    <a:bodyPr/>
                    <a:lstStyle/>
                    <a:p>
                      <a:pPr algn="r"/>
                      <a:r>
                        <a:rPr lang="en-US" altLang="ja-JP" sz="1100" b="1" dirty="0">
                          <a:solidFill>
                            <a:srgbClr val="EB0046"/>
                          </a:solidFill>
                          <a:effectLst/>
                        </a:rPr>
                        <a:t>2.750</a:t>
                      </a:r>
                    </a:p>
                  </a:txBody>
                  <a:tcPr anchor="ctr"/>
                </a:tc>
                <a:tc>
                  <a:txBody>
                    <a:bodyPr/>
                    <a:lstStyle/>
                    <a:p>
                      <a:pPr algn="r"/>
                      <a:r>
                        <a:rPr lang="en-US" altLang="ja-JP" sz="1100" b="1" dirty="0">
                          <a:solidFill>
                            <a:srgbClr val="EB0046"/>
                          </a:solidFill>
                          <a:effectLst/>
                        </a:rPr>
                        <a:t>1.937</a:t>
                      </a:r>
                    </a:p>
                  </a:txBody>
                  <a:tcPr anchor="ctr"/>
                </a:tc>
                <a:extLst>
                  <a:ext uri="{0D108BD9-81ED-4DB2-BD59-A6C34878D82A}">
                    <a16:rowId xmlns:a16="http://schemas.microsoft.com/office/drawing/2014/main" val="1421906561"/>
                  </a:ext>
                </a:extLst>
              </a:tr>
              <a:tr h="396000">
                <a:tc>
                  <a:txBody>
                    <a:bodyPr/>
                    <a:lstStyle/>
                    <a:p>
                      <a:pPr algn="l"/>
                      <a:r>
                        <a:rPr lang="en-US" altLang="ja-JP" sz="1100" b="1" dirty="0">
                          <a:effectLst/>
                          <a:latin typeface="+mn-ea"/>
                          <a:ea typeface="+mn-ea"/>
                        </a:rPr>
                        <a:t>1</a:t>
                      </a:r>
                      <a:r>
                        <a:rPr lang="ja-JP" altLang="en-US" sz="1100" b="1" dirty="0">
                          <a:effectLst/>
                          <a:latin typeface="+mn-ea"/>
                          <a:ea typeface="+mn-ea"/>
                        </a:rPr>
                        <a:t>（良性）</a:t>
                      </a:r>
                      <a:endParaRPr lang="en-US" altLang="ja-JP" sz="1100" b="1" dirty="0">
                        <a:effectLst/>
                        <a:latin typeface="+mn-ea"/>
                        <a:ea typeface="+mn-ea"/>
                      </a:endParaRPr>
                    </a:p>
                  </a:txBody>
                  <a:tcPr anchor="ctr"/>
                </a:tc>
                <a:tc>
                  <a:txBody>
                    <a:bodyPr/>
                    <a:lstStyle/>
                    <a:p>
                      <a:pPr algn="r"/>
                      <a:r>
                        <a:rPr lang="en-US" altLang="ja-JP" sz="1100" b="1" dirty="0">
                          <a:solidFill>
                            <a:srgbClr val="EB0046"/>
                          </a:solidFill>
                          <a:effectLst/>
                        </a:rPr>
                        <a:t>1.82982</a:t>
                      </a:r>
                    </a:p>
                  </a:txBody>
                  <a:tcPr anchor="ctr"/>
                </a:tc>
                <a:tc>
                  <a:txBody>
                    <a:bodyPr/>
                    <a:lstStyle/>
                    <a:p>
                      <a:pPr algn="r"/>
                      <a:r>
                        <a:rPr lang="en-US" altLang="ja-JP" sz="1100" b="1" dirty="0">
                          <a:solidFill>
                            <a:srgbClr val="EB0046"/>
                          </a:solidFill>
                          <a:effectLst/>
                        </a:rPr>
                        <a:t>-0.35363</a:t>
                      </a:r>
                    </a:p>
                  </a:txBody>
                  <a:tcPr anchor="ctr"/>
                </a:tc>
                <a:tc>
                  <a:txBody>
                    <a:bodyPr/>
                    <a:lstStyle/>
                    <a:p>
                      <a:pPr algn="r"/>
                      <a:r>
                        <a:rPr lang="en-US" altLang="ja-JP" sz="1100" b="1" dirty="0">
                          <a:solidFill>
                            <a:srgbClr val="EB0046"/>
                          </a:solidFill>
                          <a:effectLst/>
                        </a:rPr>
                        <a:t>1.68595</a:t>
                      </a:r>
                    </a:p>
                  </a:txBody>
                  <a:tcPr anchor="ctr"/>
                </a:tc>
                <a:tc>
                  <a:txBody>
                    <a:bodyPr/>
                    <a:lstStyle/>
                    <a:p>
                      <a:pPr algn="r"/>
                      <a:r>
                        <a:rPr lang="en-US" altLang="ja-JP" sz="1100" b="1" dirty="0">
                          <a:solidFill>
                            <a:srgbClr val="EB0046"/>
                          </a:solidFill>
                          <a:effectLst/>
                        </a:rPr>
                        <a:t>1.90871</a:t>
                      </a:r>
                    </a:p>
                  </a:txBody>
                  <a:tcPr anchor="ctr"/>
                </a:tc>
                <a:tc>
                  <a:txBody>
                    <a:bodyPr/>
                    <a:lstStyle/>
                    <a:p>
                      <a:pPr algn="ctr"/>
                      <a:r>
                        <a:rPr lang="en-US" altLang="ja-JP" sz="1100" b="1" dirty="0">
                          <a:solidFill>
                            <a:srgbClr val="EB0046"/>
                          </a:solidFill>
                          <a:effectLst/>
                          <a:latin typeface="+mn-ea"/>
                          <a:ea typeface="+mn-ea"/>
                        </a:rPr>
                        <a:t>...</a:t>
                      </a:r>
                      <a:endParaRPr lang="ja-JP" altLang="en-US" sz="1100" b="1" dirty="0">
                        <a:solidFill>
                          <a:srgbClr val="EB0046"/>
                        </a:solidFill>
                        <a:effectLst/>
                        <a:latin typeface="+mn-ea"/>
                        <a:ea typeface="+mn-ea"/>
                      </a:endParaRPr>
                    </a:p>
                  </a:txBody>
                  <a:tcPr anchor="ctr"/>
                </a:tc>
                <a:tc>
                  <a:txBody>
                    <a:bodyPr/>
                    <a:lstStyle/>
                    <a:p>
                      <a:pPr algn="ctr"/>
                      <a:r>
                        <a:rPr lang="en-US" altLang="ja-JP" sz="1100" b="1" dirty="0">
                          <a:solidFill>
                            <a:srgbClr val="EB0046"/>
                          </a:solidFill>
                          <a:effectLst/>
                          <a:latin typeface="+mn-ea"/>
                          <a:ea typeface="+mn-ea"/>
                        </a:rPr>
                        <a:t>...</a:t>
                      </a:r>
                    </a:p>
                  </a:txBody>
                  <a:tcPr anchor="ctr"/>
                </a:tc>
                <a:tc>
                  <a:txBody>
                    <a:bodyPr/>
                    <a:lstStyle/>
                    <a:p>
                      <a:pPr algn="r"/>
                      <a:r>
                        <a:rPr lang="en-US" altLang="ja-JP" sz="1100" b="1" dirty="0">
                          <a:solidFill>
                            <a:srgbClr val="EB0046"/>
                          </a:solidFill>
                          <a:effectLst/>
                        </a:rPr>
                        <a:t>1.087</a:t>
                      </a:r>
                    </a:p>
                  </a:txBody>
                  <a:tcPr anchor="ctr"/>
                </a:tc>
                <a:tc>
                  <a:txBody>
                    <a:bodyPr/>
                    <a:lstStyle/>
                    <a:p>
                      <a:pPr algn="r"/>
                      <a:r>
                        <a:rPr lang="en-US" altLang="ja-JP" sz="1100" b="1" dirty="0">
                          <a:solidFill>
                            <a:srgbClr val="EB0046"/>
                          </a:solidFill>
                          <a:effectLst/>
                        </a:rPr>
                        <a:t>-0.243</a:t>
                      </a:r>
                    </a:p>
                  </a:txBody>
                  <a:tcPr anchor="ctr"/>
                </a:tc>
                <a:tc>
                  <a:txBody>
                    <a:bodyPr/>
                    <a:lstStyle/>
                    <a:p>
                      <a:pPr algn="r"/>
                      <a:r>
                        <a:rPr lang="en-US" altLang="ja-JP" sz="1100" b="1" dirty="0">
                          <a:solidFill>
                            <a:srgbClr val="EB0046"/>
                          </a:solidFill>
                          <a:effectLst/>
                        </a:rPr>
                        <a:t>0.281</a:t>
                      </a:r>
                    </a:p>
                  </a:txBody>
                  <a:tcPr anchor="ctr"/>
                </a:tc>
                <a:extLst>
                  <a:ext uri="{0D108BD9-81ED-4DB2-BD59-A6C34878D82A}">
                    <a16:rowId xmlns:a16="http://schemas.microsoft.com/office/drawing/2014/main" val="3133906787"/>
                  </a:ext>
                </a:extLst>
              </a:tr>
              <a:tr h="396000">
                <a:tc>
                  <a:txBody>
                    <a:bodyPr/>
                    <a:lstStyle/>
                    <a:p>
                      <a:pPr algn="l"/>
                      <a:r>
                        <a:rPr kumimoji="1" lang="en-US" altLang="ja-JP" sz="1100" b="1" dirty="0">
                          <a:latin typeface="+mn-ea"/>
                          <a:ea typeface="+mn-ea"/>
                        </a:rPr>
                        <a:t>0</a:t>
                      </a:r>
                      <a:r>
                        <a:rPr kumimoji="1" lang="ja-JP" altLang="en-US" sz="1100" b="1" dirty="0">
                          <a:latin typeface="+mn-ea"/>
                          <a:ea typeface="+mn-ea"/>
                        </a:rPr>
                        <a:t>（悪性）</a:t>
                      </a:r>
                    </a:p>
                  </a:txBody>
                  <a:tcPr anchor="ctr"/>
                </a:tc>
                <a:tc>
                  <a:txBody>
                    <a:bodyPr/>
                    <a:lstStyle/>
                    <a:p>
                      <a:pPr algn="r"/>
                      <a:r>
                        <a:rPr lang="en-US" altLang="ja-JP" sz="1100" b="1" dirty="0">
                          <a:solidFill>
                            <a:srgbClr val="EB0046"/>
                          </a:solidFill>
                          <a:effectLst/>
                        </a:rPr>
                        <a:t>1.57989</a:t>
                      </a:r>
                    </a:p>
                  </a:txBody>
                  <a:tcPr anchor="ctr"/>
                </a:tc>
                <a:tc>
                  <a:txBody>
                    <a:bodyPr/>
                    <a:lstStyle/>
                    <a:p>
                      <a:pPr algn="r"/>
                      <a:r>
                        <a:rPr lang="en-US" altLang="ja-JP" sz="1100" b="1">
                          <a:solidFill>
                            <a:srgbClr val="EB0046"/>
                          </a:solidFill>
                          <a:effectLst/>
                        </a:rPr>
                        <a:t>0.45619</a:t>
                      </a:r>
                    </a:p>
                  </a:txBody>
                  <a:tcPr anchor="ctr"/>
                </a:tc>
                <a:tc>
                  <a:txBody>
                    <a:bodyPr/>
                    <a:lstStyle/>
                    <a:p>
                      <a:pPr algn="r"/>
                      <a:r>
                        <a:rPr lang="en-US" altLang="ja-JP" sz="1100" b="1">
                          <a:solidFill>
                            <a:srgbClr val="EB0046"/>
                          </a:solidFill>
                          <a:effectLst/>
                        </a:rPr>
                        <a:t>1.56650</a:t>
                      </a:r>
                    </a:p>
                  </a:txBody>
                  <a:tcPr anchor="ctr"/>
                </a:tc>
                <a:tc>
                  <a:txBody>
                    <a:bodyPr/>
                    <a:lstStyle/>
                    <a:p>
                      <a:pPr algn="r"/>
                      <a:r>
                        <a:rPr lang="en-US" altLang="ja-JP" sz="1100" b="1" dirty="0">
                          <a:solidFill>
                            <a:srgbClr val="EB0046"/>
                          </a:solidFill>
                          <a:effectLst/>
                        </a:rPr>
                        <a:t>1.55888</a:t>
                      </a:r>
                    </a:p>
                  </a:txBody>
                  <a:tcPr anchor="ctr"/>
                </a:tc>
                <a:tc>
                  <a:txBody>
                    <a:bodyPr/>
                    <a:lstStyle/>
                    <a:p>
                      <a:pPr algn="ctr"/>
                      <a:r>
                        <a:rPr lang="en-US" altLang="ja-JP" sz="1100" b="1" dirty="0">
                          <a:solidFill>
                            <a:srgbClr val="EB0046"/>
                          </a:solidFill>
                          <a:effectLst/>
                          <a:latin typeface="+mn-ea"/>
                          <a:ea typeface="+mn-ea"/>
                        </a:rPr>
                        <a:t>...</a:t>
                      </a:r>
                      <a:endParaRPr lang="ja-JP" altLang="en-US" sz="1100" b="1" dirty="0">
                        <a:solidFill>
                          <a:srgbClr val="EB0046"/>
                        </a:solidFill>
                        <a:effectLst/>
                        <a:latin typeface="+mn-ea"/>
                        <a:ea typeface="+mn-ea"/>
                      </a:endParaRPr>
                    </a:p>
                  </a:txBody>
                  <a:tcPr anchor="ctr"/>
                </a:tc>
                <a:tc>
                  <a:txBody>
                    <a:bodyPr/>
                    <a:lstStyle/>
                    <a:p>
                      <a:pPr algn="ctr"/>
                      <a:r>
                        <a:rPr lang="en-US" altLang="ja-JP" sz="1100" b="1" dirty="0">
                          <a:solidFill>
                            <a:srgbClr val="EB0046"/>
                          </a:solidFill>
                          <a:effectLst/>
                          <a:latin typeface="+mn-ea"/>
                          <a:ea typeface="+mn-ea"/>
                        </a:rPr>
                        <a:t>...</a:t>
                      </a:r>
                    </a:p>
                  </a:txBody>
                  <a:tcPr anchor="ctr"/>
                </a:tc>
                <a:tc>
                  <a:txBody>
                    <a:bodyPr/>
                    <a:lstStyle/>
                    <a:p>
                      <a:pPr algn="r"/>
                      <a:r>
                        <a:rPr lang="en-US" altLang="ja-JP" sz="1100" b="1" dirty="0">
                          <a:solidFill>
                            <a:srgbClr val="EB0046"/>
                          </a:solidFill>
                          <a:effectLst/>
                        </a:rPr>
                        <a:t>1.955</a:t>
                      </a:r>
                    </a:p>
                  </a:txBody>
                  <a:tcPr anchor="ctr"/>
                </a:tc>
                <a:tc>
                  <a:txBody>
                    <a:bodyPr/>
                    <a:lstStyle/>
                    <a:p>
                      <a:pPr algn="r"/>
                      <a:r>
                        <a:rPr lang="en-US" altLang="ja-JP" sz="1100" b="1" dirty="0">
                          <a:solidFill>
                            <a:srgbClr val="EB0046"/>
                          </a:solidFill>
                          <a:effectLst/>
                        </a:rPr>
                        <a:t>1.152</a:t>
                      </a:r>
                    </a:p>
                  </a:txBody>
                  <a:tcPr anchor="ctr"/>
                </a:tc>
                <a:tc>
                  <a:txBody>
                    <a:bodyPr/>
                    <a:lstStyle/>
                    <a:p>
                      <a:pPr algn="r"/>
                      <a:r>
                        <a:rPr lang="en-US" altLang="ja-JP" sz="1100" b="1" dirty="0">
                          <a:solidFill>
                            <a:srgbClr val="EB0046"/>
                          </a:solidFill>
                          <a:effectLst/>
                        </a:rPr>
                        <a:t>0.201</a:t>
                      </a:r>
                    </a:p>
                  </a:txBody>
                  <a:tcPr anchor="ctr"/>
                </a:tc>
                <a:extLst>
                  <a:ext uri="{0D108BD9-81ED-4DB2-BD59-A6C34878D82A}">
                    <a16:rowId xmlns:a16="http://schemas.microsoft.com/office/drawing/2014/main" val="1332891417"/>
                  </a:ext>
                </a:extLst>
              </a:tr>
            </a:tbl>
          </a:graphicData>
        </a:graphic>
      </p:graphicFrame>
      <p:pic>
        <p:nvPicPr>
          <p:cNvPr id="23" name="グラフィックス 22">
            <a:extLst>
              <a:ext uri="{FF2B5EF4-FFF2-40B4-BE49-F238E27FC236}">
                <a16:creationId xmlns:a16="http://schemas.microsoft.com/office/drawing/2014/main" id="{AADE4286-EBB9-42CF-9475-134CC795EE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05570" y="4067650"/>
            <a:ext cx="780856" cy="398781"/>
          </a:xfrm>
          <a:prstGeom prst="rect">
            <a:avLst/>
          </a:prstGeom>
        </p:spPr>
      </p:pic>
      <p:sp>
        <p:nvSpPr>
          <p:cNvPr id="3" name="テキスト ボックス 2">
            <a:extLst>
              <a:ext uri="{FF2B5EF4-FFF2-40B4-BE49-F238E27FC236}">
                <a16:creationId xmlns:a16="http://schemas.microsoft.com/office/drawing/2014/main" id="{E9197394-8979-43BC-84EE-4F619A35EF86}"/>
              </a:ext>
            </a:extLst>
          </p:cNvPr>
          <p:cNvSpPr txBox="1"/>
          <p:nvPr/>
        </p:nvSpPr>
        <p:spPr>
          <a:xfrm>
            <a:off x="6585438" y="4067650"/>
            <a:ext cx="1019908" cy="340641"/>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EB0046"/>
                </a:solidFill>
                <a:latin typeface="+mn-ea"/>
              </a:rPr>
              <a:t>標準化</a:t>
            </a:r>
          </a:p>
        </p:txBody>
      </p:sp>
    </p:spTree>
    <p:extLst>
      <p:ext uri="{BB962C8B-B14F-4D97-AF65-F5344CB8AC3E}">
        <p14:creationId xmlns:p14="http://schemas.microsoft.com/office/powerpoint/2010/main" val="18473493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3-3-5.</a:t>
            </a:r>
            <a:r>
              <a:rPr lang="ja-JP" altLang="en-US" dirty="0"/>
              <a:t>標準化の計算</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162</a:t>
            </a:fld>
            <a:endParaRPr kumimoji="1" lang="ja-JP" altLang="en-US"/>
          </a:p>
        </p:txBody>
      </p:sp>
      <p:sp>
        <p:nvSpPr>
          <p:cNvPr id="25" name="正方形/長方形 24">
            <a:extLst>
              <a:ext uri="{FF2B5EF4-FFF2-40B4-BE49-F238E27FC236}">
                <a16:creationId xmlns:a16="http://schemas.microsoft.com/office/drawing/2014/main" id="{0F882BEC-918E-4CCA-A300-FE31AA15F9F8}"/>
              </a:ext>
            </a:extLst>
          </p:cNvPr>
          <p:cNvSpPr/>
          <p:nvPr/>
        </p:nvSpPr>
        <p:spPr>
          <a:xfrm>
            <a:off x="1459882" y="952777"/>
            <a:ext cx="9121629" cy="3878842"/>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1BA9DC6F-FCFD-4EF3-921A-646550A9A6E3}"/>
                  </a:ext>
                </a:extLst>
              </p:cNvPr>
              <p:cNvSpPr txBox="1"/>
              <p:nvPr/>
            </p:nvSpPr>
            <p:spPr>
              <a:xfrm>
                <a:off x="2349255" y="2034739"/>
                <a:ext cx="3243469" cy="397353"/>
              </a:xfrm>
              <a:prstGeom prst="rect">
                <a:avLst/>
              </a:prstGeom>
              <a:noFill/>
            </p:spPr>
            <p:txBody>
              <a:bodyPr wrap="square" lIns="0" tIns="0" rIns="0" bIns="0" rtlCol="0">
                <a:spAutoFit/>
              </a:bodyPr>
              <a:lstStyle/>
              <a:p>
                <a:r>
                  <a:rPr kumimoji="1" lang="ja-JP" altLang="en-US" dirty="0">
                    <a:solidFill>
                      <a:srgbClr val="494949"/>
                    </a:solidFill>
                  </a:rPr>
                  <a:t>平均</a:t>
                </a:r>
                <a14:m>
                  <m:oMath xmlns:m="http://schemas.openxmlformats.org/officeDocument/2006/math">
                    <m:r>
                      <a:rPr kumimoji="1" lang="en-US" altLang="ja-JP" b="0" i="0" smtClean="0">
                        <a:solidFill>
                          <a:srgbClr val="494949"/>
                        </a:solidFill>
                        <a:latin typeface="Cambria Math" panose="02040503050406030204" pitchFamily="18" charset="0"/>
                      </a:rPr>
                      <m:t> = </m:t>
                    </m:r>
                    <m:f>
                      <m:fPr>
                        <m:ctrlPr>
                          <a:rPr kumimoji="1" lang="en-US" altLang="ja-JP" i="1" smtClean="0">
                            <a:solidFill>
                              <a:srgbClr val="494949"/>
                            </a:solidFill>
                            <a:latin typeface="Cambria Math" panose="02040503050406030204" pitchFamily="18" charset="0"/>
                          </a:rPr>
                        </m:ctrlPr>
                      </m:fPr>
                      <m:num>
                        <m:r>
                          <a:rPr kumimoji="1" lang="en-US" altLang="ja-JP" b="0" i="1" smtClean="0">
                            <a:solidFill>
                              <a:srgbClr val="494949"/>
                            </a:solidFill>
                            <a:latin typeface="Cambria Math" panose="02040503050406030204" pitchFamily="18" charset="0"/>
                          </a:rPr>
                          <m:t>9</m:t>
                        </m:r>
                        <m:r>
                          <a:rPr kumimoji="1" lang="en-US" altLang="ja-JP" i="1">
                            <a:solidFill>
                              <a:srgbClr val="494949"/>
                            </a:solidFill>
                            <a:latin typeface="Cambria Math" panose="02040503050406030204" pitchFamily="18" charset="0"/>
                          </a:rPr>
                          <m:t>0 +</m:t>
                        </m:r>
                        <m:r>
                          <a:rPr kumimoji="1" lang="en-US" altLang="ja-JP" b="0" i="1" smtClean="0">
                            <a:solidFill>
                              <a:srgbClr val="494949"/>
                            </a:solidFill>
                            <a:latin typeface="Cambria Math" panose="02040503050406030204" pitchFamily="18" charset="0"/>
                          </a:rPr>
                          <m:t>80</m:t>
                        </m:r>
                        <m:r>
                          <a:rPr kumimoji="1" lang="en-US" altLang="ja-JP" i="1">
                            <a:solidFill>
                              <a:srgbClr val="494949"/>
                            </a:solidFill>
                            <a:latin typeface="Cambria Math" panose="02040503050406030204" pitchFamily="18" charset="0"/>
                          </a:rPr>
                          <m:t> +</m:t>
                        </m:r>
                        <m:r>
                          <a:rPr kumimoji="1" lang="en-US" altLang="ja-JP" b="0" i="1" smtClean="0">
                            <a:solidFill>
                              <a:srgbClr val="494949"/>
                            </a:solidFill>
                            <a:latin typeface="Cambria Math" panose="02040503050406030204" pitchFamily="18" charset="0"/>
                          </a:rPr>
                          <m:t>40</m:t>
                        </m:r>
                        <m:r>
                          <a:rPr kumimoji="1" lang="en-US" altLang="ja-JP" i="1">
                            <a:solidFill>
                              <a:srgbClr val="494949"/>
                            </a:solidFill>
                            <a:latin typeface="Cambria Math" panose="02040503050406030204" pitchFamily="18" charset="0"/>
                          </a:rPr>
                          <m:t> +</m:t>
                        </m:r>
                        <m:r>
                          <a:rPr kumimoji="1" lang="en-US" altLang="ja-JP" b="0" i="1" smtClean="0">
                            <a:solidFill>
                              <a:srgbClr val="494949"/>
                            </a:solidFill>
                            <a:latin typeface="Cambria Math" panose="02040503050406030204" pitchFamily="18" charset="0"/>
                          </a:rPr>
                          <m:t>60</m:t>
                        </m:r>
                        <m:r>
                          <a:rPr kumimoji="1" lang="en-US" altLang="ja-JP" i="1">
                            <a:solidFill>
                              <a:srgbClr val="494949"/>
                            </a:solidFill>
                            <a:latin typeface="Cambria Math" panose="02040503050406030204" pitchFamily="18" charset="0"/>
                          </a:rPr>
                          <m:t> + 90</m:t>
                        </m:r>
                      </m:num>
                      <m:den>
                        <m:r>
                          <a:rPr kumimoji="1" lang="en-US" altLang="ja-JP" b="0" i="1" smtClean="0">
                            <a:solidFill>
                              <a:srgbClr val="494949"/>
                            </a:solidFill>
                            <a:latin typeface="Cambria Math" panose="02040503050406030204" pitchFamily="18" charset="0"/>
                          </a:rPr>
                          <m:t>5</m:t>
                        </m:r>
                      </m:den>
                    </m:f>
                  </m:oMath>
                </a14:m>
                <a:r>
                  <a:rPr kumimoji="1" lang="en-US" altLang="ja-JP" dirty="0">
                    <a:solidFill>
                      <a:srgbClr val="494949"/>
                    </a:solidFill>
                  </a:rPr>
                  <a:t> = 72</a:t>
                </a:r>
                <a:endParaRPr kumimoji="1" lang="ja-JP" altLang="en-US" dirty="0">
                  <a:solidFill>
                    <a:srgbClr val="494949"/>
                  </a:solidFill>
                </a:endParaRPr>
              </a:p>
            </p:txBody>
          </p:sp>
        </mc:Choice>
        <mc:Fallback xmlns="">
          <p:sp>
            <p:nvSpPr>
              <p:cNvPr id="26" name="テキスト ボックス 25">
                <a:extLst>
                  <a:ext uri="{FF2B5EF4-FFF2-40B4-BE49-F238E27FC236}">
                    <a16:creationId xmlns:a16="http://schemas.microsoft.com/office/drawing/2014/main" id="{1BA9DC6F-FCFD-4EF3-921A-646550A9A6E3}"/>
                  </a:ext>
                </a:extLst>
              </p:cNvPr>
              <p:cNvSpPr txBox="1">
                <a:spLocks noRot="1" noChangeAspect="1" noMove="1" noResize="1" noEditPoints="1" noAdjustHandles="1" noChangeArrowheads="1" noChangeShapeType="1" noTextEdit="1"/>
              </p:cNvSpPr>
              <p:nvPr/>
            </p:nvSpPr>
            <p:spPr>
              <a:xfrm>
                <a:off x="2349255" y="2034739"/>
                <a:ext cx="3243469" cy="397353"/>
              </a:xfrm>
              <a:prstGeom prst="rect">
                <a:avLst/>
              </a:prstGeom>
              <a:blipFill>
                <a:blip r:embed="rId3"/>
                <a:stretch>
                  <a:fillRect l="-4323" t="-6154" b="-26154"/>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1B90394A-CAD9-4418-A11C-D79B257791A2}"/>
              </a:ext>
            </a:extLst>
          </p:cNvPr>
          <p:cNvSpPr txBox="1"/>
          <p:nvPr/>
        </p:nvSpPr>
        <p:spPr>
          <a:xfrm>
            <a:off x="2048967" y="1528968"/>
            <a:ext cx="5446446" cy="307777"/>
          </a:xfrm>
          <a:prstGeom prst="rect">
            <a:avLst/>
          </a:prstGeom>
          <a:noFill/>
        </p:spPr>
        <p:txBody>
          <a:bodyPr wrap="square" rtlCol="0">
            <a:spAutoFit/>
          </a:bodyPr>
          <a:lstStyle/>
          <a:p>
            <a:pPr defTabSz="914400" fontAlgn="base">
              <a:spcBef>
                <a:spcPct val="0"/>
              </a:spcBef>
              <a:spcAft>
                <a:spcPct val="0"/>
              </a:spcAft>
            </a:pPr>
            <a:r>
              <a:rPr kumimoji="1" lang="ja-JP" altLang="en-US" sz="1400" b="1" dirty="0">
                <a:solidFill>
                  <a:srgbClr val="494949"/>
                </a:solidFill>
                <a:latin typeface="+mn-ea"/>
              </a:rPr>
              <a:t>例）</a:t>
            </a:r>
            <a:r>
              <a:rPr kumimoji="1" lang="en-US" altLang="ja-JP" sz="1400" b="1" dirty="0">
                <a:solidFill>
                  <a:srgbClr val="494949"/>
                </a:solidFill>
                <a:latin typeface="+mn-ea"/>
              </a:rPr>
              <a:t>[90, 80, 40, 60, 90]</a:t>
            </a:r>
            <a:r>
              <a:rPr kumimoji="1" lang="ja-JP" altLang="en-US" sz="1400" b="1" dirty="0">
                <a:solidFill>
                  <a:srgbClr val="494949"/>
                </a:solidFill>
                <a:latin typeface="+mn-ea"/>
              </a:rPr>
              <a:t> という</a:t>
            </a:r>
            <a:r>
              <a:rPr kumimoji="1" lang="en-US" altLang="ja-JP" sz="1400" b="1" dirty="0">
                <a:solidFill>
                  <a:srgbClr val="494949"/>
                </a:solidFill>
                <a:latin typeface="+mn-ea"/>
              </a:rPr>
              <a:t>5</a:t>
            </a:r>
            <a:r>
              <a:rPr kumimoji="1" lang="ja-JP" altLang="en-US" sz="1400" b="1" dirty="0">
                <a:solidFill>
                  <a:srgbClr val="494949"/>
                </a:solidFill>
                <a:latin typeface="+mn-ea"/>
              </a:rPr>
              <a:t>つのデータを標準化してみる</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F10503A9-2CC8-475A-A01A-FF4DAAB37828}"/>
                  </a:ext>
                </a:extLst>
              </p:cNvPr>
              <p:cNvSpPr txBox="1"/>
              <p:nvPr/>
            </p:nvSpPr>
            <p:spPr>
              <a:xfrm>
                <a:off x="2349255" y="2506882"/>
                <a:ext cx="6834281" cy="563680"/>
              </a:xfrm>
              <a:prstGeom prst="rect">
                <a:avLst/>
              </a:prstGeom>
              <a:noFill/>
            </p:spPr>
            <p:txBody>
              <a:bodyPr wrap="square" lIns="0" tIns="0" rIns="0" bIns="0" rtlCol="0">
                <a:spAutoFit/>
              </a:bodyPr>
              <a:lstStyle/>
              <a:p>
                <a:r>
                  <a:rPr kumimoji="1" lang="ja-JP" altLang="en-US" dirty="0">
                    <a:solidFill>
                      <a:srgbClr val="494949"/>
                    </a:solidFill>
                  </a:rPr>
                  <a:t>標準偏差</a:t>
                </a:r>
                <a14:m>
                  <m:oMath xmlns:m="http://schemas.openxmlformats.org/officeDocument/2006/math">
                    <m:r>
                      <a:rPr kumimoji="1" lang="en-US" altLang="ja-JP" b="0" i="0" smtClean="0">
                        <a:solidFill>
                          <a:srgbClr val="494949"/>
                        </a:solidFill>
                        <a:latin typeface="Cambria Math" panose="02040503050406030204" pitchFamily="18" charset="0"/>
                      </a:rPr>
                      <m:t> = </m:t>
                    </m:r>
                    <m:rad>
                      <m:radPr>
                        <m:degHide m:val="on"/>
                        <m:ctrlPr>
                          <a:rPr kumimoji="1" lang="en-US" altLang="ja-JP" b="0" i="1" smtClean="0">
                            <a:solidFill>
                              <a:srgbClr val="494949"/>
                            </a:solidFill>
                            <a:latin typeface="Cambria Math" panose="02040503050406030204" pitchFamily="18" charset="0"/>
                          </a:rPr>
                        </m:ctrlPr>
                      </m:radPr>
                      <m:deg/>
                      <m:e>
                        <m:f>
                          <m:fPr>
                            <m:ctrlPr>
                              <a:rPr kumimoji="1" lang="en-US" altLang="ja-JP" i="1">
                                <a:solidFill>
                                  <a:srgbClr val="494949"/>
                                </a:solidFill>
                                <a:latin typeface="Cambria Math" panose="02040503050406030204" pitchFamily="18" charset="0"/>
                              </a:rPr>
                            </m:ctrlPr>
                          </m:fPr>
                          <m:num>
                            <m:d>
                              <m:dPr>
                                <m:ctrlPr>
                                  <a:rPr kumimoji="1" lang="en-US" altLang="ja-JP" i="1">
                                    <a:solidFill>
                                      <a:srgbClr val="494949"/>
                                    </a:solidFill>
                                    <a:latin typeface="Cambria Math" panose="02040503050406030204" pitchFamily="18" charset="0"/>
                                  </a:rPr>
                                </m:ctrlPr>
                              </m:dPr>
                              <m:e>
                                <m:r>
                                  <a:rPr kumimoji="1" lang="en-US" altLang="ja-JP" i="1">
                                    <a:solidFill>
                                      <a:srgbClr val="494949"/>
                                    </a:solidFill>
                                    <a:latin typeface="Cambria Math" panose="02040503050406030204" pitchFamily="18" charset="0"/>
                                  </a:rPr>
                                  <m:t>90−72</m:t>
                                </m:r>
                              </m:e>
                            </m:d>
                            <m:r>
                              <a:rPr kumimoji="1" lang="en-US" altLang="ja-JP" i="1" baseline="30000">
                                <a:solidFill>
                                  <a:srgbClr val="494949"/>
                                </a:solidFill>
                                <a:latin typeface="Cambria Math" panose="02040503050406030204" pitchFamily="18" charset="0"/>
                              </a:rPr>
                              <m:t>2</m:t>
                            </m:r>
                            <m:r>
                              <a:rPr kumimoji="1" lang="en-US" altLang="ja-JP" i="1">
                                <a:solidFill>
                                  <a:srgbClr val="494949"/>
                                </a:solidFill>
                                <a:latin typeface="Cambria Math" panose="02040503050406030204" pitchFamily="18" charset="0"/>
                              </a:rPr>
                              <m:t>+</m:t>
                            </m:r>
                            <m:d>
                              <m:dPr>
                                <m:ctrlPr>
                                  <a:rPr kumimoji="1" lang="en-US" altLang="ja-JP" i="1">
                                    <a:solidFill>
                                      <a:srgbClr val="494949"/>
                                    </a:solidFill>
                                    <a:latin typeface="Cambria Math" panose="02040503050406030204" pitchFamily="18" charset="0"/>
                                  </a:rPr>
                                </m:ctrlPr>
                              </m:dPr>
                              <m:e>
                                <m:r>
                                  <a:rPr kumimoji="1" lang="en-US" altLang="ja-JP" i="1">
                                    <a:solidFill>
                                      <a:srgbClr val="494949"/>
                                    </a:solidFill>
                                    <a:latin typeface="Cambria Math" panose="02040503050406030204" pitchFamily="18" charset="0"/>
                                  </a:rPr>
                                  <m:t>80−72</m:t>
                                </m:r>
                              </m:e>
                            </m:d>
                            <m:r>
                              <a:rPr kumimoji="1" lang="en-US" altLang="ja-JP" i="1" baseline="30000">
                                <a:solidFill>
                                  <a:srgbClr val="494949"/>
                                </a:solidFill>
                                <a:latin typeface="Cambria Math" panose="02040503050406030204" pitchFamily="18" charset="0"/>
                              </a:rPr>
                              <m:t>2</m:t>
                            </m:r>
                            <m:r>
                              <a:rPr kumimoji="1" lang="en-US" altLang="ja-JP" i="1">
                                <a:solidFill>
                                  <a:srgbClr val="494949"/>
                                </a:solidFill>
                                <a:latin typeface="Cambria Math" panose="02040503050406030204" pitchFamily="18" charset="0"/>
                              </a:rPr>
                              <m:t>+</m:t>
                            </m:r>
                            <m:d>
                              <m:dPr>
                                <m:ctrlPr>
                                  <a:rPr kumimoji="1" lang="en-US" altLang="ja-JP" i="1">
                                    <a:solidFill>
                                      <a:srgbClr val="494949"/>
                                    </a:solidFill>
                                    <a:latin typeface="Cambria Math" panose="02040503050406030204" pitchFamily="18" charset="0"/>
                                  </a:rPr>
                                </m:ctrlPr>
                              </m:dPr>
                              <m:e>
                                <m:r>
                                  <a:rPr kumimoji="1" lang="en-US" altLang="ja-JP" i="1">
                                    <a:solidFill>
                                      <a:srgbClr val="494949"/>
                                    </a:solidFill>
                                    <a:latin typeface="Cambria Math" panose="02040503050406030204" pitchFamily="18" charset="0"/>
                                  </a:rPr>
                                  <m:t>40−72</m:t>
                                </m:r>
                              </m:e>
                            </m:d>
                            <m:r>
                              <a:rPr kumimoji="1" lang="en-US" altLang="ja-JP" i="1" baseline="30000">
                                <a:solidFill>
                                  <a:srgbClr val="494949"/>
                                </a:solidFill>
                                <a:latin typeface="Cambria Math" panose="02040503050406030204" pitchFamily="18" charset="0"/>
                              </a:rPr>
                              <m:t>2</m:t>
                            </m:r>
                            <m:r>
                              <a:rPr kumimoji="1" lang="en-US" altLang="ja-JP" i="1">
                                <a:solidFill>
                                  <a:srgbClr val="494949"/>
                                </a:solidFill>
                                <a:latin typeface="Cambria Math" panose="02040503050406030204" pitchFamily="18" charset="0"/>
                              </a:rPr>
                              <m:t>+</m:t>
                            </m:r>
                            <m:d>
                              <m:dPr>
                                <m:ctrlPr>
                                  <a:rPr kumimoji="1" lang="en-US" altLang="ja-JP" i="1">
                                    <a:solidFill>
                                      <a:srgbClr val="494949"/>
                                    </a:solidFill>
                                    <a:latin typeface="Cambria Math" panose="02040503050406030204" pitchFamily="18" charset="0"/>
                                  </a:rPr>
                                </m:ctrlPr>
                              </m:dPr>
                              <m:e>
                                <m:r>
                                  <a:rPr kumimoji="1" lang="en-US" altLang="ja-JP" i="1">
                                    <a:solidFill>
                                      <a:srgbClr val="494949"/>
                                    </a:solidFill>
                                    <a:latin typeface="Cambria Math" panose="02040503050406030204" pitchFamily="18" charset="0"/>
                                  </a:rPr>
                                  <m:t>60−72</m:t>
                                </m:r>
                              </m:e>
                            </m:d>
                            <m:r>
                              <a:rPr kumimoji="1" lang="en-US" altLang="ja-JP" i="1" baseline="30000">
                                <a:solidFill>
                                  <a:srgbClr val="494949"/>
                                </a:solidFill>
                                <a:latin typeface="Cambria Math" panose="02040503050406030204" pitchFamily="18" charset="0"/>
                              </a:rPr>
                              <m:t>2</m:t>
                            </m:r>
                            <m:r>
                              <a:rPr kumimoji="1" lang="en-US" altLang="ja-JP" i="1">
                                <a:solidFill>
                                  <a:srgbClr val="494949"/>
                                </a:solidFill>
                                <a:latin typeface="Cambria Math" panose="02040503050406030204" pitchFamily="18" charset="0"/>
                              </a:rPr>
                              <m:t>+</m:t>
                            </m:r>
                            <m:d>
                              <m:dPr>
                                <m:ctrlPr>
                                  <a:rPr kumimoji="1" lang="en-US" altLang="ja-JP" i="1">
                                    <a:solidFill>
                                      <a:srgbClr val="494949"/>
                                    </a:solidFill>
                                    <a:latin typeface="Cambria Math" panose="02040503050406030204" pitchFamily="18" charset="0"/>
                                  </a:rPr>
                                </m:ctrlPr>
                              </m:dPr>
                              <m:e>
                                <m:r>
                                  <a:rPr kumimoji="1" lang="en-US" altLang="ja-JP" i="1">
                                    <a:solidFill>
                                      <a:srgbClr val="494949"/>
                                    </a:solidFill>
                                    <a:latin typeface="Cambria Math" panose="02040503050406030204" pitchFamily="18" charset="0"/>
                                  </a:rPr>
                                  <m:t>90−72</m:t>
                                </m:r>
                              </m:e>
                            </m:d>
                            <m:r>
                              <a:rPr kumimoji="1" lang="en-US" altLang="ja-JP" i="1" baseline="30000">
                                <a:solidFill>
                                  <a:srgbClr val="494949"/>
                                </a:solidFill>
                                <a:latin typeface="Cambria Math" panose="02040503050406030204" pitchFamily="18" charset="0"/>
                              </a:rPr>
                              <m:t>2</m:t>
                            </m:r>
                          </m:num>
                          <m:den>
                            <m:r>
                              <a:rPr kumimoji="1" lang="en-US" altLang="ja-JP" i="1">
                                <a:solidFill>
                                  <a:srgbClr val="494949"/>
                                </a:solidFill>
                                <a:latin typeface="Cambria Math" panose="02040503050406030204" pitchFamily="18" charset="0"/>
                              </a:rPr>
                              <m:t>5</m:t>
                            </m:r>
                          </m:den>
                        </m:f>
                      </m:e>
                    </m:rad>
                  </m:oMath>
                </a14:m>
                <a:r>
                  <a:rPr kumimoji="1" lang="en-US" altLang="ja-JP" dirty="0">
                    <a:solidFill>
                      <a:srgbClr val="494949"/>
                    </a:solidFill>
                  </a:rPr>
                  <a:t> = 19.39</a:t>
                </a:r>
                <a:endParaRPr kumimoji="1" lang="ja-JP" altLang="en-US" dirty="0">
                  <a:solidFill>
                    <a:srgbClr val="494949"/>
                  </a:solidFill>
                </a:endParaRPr>
              </a:p>
            </p:txBody>
          </p:sp>
        </mc:Choice>
        <mc:Fallback xmlns="">
          <p:sp>
            <p:nvSpPr>
              <p:cNvPr id="31" name="テキスト ボックス 30">
                <a:extLst>
                  <a:ext uri="{FF2B5EF4-FFF2-40B4-BE49-F238E27FC236}">
                    <a16:creationId xmlns:a16="http://schemas.microsoft.com/office/drawing/2014/main" id="{F10503A9-2CC8-475A-A01A-FF4DAAB37828}"/>
                  </a:ext>
                </a:extLst>
              </p:cNvPr>
              <p:cNvSpPr txBox="1">
                <a:spLocks noRot="1" noChangeAspect="1" noMove="1" noResize="1" noEditPoints="1" noAdjustHandles="1" noChangeArrowheads="1" noChangeShapeType="1" noTextEdit="1"/>
              </p:cNvSpPr>
              <p:nvPr/>
            </p:nvSpPr>
            <p:spPr>
              <a:xfrm>
                <a:off x="2349255" y="2506882"/>
                <a:ext cx="6834281" cy="563680"/>
              </a:xfrm>
              <a:prstGeom prst="rect">
                <a:avLst/>
              </a:prstGeom>
              <a:blipFill>
                <a:blip r:embed="rId4"/>
                <a:stretch>
                  <a:fillRect l="-2052" b="-9677"/>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35C0713B-277A-4F7E-BCF9-09F7A23AFD22}"/>
              </a:ext>
            </a:extLst>
          </p:cNvPr>
          <p:cNvSpPr txBox="1"/>
          <p:nvPr/>
        </p:nvSpPr>
        <p:spPr>
          <a:xfrm>
            <a:off x="2270125" y="3243097"/>
            <a:ext cx="5446446" cy="307777"/>
          </a:xfrm>
          <a:prstGeom prst="rect">
            <a:avLst/>
          </a:prstGeom>
          <a:noFill/>
        </p:spPr>
        <p:txBody>
          <a:bodyPr wrap="square" rtlCol="0">
            <a:spAutoFit/>
          </a:bodyPr>
          <a:lstStyle/>
          <a:p>
            <a:pPr defTabSz="914400" fontAlgn="base">
              <a:spcBef>
                <a:spcPct val="0"/>
              </a:spcBef>
              <a:spcAft>
                <a:spcPct val="0"/>
              </a:spcAft>
            </a:pPr>
            <a:r>
              <a:rPr kumimoji="1" lang="ja-JP" altLang="en-US" sz="1400" b="1" dirty="0">
                <a:solidFill>
                  <a:srgbClr val="494949"/>
                </a:solidFill>
                <a:latin typeface="+mn-ea"/>
              </a:rPr>
              <a:t>それぞれに対して、平均を引いて標準偏差で割る</a:t>
            </a:r>
            <a:endParaRPr kumimoji="1" lang="en-US" altLang="ja-JP" sz="1400" b="1" dirty="0">
              <a:solidFill>
                <a:srgbClr val="494949"/>
              </a:solidFill>
              <a:latin typeface="+mn-ea"/>
            </a:endParaRPr>
          </a:p>
        </p:txBody>
      </p:sp>
      <p:sp>
        <p:nvSpPr>
          <p:cNvPr id="34" name="テキスト ボックス 33">
            <a:extLst>
              <a:ext uri="{FF2B5EF4-FFF2-40B4-BE49-F238E27FC236}">
                <a16:creationId xmlns:a16="http://schemas.microsoft.com/office/drawing/2014/main" id="{677A9669-0C6F-4489-B44C-DDEEE3C92895}"/>
              </a:ext>
            </a:extLst>
          </p:cNvPr>
          <p:cNvSpPr txBox="1"/>
          <p:nvPr/>
        </p:nvSpPr>
        <p:spPr>
          <a:xfrm>
            <a:off x="2270125" y="4308318"/>
            <a:ext cx="4583450" cy="307777"/>
          </a:xfrm>
          <a:prstGeom prst="rect">
            <a:avLst/>
          </a:prstGeom>
          <a:noFill/>
        </p:spPr>
        <p:txBody>
          <a:bodyPr wrap="square" rtlCol="0">
            <a:spAutoFit/>
          </a:bodyPr>
          <a:lstStyle/>
          <a:p>
            <a:pPr defTabSz="914400" fontAlgn="base">
              <a:spcBef>
                <a:spcPct val="0"/>
              </a:spcBef>
              <a:spcAft>
                <a:spcPct val="0"/>
              </a:spcAft>
            </a:pPr>
            <a:r>
              <a:rPr kumimoji="1" lang="ja-JP" altLang="en-US" sz="1400" b="1" dirty="0">
                <a:solidFill>
                  <a:srgbClr val="494949"/>
                </a:solidFill>
                <a:latin typeface="+mn-ea"/>
              </a:rPr>
              <a:t>標準化後の値　</a:t>
            </a:r>
            <a:r>
              <a:rPr kumimoji="1" lang="en-US" altLang="ja-JP" sz="1400" b="1" dirty="0">
                <a:solidFill>
                  <a:srgbClr val="494949"/>
                </a:solidFill>
                <a:latin typeface="+mn-ea"/>
              </a:rPr>
              <a:t>[0.92, 0.41, -1.65, -0.62, 0.92]</a:t>
            </a:r>
            <a:endParaRPr kumimoji="1" lang="ja-JP" altLang="en-US" sz="1400" b="1" dirty="0">
              <a:solidFill>
                <a:srgbClr val="494949"/>
              </a:solidFill>
              <a:latin typeface="+mn-ea"/>
            </a:endParaRPr>
          </a:p>
        </p:txBody>
      </p:sp>
      <p:sp>
        <p:nvSpPr>
          <p:cNvPr id="10" name="テキスト ボックス 9">
            <a:extLst>
              <a:ext uri="{FF2B5EF4-FFF2-40B4-BE49-F238E27FC236}">
                <a16:creationId xmlns:a16="http://schemas.microsoft.com/office/drawing/2014/main" id="{ABE6905F-557B-47AA-BC8E-B6B7CDFF70C1}"/>
              </a:ext>
            </a:extLst>
          </p:cNvPr>
          <p:cNvSpPr txBox="1"/>
          <p:nvPr/>
        </p:nvSpPr>
        <p:spPr>
          <a:xfrm>
            <a:off x="1524255" y="1057354"/>
            <a:ext cx="2757289" cy="384917"/>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標準化の計算例</a:t>
            </a:r>
            <a:endParaRPr lang="en-US" altLang="ja-JP" sz="1400" b="1" dirty="0">
              <a:solidFill>
                <a:srgbClr val="494949"/>
              </a:solidFill>
            </a:endParaRPr>
          </a:p>
        </p:txBody>
      </p:sp>
      <p:sp>
        <p:nvSpPr>
          <p:cNvPr id="12" name="正方形/長方形 11">
            <a:extLst>
              <a:ext uri="{FF2B5EF4-FFF2-40B4-BE49-F238E27FC236}">
                <a16:creationId xmlns:a16="http://schemas.microsoft.com/office/drawing/2014/main" id="{B8482123-801F-4152-8593-0E6A83173923}"/>
              </a:ext>
            </a:extLst>
          </p:cNvPr>
          <p:cNvSpPr/>
          <p:nvPr/>
        </p:nvSpPr>
        <p:spPr bwMode="auto">
          <a:xfrm>
            <a:off x="1459882" y="4989193"/>
            <a:ext cx="9121629" cy="1411589"/>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endParaRPr lang="en-US" altLang="ja-JP" sz="1400" b="0" dirty="0">
              <a:solidFill>
                <a:srgbClr val="000000"/>
              </a:solidFill>
              <a:effectLst/>
              <a:latin typeface="+mn-ea"/>
            </a:endParaRPr>
          </a:p>
          <a:p>
            <a:endParaRPr lang="en-US" altLang="ja-JP" sz="1400" dirty="0">
              <a:solidFill>
                <a:srgbClr val="000000"/>
              </a:solidFill>
              <a:latin typeface="+mn-ea"/>
            </a:endParaRPr>
          </a:p>
          <a:p>
            <a:r>
              <a:rPr lang="fr-FR" altLang="ja-JP" sz="1400" b="0" dirty="0">
                <a:solidFill>
                  <a:srgbClr val="000000"/>
                </a:solidFill>
                <a:effectLst/>
                <a:latin typeface="+mn-ea"/>
              </a:rPr>
              <a:t>train_x_mean = train_x.mean()</a:t>
            </a:r>
            <a:r>
              <a:rPr lang="en-US" altLang="ja-JP" sz="1400" b="0" dirty="0">
                <a:solidFill>
                  <a:srgbClr val="000000"/>
                </a:solidFill>
                <a:effectLst/>
                <a:latin typeface="+mn-ea"/>
              </a:rPr>
              <a:t>				</a:t>
            </a:r>
            <a:r>
              <a:rPr lang="en-US" altLang="ja-JP" sz="1400" b="0" dirty="0">
                <a:solidFill>
                  <a:srgbClr val="00879E"/>
                </a:solidFill>
                <a:effectLst/>
                <a:latin typeface="+mn-ea"/>
              </a:rPr>
              <a:t>#</a:t>
            </a:r>
            <a:r>
              <a:rPr lang="ja-JP" altLang="en-US" sz="1400" dirty="0">
                <a:solidFill>
                  <a:srgbClr val="00879E"/>
                </a:solidFill>
                <a:latin typeface="+mn-ea"/>
              </a:rPr>
              <a:t> </a:t>
            </a:r>
            <a:r>
              <a:rPr lang="ja-JP" altLang="en-US" sz="1400" b="0" dirty="0">
                <a:solidFill>
                  <a:srgbClr val="00879E"/>
                </a:solidFill>
                <a:effectLst/>
                <a:latin typeface="+mn-ea"/>
              </a:rPr>
              <a:t>訓練データ説明変数の各列の平均を計算する</a:t>
            </a:r>
            <a:endParaRPr lang="en-US" altLang="ja-JP" sz="1400" b="0" dirty="0">
              <a:solidFill>
                <a:srgbClr val="00879E"/>
              </a:solidFill>
              <a:effectLst/>
              <a:latin typeface="+mn-ea"/>
            </a:endParaRPr>
          </a:p>
          <a:p>
            <a:r>
              <a:rPr lang="fr-FR" altLang="ja-JP" sz="1400" b="0" dirty="0">
                <a:solidFill>
                  <a:srgbClr val="000000"/>
                </a:solidFill>
                <a:effectLst/>
                <a:latin typeface="+mn-ea"/>
              </a:rPr>
              <a:t>train_x_std = train_x.std()</a:t>
            </a:r>
            <a:r>
              <a:rPr lang="en-US" altLang="ja-JP" sz="1400" b="0" dirty="0">
                <a:solidFill>
                  <a:srgbClr val="000000"/>
                </a:solidFill>
                <a:effectLst/>
                <a:latin typeface="+mn-ea"/>
              </a:rPr>
              <a:t>					</a:t>
            </a:r>
            <a:r>
              <a:rPr lang="en-US" altLang="ja-JP" sz="1400" b="0" dirty="0">
                <a:solidFill>
                  <a:srgbClr val="00879E"/>
                </a:solidFill>
                <a:effectLst/>
                <a:latin typeface="+mn-ea"/>
              </a:rPr>
              <a:t># </a:t>
            </a:r>
            <a:r>
              <a:rPr lang="ja-JP" altLang="en-US" sz="1400" b="0" dirty="0">
                <a:solidFill>
                  <a:srgbClr val="00879E"/>
                </a:solidFill>
                <a:effectLst/>
                <a:latin typeface="+mn-ea"/>
              </a:rPr>
              <a:t>訓練データ説明変数の各列の標準偏差を計算する</a:t>
            </a:r>
            <a:endParaRPr lang="en-US" altLang="ja-JP" sz="1400" b="0" dirty="0">
              <a:solidFill>
                <a:srgbClr val="00879E"/>
              </a:solidFill>
              <a:effectLst/>
              <a:latin typeface="+mn-ea"/>
            </a:endParaRPr>
          </a:p>
          <a:p>
            <a:r>
              <a:rPr lang="fr-FR" altLang="ja-JP" sz="1400" b="0" dirty="0">
                <a:solidFill>
                  <a:srgbClr val="000000"/>
                </a:solidFill>
                <a:effectLst/>
                <a:latin typeface="+mn-ea"/>
              </a:rPr>
              <a:t>train_x_scaled = (train_x - train_x_mean) / train_x_std</a:t>
            </a:r>
            <a:r>
              <a:rPr lang="en-US" altLang="ja-JP" sz="1400" b="0" dirty="0">
                <a:solidFill>
                  <a:srgbClr val="000000"/>
                </a:solidFill>
                <a:effectLst/>
                <a:latin typeface="+mn-ea"/>
              </a:rPr>
              <a:t>	</a:t>
            </a:r>
            <a:r>
              <a:rPr lang="en-US" altLang="ja-JP" sz="1400" b="0" dirty="0">
                <a:solidFill>
                  <a:srgbClr val="00879E"/>
                </a:solidFill>
                <a:effectLst/>
                <a:latin typeface="+mn-ea"/>
              </a:rPr>
              <a:t># </a:t>
            </a:r>
            <a:r>
              <a:rPr lang="ja-JP" altLang="en-US" sz="1400" b="0" dirty="0">
                <a:solidFill>
                  <a:srgbClr val="00879E"/>
                </a:solidFill>
                <a:effectLst/>
                <a:latin typeface="+mn-ea"/>
              </a:rPr>
              <a:t>訓練データの標準化を行う</a:t>
            </a:r>
            <a:endParaRPr lang="en-US" altLang="ja-JP" sz="1400" b="0" dirty="0">
              <a:solidFill>
                <a:srgbClr val="00879E"/>
              </a:solidFill>
              <a:effectLst/>
              <a:latin typeface="+mn-ea"/>
            </a:endParaRPr>
          </a:p>
          <a:p>
            <a:r>
              <a:rPr lang="en-US" altLang="ja-JP" sz="1400" b="0" dirty="0" err="1">
                <a:solidFill>
                  <a:srgbClr val="000000"/>
                </a:solidFill>
                <a:effectLst/>
                <a:latin typeface="+mn-ea"/>
              </a:rPr>
              <a:t>val_x_scaled</a:t>
            </a:r>
            <a:r>
              <a:rPr lang="en-US" altLang="ja-JP" sz="1400" b="0" dirty="0">
                <a:solidFill>
                  <a:srgbClr val="000000"/>
                </a:solidFill>
                <a:effectLst/>
                <a:latin typeface="+mn-ea"/>
              </a:rPr>
              <a:t> = (</a:t>
            </a:r>
            <a:r>
              <a:rPr lang="en-US" altLang="ja-JP" sz="1400" b="0" dirty="0" err="1">
                <a:solidFill>
                  <a:srgbClr val="000000"/>
                </a:solidFill>
                <a:effectLst/>
                <a:latin typeface="+mn-ea"/>
              </a:rPr>
              <a:t>val_x</a:t>
            </a:r>
            <a:r>
              <a:rPr lang="en-US" altLang="ja-JP" sz="1400" b="0" dirty="0">
                <a:solidFill>
                  <a:srgbClr val="000000"/>
                </a:solidFill>
                <a:effectLst/>
                <a:latin typeface="+mn-ea"/>
              </a:rPr>
              <a:t> - </a:t>
            </a:r>
            <a:r>
              <a:rPr lang="en-US" altLang="ja-JP" sz="1400" b="0" dirty="0" err="1">
                <a:solidFill>
                  <a:srgbClr val="000000"/>
                </a:solidFill>
                <a:effectLst/>
                <a:latin typeface="+mn-ea"/>
              </a:rPr>
              <a:t>train_x_mean</a:t>
            </a:r>
            <a:r>
              <a:rPr lang="en-US" altLang="ja-JP" sz="1400" b="0" dirty="0">
                <a:solidFill>
                  <a:srgbClr val="000000"/>
                </a:solidFill>
                <a:effectLst/>
                <a:latin typeface="+mn-ea"/>
              </a:rPr>
              <a:t>) / </a:t>
            </a:r>
            <a:r>
              <a:rPr lang="en-US" altLang="ja-JP" sz="1400" b="0" dirty="0" err="1">
                <a:solidFill>
                  <a:srgbClr val="000000"/>
                </a:solidFill>
                <a:effectLst/>
                <a:latin typeface="+mn-ea"/>
              </a:rPr>
              <a:t>train_x_std</a:t>
            </a:r>
            <a:r>
              <a:rPr lang="en-US" altLang="ja-JP" sz="1400" b="0" dirty="0">
                <a:solidFill>
                  <a:srgbClr val="000000"/>
                </a:solidFill>
                <a:effectLst/>
                <a:latin typeface="+mn-ea"/>
              </a:rPr>
              <a:t>		</a:t>
            </a:r>
            <a:r>
              <a:rPr lang="en-US" altLang="ja-JP" sz="1400" b="0" dirty="0">
                <a:solidFill>
                  <a:srgbClr val="00879E"/>
                </a:solidFill>
                <a:effectLst/>
                <a:latin typeface="+mn-ea"/>
              </a:rPr>
              <a:t># </a:t>
            </a:r>
            <a:r>
              <a:rPr lang="ja-JP" altLang="en-US" sz="1400" b="0" dirty="0">
                <a:solidFill>
                  <a:srgbClr val="00879E"/>
                </a:solidFill>
                <a:effectLst/>
                <a:latin typeface="+mn-ea"/>
              </a:rPr>
              <a:t>検証データの標準化を行う</a:t>
            </a:r>
            <a:endParaRPr lang="en-US" altLang="ja-JP" sz="1400" b="0" dirty="0">
              <a:solidFill>
                <a:srgbClr val="00879E"/>
              </a:solidFill>
              <a:effectLst/>
              <a:latin typeface="+mn-ea"/>
            </a:endParaRPr>
          </a:p>
        </p:txBody>
      </p:sp>
      <p:sp>
        <p:nvSpPr>
          <p:cNvPr id="13" name="テキスト ボックス 12">
            <a:extLst>
              <a:ext uri="{FF2B5EF4-FFF2-40B4-BE49-F238E27FC236}">
                <a16:creationId xmlns:a16="http://schemas.microsoft.com/office/drawing/2014/main" id="{68491DDE-22FF-4148-933A-185587FDACA3}"/>
              </a:ext>
            </a:extLst>
          </p:cNvPr>
          <p:cNvSpPr txBox="1"/>
          <p:nvPr/>
        </p:nvSpPr>
        <p:spPr>
          <a:xfrm>
            <a:off x="1524254" y="5034336"/>
            <a:ext cx="7017318" cy="384917"/>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b="1" dirty="0">
                <a:solidFill>
                  <a:srgbClr val="494949"/>
                </a:solidFill>
              </a:rPr>
              <a:t>pandas</a:t>
            </a:r>
            <a:r>
              <a:rPr lang="ja-JP" altLang="en-US" sz="1800" b="1" dirty="0">
                <a:solidFill>
                  <a:srgbClr val="494949"/>
                </a:solidFill>
              </a:rPr>
              <a:t>の</a:t>
            </a:r>
            <a:r>
              <a:rPr lang="en-US" altLang="ja-JP" sz="1800" b="1" dirty="0" err="1">
                <a:solidFill>
                  <a:srgbClr val="494949"/>
                </a:solidFill>
              </a:rPr>
              <a:t>DataFrame</a:t>
            </a:r>
            <a:r>
              <a:rPr lang="ja-JP" altLang="en-US" sz="1800" b="1" dirty="0">
                <a:solidFill>
                  <a:srgbClr val="494949"/>
                </a:solidFill>
              </a:rPr>
              <a:t>型で計算をする場合</a:t>
            </a:r>
            <a:endParaRPr lang="en-US" altLang="ja-JP" sz="1400" b="1" dirty="0">
              <a:solidFill>
                <a:srgbClr val="494949"/>
              </a:solidFill>
            </a:endParaRPr>
          </a:p>
        </p:txBody>
      </p:sp>
      <p:sp>
        <p:nvSpPr>
          <p:cNvPr id="14" name="テキスト ボックス 13">
            <a:extLst>
              <a:ext uri="{FF2B5EF4-FFF2-40B4-BE49-F238E27FC236}">
                <a16:creationId xmlns:a16="http://schemas.microsoft.com/office/drawing/2014/main" id="{CD1B318F-B508-41C9-8772-5EEA715F043C}"/>
              </a:ext>
            </a:extLst>
          </p:cNvPr>
          <p:cNvSpPr txBox="1"/>
          <p:nvPr/>
        </p:nvSpPr>
        <p:spPr>
          <a:xfrm>
            <a:off x="2349255" y="3649176"/>
            <a:ext cx="7223370" cy="523220"/>
          </a:xfrm>
          <a:prstGeom prst="rect">
            <a:avLst/>
          </a:prstGeom>
          <a:noFill/>
        </p:spPr>
        <p:txBody>
          <a:bodyPr wrap="square" rtlCol="0">
            <a:spAutoFit/>
          </a:bodyPr>
          <a:lstStyle/>
          <a:p>
            <a:pPr defTabSz="914400" fontAlgn="base">
              <a:spcBef>
                <a:spcPct val="0"/>
              </a:spcBef>
              <a:spcAft>
                <a:spcPct val="0"/>
              </a:spcAft>
            </a:pPr>
            <a:r>
              <a:rPr kumimoji="1" lang="en-US" altLang="ja-JP" sz="1400" dirty="0">
                <a:solidFill>
                  <a:srgbClr val="494949"/>
                </a:solidFill>
                <a:latin typeface="Cambria Math" panose="02040503050406030204" pitchFamily="18" charset="0"/>
                <a:ea typeface="Cambria Math" panose="02040503050406030204" pitchFamily="18" charset="0"/>
              </a:rPr>
              <a:t>(90 - 72) / 19.39  = 0.92</a:t>
            </a:r>
            <a:r>
              <a:rPr kumimoji="1" lang="ja-JP" altLang="en-US" sz="1400" dirty="0">
                <a:solidFill>
                  <a:srgbClr val="494949"/>
                </a:solidFill>
                <a:latin typeface="Cambria Math" panose="02040503050406030204" pitchFamily="18" charset="0"/>
              </a:rPr>
              <a:t>、 </a:t>
            </a:r>
            <a:r>
              <a:rPr kumimoji="1" lang="en-US" altLang="ja-JP" sz="1400" dirty="0">
                <a:solidFill>
                  <a:srgbClr val="494949"/>
                </a:solidFill>
                <a:latin typeface="Cambria Math" panose="02040503050406030204" pitchFamily="18" charset="0"/>
                <a:ea typeface="Cambria Math" panose="02040503050406030204" pitchFamily="18" charset="0"/>
              </a:rPr>
              <a:t>(80 - 72) / 19.39 = 0.41</a:t>
            </a:r>
            <a:r>
              <a:rPr kumimoji="1" lang="ja-JP" altLang="en-US" sz="1400" dirty="0">
                <a:solidFill>
                  <a:srgbClr val="494949"/>
                </a:solidFill>
                <a:latin typeface="Cambria Math" panose="02040503050406030204" pitchFamily="18" charset="0"/>
                <a:ea typeface="Cambria Math" panose="02040503050406030204" pitchFamily="18" charset="0"/>
              </a:rPr>
              <a:t>、</a:t>
            </a:r>
            <a:r>
              <a:rPr kumimoji="1" lang="en-US" altLang="ja-JP" sz="1400" dirty="0">
                <a:solidFill>
                  <a:srgbClr val="494949"/>
                </a:solidFill>
                <a:latin typeface="Cambria Math" panose="02040503050406030204" pitchFamily="18" charset="0"/>
                <a:ea typeface="Cambria Math" panose="02040503050406030204" pitchFamily="18" charset="0"/>
              </a:rPr>
              <a:t>(40 - 72) / 19.39 = -1.65</a:t>
            </a:r>
          </a:p>
          <a:p>
            <a:pPr defTabSz="914400" fontAlgn="base">
              <a:spcBef>
                <a:spcPct val="0"/>
              </a:spcBef>
              <a:spcAft>
                <a:spcPct val="0"/>
              </a:spcAft>
            </a:pPr>
            <a:r>
              <a:rPr kumimoji="1" lang="en-US" altLang="ja-JP" sz="1400" dirty="0">
                <a:solidFill>
                  <a:srgbClr val="494949"/>
                </a:solidFill>
                <a:latin typeface="Cambria Math" panose="02040503050406030204" pitchFamily="18" charset="0"/>
                <a:ea typeface="Cambria Math" panose="02040503050406030204" pitchFamily="18" charset="0"/>
              </a:rPr>
              <a:t>(60 - 72) / 19.39  = -0.62</a:t>
            </a:r>
            <a:r>
              <a:rPr kumimoji="1" lang="ja-JP" altLang="en-US" sz="1400" dirty="0">
                <a:solidFill>
                  <a:srgbClr val="494949"/>
                </a:solidFill>
                <a:latin typeface="Cambria Math" panose="02040503050406030204" pitchFamily="18" charset="0"/>
              </a:rPr>
              <a:t>、</a:t>
            </a:r>
            <a:r>
              <a:rPr kumimoji="1" lang="en-US" altLang="ja-JP" sz="1400" dirty="0">
                <a:solidFill>
                  <a:srgbClr val="494949"/>
                </a:solidFill>
                <a:latin typeface="Cambria Math" panose="02040503050406030204" pitchFamily="18" charset="0"/>
                <a:ea typeface="Cambria Math" panose="02040503050406030204" pitchFamily="18" charset="0"/>
              </a:rPr>
              <a:t>(90 - 72) / 19.39 = 0.92</a:t>
            </a:r>
          </a:p>
        </p:txBody>
      </p:sp>
    </p:spTree>
    <p:extLst>
      <p:ext uri="{BB962C8B-B14F-4D97-AF65-F5344CB8AC3E}">
        <p14:creationId xmlns:p14="http://schemas.microsoft.com/office/powerpoint/2010/main" val="169113251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1026607" y="969124"/>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scikit-learn</a:t>
            </a:r>
            <a:r>
              <a:rPr lang="ja-JP" altLang="en-US" sz="1800" dirty="0"/>
              <a:t>の</a:t>
            </a:r>
            <a:r>
              <a:rPr lang="en-US" altLang="ja-JP" sz="1800" dirty="0" err="1"/>
              <a:t>StandardScaler</a:t>
            </a:r>
            <a:r>
              <a:rPr lang="ja-JP" altLang="en-US" sz="1800" dirty="0"/>
              <a:t>クラス</a:t>
            </a:r>
          </a:p>
          <a:p>
            <a:pPr lvl="1">
              <a:buClr>
                <a:srgbClr val="F36C37"/>
              </a:buClr>
            </a:pPr>
            <a:r>
              <a:rPr lang="ja-JP" altLang="en-US" sz="1400" b="1" dirty="0"/>
              <a:t>標準化の計算を簡単に行うことができるクラス</a:t>
            </a:r>
            <a:endParaRPr lang="en-US" altLang="ja-JP" sz="1400" b="1" dirty="0"/>
          </a:p>
          <a:p>
            <a:pPr lvl="1">
              <a:buClr>
                <a:srgbClr val="F36C37"/>
              </a:buClr>
            </a:pPr>
            <a:r>
              <a:rPr lang="ja-JP" altLang="en-US" sz="1400" b="1" dirty="0"/>
              <a:t>変換後の値は</a:t>
            </a:r>
            <a:r>
              <a:rPr lang="en-US" altLang="ja-JP" sz="1400" b="1" dirty="0" err="1"/>
              <a:t>numpy</a:t>
            </a:r>
            <a:r>
              <a:rPr lang="ja-JP" altLang="en-US" sz="1400" b="1" dirty="0"/>
              <a:t>配列になるため、</a:t>
            </a:r>
            <a:r>
              <a:rPr lang="en-US" altLang="ja-JP" sz="1400" b="1" dirty="0" err="1"/>
              <a:t>DataFrame</a:t>
            </a:r>
            <a:r>
              <a:rPr lang="ja-JP" altLang="en-US" sz="1400" b="1" dirty="0"/>
              <a:t>でデータを確認したい場合は変換を行う必要がある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ja-JP" altLang="en-US" dirty="0"/>
              <a:t>（参考）</a:t>
            </a:r>
            <a:r>
              <a:rPr kumimoji="1" lang="en-US" altLang="ja-JP" dirty="0" err="1"/>
              <a:t>StandardScaler</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163</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2496457"/>
            <a:ext cx="10658473" cy="3904325"/>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ライブラリをインポート</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eiryo UI" panose="020B0604030504040204" pitchFamily="50" charset="-128"/>
                <a:ea typeface="Meiryo UI" panose="020B0604030504040204" pitchFamily="50" charset="-128"/>
              </a:rPr>
              <a:t>from </a:t>
            </a:r>
            <a:r>
              <a:rPr lang="en-US" altLang="ja-JP" sz="1400" b="0" dirty="0" err="1">
                <a:solidFill>
                  <a:srgbClr val="494949"/>
                </a:solidFill>
                <a:effectLst/>
                <a:latin typeface="Meiryo UI" panose="020B0604030504040204" pitchFamily="50" charset="-128"/>
                <a:ea typeface="Meiryo UI" panose="020B0604030504040204" pitchFamily="50" charset="-128"/>
              </a:rPr>
              <a:t>sklearn.preprocessing</a:t>
            </a:r>
            <a:r>
              <a:rPr lang="en-US" altLang="ja-JP" sz="1400" b="0" dirty="0">
                <a:solidFill>
                  <a:srgbClr val="494949"/>
                </a:solidFill>
                <a:effectLst/>
                <a:latin typeface="Meiryo UI" panose="020B0604030504040204" pitchFamily="50" charset="-128"/>
                <a:ea typeface="Meiryo UI" panose="020B0604030504040204" pitchFamily="50" charset="-128"/>
              </a:rPr>
              <a:t> </a:t>
            </a:r>
            <a:r>
              <a:rPr lang="en-US" altLang="ja-JP" sz="1400" b="0" dirty="0">
                <a:solidFill>
                  <a:srgbClr val="AF00DB"/>
                </a:solidFill>
                <a:effectLst/>
                <a:latin typeface="Meiryo UI" panose="020B0604030504040204" pitchFamily="50" charset="-128"/>
                <a:ea typeface="Meiryo UI" panose="020B0604030504040204" pitchFamily="50" charset="-128"/>
              </a:rPr>
              <a:t>import </a:t>
            </a:r>
            <a:r>
              <a:rPr lang="en-US" altLang="ja-JP" sz="1400" b="0" dirty="0" err="1">
                <a:solidFill>
                  <a:srgbClr val="494949"/>
                </a:solidFill>
                <a:effectLst/>
                <a:latin typeface="Meiryo UI" panose="020B0604030504040204" pitchFamily="50" charset="-128"/>
                <a:ea typeface="Meiryo UI" panose="020B0604030504040204" pitchFamily="50" charset="-128"/>
              </a:rPr>
              <a:t>StandardScaler</a:t>
            </a:r>
            <a:endParaRPr lang="en-US" altLang="ja-JP" sz="1400" b="0" dirty="0">
              <a:solidFill>
                <a:srgbClr val="494949"/>
              </a:solidFill>
              <a:effectLst/>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r>
              <a:rPr lang="en-US" altLang="ja-JP" sz="1400" b="0" dirty="0">
                <a:solidFill>
                  <a:srgbClr val="00879E"/>
                </a:solidFill>
                <a:effectLst/>
                <a:latin typeface="+mn-ea"/>
              </a:rPr>
              <a:t># </a:t>
            </a:r>
            <a:r>
              <a:rPr lang="en-US" altLang="ja-JP" sz="1400" b="0" dirty="0" err="1">
                <a:solidFill>
                  <a:srgbClr val="00879E"/>
                </a:solidFill>
                <a:effectLst/>
                <a:latin typeface="+mn-ea"/>
              </a:rPr>
              <a:t>StandardScaler</a:t>
            </a:r>
            <a:r>
              <a:rPr lang="ja-JP" altLang="en-US" sz="1400" b="0" dirty="0">
                <a:solidFill>
                  <a:srgbClr val="00879E"/>
                </a:solidFill>
                <a:effectLst/>
                <a:latin typeface="+mn-ea"/>
              </a:rPr>
              <a:t>クラスをインスタンス化</a:t>
            </a:r>
            <a:endParaRPr lang="en-US" altLang="ja-JP" sz="1400" b="0" dirty="0">
              <a:solidFill>
                <a:srgbClr val="00879E"/>
              </a:solidFill>
              <a:effectLst/>
              <a:latin typeface="+mn-ea"/>
            </a:endParaRPr>
          </a:p>
          <a:p>
            <a:r>
              <a:rPr lang="en-US" altLang="ja-JP" sz="1400" b="0" dirty="0">
                <a:solidFill>
                  <a:srgbClr val="000000"/>
                </a:solidFill>
                <a:effectLst/>
                <a:latin typeface="+mn-ea"/>
              </a:rPr>
              <a:t>scaler = </a:t>
            </a:r>
            <a:r>
              <a:rPr lang="en-US" altLang="ja-JP" sz="1400" b="0" dirty="0" err="1">
                <a:solidFill>
                  <a:srgbClr val="000000"/>
                </a:solidFill>
                <a:effectLst/>
                <a:latin typeface="+mn-ea"/>
              </a:rPr>
              <a:t>StandardScaler</a:t>
            </a:r>
            <a:r>
              <a:rPr lang="en-US" altLang="ja-JP" sz="1400" b="0" dirty="0">
                <a:solidFill>
                  <a:srgbClr val="000000"/>
                </a:solidFill>
                <a:effectLst/>
                <a:latin typeface="+mn-ea"/>
              </a:rPr>
              <a:t>()					</a:t>
            </a:r>
            <a:endParaRPr lang="en-US" altLang="ja-JP" sz="1400" b="0" dirty="0">
              <a:solidFill>
                <a:srgbClr val="00879E"/>
              </a:solidFill>
              <a:effectLst/>
              <a:latin typeface="+mn-ea"/>
            </a:endParaRPr>
          </a:p>
          <a:p>
            <a:endParaRPr lang="en-US" altLang="ja-JP" sz="1400" b="0" dirty="0">
              <a:solidFill>
                <a:srgbClr val="000000"/>
              </a:solidFill>
              <a:effectLst/>
              <a:latin typeface="+mn-ea"/>
            </a:endParaRPr>
          </a:p>
          <a:p>
            <a:r>
              <a:rPr lang="en-US" altLang="ja-JP" sz="1400" b="0" dirty="0">
                <a:solidFill>
                  <a:srgbClr val="00879E"/>
                </a:solidFill>
                <a:effectLst/>
                <a:latin typeface="+mn-ea"/>
              </a:rPr>
              <a:t># </a:t>
            </a:r>
            <a:r>
              <a:rPr lang="ja-JP" altLang="en-US" sz="1400" b="0" dirty="0">
                <a:solidFill>
                  <a:srgbClr val="00879E"/>
                </a:solidFill>
                <a:effectLst/>
                <a:latin typeface="+mn-ea"/>
              </a:rPr>
              <a:t>訓練データへ</a:t>
            </a:r>
            <a:r>
              <a:rPr lang="en-US" altLang="ja-JP" sz="1400" b="0" dirty="0">
                <a:solidFill>
                  <a:srgbClr val="00879E"/>
                </a:solidFill>
                <a:effectLst/>
                <a:latin typeface="+mn-ea"/>
              </a:rPr>
              <a:t>fit</a:t>
            </a:r>
            <a:r>
              <a:rPr lang="ja-JP" altLang="en-US" sz="1400" b="0" dirty="0">
                <a:solidFill>
                  <a:srgbClr val="00879E"/>
                </a:solidFill>
                <a:effectLst/>
                <a:latin typeface="+mn-ea"/>
              </a:rPr>
              <a:t>メソッドを使用して標準化を計算</a:t>
            </a:r>
            <a:endParaRPr lang="en-US" altLang="ja-JP" sz="1400" b="0" dirty="0">
              <a:solidFill>
                <a:srgbClr val="000000"/>
              </a:solidFill>
              <a:effectLst/>
              <a:latin typeface="+mn-ea"/>
            </a:endParaRPr>
          </a:p>
          <a:p>
            <a:r>
              <a:rPr lang="en-US" altLang="ja-JP" sz="1400" b="0" dirty="0" err="1">
                <a:solidFill>
                  <a:srgbClr val="000000"/>
                </a:solidFill>
                <a:effectLst/>
                <a:latin typeface="+mn-ea"/>
              </a:rPr>
              <a:t>scaler.fit</a:t>
            </a:r>
            <a:r>
              <a:rPr lang="en-US" altLang="ja-JP" sz="1400" b="0" dirty="0">
                <a:solidFill>
                  <a:srgbClr val="000000"/>
                </a:solidFill>
                <a:effectLst/>
                <a:latin typeface="+mn-ea"/>
              </a:rPr>
              <a:t>(</a:t>
            </a:r>
            <a:r>
              <a:rPr lang="en-US" altLang="ja-JP" sz="1400" b="0" dirty="0" err="1">
                <a:solidFill>
                  <a:srgbClr val="000000"/>
                </a:solidFill>
                <a:effectLst/>
                <a:latin typeface="+mn-ea"/>
              </a:rPr>
              <a:t>train_x</a:t>
            </a:r>
            <a:r>
              <a:rPr lang="en-US" altLang="ja-JP" sz="1400" b="0" dirty="0">
                <a:solidFill>
                  <a:srgbClr val="000000"/>
                </a:solidFill>
                <a:effectLst/>
                <a:latin typeface="+mn-ea"/>
              </a:rPr>
              <a:t>)							</a:t>
            </a:r>
            <a:endParaRPr lang="en-US" altLang="ja-JP" sz="1400" b="0" dirty="0">
              <a:solidFill>
                <a:srgbClr val="00879E"/>
              </a:solidFill>
              <a:effectLst/>
              <a:latin typeface="+mn-ea"/>
            </a:endParaRPr>
          </a:p>
          <a:p>
            <a:endParaRPr lang="en-US" altLang="ja-JP" sz="1400" b="0" dirty="0">
              <a:solidFill>
                <a:srgbClr val="000000"/>
              </a:solidFill>
              <a:effectLst/>
              <a:latin typeface="+mn-ea"/>
            </a:endParaRPr>
          </a:p>
          <a:p>
            <a:r>
              <a:rPr lang="en-US" altLang="ja-JP" sz="1400" b="0" dirty="0">
                <a:solidFill>
                  <a:srgbClr val="00879E"/>
                </a:solidFill>
                <a:effectLst/>
                <a:latin typeface="+mn-ea"/>
              </a:rPr>
              <a:t># </a:t>
            </a:r>
            <a:r>
              <a:rPr lang="ja-JP" altLang="en-US" sz="1400" b="0" dirty="0">
                <a:solidFill>
                  <a:srgbClr val="00879E"/>
                </a:solidFill>
                <a:effectLst/>
                <a:latin typeface="+mn-ea"/>
              </a:rPr>
              <a:t>訓練データを標準化</a:t>
            </a:r>
            <a:endParaRPr lang="en-US" altLang="ja-JP" sz="1400" dirty="0">
              <a:solidFill>
                <a:srgbClr val="000000"/>
              </a:solidFill>
              <a:latin typeface="+mn-ea"/>
            </a:endParaRPr>
          </a:p>
          <a:p>
            <a:r>
              <a:rPr lang="en-US" altLang="ja-JP" sz="1400" b="0" dirty="0" err="1">
                <a:solidFill>
                  <a:srgbClr val="000000"/>
                </a:solidFill>
                <a:effectLst/>
                <a:latin typeface="+mn-ea"/>
              </a:rPr>
              <a:t>train_x_scaled</a:t>
            </a:r>
            <a:r>
              <a:rPr lang="en-US" altLang="ja-JP" sz="1400" b="0" dirty="0">
                <a:solidFill>
                  <a:srgbClr val="000000"/>
                </a:solidFill>
                <a:effectLst/>
                <a:latin typeface="+mn-ea"/>
              </a:rPr>
              <a:t> = </a:t>
            </a:r>
            <a:r>
              <a:rPr lang="en-US" altLang="ja-JP" sz="1400" b="0" dirty="0" err="1">
                <a:solidFill>
                  <a:srgbClr val="000000"/>
                </a:solidFill>
                <a:effectLst/>
                <a:latin typeface="+mn-ea"/>
              </a:rPr>
              <a:t>scaler.transform</a:t>
            </a:r>
            <a:r>
              <a:rPr lang="en-US" altLang="ja-JP" sz="1400" b="0" dirty="0">
                <a:solidFill>
                  <a:srgbClr val="000000"/>
                </a:solidFill>
                <a:effectLst/>
                <a:latin typeface="+mn-ea"/>
              </a:rPr>
              <a:t>(</a:t>
            </a:r>
            <a:r>
              <a:rPr lang="en-US" altLang="ja-JP" sz="1400" b="0" dirty="0" err="1">
                <a:solidFill>
                  <a:srgbClr val="000000"/>
                </a:solidFill>
                <a:effectLst/>
                <a:latin typeface="+mn-ea"/>
              </a:rPr>
              <a:t>train_x</a:t>
            </a:r>
            <a:r>
              <a:rPr lang="en-US" altLang="ja-JP" sz="1400" b="0" dirty="0">
                <a:solidFill>
                  <a:srgbClr val="000000"/>
                </a:solidFill>
                <a:effectLst/>
                <a:latin typeface="+mn-ea"/>
              </a:rPr>
              <a:t>)		</a:t>
            </a:r>
            <a:endParaRPr lang="en-US" altLang="ja-JP" sz="1400" b="0" dirty="0">
              <a:solidFill>
                <a:srgbClr val="00879E"/>
              </a:solidFill>
              <a:effectLst/>
              <a:latin typeface="+mn-ea"/>
            </a:endParaRPr>
          </a:p>
          <a:p>
            <a:endParaRPr lang="en-US" altLang="ja-JP" sz="1400" b="0" dirty="0">
              <a:solidFill>
                <a:srgbClr val="000000"/>
              </a:solidFill>
              <a:effectLst/>
              <a:latin typeface="+mn-ea"/>
            </a:endParaRPr>
          </a:p>
          <a:p>
            <a:r>
              <a:rPr lang="en-US" altLang="ja-JP" sz="1400" b="0" dirty="0">
                <a:solidFill>
                  <a:srgbClr val="00879E"/>
                </a:solidFill>
                <a:effectLst/>
                <a:latin typeface="+mn-ea"/>
              </a:rPr>
              <a:t># </a:t>
            </a:r>
            <a:r>
              <a:rPr lang="ja-JP" altLang="en-US" sz="1400" b="0" dirty="0">
                <a:solidFill>
                  <a:srgbClr val="00879E"/>
                </a:solidFill>
                <a:effectLst/>
                <a:latin typeface="+mn-ea"/>
              </a:rPr>
              <a:t>検証データを標準化</a:t>
            </a:r>
            <a:endParaRPr lang="en-US" altLang="ja-JP" sz="1400" b="0" dirty="0">
              <a:solidFill>
                <a:srgbClr val="000000"/>
              </a:solidFill>
              <a:effectLst/>
              <a:latin typeface="+mn-ea"/>
            </a:endParaRPr>
          </a:p>
          <a:p>
            <a:r>
              <a:rPr lang="en-US" altLang="ja-JP" sz="1400" b="0" dirty="0" err="1">
                <a:solidFill>
                  <a:srgbClr val="000000"/>
                </a:solidFill>
                <a:effectLst/>
                <a:latin typeface="+mn-ea"/>
              </a:rPr>
              <a:t>val_x_scaled</a:t>
            </a:r>
            <a:r>
              <a:rPr lang="en-US" altLang="ja-JP" sz="1400" b="0" dirty="0">
                <a:solidFill>
                  <a:srgbClr val="000000"/>
                </a:solidFill>
                <a:effectLst/>
                <a:latin typeface="+mn-ea"/>
              </a:rPr>
              <a:t> = </a:t>
            </a:r>
            <a:r>
              <a:rPr lang="en-US" altLang="ja-JP" sz="1400" b="0" dirty="0" err="1">
                <a:solidFill>
                  <a:srgbClr val="000000"/>
                </a:solidFill>
                <a:effectLst/>
                <a:latin typeface="+mn-ea"/>
              </a:rPr>
              <a:t>scaler.transform</a:t>
            </a:r>
            <a:r>
              <a:rPr lang="en-US" altLang="ja-JP" sz="1400" b="0" dirty="0">
                <a:solidFill>
                  <a:srgbClr val="000000"/>
                </a:solidFill>
                <a:effectLst/>
                <a:latin typeface="+mn-ea"/>
              </a:rPr>
              <a:t>(</a:t>
            </a:r>
            <a:r>
              <a:rPr lang="en-US" altLang="ja-JP" sz="1400" b="0" dirty="0" err="1">
                <a:solidFill>
                  <a:srgbClr val="000000"/>
                </a:solidFill>
                <a:effectLst/>
                <a:latin typeface="+mn-ea"/>
              </a:rPr>
              <a:t>val_x</a:t>
            </a:r>
            <a:r>
              <a:rPr lang="en-US" altLang="ja-JP" sz="1400" b="0" dirty="0">
                <a:solidFill>
                  <a:srgbClr val="000000"/>
                </a:solidFill>
                <a:effectLst/>
                <a:latin typeface="+mn-ea"/>
              </a:rPr>
              <a:t>)			</a:t>
            </a:r>
            <a:endParaRPr lang="en-US" altLang="ja-JP" sz="1400" dirty="0">
              <a:solidFill>
                <a:srgbClr val="00879E"/>
              </a:solidFill>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r>
              <a:rPr lang="en-US" altLang="ja-JP" sz="1400" b="0" dirty="0">
                <a:solidFill>
                  <a:srgbClr val="00879E"/>
                </a:solidFill>
                <a:effectLst/>
                <a:latin typeface="+mn-ea"/>
              </a:rPr>
              <a:t># </a:t>
            </a:r>
            <a:r>
              <a:rPr lang="ja-JP" altLang="en-US" sz="1400" dirty="0">
                <a:solidFill>
                  <a:srgbClr val="00879E"/>
                </a:solidFill>
                <a:latin typeface="+mn-ea"/>
              </a:rPr>
              <a:t>標準化したデータを元に戻す場合</a:t>
            </a:r>
            <a:endParaRPr lang="en-US" altLang="ja-JP" sz="1400" dirty="0">
              <a:solidFill>
                <a:srgbClr val="00879E"/>
              </a:solidFill>
              <a:latin typeface="+mn-ea"/>
            </a:endParaRPr>
          </a:p>
          <a:p>
            <a:r>
              <a:rPr lang="fr-FR" altLang="ja-JP" sz="1400" b="0" dirty="0">
                <a:solidFill>
                  <a:srgbClr val="000000"/>
                </a:solidFill>
                <a:effectLst/>
                <a:latin typeface="+mn-ea"/>
              </a:rPr>
              <a:t>train_x_inverse = scaler.inverse_transform(train_x_scaled)</a:t>
            </a:r>
            <a:endParaRPr lang="en-US" altLang="ja-JP" sz="1400" b="0" dirty="0">
              <a:solidFill>
                <a:srgbClr val="000000"/>
              </a:solidFill>
              <a:effectLst/>
              <a:latin typeface="+mn-ea"/>
            </a:endParaRPr>
          </a:p>
        </p:txBody>
      </p:sp>
    </p:spTree>
    <p:extLst>
      <p:ext uri="{BB962C8B-B14F-4D97-AF65-F5344CB8AC3E}">
        <p14:creationId xmlns:p14="http://schemas.microsoft.com/office/powerpoint/2010/main" val="29076349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243164"/>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551347" y="1343551"/>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スケールをそろえる必要があるモデル</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3-3-6.</a:t>
            </a:r>
            <a:r>
              <a:rPr lang="ja-JP" altLang="en-US" dirty="0"/>
              <a:t>スケールをそろえる必要があるケースについて</a:t>
            </a:r>
            <a:endParaRPr kumimoji="1" lang="ja-JP" altLang="en-US" dirty="0"/>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164</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036324"/>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正則化を利用している線形回帰、ロジスティック回帰</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kumimoji="1" lang="ja-JP" altLang="en-US" sz="2000" b="1" dirty="0">
                <a:solidFill>
                  <a:srgbClr val="494949"/>
                </a:solidFill>
              </a:rPr>
              <a:t>ディープラーニング</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サポートベクターマシン　など</a:t>
            </a:r>
            <a:br>
              <a:rPr lang="en-US" altLang="ja-JP" sz="2000" b="1" dirty="0">
                <a:solidFill>
                  <a:srgbClr val="494949"/>
                </a:solidFill>
              </a:rPr>
            </a:br>
            <a:r>
              <a:rPr lang="en-US" altLang="ja-JP" sz="2000" b="1" dirty="0">
                <a:solidFill>
                  <a:srgbClr val="494949"/>
                </a:solidFill>
              </a:rPr>
              <a:t>※ </a:t>
            </a:r>
            <a:r>
              <a:rPr lang="ja-JP" altLang="en-US" sz="2000" b="1" dirty="0">
                <a:solidFill>
                  <a:srgbClr val="494949"/>
                </a:solidFill>
              </a:rPr>
              <a:t>後述する決定木系のモデルは値の大小のみが関係ある為、基本的にスケールが無関係</a:t>
            </a:r>
            <a:endParaRPr lang="en-US" altLang="ja-JP" sz="2000" b="1"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4701731"/>
            <a:ext cx="10493870" cy="1330107"/>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標準化：平均が</a:t>
            </a:r>
            <a:r>
              <a:rPr lang="en-US" altLang="ja-JP" sz="2000" b="1" dirty="0"/>
              <a:t>0</a:t>
            </a:r>
            <a:r>
              <a:rPr lang="ja-JP" altLang="en-US" sz="2000" b="1" dirty="0"/>
              <a:t>、標準偏差が</a:t>
            </a:r>
            <a:r>
              <a:rPr lang="en-US" altLang="ja-JP" sz="2000" b="1" dirty="0"/>
              <a:t>1</a:t>
            </a:r>
            <a:r>
              <a:rPr lang="ja-JP" altLang="en-US" sz="2000" b="1" dirty="0"/>
              <a:t>になるようにする。値の範囲が不明な場合に有効</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正規化：</a:t>
            </a:r>
            <a:r>
              <a:rPr lang="en-US" altLang="ja-JP" sz="2000" b="1" dirty="0"/>
              <a:t>0</a:t>
            </a:r>
            <a:r>
              <a:rPr lang="ja-JP" altLang="en-US" sz="2000" b="1" dirty="0"/>
              <a:t>～</a:t>
            </a:r>
            <a:r>
              <a:rPr lang="en-US" altLang="ja-JP" sz="2000" b="1" dirty="0"/>
              <a:t>1</a:t>
            </a:r>
            <a:r>
              <a:rPr lang="ja-JP" altLang="en-US" sz="2000" b="1" dirty="0"/>
              <a:t>の範囲に収まるようにする。値の範囲が分かっている場合に有効</a:t>
            </a:r>
            <a:br>
              <a:rPr lang="en-US" altLang="ja-JP" sz="2000" b="1" dirty="0"/>
            </a:br>
            <a:r>
              <a:rPr lang="ja-JP" altLang="en-US" sz="2000" b="1" dirty="0"/>
              <a:t>各値から最小値を引いて最大値で割ることで変換できる。</a:t>
            </a:r>
            <a:endParaRPr lang="en-US" altLang="ja-JP" sz="2000" b="1"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スケールのそろえ方の種類</a:t>
            </a:r>
          </a:p>
        </p:txBody>
      </p:sp>
      <p:pic>
        <p:nvPicPr>
          <p:cNvPr id="22" name="図 21" descr="アイコン&#10;&#10;自動的に生成された説明">
            <a:extLst>
              <a:ext uri="{FF2B5EF4-FFF2-40B4-BE49-F238E27FC236}">
                <a16:creationId xmlns:a16="http://schemas.microsoft.com/office/drawing/2014/main" id="{4C7DAE78-0FF3-46A5-AE02-8D7045582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1306560"/>
            <a:ext cx="426733" cy="427586"/>
          </a:xfrm>
          <a:prstGeom prst="rect">
            <a:avLst/>
          </a:prstGeom>
        </p:spPr>
      </p:pic>
      <p:pic>
        <p:nvPicPr>
          <p:cNvPr id="23" name="図 22" descr="アイコン&#10;&#10;自動的に生成された説明">
            <a:extLst>
              <a:ext uri="{FF2B5EF4-FFF2-40B4-BE49-F238E27FC236}">
                <a16:creationId xmlns:a16="http://schemas.microsoft.com/office/drawing/2014/main" id="{9842B03C-FBDB-448D-87BC-22C4814BF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6" name="図 15">
            <a:extLst>
              <a:ext uri="{FF2B5EF4-FFF2-40B4-BE49-F238E27FC236}">
                <a16:creationId xmlns:a16="http://schemas.microsoft.com/office/drawing/2014/main" id="{BBE6D1E2-3852-4507-A0EE-A9B9037223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1069" y="1023048"/>
            <a:ext cx="2179989" cy="2266441"/>
          </a:xfrm>
          <a:prstGeom prst="rect">
            <a:avLst/>
          </a:prstGeom>
        </p:spPr>
      </p:pic>
    </p:spTree>
    <p:extLst>
      <p:ext uri="{BB962C8B-B14F-4D97-AF65-F5344CB8AC3E}">
        <p14:creationId xmlns:p14="http://schemas.microsoft.com/office/powerpoint/2010/main" val="157611174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四角形: 角を丸くする 27">
            <a:extLst>
              <a:ext uri="{FF2B5EF4-FFF2-40B4-BE49-F238E27FC236}">
                <a16:creationId xmlns:a16="http://schemas.microsoft.com/office/drawing/2014/main" id="{27EC5F39-DB70-40DD-B0F2-D5C2036D344E}"/>
              </a:ext>
            </a:extLst>
          </p:cNvPr>
          <p:cNvSpPr>
            <a:spLocks noChangeArrowheads="1"/>
          </p:cNvSpPr>
          <p:nvPr/>
        </p:nvSpPr>
        <p:spPr bwMode="auto">
          <a:xfrm>
            <a:off x="6607176" y="1765415"/>
            <a:ext cx="4821237" cy="2638425"/>
          </a:xfrm>
          <a:prstGeom prst="roundRect">
            <a:avLst>
              <a:gd name="adj" fmla="val 4380"/>
            </a:avLst>
          </a:prstGeom>
          <a:solidFill>
            <a:srgbClr val="FEEDE6"/>
          </a:solidFill>
          <a:ln w="19050" algn="ctr">
            <a:solidFill>
              <a:srgbClr val="F36C37"/>
            </a:solidFill>
            <a:round/>
            <a:headEnd/>
            <a:tailEnd/>
          </a:ln>
        </p:spPr>
        <p:txBody>
          <a:bodyPr wrap="none" anchor="ctr"/>
          <a:lstStyle>
            <a:lvl1pPr>
              <a:spcBef>
                <a:spcPct val="20000"/>
              </a:spcBef>
              <a:buClr>
                <a:schemeClr val="tx1"/>
              </a:buClr>
              <a:buFont typeface="Wingdings" panose="05000000000000000000" pitchFamily="2" charset="2"/>
              <a:buChar char="n"/>
              <a:defRPr kumimoji="1" sz="2800">
                <a:solidFill>
                  <a:srgbClr val="494949"/>
                </a:solidFill>
                <a:latin typeface="メイリオ" panose="020B0604030504040204" pitchFamily="50" charset="-128"/>
                <a:ea typeface="メイリオ" panose="020B0604030504040204" pitchFamily="50" charset="-128"/>
              </a:defRPr>
            </a:lvl1pPr>
            <a:lvl2pPr marL="742950" indent="-285750">
              <a:spcBef>
                <a:spcPct val="20000"/>
              </a:spcBef>
              <a:buClr>
                <a:schemeClr val="tx1"/>
              </a:buClr>
              <a:buFont typeface="Wingdings" panose="05000000000000000000" pitchFamily="2" charset="2"/>
              <a:buChar char="l"/>
              <a:defRPr kumimoji="1" sz="2800">
                <a:solidFill>
                  <a:srgbClr val="494949"/>
                </a:solidFill>
                <a:latin typeface="メイリオ" panose="020B0604030504040204" pitchFamily="50" charset="-128"/>
                <a:ea typeface="メイリオ" panose="020B0604030504040204" pitchFamily="50" charset="-128"/>
              </a:defRPr>
            </a:lvl2pPr>
            <a:lvl3pPr marL="11430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3pPr>
            <a:lvl4pPr marL="16002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4pPr>
            <a:lvl5pPr marL="20574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5pPr>
            <a:lvl6pPr marL="25146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6pPr>
            <a:lvl7pPr marL="29718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7pPr>
            <a:lvl8pPr marL="34290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8pPr>
            <a:lvl9pPr marL="38862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9pPr>
          </a:lstStyle>
          <a:p>
            <a:pPr algn="ctr">
              <a:spcBef>
                <a:spcPct val="0"/>
              </a:spcBef>
              <a:buClrTx/>
              <a:buFontTx/>
              <a:buNone/>
            </a:pPr>
            <a:endParaRPr lang="ja-JP" altLang="en-US" sz="2400">
              <a:solidFill>
                <a:schemeClr val="bg1"/>
              </a:solidFill>
              <a:latin typeface="Calibri" panose="020F0502020204030204" pitchFamily="34" charset="0"/>
            </a:endParaRPr>
          </a:p>
        </p:txBody>
      </p:sp>
      <p:sp>
        <p:nvSpPr>
          <p:cNvPr id="2" name="タイトル 1">
            <a:extLst>
              <a:ext uri="{FF2B5EF4-FFF2-40B4-BE49-F238E27FC236}">
                <a16:creationId xmlns:a16="http://schemas.microsoft.com/office/drawing/2014/main" id="{7816D187-C973-4434-8198-91916E1100C2}"/>
              </a:ext>
            </a:extLst>
          </p:cNvPr>
          <p:cNvSpPr>
            <a:spLocks noGrp="1"/>
          </p:cNvSpPr>
          <p:nvPr>
            <p:ph type="title"/>
          </p:nvPr>
        </p:nvSpPr>
        <p:spPr>
          <a:xfrm>
            <a:off x="368300" y="366713"/>
            <a:ext cx="11455400" cy="482600"/>
          </a:xfrm>
        </p:spPr>
        <p:txBody>
          <a:bodyPr/>
          <a:lstStyle/>
          <a:p>
            <a:pPr>
              <a:defRPr/>
            </a:pPr>
            <a:r>
              <a:rPr lang="en-US" altLang="ja-JP" dirty="0"/>
              <a:t>3-3-7.</a:t>
            </a:r>
            <a:r>
              <a:rPr lang="ja-JP" altLang="en-US" dirty="0"/>
              <a:t> スケーリングの注意</a:t>
            </a:r>
          </a:p>
        </p:txBody>
      </p:sp>
      <p:sp>
        <p:nvSpPr>
          <p:cNvPr id="4" name="スライド番号プレースホルダー 3">
            <a:extLst>
              <a:ext uri="{FF2B5EF4-FFF2-40B4-BE49-F238E27FC236}">
                <a16:creationId xmlns:a16="http://schemas.microsoft.com/office/drawing/2014/main" id="{3174EF77-7AA3-4DEF-AB95-C6946868485A}"/>
              </a:ext>
            </a:extLst>
          </p:cNvPr>
          <p:cNvSpPr>
            <a:spLocks noGrp="1"/>
          </p:cNvSpPr>
          <p:nvPr>
            <p:ph type="sldNum" sz="quarter" idx="10"/>
          </p:nvPr>
        </p:nvSpPr>
        <p:spPr/>
        <p:txBody>
          <a:bodyPr/>
          <a:lstStyle/>
          <a:p>
            <a:pPr>
              <a:defRPr/>
            </a:pPr>
            <a:fld id="{65EF625D-B339-4D40-B39A-7B93B9EEBDEF}" type="slidenum">
              <a:rPr lang="ja-JP" altLang="en-US" smtClean="0"/>
              <a:pPr>
                <a:defRPr/>
              </a:pPr>
              <a:t>165</a:t>
            </a:fld>
            <a:endParaRPr lang="ja-JP" altLang="en-US"/>
          </a:p>
        </p:txBody>
      </p:sp>
      <p:sp>
        <p:nvSpPr>
          <p:cNvPr id="18437" name="四角形: 角を丸くする 24">
            <a:extLst>
              <a:ext uri="{FF2B5EF4-FFF2-40B4-BE49-F238E27FC236}">
                <a16:creationId xmlns:a16="http://schemas.microsoft.com/office/drawing/2014/main" id="{34CBF456-49FA-4C90-AA20-C073A36C18B9}"/>
              </a:ext>
            </a:extLst>
          </p:cNvPr>
          <p:cNvSpPr>
            <a:spLocks noChangeArrowheads="1"/>
          </p:cNvSpPr>
          <p:nvPr/>
        </p:nvSpPr>
        <p:spPr bwMode="auto">
          <a:xfrm>
            <a:off x="1281906" y="5065166"/>
            <a:ext cx="9628187" cy="1435577"/>
          </a:xfrm>
          <a:prstGeom prst="roundRect">
            <a:avLst>
              <a:gd name="adj" fmla="val 0"/>
            </a:avLst>
          </a:prstGeom>
          <a:solidFill>
            <a:srgbClr val="FFF4E1"/>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spcBef>
                <a:spcPct val="20000"/>
              </a:spcBef>
              <a:buClr>
                <a:schemeClr val="tx1"/>
              </a:buClr>
              <a:buFont typeface="Wingdings" panose="05000000000000000000" pitchFamily="2" charset="2"/>
              <a:buChar char="n"/>
              <a:defRPr kumimoji="1" sz="2800">
                <a:solidFill>
                  <a:srgbClr val="494949"/>
                </a:solidFill>
                <a:latin typeface="メイリオ" panose="020B0604030504040204" pitchFamily="50" charset="-128"/>
                <a:ea typeface="メイリオ" panose="020B0604030504040204" pitchFamily="50" charset="-128"/>
              </a:defRPr>
            </a:lvl1pPr>
            <a:lvl2pPr marL="742950" indent="-285750">
              <a:spcBef>
                <a:spcPct val="20000"/>
              </a:spcBef>
              <a:buClr>
                <a:schemeClr val="tx1"/>
              </a:buClr>
              <a:buFont typeface="Wingdings" panose="05000000000000000000" pitchFamily="2" charset="2"/>
              <a:buChar char="l"/>
              <a:defRPr kumimoji="1" sz="2800">
                <a:solidFill>
                  <a:srgbClr val="494949"/>
                </a:solidFill>
                <a:latin typeface="メイリオ" panose="020B0604030504040204" pitchFamily="50" charset="-128"/>
                <a:ea typeface="メイリオ" panose="020B0604030504040204" pitchFamily="50" charset="-128"/>
              </a:defRPr>
            </a:lvl2pPr>
            <a:lvl3pPr marL="11430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3pPr>
            <a:lvl4pPr marL="16002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4pPr>
            <a:lvl5pPr marL="20574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5pPr>
            <a:lvl6pPr marL="25146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6pPr>
            <a:lvl7pPr marL="29718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7pPr>
            <a:lvl8pPr marL="34290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8pPr>
            <a:lvl9pPr marL="38862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9pPr>
          </a:lstStyle>
          <a:p>
            <a:pPr algn="ctr">
              <a:spcBef>
                <a:spcPct val="0"/>
              </a:spcBef>
              <a:buClrTx/>
              <a:buFontTx/>
              <a:buNone/>
            </a:pPr>
            <a:endParaRPr lang="ja-JP" altLang="en-US" sz="2400">
              <a:solidFill>
                <a:schemeClr val="bg1"/>
              </a:solidFill>
              <a:latin typeface="Calibri" panose="020F0502020204030204" pitchFamily="34" charset="0"/>
            </a:endParaRPr>
          </a:p>
        </p:txBody>
      </p:sp>
      <p:sp>
        <p:nvSpPr>
          <p:cNvPr id="27" name="正方形/長方形 26">
            <a:extLst>
              <a:ext uri="{FF2B5EF4-FFF2-40B4-BE49-F238E27FC236}">
                <a16:creationId xmlns:a16="http://schemas.microsoft.com/office/drawing/2014/main" id="{AE7023CF-DD40-4DF6-8A5D-22F2A0CFE831}"/>
              </a:ext>
            </a:extLst>
          </p:cNvPr>
          <p:cNvSpPr/>
          <p:nvPr/>
        </p:nvSpPr>
        <p:spPr>
          <a:xfrm>
            <a:off x="1455269" y="5177305"/>
            <a:ext cx="9281459" cy="1323439"/>
          </a:xfrm>
          <a:prstGeom prst="rect">
            <a:avLst/>
          </a:prstGeom>
        </p:spPr>
        <p:txBody>
          <a:bodyPr wrap="square">
            <a:spAutoFit/>
          </a:bodyPr>
          <a:lstStyle/>
          <a:p>
            <a:pPr>
              <a:defRPr/>
            </a:pPr>
            <a:r>
              <a:rPr lang="ja-JP" altLang="en-US" sz="1600" b="1" spc="300" dirty="0">
                <a:solidFill>
                  <a:srgbClr val="F36C37"/>
                </a:solidFill>
                <a:latin typeface="+mn-ea"/>
              </a:rPr>
              <a:t>一見して標準化はこんなことして大丈夫かな？とも思えますが、データの範囲を縮小しただけなのでデータの特徴は変わらず、互いの関係性がスケールに左右されなくなるのでとらえやすくなります。</a:t>
            </a:r>
            <a:endParaRPr lang="en-US" altLang="ja-JP" sz="1600" b="1" spc="300" dirty="0">
              <a:solidFill>
                <a:srgbClr val="F36C37"/>
              </a:solidFill>
              <a:latin typeface="+mn-ea"/>
            </a:endParaRPr>
          </a:p>
          <a:p>
            <a:pPr>
              <a:defRPr/>
            </a:pPr>
            <a:r>
              <a:rPr lang="en-US" altLang="ja-JP" sz="1600" b="1" spc="300" dirty="0">
                <a:solidFill>
                  <a:srgbClr val="F36C37"/>
                </a:solidFill>
                <a:latin typeface="+mn-ea"/>
              </a:rPr>
              <a:t>※</a:t>
            </a:r>
            <a:r>
              <a:rPr lang="ja-JP" altLang="en-US" sz="1600" b="1" spc="300" dirty="0">
                <a:solidFill>
                  <a:srgbClr val="F36C37"/>
                </a:solidFill>
                <a:latin typeface="+mn-ea"/>
              </a:rPr>
              <a:t>回帰の場合は目的変数も標準化し、予測するときは逆算してもとに戻すというこ</a:t>
            </a:r>
            <a:endParaRPr lang="en-US" altLang="ja-JP" sz="1600" b="1" spc="300" dirty="0">
              <a:solidFill>
                <a:srgbClr val="F36C37"/>
              </a:solidFill>
              <a:latin typeface="+mn-ea"/>
            </a:endParaRPr>
          </a:p>
          <a:p>
            <a:pPr>
              <a:defRPr/>
            </a:pPr>
            <a:r>
              <a:rPr lang="ja-JP" altLang="en-US" sz="1600" b="1" spc="300" dirty="0">
                <a:solidFill>
                  <a:srgbClr val="F36C37"/>
                </a:solidFill>
                <a:latin typeface="+mn-ea"/>
              </a:rPr>
              <a:t>　とをやることが多いです。</a:t>
            </a:r>
            <a:endParaRPr lang="en-US" altLang="ja-JP" sz="1600" b="1" spc="300" dirty="0">
              <a:solidFill>
                <a:srgbClr val="F36C37"/>
              </a:solidFill>
              <a:latin typeface="+mn-ea"/>
            </a:endParaRPr>
          </a:p>
        </p:txBody>
      </p:sp>
      <p:sp>
        <p:nvSpPr>
          <p:cNvPr id="18438" name="四角形: 角を丸くする 27">
            <a:extLst>
              <a:ext uri="{FF2B5EF4-FFF2-40B4-BE49-F238E27FC236}">
                <a16:creationId xmlns:a16="http://schemas.microsoft.com/office/drawing/2014/main" id="{383FF2A2-B0E1-4BC4-9153-929FE38B9E4E}"/>
              </a:ext>
            </a:extLst>
          </p:cNvPr>
          <p:cNvSpPr>
            <a:spLocks noChangeArrowheads="1"/>
          </p:cNvSpPr>
          <p:nvPr/>
        </p:nvSpPr>
        <p:spPr bwMode="auto">
          <a:xfrm>
            <a:off x="766763" y="1765415"/>
            <a:ext cx="4826000" cy="2603500"/>
          </a:xfrm>
          <a:prstGeom prst="roundRect">
            <a:avLst>
              <a:gd name="adj" fmla="val 4380"/>
            </a:avLst>
          </a:prstGeom>
          <a:solidFill>
            <a:schemeClr val="bg1">
              <a:lumMod val="95000"/>
            </a:schemeClr>
          </a:solidFill>
          <a:ln w="19050" algn="ctr">
            <a:solidFill>
              <a:srgbClr val="BFBFBF"/>
            </a:solidFill>
            <a:round/>
            <a:headEnd/>
            <a:tailEnd/>
          </a:ln>
        </p:spPr>
        <p:txBody>
          <a:bodyPr wrap="none" anchor="ctr"/>
          <a:lstStyle>
            <a:lvl1pPr>
              <a:spcBef>
                <a:spcPct val="20000"/>
              </a:spcBef>
              <a:buClr>
                <a:schemeClr val="tx1"/>
              </a:buClr>
              <a:buFont typeface="Wingdings" panose="05000000000000000000" pitchFamily="2" charset="2"/>
              <a:buChar char="n"/>
              <a:defRPr kumimoji="1" sz="2800">
                <a:solidFill>
                  <a:srgbClr val="494949"/>
                </a:solidFill>
                <a:latin typeface="メイリオ" panose="020B0604030504040204" pitchFamily="50" charset="-128"/>
                <a:ea typeface="メイリオ" panose="020B0604030504040204" pitchFamily="50" charset="-128"/>
              </a:defRPr>
            </a:lvl1pPr>
            <a:lvl2pPr marL="742950" indent="-285750">
              <a:spcBef>
                <a:spcPct val="20000"/>
              </a:spcBef>
              <a:buClr>
                <a:schemeClr val="tx1"/>
              </a:buClr>
              <a:buFont typeface="Wingdings" panose="05000000000000000000" pitchFamily="2" charset="2"/>
              <a:buChar char="l"/>
              <a:defRPr kumimoji="1" sz="2800">
                <a:solidFill>
                  <a:srgbClr val="494949"/>
                </a:solidFill>
                <a:latin typeface="メイリオ" panose="020B0604030504040204" pitchFamily="50" charset="-128"/>
                <a:ea typeface="メイリオ" panose="020B0604030504040204" pitchFamily="50" charset="-128"/>
              </a:defRPr>
            </a:lvl2pPr>
            <a:lvl3pPr marL="11430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3pPr>
            <a:lvl4pPr marL="16002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4pPr>
            <a:lvl5pPr marL="20574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5pPr>
            <a:lvl6pPr marL="25146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6pPr>
            <a:lvl7pPr marL="29718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7pPr>
            <a:lvl8pPr marL="34290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8pPr>
            <a:lvl9pPr marL="38862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9pPr>
          </a:lstStyle>
          <a:p>
            <a:pPr algn="ctr">
              <a:spcBef>
                <a:spcPct val="0"/>
              </a:spcBef>
              <a:buClrTx/>
              <a:buFontTx/>
              <a:buNone/>
              <a:defRPr/>
            </a:pPr>
            <a:endParaRPr lang="ja-JP" altLang="en-US" sz="2400">
              <a:solidFill>
                <a:schemeClr val="bg1"/>
              </a:solidFill>
              <a:latin typeface="Calibri" panose="020F0502020204030204" pitchFamily="34" charset="0"/>
            </a:endParaRPr>
          </a:p>
        </p:txBody>
      </p:sp>
      <p:grpSp>
        <p:nvGrpSpPr>
          <p:cNvPr id="18440" name="グループ化 28">
            <a:extLst>
              <a:ext uri="{FF2B5EF4-FFF2-40B4-BE49-F238E27FC236}">
                <a16:creationId xmlns:a16="http://schemas.microsoft.com/office/drawing/2014/main" id="{38F920F2-D09D-4A12-BD1B-217D13F5E028}"/>
              </a:ext>
            </a:extLst>
          </p:cNvPr>
          <p:cNvGrpSpPr>
            <a:grpSpLocks/>
          </p:cNvGrpSpPr>
          <p:nvPr/>
        </p:nvGrpSpPr>
        <p:grpSpPr bwMode="auto">
          <a:xfrm>
            <a:off x="6833498" y="1560017"/>
            <a:ext cx="4389234" cy="460899"/>
            <a:chOff x="2154608" y="3539394"/>
            <a:chExt cx="6825505" cy="419027"/>
          </a:xfrm>
        </p:grpSpPr>
        <p:sp>
          <p:nvSpPr>
            <p:cNvPr id="30" name="四角形: 角を丸くする 29">
              <a:extLst>
                <a:ext uri="{FF2B5EF4-FFF2-40B4-BE49-F238E27FC236}">
                  <a16:creationId xmlns:a16="http://schemas.microsoft.com/office/drawing/2014/main" id="{CBF05540-ABB9-4C4E-93FE-FC6EFC7CFC58}"/>
                </a:ext>
              </a:extLst>
            </p:cNvPr>
            <p:cNvSpPr/>
            <p:nvPr/>
          </p:nvSpPr>
          <p:spPr bwMode="auto">
            <a:xfrm>
              <a:off x="2154608" y="3539394"/>
              <a:ext cx="6825505" cy="394016"/>
            </a:xfrm>
            <a:prstGeom prst="roundRect">
              <a:avLst>
                <a:gd name="adj" fmla="val 50000"/>
              </a:avLst>
            </a:prstGeom>
            <a:solidFill>
              <a:srgbClr val="F36C37"/>
            </a:solidFill>
            <a:ln w="19050" algn="ctr">
              <a:noFill/>
              <a:prstDash val="dash"/>
              <a:round/>
              <a:headEnd/>
              <a:tailEnd/>
            </a:ln>
            <a:effectLst/>
          </p:spPr>
          <p:txBody>
            <a:bodyPr wrap="none" anchor="ctr"/>
            <a:lstStyle/>
            <a:p>
              <a:pPr algn="ctr">
                <a:defRPr/>
              </a:pPr>
              <a:endParaRPr kumimoji="1" lang="ja-JP" altLang="en-US" sz="2400" b="1" dirty="0">
                <a:solidFill>
                  <a:schemeClr val="bg1"/>
                </a:solidFill>
                <a:latin typeface="+mn-ea"/>
              </a:endParaRPr>
            </a:p>
          </p:txBody>
        </p:sp>
        <p:sp>
          <p:nvSpPr>
            <p:cNvPr id="31" name="正方形/長方形 30">
              <a:extLst>
                <a:ext uri="{FF2B5EF4-FFF2-40B4-BE49-F238E27FC236}">
                  <a16:creationId xmlns:a16="http://schemas.microsoft.com/office/drawing/2014/main" id="{2D0426C8-3DA3-4C0C-A4BA-E844F14FC0A1}"/>
                </a:ext>
              </a:extLst>
            </p:cNvPr>
            <p:cNvSpPr/>
            <p:nvPr/>
          </p:nvSpPr>
          <p:spPr>
            <a:xfrm>
              <a:off x="4577523" y="3558632"/>
              <a:ext cx="1979673" cy="399789"/>
            </a:xfrm>
            <a:prstGeom prst="rect">
              <a:avLst/>
            </a:prstGeom>
            <a:noFill/>
            <a:ln w="19050" algn="ctr">
              <a:noFill/>
              <a:prstDash val="dash"/>
              <a:round/>
              <a:headEnd/>
              <a:tailEnd/>
            </a:ln>
            <a:effectLst/>
          </p:spPr>
          <p:txBody>
            <a:bodyPr wrap="none" anchor="ctr"/>
            <a:lstStyle/>
            <a:p>
              <a:pPr algn="ctr">
                <a:defRPr/>
              </a:pPr>
              <a:r>
                <a:rPr lang="ja-JP" altLang="en-US" sz="2000" b="1" spc="150" dirty="0">
                  <a:solidFill>
                    <a:schemeClr val="bg1"/>
                  </a:solidFill>
                  <a:latin typeface="+mn-ea"/>
                </a:rPr>
                <a:t>訓練データだけで計算する</a:t>
              </a:r>
              <a:endParaRPr lang="en-US" altLang="ja-JP" sz="2000" b="1" spc="150" dirty="0">
                <a:solidFill>
                  <a:schemeClr val="bg1"/>
                </a:solidFill>
                <a:latin typeface="+mn-ea"/>
              </a:endParaRPr>
            </a:p>
          </p:txBody>
        </p:sp>
      </p:grpSp>
      <p:sp>
        <p:nvSpPr>
          <p:cNvPr id="32" name="テキスト ボックス 31">
            <a:extLst>
              <a:ext uri="{FF2B5EF4-FFF2-40B4-BE49-F238E27FC236}">
                <a16:creationId xmlns:a16="http://schemas.microsoft.com/office/drawing/2014/main" id="{E72C9E75-2563-4406-9258-BEE9F8F61005}"/>
              </a:ext>
            </a:extLst>
          </p:cNvPr>
          <p:cNvSpPr txBox="1"/>
          <p:nvPr/>
        </p:nvSpPr>
        <p:spPr>
          <a:xfrm>
            <a:off x="779523" y="2024304"/>
            <a:ext cx="4827587" cy="2148280"/>
          </a:xfrm>
          <a:prstGeom prst="rect">
            <a:avLst/>
          </a:prstGeom>
          <a:noFill/>
          <a:ln w="19050" algn="ctr">
            <a:noFill/>
            <a:prstDash val="dash"/>
            <a:round/>
            <a:headEnd/>
            <a:tailEnd/>
          </a:ln>
          <a:effectLst/>
        </p:spPr>
        <p:txBody>
          <a:bodyPr anchor="ctr">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defRPr/>
            </a:pPr>
            <a:r>
              <a:rPr lang="ja-JP" altLang="en-US" sz="1600" spc="0" dirty="0">
                <a:solidFill>
                  <a:schemeClr val="tx1">
                    <a:lumMod val="75000"/>
                    <a:lumOff val="25000"/>
                  </a:schemeClr>
                </a:solidFill>
              </a:rPr>
              <a:t>検証データに対しても平均と標準偏差を求めて、標準化してしまったり、検証データも含めて標準化の計算をしてしまう。</a:t>
            </a:r>
            <a:endParaRPr lang="en-US" altLang="ja-JP" sz="1600" spc="0" dirty="0">
              <a:solidFill>
                <a:schemeClr val="tx1">
                  <a:lumMod val="75000"/>
                  <a:lumOff val="25000"/>
                </a:schemeClr>
              </a:solidFill>
            </a:endParaRPr>
          </a:p>
          <a:p>
            <a:pPr>
              <a:defRPr/>
            </a:pPr>
            <a:endParaRPr lang="en-US" altLang="ja-JP" sz="1600" spc="0" dirty="0">
              <a:solidFill>
                <a:schemeClr val="tx1">
                  <a:lumMod val="75000"/>
                  <a:lumOff val="25000"/>
                </a:schemeClr>
              </a:solidFill>
            </a:endParaRPr>
          </a:p>
          <a:p>
            <a:pPr>
              <a:defRPr/>
            </a:pPr>
            <a:r>
              <a:rPr lang="ja-JP" altLang="en-US" sz="1600" spc="0" dirty="0">
                <a:solidFill>
                  <a:schemeClr val="tx1">
                    <a:lumMod val="75000"/>
                    <a:lumOff val="25000"/>
                  </a:schemeClr>
                </a:solidFill>
              </a:rPr>
              <a:t>よく考えると未知のデータの平均を求めてから予測を行うというのは不可能であり、計算が一緒でないのでデータの意味が変わってしまう。</a:t>
            </a:r>
            <a:endParaRPr lang="en-US" altLang="ja-JP" sz="1600" spc="0" dirty="0">
              <a:solidFill>
                <a:schemeClr val="tx1">
                  <a:lumMod val="75000"/>
                  <a:lumOff val="25000"/>
                </a:schemeClr>
              </a:solidFill>
            </a:endParaRPr>
          </a:p>
        </p:txBody>
      </p:sp>
      <p:pic>
        <p:nvPicPr>
          <p:cNvPr id="18443" name="グラフィックス 34">
            <a:extLst>
              <a:ext uri="{FF2B5EF4-FFF2-40B4-BE49-F238E27FC236}">
                <a16:creationId xmlns:a16="http://schemas.microsoft.com/office/drawing/2014/main" id="{AC2C3E0A-F761-4DD7-9245-ADCB34933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3461" y="4401762"/>
            <a:ext cx="823912"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テキスト ボックス 13">
            <a:extLst>
              <a:ext uri="{FF2B5EF4-FFF2-40B4-BE49-F238E27FC236}">
                <a16:creationId xmlns:a16="http://schemas.microsoft.com/office/drawing/2014/main" id="{90FB8EB5-9209-4185-B0FE-740D9D1115ED}"/>
              </a:ext>
            </a:extLst>
          </p:cNvPr>
          <p:cNvSpPr txBox="1"/>
          <p:nvPr/>
        </p:nvSpPr>
        <p:spPr>
          <a:xfrm>
            <a:off x="6607177" y="2394065"/>
            <a:ext cx="4818062" cy="1317625"/>
          </a:xfrm>
          <a:prstGeom prst="rect">
            <a:avLst/>
          </a:prstGeom>
          <a:noFill/>
          <a:ln w="19050" algn="ctr">
            <a:noFill/>
            <a:prstDash val="dash"/>
            <a:round/>
            <a:headEnd/>
            <a:tailEnd/>
          </a:ln>
          <a:effectLst/>
        </p:spPr>
        <p:txBody>
          <a:bodyPr anchor="ct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defRPr/>
            </a:pPr>
            <a:r>
              <a:rPr lang="ja-JP" altLang="en-US" sz="1600" spc="0" dirty="0">
                <a:solidFill>
                  <a:schemeClr val="tx1">
                    <a:lumMod val="75000"/>
                    <a:lumOff val="25000"/>
                  </a:schemeClr>
                </a:solidFill>
              </a:rPr>
              <a:t>訓練データも検証データも同じ計算で標準化をするからこそ、標準化をしてもデータの意味が変わらず、正しい予測が可能。</a:t>
            </a:r>
            <a:endParaRPr lang="en-US" altLang="ja-JP" sz="1600" spc="0" dirty="0">
              <a:solidFill>
                <a:schemeClr val="tx1">
                  <a:lumMod val="75000"/>
                  <a:lumOff val="25000"/>
                </a:schemeClr>
              </a:solidFill>
            </a:endParaRPr>
          </a:p>
        </p:txBody>
      </p:sp>
      <p:grpSp>
        <p:nvGrpSpPr>
          <p:cNvPr id="18" name="グループ化 28">
            <a:extLst>
              <a:ext uri="{FF2B5EF4-FFF2-40B4-BE49-F238E27FC236}">
                <a16:creationId xmlns:a16="http://schemas.microsoft.com/office/drawing/2014/main" id="{35FAB1CE-1BA8-4653-8EF3-E878EAA526AB}"/>
              </a:ext>
            </a:extLst>
          </p:cNvPr>
          <p:cNvGrpSpPr>
            <a:grpSpLocks/>
          </p:cNvGrpSpPr>
          <p:nvPr/>
        </p:nvGrpSpPr>
        <p:grpSpPr bwMode="auto">
          <a:xfrm>
            <a:off x="969268" y="1545564"/>
            <a:ext cx="4448096" cy="441749"/>
            <a:chOff x="2173519" y="3082434"/>
            <a:chExt cx="6825505" cy="401953"/>
          </a:xfrm>
          <a:solidFill>
            <a:schemeClr val="bg1">
              <a:lumMod val="65000"/>
            </a:schemeClr>
          </a:solidFill>
        </p:grpSpPr>
        <p:sp>
          <p:nvSpPr>
            <p:cNvPr id="19" name="四角形: 角を丸くする 18">
              <a:extLst>
                <a:ext uri="{FF2B5EF4-FFF2-40B4-BE49-F238E27FC236}">
                  <a16:creationId xmlns:a16="http://schemas.microsoft.com/office/drawing/2014/main" id="{7237CEB6-9DAA-445E-851E-2C2B5EB15270}"/>
                </a:ext>
              </a:extLst>
            </p:cNvPr>
            <p:cNvSpPr/>
            <p:nvPr/>
          </p:nvSpPr>
          <p:spPr bwMode="auto">
            <a:xfrm>
              <a:off x="2173519" y="3082434"/>
              <a:ext cx="6825505" cy="394345"/>
            </a:xfrm>
            <a:prstGeom prst="roundRect">
              <a:avLst>
                <a:gd name="adj" fmla="val 50000"/>
              </a:avLst>
            </a:prstGeom>
            <a:grpFill/>
            <a:ln w="19050" algn="ctr">
              <a:noFill/>
              <a:prstDash val="dash"/>
              <a:round/>
              <a:headEnd/>
              <a:tailEnd/>
            </a:ln>
            <a:effectLst/>
          </p:spPr>
          <p:txBody>
            <a:bodyPr wrap="none" anchor="ctr"/>
            <a:lstStyle/>
            <a:p>
              <a:pPr algn="ctr">
                <a:defRPr/>
              </a:pPr>
              <a:endParaRPr kumimoji="1" lang="ja-JP" altLang="en-US" sz="2400" b="1" dirty="0">
                <a:solidFill>
                  <a:schemeClr val="bg1"/>
                </a:solidFill>
                <a:latin typeface="+mn-ea"/>
              </a:endParaRPr>
            </a:p>
          </p:txBody>
        </p:sp>
        <p:sp>
          <p:nvSpPr>
            <p:cNvPr id="20" name="正方形/長方形 19">
              <a:extLst>
                <a:ext uri="{FF2B5EF4-FFF2-40B4-BE49-F238E27FC236}">
                  <a16:creationId xmlns:a16="http://schemas.microsoft.com/office/drawing/2014/main" id="{D88C596B-89B6-454C-9E5A-E648EE0FB48C}"/>
                </a:ext>
              </a:extLst>
            </p:cNvPr>
            <p:cNvSpPr/>
            <p:nvPr/>
          </p:nvSpPr>
          <p:spPr>
            <a:xfrm>
              <a:off x="3981210" y="3118209"/>
              <a:ext cx="3127189" cy="366178"/>
            </a:xfrm>
            <a:prstGeom prst="rect">
              <a:avLst/>
            </a:prstGeom>
            <a:grpFill/>
            <a:ln w="19050" algn="ctr">
              <a:noFill/>
              <a:prstDash val="dash"/>
              <a:round/>
              <a:headEnd/>
              <a:tailEnd/>
            </a:ln>
            <a:effectLst/>
          </p:spPr>
          <p:txBody>
            <a:bodyPr wrap="none" anchor="ctr"/>
            <a:lstStyle/>
            <a:p>
              <a:pPr algn="ctr">
                <a:defRPr/>
              </a:pPr>
              <a:r>
                <a:rPr lang="ja-JP" altLang="en-US" sz="2000" b="1" spc="150" dirty="0">
                  <a:solidFill>
                    <a:schemeClr val="bg1"/>
                  </a:solidFill>
                  <a:latin typeface="+mn-ea"/>
                </a:rPr>
                <a:t>間違えがちなこと</a:t>
              </a:r>
              <a:endParaRPr lang="en-US" altLang="ja-JP" sz="2000" b="1" spc="150" dirty="0">
                <a:solidFill>
                  <a:schemeClr val="bg1"/>
                </a:solidFill>
                <a:latin typeface="+mn-ea"/>
              </a:endParaRPr>
            </a:p>
          </p:txBody>
        </p:sp>
      </p:grpSp>
      <p:pic>
        <p:nvPicPr>
          <p:cNvPr id="18446" name="図 20" descr="記号, シャツ, 挿絵 が含まれている画像&#10;&#10;自動的に生成された説明">
            <a:extLst>
              <a:ext uri="{FF2B5EF4-FFF2-40B4-BE49-F238E27FC236}">
                <a16:creationId xmlns:a16="http://schemas.microsoft.com/office/drawing/2014/main" id="{C83C4609-A819-4C1C-8CF6-503F150A1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2493" y="3158849"/>
            <a:ext cx="126365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テキスト ボックス 20">
            <a:extLst>
              <a:ext uri="{FF2B5EF4-FFF2-40B4-BE49-F238E27FC236}">
                <a16:creationId xmlns:a16="http://schemas.microsoft.com/office/drawing/2014/main" id="{9A9B68BE-E43E-4949-B1DF-409A52654410}"/>
              </a:ext>
            </a:extLst>
          </p:cNvPr>
          <p:cNvSpPr txBox="1"/>
          <p:nvPr/>
        </p:nvSpPr>
        <p:spPr>
          <a:xfrm>
            <a:off x="725596" y="945990"/>
            <a:ext cx="10699642"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u="sng" dirty="0">
                <a:solidFill>
                  <a:srgbClr val="EB0046"/>
                </a:solidFill>
              </a:rPr>
              <a:t>スケーリングをするときは、検証データも訓練データの平均と標準偏差で標準化する</a:t>
            </a:r>
            <a:endParaRPr lang="en-US" altLang="ja-JP" u="sng" dirty="0">
              <a:solidFill>
                <a:srgbClr val="EB0046"/>
              </a:solidFill>
            </a:endParaRPr>
          </a:p>
        </p:txBody>
      </p:sp>
    </p:spTree>
    <p:extLst>
      <p:ext uri="{BB962C8B-B14F-4D97-AF65-F5344CB8AC3E}">
        <p14:creationId xmlns:p14="http://schemas.microsoft.com/office/powerpoint/2010/main" val="323494877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3-3-8.</a:t>
            </a:r>
            <a:r>
              <a:rPr lang="ja-JP" altLang="en-US" dirty="0"/>
              <a:t>正解率以外の評価指標を確認する①</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166</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1075794" y="2597360"/>
            <a:ext cx="9905798" cy="639352"/>
          </a:xfrm>
        </p:spPr>
        <p:txBody>
          <a:bodyPr>
            <a:normAutofit/>
          </a:bodyPr>
          <a:lstStyle/>
          <a:p>
            <a:pPr>
              <a:buClr>
                <a:srgbClr val="F36C37"/>
              </a:buClr>
            </a:pPr>
            <a:r>
              <a:rPr lang="ja-JP" altLang="en-US" sz="1600" b="1" dirty="0"/>
              <a:t>♂と♀を見分けたい。♀は</a:t>
            </a:r>
            <a:r>
              <a:rPr lang="en-US" altLang="ja-JP" sz="1600" b="1" dirty="0"/>
              <a:t>1/8</a:t>
            </a:r>
            <a:r>
              <a:rPr lang="ja-JP" altLang="en-US" sz="1600" b="1" dirty="0"/>
              <a:t>の割合でしか産まれない</a:t>
            </a:r>
            <a:endParaRPr lang="en-US" altLang="ja-JP" sz="1600" b="1" dirty="0"/>
          </a:p>
          <a:p>
            <a:pPr>
              <a:buClr>
                <a:srgbClr val="F36C37"/>
              </a:buClr>
            </a:pPr>
            <a:r>
              <a:rPr lang="ja-JP" altLang="en-US" sz="1600" b="1" dirty="0"/>
              <a:t>体の長さ、重さなどから見分けるモデルを作成し、正解率を計算すると</a:t>
            </a:r>
            <a:r>
              <a:rPr lang="en-US" altLang="ja-JP" sz="1600" b="1" dirty="0"/>
              <a:t>87.5%</a:t>
            </a:r>
            <a:r>
              <a:rPr lang="ja-JP" altLang="en-US" sz="1600" b="1" dirty="0"/>
              <a:t>だった</a:t>
            </a:r>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2"/>
            <a:ext cx="10658475" cy="1236863"/>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分類は正解率だけでは一概に評価できない</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1186003" y="1640942"/>
            <a:ext cx="10239234" cy="74328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1800" spc="0" dirty="0">
                <a:solidFill>
                  <a:schemeClr val="tx1">
                    <a:lumMod val="75000"/>
                    <a:lumOff val="25000"/>
                  </a:schemeClr>
                </a:solidFill>
              </a:rPr>
              <a:t>分類の場合は意図したとおりの予測ができているのか、正解率だけで判断するのは危険な場合があります。例えば以下のようなケースでは、正解率は高く出ますが、全く予測はできていません。</a:t>
            </a:r>
            <a:endParaRPr lang="en-US" altLang="ja-JP" sz="1800" spc="0" dirty="0">
              <a:solidFill>
                <a:schemeClr val="tx1">
                  <a:lumMod val="75000"/>
                  <a:lumOff val="25000"/>
                </a:schemeClr>
              </a:solidFill>
            </a:endParaRPr>
          </a:p>
        </p:txBody>
      </p:sp>
      <p:grpSp>
        <p:nvGrpSpPr>
          <p:cNvPr id="21" name="グループ化 20">
            <a:extLst>
              <a:ext uri="{FF2B5EF4-FFF2-40B4-BE49-F238E27FC236}">
                <a16:creationId xmlns:a16="http://schemas.microsoft.com/office/drawing/2014/main" id="{D0425C4A-E962-4350-9D96-56C844A5EE3E}"/>
              </a:ext>
            </a:extLst>
          </p:cNvPr>
          <p:cNvGrpSpPr/>
          <p:nvPr/>
        </p:nvGrpSpPr>
        <p:grpSpPr>
          <a:xfrm>
            <a:off x="1594617" y="3200306"/>
            <a:ext cx="9042282" cy="947727"/>
            <a:chOff x="1403088" y="3497022"/>
            <a:chExt cx="9042282" cy="947727"/>
          </a:xfrm>
        </p:grpSpPr>
        <p:pic>
          <p:nvPicPr>
            <p:cNvPr id="12" name="図 11">
              <a:extLst>
                <a:ext uri="{FF2B5EF4-FFF2-40B4-BE49-F238E27FC236}">
                  <a16:creationId xmlns:a16="http://schemas.microsoft.com/office/drawing/2014/main" id="{1876B2CD-D418-4884-BE60-6354640AA0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8752" y="3508131"/>
              <a:ext cx="936618" cy="936618"/>
            </a:xfrm>
            <a:prstGeom prst="rect">
              <a:avLst/>
            </a:prstGeom>
          </p:spPr>
        </p:pic>
        <p:pic>
          <p:nvPicPr>
            <p:cNvPr id="19" name="図 18">
              <a:extLst>
                <a:ext uri="{FF2B5EF4-FFF2-40B4-BE49-F238E27FC236}">
                  <a16:creationId xmlns:a16="http://schemas.microsoft.com/office/drawing/2014/main" id="{2A9464F7-3D5D-455B-BC89-E7098DB60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088" y="3508131"/>
              <a:ext cx="936618" cy="936618"/>
            </a:xfrm>
            <a:prstGeom prst="rect">
              <a:avLst/>
            </a:prstGeom>
          </p:spPr>
        </p:pic>
        <p:pic>
          <p:nvPicPr>
            <p:cNvPr id="43" name="図 42">
              <a:extLst>
                <a:ext uri="{FF2B5EF4-FFF2-40B4-BE49-F238E27FC236}">
                  <a16:creationId xmlns:a16="http://schemas.microsoft.com/office/drawing/2014/main" id="{15E601C6-E601-42CD-A93A-8FEDE59A16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0800" y="3497022"/>
              <a:ext cx="936618" cy="936618"/>
            </a:xfrm>
            <a:prstGeom prst="rect">
              <a:avLst/>
            </a:prstGeom>
          </p:spPr>
        </p:pic>
        <p:pic>
          <p:nvPicPr>
            <p:cNvPr id="44" name="図 43">
              <a:extLst>
                <a:ext uri="{FF2B5EF4-FFF2-40B4-BE49-F238E27FC236}">
                  <a16:creationId xmlns:a16="http://schemas.microsoft.com/office/drawing/2014/main" id="{3E666B4B-DC0E-4538-9A83-61DE92412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2848" y="3508131"/>
              <a:ext cx="936618" cy="936618"/>
            </a:xfrm>
            <a:prstGeom prst="rect">
              <a:avLst/>
            </a:prstGeom>
          </p:spPr>
        </p:pic>
        <p:pic>
          <p:nvPicPr>
            <p:cNvPr id="45" name="図 44">
              <a:extLst>
                <a:ext uri="{FF2B5EF4-FFF2-40B4-BE49-F238E27FC236}">
                  <a16:creationId xmlns:a16="http://schemas.microsoft.com/office/drawing/2014/main" id="{91BAB6ED-B797-44F9-A7DB-F98A1A75C2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4896" y="3508131"/>
              <a:ext cx="936618" cy="936618"/>
            </a:xfrm>
            <a:prstGeom prst="rect">
              <a:avLst/>
            </a:prstGeom>
          </p:spPr>
        </p:pic>
        <p:pic>
          <p:nvPicPr>
            <p:cNvPr id="46" name="図 45">
              <a:extLst>
                <a:ext uri="{FF2B5EF4-FFF2-40B4-BE49-F238E27FC236}">
                  <a16:creationId xmlns:a16="http://schemas.microsoft.com/office/drawing/2014/main" id="{6F38F9D0-703D-40E2-94AF-98024E764F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1040" y="3508131"/>
              <a:ext cx="936618" cy="936618"/>
            </a:xfrm>
            <a:prstGeom prst="rect">
              <a:avLst/>
            </a:prstGeom>
          </p:spPr>
        </p:pic>
        <p:pic>
          <p:nvPicPr>
            <p:cNvPr id="47" name="図 46">
              <a:extLst>
                <a:ext uri="{FF2B5EF4-FFF2-40B4-BE49-F238E27FC236}">
                  <a16:creationId xmlns:a16="http://schemas.microsoft.com/office/drawing/2014/main" id="{25A3C62E-F974-48FD-BD3C-1147331C38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944" y="3508131"/>
              <a:ext cx="936618" cy="936618"/>
            </a:xfrm>
            <a:prstGeom prst="rect">
              <a:avLst/>
            </a:prstGeom>
          </p:spPr>
        </p:pic>
        <p:pic>
          <p:nvPicPr>
            <p:cNvPr id="48" name="図 47">
              <a:extLst>
                <a:ext uri="{FF2B5EF4-FFF2-40B4-BE49-F238E27FC236}">
                  <a16:creationId xmlns:a16="http://schemas.microsoft.com/office/drawing/2014/main" id="{B580A9BD-5170-45D7-BD48-BB4ACAC4F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8992" y="3497022"/>
              <a:ext cx="936618" cy="936618"/>
            </a:xfrm>
            <a:prstGeom prst="rect">
              <a:avLst/>
            </a:prstGeom>
          </p:spPr>
        </p:pic>
      </p:grpSp>
      <p:grpSp>
        <p:nvGrpSpPr>
          <p:cNvPr id="22" name="グループ化 21">
            <a:extLst>
              <a:ext uri="{FF2B5EF4-FFF2-40B4-BE49-F238E27FC236}">
                <a16:creationId xmlns:a16="http://schemas.microsoft.com/office/drawing/2014/main" id="{20708EB4-B69E-4D36-ADBD-563342967525}"/>
              </a:ext>
            </a:extLst>
          </p:cNvPr>
          <p:cNvGrpSpPr/>
          <p:nvPr/>
        </p:nvGrpSpPr>
        <p:grpSpPr>
          <a:xfrm>
            <a:off x="1281906" y="4264272"/>
            <a:ext cx="9628187" cy="2088149"/>
            <a:chOff x="1281906" y="4264272"/>
            <a:chExt cx="9628187" cy="2088149"/>
          </a:xfrm>
        </p:grpSpPr>
        <p:sp>
          <p:nvSpPr>
            <p:cNvPr id="51" name="四角形: 角を丸くする 24">
              <a:extLst>
                <a:ext uri="{FF2B5EF4-FFF2-40B4-BE49-F238E27FC236}">
                  <a16:creationId xmlns:a16="http://schemas.microsoft.com/office/drawing/2014/main" id="{98E75F0F-D6F4-4201-8A7E-1411589E1A93}"/>
                </a:ext>
              </a:extLst>
            </p:cNvPr>
            <p:cNvSpPr>
              <a:spLocks noChangeArrowheads="1"/>
            </p:cNvSpPr>
            <p:nvPr/>
          </p:nvSpPr>
          <p:spPr bwMode="auto">
            <a:xfrm>
              <a:off x="1281906" y="5376339"/>
              <a:ext cx="9628187" cy="976082"/>
            </a:xfrm>
            <a:prstGeom prst="roundRect">
              <a:avLst>
                <a:gd name="adj" fmla="val 0"/>
              </a:avLst>
            </a:prstGeom>
            <a:solidFill>
              <a:srgbClr val="FFF4E1"/>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spcBef>
                  <a:spcPct val="20000"/>
                </a:spcBef>
                <a:buClr>
                  <a:schemeClr val="tx1"/>
                </a:buClr>
                <a:buFont typeface="Wingdings" panose="05000000000000000000" pitchFamily="2" charset="2"/>
                <a:buChar char="n"/>
                <a:defRPr kumimoji="1" sz="2800">
                  <a:solidFill>
                    <a:srgbClr val="494949"/>
                  </a:solidFill>
                  <a:latin typeface="メイリオ" panose="020B0604030504040204" pitchFamily="50" charset="-128"/>
                  <a:ea typeface="メイリオ" panose="020B0604030504040204" pitchFamily="50" charset="-128"/>
                </a:defRPr>
              </a:lvl1pPr>
              <a:lvl2pPr marL="742950" indent="-285750">
                <a:spcBef>
                  <a:spcPct val="20000"/>
                </a:spcBef>
                <a:buClr>
                  <a:schemeClr val="tx1"/>
                </a:buClr>
                <a:buFont typeface="Wingdings" panose="05000000000000000000" pitchFamily="2" charset="2"/>
                <a:buChar char="l"/>
                <a:defRPr kumimoji="1" sz="2800">
                  <a:solidFill>
                    <a:srgbClr val="494949"/>
                  </a:solidFill>
                  <a:latin typeface="メイリオ" panose="020B0604030504040204" pitchFamily="50" charset="-128"/>
                  <a:ea typeface="メイリオ" panose="020B0604030504040204" pitchFamily="50" charset="-128"/>
                </a:defRPr>
              </a:lvl2pPr>
              <a:lvl3pPr marL="11430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3pPr>
              <a:lvl4pPr marL="16002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4pPr>
              <a:lvl5pPr marL="20574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5pPr>
              <a:lvl6pPr marL="25146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6pPr>
              <a:lvl7pPr marL="29718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7pPr>
              <a:lvl8pPr marL="34290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8pPr>
              <a:lvl9pPr marL="38862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9pPr>
            </a:lstStyle>
            <a:p>
              <a:pPr>
                <a:spcBef>
                  <a:spcPct val="0"/>
                </a:spcBef>
                <a:buClrTx/>
                <a:buFontTx/>
                <a:buNone/>
              </a:pPr>
              <a:endParaRPr lang="ja-JP" altLang="en-US" sz="1800" dirty="0">
                <a:solidFill>
                  <a:schemeClr val="bg1"/>
                </a:solidFill>
                <a:latin typeface="Calibri" panose="020F0502020204030204" pitchFamily="34" charset="0"/>
              </a:endParaRPr>
            </a:p>
          </p:txBody>
        </p:sp>
        <p:sp>
          <p:nvSpPr>
            <p:cNvPr id="60" name="正方形/長方形 59">
              <a:extLst>
                <a:ext uri="{FF2B5EF4-FFF2-40B4-BE49-F238E27FC236}">
                  <a16:creationId xmlns:a16="http://schemas.microsoft.com/office/drawing/2014/main" id="{53100DBC-17A9-4A69-90DE-032731EEB2DA}"/>
                </a:ext>
              </a:extLst>
            </p:cNvPr>
            <p:cNvSpPr/>
            <p:nvPr/>
          </p:nvSpPr>
          <p:spPr>
            <a:xfrm>
              <a:off x="2719028" y="4919833"/>
              <a:ext cx="6759919" cy="400110"/>
            </a:xfrm>
            <a:prstGeom prst="rect">
              <a:avLst/>
            </a:prstGeom>
          </p:spPr>
          <p:txBody>
            <a:bodyPr wrap="square">
              <a:spAutoFit/>
            </a:bodyPr>
            <a:lstStyle/>
            <a:p>
              <a:pPr algn="ctr">
                <a:defRPr/>
              </a:pPr>
              <a:r>
                <a:rPr lang="ja-JP" altLang="en-US" sz="2000" b="1" u="sng" spc="300" dirty="0">
                  <a:solidFill>
                    <a:srgbClr val="F36C37"/>
                  </a:solidFill>
                  <a:latin typeface="+mn-ea"/>
                </a:rPr>
                <a:t>予測結果を確認すると全部♂だと判定していた</a:t>
              </a:r>
              <a:r>
                <a:rPr lang="en-US" altLang="ja-JP" sz="2000" b="1" u="sng" spc="300" dirty="0">
                  <a:solidFill>
                    <a:srgbClr val="F36C37"/>
                  </a:solidFill>
                  <a:latin typeface="+mn-ea"/>
                </a:rPr>
                <a:t>...</a:t>
              </a:r>
            </a:p>
          </p:txBody>
        </p:sp>
        <p:pic>
          <p:nvPicPr>
            <p:cNvPr id="61" name="グラフィックス 34">
              <a:extLst>
                <a:ext uri="{FF2B5EF4-FFF2-40B4-BE49-F238E27FC236}">
                  <a16:creationId xmlns:a16="http://schemas.microsoft.com/office/drawing/2014/main" id="{F662401A-907A-46FC-A9FC-124F7772E0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3461" y="4264272"/>
              <a:ext cx="823912" cy="55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正方形/長方形 61">
              <a:extLst>
                <a:ext uri="{FF2B5EF4-FFF2-40B4-BE49-F238E27FC236}">
                  <a16:creationId xmlns:a16="http://schemas.microsoft.com/office/drawing/2014/main" id="{8A802288-24E2-40C3-9223-10D976DF96CF}"/>
                </a:ext>
              </a:extLst>
            </p:cNvPr>
            <p:cNvSpPr/>
            <p:nvPr/>
          </p:nvSpPr>
          <p:spPr>
            <a:xfrm>
              <a:off x="1691329" y="5453652"/>
              <a:ext cx="9042282" cy="830997"/>
            </a:xfrm>
            <a:prstGeom prst="rect">
              <a:avLst/>
            </a:prstGeom>
          </p:spPr>
          <p:txBody>
            <a:bodyPr wrap="square">
              <a:spAutoFit/>
            </a:bodyPr>
            <a:lstStyle/>
            <a:p>
              <a:pPr>
                <a:defRPr/>
              </a:pPr>
              <a:r>
                <a:rPr lang="ja-JP" altLang="en-US" sz="1600" b="1" spc="300" dirty="0">
                  <a:solidFill>
                    <a:srgbClr val="494949"/>
                  </a:solidFill>
                  <a:latin typeface="+mn-ea"/>
                </a:rPr>
                <a:t>このようにサンプル数に偏りのあるデータを不均衡データといいます。</a:t>
              </a:r>
              <a:endParaRPr lang="en-US" altLang="ja-JP" sz="1600" b="1" spc="300" dirty="0">
                <a:solidFill>
                  <a:srgbClr val="494949"/>
                </a:solidFill>
                <a:latin typeface="+mn-ea"/>
              </a:endParaRPr>
            </a:p>
            <a:p>
              <a:pPr>
                <a:defRPr/>
              </a:pPr>
              <a:r>
                <a:rPr lang="ja-JP" altLang="en-US" sz="1600" b="1" spc="300" dirty="0">
                  <a:solidFill>
                    <a:srgbClr val="494949"/>
                  </a:solidFill>
                  <a:latin typeface="+mn-ea"/>
                </a:rPr>
                <a:t>実際の課題には多くの不均衡データがあり、例えば不良品の検知などではほとんどが良品なので、不良品のデータが極端に少なかったりします。</a:t>
              </a:r>
              <a:endParaRPr lang="en-US" altLang="ja-JP" sz="1600" b="1" spc="300" dirty="0">
                <a:solidFill>
                  <a:srgbClr val="494949"/>
                </a:solidFill>
                <a:latin typeface="+mn-ea"/>
              </a:endParaRPr>
            </a:p>
          </p:txBody>
        </p:sp>
      </p:grpSp>
    </p:spTree>
    <p:extLst>
      <p:ext uri="{BB962C8B-B14F-4D97-AF65-F5344CB8AC3E}">
        <p14:creationId xmlns:p14="http://schemas.microsoft.com/office/powerpoint/2010/main" val="35201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924DF3-66C0-493B-B0BB-F5E8BB9D97A6}"/>
              </a:ext>
            </a:extLst>
          </p:cNvPr>
          <p:cNvSpPr>
            <a:spLocks noGrp="1"/>
          </p:cNvSpPr>
          <p:nvPr>
            <p:ph type="title"/>
          </p:nvPr>
        </p:nvSpPr>
        <p:spPr/>
        <p:txBody>
          <a:bodyPr/>
          <a:lstStyle/>
          <a:p>
            <a:r>
              <a:rPr lang="en-US" altLang="ja-JP" dirty="0"/>
              <a:t>3-3-9.</a:t>
            </a:r>
            <a:r>
              <a:rPr lang="ja-JP" altLang="en-US" dirty="0"/>
              <a:t>正解率以外の評価指標を確認する②</a:t>
            </a:r>
            <a:endParaRPr kumimoji="1" lang="ja-JP" altLang="en-US" dirty="0"/>
          </a:p>
        </p:txBody>
      </p:sp>
      <p:sp>
        <p:nvSpPr>
          <p:cNvPr id="4" name="スライド番号プレースホルダー 3">
            <a:extLst>
              <a:ext uri="{FF2B5EF4-FFF2-40B4-BE49-F238E27FC236}">
                <a16:creationId xmlns:a16="http://schemas.microsoft.com/office/drawing/2014/main" id="{047A4A73-5878-4C4C-9BEF-18E9D9CD7430}"/>
              </a:ext>
            </a:extLst>
          </p:cNvPr>
          <p:cNvSpPr>
            <a:spLocks noGrp="1"/>
          </p:cNvSpPr>
          <p:nvPr>
            <p:ph type="sldNum" sz="quarter" idx="10"/>
          </p:nvPr>
        </p:nvSpPr>
        <p:spPr/>
        <p:txBody>
          <a:bodyPr/>
          <a:lstStyle/>
          <a:p>
            <a:fld id="{5D750650-B10A-47BF-93C2-E1678438B37A}" type="slidenum">
              <a:rPr kumimoji="1" lang="ja-JP" altLang="en-US" smtClean="0"/>
              <a:pPr/>
              <a:t>167</a:t>
            </a:fld>
            <a:endParaRPr kumimoji="1" lang="ja-JP" altLang="en-US"/>
          </a:p>
        </p:txBody>
      </p:sp>
      <p:sp>
        <p:nvSpPr>
          <p:cNvPr id="23" name="四角形: 角を丸くする 22">
            <a:extLst>
              <a:ext uri="{FF2B5EF4-FFF2-40B4-BE49-F238E27FC236}">
                <a16:creationId xmlns:a16="http://schemas.microsoft.com/office/drawing/2014/main" id="{2E530EA7-437D-4C40-B0FC-6608F4D23425}"/>
              </a:ext>
            </a:extLst>
          </p:cNvPr>
          <p:cNvSpPr/>
          <p:nvPr/>
        </p:nvSpPr>
        <p:spPr bwMode="auto">
          <a:xfrm>
            <a:off x="766763" y="1955304"/>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24" name="グループ化 23">
            <a:extLst>
              <a:ext uri="{FF2B5EF4-FFF2-40B4-BE49-F238E27FC236}">
                <a16:creationId xmlns:a16="http://schemas.microsoft.com/office/drawing/2014/main" id="{FD200185-C844-47FC-A856-2653849796DF}"/>
              </a:ext>
            </a:extLst>
          </p:cNvPr>
          <p:cNvGrpSpPr/>
          <p:nvPr/>
        </p:nvGrpSpPr>
        <p:grpSpPr>
          <a:xfrm>
            <a:off x="2683248" y="1772413"/>
            <a:ext cx="6825504" cy="426124"/>
            <a:chOff x="2154608" y="3539394"/>
            <a:chExt cx="6825505" cy="426124"/>
          </a:xfrm>
        </p:grpSpPr>
        <p:sp>
          <p:nvSpPr>
            <p:cNvPr id="25" name="四角形: 角を丸くする 24">
              <a:extLst>
                <a:ext uri="{FF2B5EF4-FFF2-40B4-BE49-F238E27FC236}">
                  <a16:creationId xmlns:a16="http://schemas.microsoft.com/office/drawing/2014/main" id="{94A21E89-2EA5-4B0E-894C-2F018E71684F}"/>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26" name="正方形/長方形 25">
              <a:extLst>
                <a:ext uri="{FF2B5EF4-FFF2-40B4-BE49-F238E27FC236}">
                  <a16:creationId xmlns:a16="http://schemas.microsoft.com/office/drawing/2014/main" id="{504BD67F-4761-4850-9172-EBF7040887F9}"/>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000" b="1" spc="150" dirty="0">
                  <a:solidFill>
                    <a:schemeClr val="bg1"/>
                  </a:solidFill>
                  <a:latin typeface="+mn-ea"/>
                </a:rPr>
                <a:t>適合率（</a:t>
              </a:r>
              <a:r>
                <a:rPr lang="en-US" altLang="ja-JP" sz="2000" b="1" spc="150" dirty="0">
                  <a:solidFill>
                    <a:schemeClr val="bg1"/>
                  </a:solidFill>
                  <a:latin typeface="+mn-ea"/>
                </a:rPr>
                <a:t>Precision</a:t>
              </a:r>
              <a:r>
                <a:rPr lang="ja-JP" altLang="en-US" sz="2000" b="1" spc="150" dirty="0">
                  <a:solidFill>
                    <a:schemeClr val="bg1"/>
                  </a:solidFill>
                  <a:latin typeface="+mn-ea"/>
                </a:rPr>
                <a:t>）</a:t>
              </a:r>
            </a:p>
          </p:txBody>
        </p:sp>
      </p:grpSp>
      <p:sp>
        <p:nvSpPr>
          <p:cNvPr id="39" name="テキスト ボックス 38">
            <a:extLst>
              <a:ext uri="{FF2B5EF4-FFF2-40B4-BE49-F238E27FC236}">
                <a16:creationId xmlns:a16="http://schemas.microsoft.com/office/drawing/2014/main" id="{91244413-8088-49DC-9579-1A682C9D5A7B}"/>
              </a:ext>
            </a:extLst>
          </p:cNvPr>
          <p:cNvSpPr txBox="1"/>
          <p:nvPr/>
        </p:nvSpPr>
        <p:spPr>
          <a:xfrm>
            <a:off x="757353" y="958512"/>
            <a:ext cx="10658473" cy="71404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t>こういった不均衡なデータに対して、分類の予測精度を確認する方法として以下のような評価指標が良く用いられます。正解率と</a:t>
            </a:r>
            <a:r>
              <a:rPr lang="en-US" altLang="ja-JP" sz="1600" dirty="0"/>
              <a:t>F</a:t>
            </a:r>
            <a:r>
              <a:rPr lang="ja-JP" altLang="en-US" sz="1600" dirty="0"/>
              <a:t>値両方が高いというのが一つの指標になります。</a:t>
            </a:r>
            <a:endParaRPr lang="en-US" altLang="ja-JP" sz="1600" dirty="0"/>
          </a:p>
        </p:txBody>
      </p:sp>
      <p:sp>
        <p:nvSpPr>
          <p:cNvPr id="40" name="テキスト ボックス 39">
            <a:extLst>
              <a:ext uri="{FF2B5EF4-FFF2-40B4-BE49-F238E27FC236}">
                <a16:creationId xmlns:a16="http://schemas.microsoft.com/office/drawing/2014/main" id="{B2C5F025-C3DE-4B14-AB4C-746FEB79DB1A}"/>
              </a:ext>
            </a:extLst>
          </p:cNvPr>
          <p:cNvSpPr txBox="1"/>
          <p:nvPr/>
        </p:nvSpPr>
        <p:spPr>
          <a:xfrm>
            <a:off x="1916723" y="5720355"/>
            <a:ext cx="9508515" cy="71404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t>全て確認できる</a:t>
            </a:r>
            <a:r>
              <a:rPr lang="en-US" altLang="ja-JP" sz="1600" dirty="0">
                <a:solidFill>
                  <a:srgbClr val="F36C37"/>
                </a:solidFill>
              </a:rPr>
              <a:t>scikit-learn</a:t>
            </a:r>
            <a:r>
              <a:rPr lang="ja-JP" altLang="en-US" sz="1600" dirty="0">
                <a:solidFill>
                  <a:srgbClr val="F36C37"/>
                </a:solidFill>
              </a:rPr>
              <a:t>の</a:t>
            </a:r>
            <a:r>
              <a:rPr lang="en-US" altLang="ja-JP" sz="1600" dirty="0" err="1">
                <a:solidFill>
                  <a:srgbClr val="F36C37"/>
                </a:solidFill>
              </a:rPr>
              <a:t>classification_report</a:t>
            </a:r>
            <a:r>
              <a:rPr lang="ja-JP" altLang="en-US" sz="1600" dirty="0"/>
              <a:t>メソッドが便利です。</a:t>
            </a:r>
            <a:endParaRPr lang="en-US" altLang="ja-JP" sz="1600" dirty="0"/>
          </a:p>
          <a:p>
            <a:pPr algn="l">
              <a:lnSpc>
                <a:spcPct val="130000"/>
              </a:lnSpc>
            </a:pPr>
            <a:r>
              <a:rPr lang="en-US" altLang="ja-JP" sz="1600" dirty="0"/>
              <a:t>※ </a:t>
            </a:r>
            <a:r>
              <a:rPr lang="ja-JP" altLang="en-US" sz="1600" dirty="0"/>
              <a:t>その他にも混同行列、</a:t>
            </a:r>
            <a:r>
              <a:rPr lang="en-US" altLang="ja-JP" sz="1600" dirty="0"/>
              <a:t>AUC</a:t>
            </a:r>
            <a:r>
              <a:rPr lang="ja-JP" altLang="en-US" sz="1600" dirty="0"/>
              <a:t>（</a:t>
            </a:r>
            <a:r>
              <a:rPr lang="en-US" altLang="ja-JP" sz="1600" dirty="0"/>
              <a:t>ROC</a:t>
            </a:r>
            <a:r>
              <a:rPr lang="ja-JP" altLang="en-US" sz="1600" dirty="0"/>
              <a:t>曲線、</a:t>
            </a:r>
            <a:r>
              <a:rPr lang="en-US" altLang="ja-JP" sz="1600" dirty="0"/>
              <a:t>PR</a:t>
            </a:r>
            <a:r>
              <a:rPr lang="ja-JP" altLang="en-US" sz="1600" dirty="0"/>
              <a:t>曲線）などもよく用いられます。</a:t>
            </a:r>
          </a:p>
        </p:txBody>
      </p:sp>
      <p:sp>
        <p:nvSpPr>
          <p:cNvPr id="41" name="四角形: 角を丸くする 40">
            <a:extLst>
              <a:ext uri="{FF2B5EF4-FFF2-40B4-BE49-F238E27FC236}">
                <a16:creationId xmlns:a16="http://schemas.microsoft.com/office/drawing/2014/main" id="{8A817A4B-2362-40DF-A6D6-A441448B110A}"/>
              </a:ext>
            </a:extLst>
          </p:cNvPr>
          <p:cNvSpPr/>
          <p:nvPr/>
        </p:nvSpPr>
        <p:spPr bwMode="auto">
          <a:xfrm>
            <a:off x="766763" y="3376254"/>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42" name="グループ化 41">
            <a:extLst>
              <a:ext uri="{FF2B5EF4-FFF2-40B4-BE49-F238E27FC236}">
                <a16:creationId xmlns:a16="http://schemas.microsoft.com/office/drawing/2014/main" id="{E1C129D8-3F55-4A77-8048-58A72C22069B}"/>
              </a:ext>
            </a:extLst>
          </p:cNvPr>
          <p:cNvGrpSpPr/>
          <p:nvPr/>
        </p:nvGrpSpPr>
        <p:grpSpPr>
          <a:xfrm>
            <a:off x="2683248" y="3193363"/>
            <a:ext cx="6825504" cy="426124"/>
            <a:chOff x="2154608" y="3539394"/>
            <a:chExt cx="6825505" cy="426124"/>
          </a:xfrm>
        </p:grpSpPr>
        <p:sp>
          <p:nvSpPr>
            <p:cNvPr id="43" name="四角形: 角を丸くする 42">
              <a:extLst>
                <a:ext uri="{FF2B5EF4-FFF2-40B4-BE49-F238E27FC236}">
                  <a16:creationId xmlns:a16="http://schemas.microsoft.com/office/drawing/2014/main" id="{0A6DF4B6-17A7-489A-A422-CFFEB1180ED4}"/>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44" name="正方形/長方形 43">
              <a:extLst>
                <a:ext uri="{FF2B5EF4-FFF2-40B4-BE49-F238E27FC236}">
                  <a16:creationId xmlns:a16="http://schemas.microsoft.com/office/drawing/2014/main" id="{C7822AA5-CFA2-42B9-AF07-3A744305DF03}"/>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000" b="1" spc="150" dirty="0">
                  <a:solidFill>
                    <a:schemeClr val="bg1"/>
                  </a:solidFill>
                  <a:latin typeface="+mn-ea"/>
                </a:rPr>
                <a:t>再現率（</a:t>
              </a:r>
              <a:r>
                <a:rPr lang="en-US" altLang="ja-JP" sz="2000" b="1" spc="150" dirty="0">
                  <a:solidFill>
                    <a:schemeClr val="bg1"/>
                  </a:solidFill>
                  <a:latin typeface="+mn-ea"/>
                </a:rPr>
                <a:t>Recall</a:t>
              </a:r>
              <a:r>
                <a:rPr lang="ja-JP" altLang="en-US" sz="2000" b="1" spc="150" dirty="0">
                  <a:solidFill>
                    <a:schemeClr val="bg1"/>
                  </a:solidFill>
                  <a:latin typeface="+mn-ea"/>
                </a:rPr>
                <a:t>）</a:t>
              </a:r>
            </a:p>
          </p:txBody>
        </p:sp>
      </p:grpSp>
      <p:sp>
        <p:nvSpPr>
          <p:cNvPr id="45" name="四角形: 角を丸くする 44">
            <a:extLst>
              <a:ext uri="{FF2B5EF4-FFF2-40B4-BE49-F238E27FC236}">
                <a16:creationId xmlns:a16="http://schemas.microsoft.com/office/drawing/2014/main" id="{5D6450D0-5C72-4562-8A49-F05E797B90D2}"/>
              </a:ext>
            </a:extLst>
          </p:cNvPr>
          <p:cNvSpPr/>
          <p:nvPr/>
        </p:nvSpPr>
        <p:spPr bwMode="auto">
          <a:xfrm>
            <a:off x="766763" y="4715370"/>
            <a:ext cx="10658475" cy="996458"/>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46" name="グループ化 45">
            <a:extLst>
              <a:ext uri="{FF2B5EF4-FFF2-40B4-BE49-F238E27FC236}">
                <a16:creationId xmlns:a16="http://schemas.microsoft.com/office/drawing/2014/main" id="{A976F03A-5B37-401C-BA52-01F6B0670260}"/>
              </a:ext>
            </a:extLst>
          </p:cNvPr>
          <p:cNvGrpSpPr/>
          <p:nvPr/>
        </p:nvGrpSpPr>
        <p:grpSpPr>
          <a:xfrm>
            <a:off x="2683248" y="4532479"/>
            <a:ext cx="6825504" cy="426124"/>
            <a:chOff x="2154608" y="3539394"/>
            <a:chExt cx="6825505" cy="426124"/>
          </a:xfrm>
        </p:grpSpPr>
        <p:sp>
          <p:nvSpPr>
            <p:cNvPr id="50" name="四角形: 角を丸くする 49">
              <a:extLst>
                <a:ext uri="{FF2B5EF4-FFF2-40B4-BE49-F238E27FC236}">
                  <a16:creationId xmlns:a16="http://schemas.microsoft.com/office/drawing/2014/main" id="{5D12F978-89B6-4A91-82F5-B13C2CA29EBF}"/>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51" name="正方形/長方形 50">
              <a:extLst>
                <a:ext uri="{FF2B5EF4-FFF2-40B4-BE49-F238E27FC236}">
                  <a16:creationId xmlns:a16="http://schemas.microsoft.com/office/drawing/2014/main" id="{7972D301-0017-4EC4-8951-6C890752A95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F</a:t>
              </a:r>
              <a:r>
                <a:rPr lang="ja-JP" altLang="en-US" sz="2000" b="1" spc="150" dirty="0">
                  <a:solidFill>
                    <a:schemeClr val="bg1"/>
                  </a:solidFill>
                  <a:latin typeface="+mn-ea"/>
                </a:rPr>
                <a:t>値（</a:t>
              </a:r>
              <a:r>
                <a:rPr lang="en-US" altLang="ja-JP" sz="2000" b="1" spc="150" dirty="0">
                  <a:solidFill>
                    <a:schemeClr val="bg1"/>
                  </a:solidFill>
                  <a:latin typeface="+mn-ea"/>
                </a:rPr>
                <a:t>F1-score</a:t>
              </a:r>
              <a:r>
                <a:rPr lang="ja-JP" altLang="en-US" sz="2000" b="1" spc="150" dirty="0">
                  <a:solidFill>
                    <a:schemeClr val="bg1"/>
                  </a:solidFill>
                  <a:latin typeface="+mn-ea"/>
                </a:rPr>
                <a:t>）</a:t>
              </a:r>
            </a:p>
          </p:txBody>
        </p:sp>
      </p:grpSp>
      <p:sp>
        <p:nvSpPr>
          <p:cNvPr id="5" name="テキスト ボックス 4">
            <a:extLst>
              <a:ext uri="{FF2B5EF4-FFF2-40B4-BE49-F238E27FC236}">
                <a16:creationId xmlns:a16="http://schemas.microsoft.com/office/drawing/2014/main" id="{822A5D6D-82FF-43E9-A4AE-AAE9ACDE0B71}"/>
              </a:ext>
            </a:extLst>
          </p:cNvPr>
          <p:cNvSpPr txBox="1"/>
          <p:nvPr/>
        </p:nvSpPr>
        <p:spPr>
          <a:xfrm>
            <a:off x="1262185" y="2164375"/>
            <a:ext cx="10163053" cy="830997"/>
          </a:xfrm>
          <a:prstGeom prst="rect">
            <a:avLst/>
          </a:prstGeom>
          <a:noFill/>
        </p:spPr>
        <p:txBody>
          <a:bodyPr wrap="square" rtlCol="0">
            <a:spAutoFit/>
          </a:bodyPr>
          <a:lstStyle/>
          <a:p>
            <a:pPr marL="342900" indent="-342900" algn="just">
              <a:buFont typeface="Arial" panose="020B0604020202020204" pitchFamily="34" charset="0"/>
              <a:buChar char="•"/>
            </a:pPr>
            <a:r>
              <a:rPr kumimoji="1" lang="ja-JP" altLang="en-US" sz="1600" b="1" dirty="0">
                <a:solidFill>
                  <a:srgbClr val="EB0046"/>
                </a:solidFill>
                <a:latin typeface="+mn-ea"/>
              </a:rPr>
              <a:t>正と予測したものが、どれだけ正しかったか</a:t>
            </a:r>
            <a:r>
              <a:rPr kumimoji="1" lang="ja-JP" altLang="en-US" sz="1600" b="1" dirty="0">
                <a:solidFill>
                  <a:schemeClr val="tx1">
                    <a:lumMod val="75000"/>
                    <a:lumOff val="25000"/>
                  </a:schemeClr>
                </a:solidFill>
                <a:latin typeface="+mn-ea"/>
              </a:rPr>
              <a:t>を見る指標</a:t>
            </a:r>
            <a:endParaRPr kumimoji="1" lang="en-US" altLang="ja-JP" sz="1600" b="1" dirty="0">
              <a:solidFill>
                <a:schemeClr val="tx1">
                  <a:lumMod val="75000"/>
                  <a:lumOff val="25000"/>
                </a:schemeClr>
              </a:solidFill>
              <a:latin typeface="+mn-ea"/>
            </a:endParaRPr>
          </a:p>
          <a:p>
            <a:pPr marL="342900" indent="-342900" algn="just">
              <a:buFont typeface="Arial" panose="020B0604020202020204" pitchFamily="34" charset="0"/>
              <a:buChar char="•"/>
            </a:pPr>
            <a:r>
              <a:rPr kumimoji="1" lang="ja-JP" altLang="en-US" sz="1600" b="1" dirty="0">
                <a:solidFill>
                  <a:schemeClr val="tx1">
                    <a:lumMod val="75000"/>
                    <a:lumOff val="25000"/>
                  </a:schemeClr>
                </a:solidFill>
                <a:latin typeface="+mn-ea"/>
              </a:rPr>
              <a:t>高いほど無駄うちが少ないといえる（無駄に正と判定していない）</a:t>
            </a:r>
            <a:endParaRPr kumimoji="1" lang="en-US" altLang="ja-JP" sz="1600" b="1" dirty="0">
              <a:solidFill>
                <a:schemeClr val="tx1">
                  <a:lumMod val="75000"/>
                  <a:lumOff val="25000"/>
                </a:schemeClr>
              </a:solidFill>
              <a:latin typeface="+mn-ea"/>
            </a:endParaRPr>
          </a:p>
          <a:p>
            <a:pPr marL="342900" indent="-342900" algn="just">
              <a:buFont typeface="Arial" panose="020B0604020202020204" pitchFamily="34" charset="0"/>
              <a:buChar char="•"/>
            </a:pPr>
            <a:r>
              <a:rPr kumimoji="1" lang="en-US" altLang="ja-JP" sz="1600" b="1" dirty="0">
                <a:solidFill>
                  <a:schemeClr val="tx1">
                    <a:lumMod val="75000"/>
                    <a:lumOff val="25000"/>
                  </a:schemeClr>
                </a:solidFill>
                <a:latin typeface="+mn-ea"/>
              </a:rPr>
              <a:t>scikit-learn</a:t>
            </a:r>
            <a:r>
              <a:rPr kumimoji="1" lang="ja-JP" altLang="en-US" sz="1600" b="1" dirty="0">
                <a:solidFill>
                  <a:schemeClr val="tx1">
                    <a:lumMod val="75000"/>
                    <a:lumOff val="25000"/>
                  </a:schemeClr>
                </a:solidFill>
                <a:latin typeface="+mn-ea"/>
              </a:rPr>
              <a:t>の</a:t>
            </a:r>
            <a:r>
              <a:rPr kumimoji="1" lang="en-US" altLang="ja-JP" sz="1600" b="1" dirty="0">
                <a:solidFill>
                  <a:schemeClr val="tx1">
                    <a:lumMod val="75000"/>
                    <a:lumOff val="25000"/>
                  </a:schemeClr>
                </a:solidFill>
                <a:latin typeface="+mn-ea"/>
              </a:rPr>
              <a:t>precision_score</a:t>
            </a:r>
            <a:r>
              <a:rPr kumimoji="1" lang="ja-JP" altLang="en-US" sz="1600" b="1" dirty="0">
                <a:solidFill>
                  <a:schemeClr val="tx1">
                    <a:lumMod val="75000"/>
                    <a:lumOff val="25000"/>
                  </a:schemeClr>
                </a:solidFill>
                <a:latin typeface="+mn-ea"/>
              </a:rPr>
              <a:t>メソッドで確認できる</a:t>
            </a:r>
          </a:p>
        </p:txBody>
      </p:sp>
      <p:sp>
        <p:nvSpPr>
          <p:cNvPr id="52" name="テキスト ボックス 51">
            <a:extLst>
              <a:ext uri="{FF2B5EF4-FFF2-40B4-BE49-F238E27FC236}">
                <a16:creationId xmlns:a16="http://schemas.microsoft.com/office/drawing/2014/main" id="{EFEA60CB-8CA2-46BB-B8D5-8E7221ADFBAB}"/>
              </a:ext>
            </a:extLst>
          </p:cNvPr>
          <p:cNvSpPr txBox="1"/>
          <p:nvPr/>
        </p:nvSpPr>
        <p:spPr>
          <a:xfrm>
            <a:off x="1262185" y="3597953"/>
            <a:ext cx="10163053" cy="830997"/>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1600" b="1" dirty="0">
                <a:solidFill>
                  <a:srgbClr val="EB0046"/>
                </a:solidFill>
                <a:latin typeface="+mn-ea"/>
              </a:rPr>
              <a:t>実際に正であったもののうち、どれだけ正と予測できたか</a:t>
            </a:r>
            <a:r>
              <a:rPr kumimoji="1" lang="ja-JP" altLang="en-US" sz="1600" b="1" dirty="0">
                <a:solidFill>
                  <a:schemeClr val="tx1">
                    <a:lumMod val="75000"/>
                    <a:lumOff val="25000"/>
                  </a:schemeClr>
                </a:solidFill>
                <a:latin typeface="+mn-ea"/>
              </a:rPr>
              <a:t>を見る指標</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ja-JP" altLang="en-US" sz="1600" b="1" dirty="0">
                <a:solidFill>
                  <a:schemeClr val="tx1">
                    <a:lumMod val="75000"/>
                    <a:lumOff val="25000"/>
                  </a:schemeClr>
                </a:solidFill>
                <a:latin typeface="+mn-ea"/>
              </a:rPr>
              <a:t>高いほど取りこぼしがが少ないといえる（正のものを見落としていない）</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en-US" altLang="ja-JP" sz="1600" b="1" dirty="0">
                <a:solidFill>
                  <a:schemeClr val="tx1">
                    <a:lumMod val="75000"/>
                    <a:lumOff val="25000"/>
                  </a:schemeClr>
                </a:solidFill>
                <a:latin typeface="+mn-ea"/>
              </a:rPr>
              <a:t>scikit-learn</a:t>
            </a:r>
            <a:r>
              <a:rPr kumimoji="1" lang="ja-JP" altLang="en-US" sz="1600" b="1" dirty="0">
                <a:solidFill>
                  <a:schemeClr val="tx1">
                    <a:lumMod val="75000"/>
                    <a:lumOff val="25000"/>
                  </a:schemeClr>
                </a:solidFill>
                <a:latin typeface="+mn-ea"/>
              </a:rPr>
              <a:t>の</a:t>
            </a:r>
            <a:r>
              <a:rPr kumimoji="1" lang="en-US" altLang="ja-JP" sz="1600" b="1" dirty="0">
                <a:solidFill>
                  <a:schemeClr val="tx1">
                    <a:lumMod val="75000"/>
                    <a:lumOff val="25000"/>
                  </a:schemeClr>
                </a:solidFill>
                <a:latin typeface="+mn-ea"/>
              </a:rPr>
              <a:t>recall_score</a:t>
            </a:r>
            <a:r>
              <a:rPr kumimoji="1" lang="ja-JP" altLang="en-US" sz="1600" b="1" dirty="0">
                <a:solidFill>
                  <a:schemeClr val="tx1">
                    <a:lumMod val="75000"/>
                    <a:lumOff val="25000"/>
                  </a:schemeClr>
                </a:solidFill>
                <a:latin typeface="+mn-ea"/>
              </a:rPr>
              <a:t>メソッドで確認できる</a:t>
            </a:r>
          </a:p>
        </p:txBody>
      </p:sp>
      <p:sp>
        <p:nvSpPr>
          <p:cNvPr id="53" name="テキスト ボックス 52">
            <a:extLst>
              <a:ext uri="{FF2B5EF4-FFF2-40B4-BE49-F238E27FC236}">
                <a16:creationId xmlns:a16="http://schemas.microsoft.com/office/drawing/2014/main" id="{3E5D752F-701B-422C-91A3-AA3D4FD0A760}"/>
              </a:ext>
            </a:extLst>
          </p:cNvPr>
          <p:cNvSpPr txBox="1"/>
          <p:nvPr/>
        </p:nvSpPr>
        <p:spPr>
          <a:xfrm>
            <a:off x="1262185" y="4920953"/>
            <a:ext cx="10163053" cy="830997"/>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1600" b="1" dirty="0">
                <a:solidFill>
                  <a:srgbClr val="EB0046"/>
                </a:solidFill>
                <a:latin typeface="+mn-ea"/>
              </a:rPr>
              <a:t>適合率と再現率の調和平均</a:t>
            </a:r>
            <a:r>
              <a:rPr kumimoji="1" lang="ja-JP" altLang="en-US" sz="1600" b="1" dirty="0">
                <a:solidFill>
                  <a:schemeClr val="tx1">
                    <a:lumMod val="75000"/>
                    <a:lumOff val="25000"/>
                  </a:schemeClr>
                </a:solidFill>
                <a:latin typeface="+mn-ea"/>
              </a:rPr>
              <a:t>（両方を加味した評価）</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ja-JP" altLang="en-US" sz="1600" b="1" dirty="0">
                <a:solidFill>
                  <a:schemeClr val="tx1">
                    <a:lumMod val="75000"/>
                    <a:lumOff val="25000"/>
                  </a:schemeClr>
                </a:solidFill>
                <a:latin typeface="+mn-ea"/>
              </a:rPr>
              <a:t>適合率と再現率両方が高いと高くなり、片方でも低いと低くなる。</a:t>
            </a:r>
            <a:r>
              <a:rPr kumimoji="1" lang="en-US" altLang="ja-JP" sz="1600" b="1" dirty="0">
                <a:solidFill>
                  <a:schemeClr val="tx1">
                    <a:lumMod val="75000"/>
                    <a:lumOff val="25000"/>
                  </a:schemeClr>
                </a:solidFill>
                <a:latin typeface="+mn-ea"/>
              </a:rPr>
              <a:t>F</a:t>
            </a:r>
            <a:r>
              <a:rPr kumimoji="1" lang="ja-JP" altLang="en-US" sz="1600" b="1" dirty="0">
                <a:solidFill>
                  <a:schemeClr val="tx1">
                    <a:lumMod val="75000"/>
                    <a:lumOff val="25000"/>
                  </a:schemeClr>
                </a:solidFill>
                <a:latin typeface="+mn-ea"/>
              </a:rPr>
              <a:t>値が高い</a:t>
            </a:r>
            <a:r>
              <a:rPr kumimoji="1" lang="en-US" altLang="ja-JP" sz="1600" b="1" dirty="0">
                <a:solidFill>
                  <a:schemeClr val="tx1">
                    <a:lumMod val="75000"/>
                    <a:lumOff val="25000"/>
                  </a:schemeClr>
                </a:solidFill>
                <a:latin typeface="+mn-ea"/>
              </a:rPr>
              <a:t>=</a:t>
            </a:r>
            <a:r>
              <a:rPr kumimoji="1" lang="ja-JP" altLang="en-US" sz="1600" b="1" dirty="0">
                <a:solidFill>
                  <a:schemeClr val="tx1">
                    <a:lumMod val="75000"/>
                    <a:lumOff val="25000"/>
                  </a:schemeClr>
                </a:solidFill>
                <a:latin typeface="+mn-ea"/>
              </a:rPr>
              <a:t>適合率も再現率も高い</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en-US" altLang="ja-JP" sz="1600" b="1" dirty="0">
                <a:solidFill>
                  <a:schemeClr val="tx1">
                    <a:lumMod val="75000"/>
                    <a:lumOff val="25000"/>
                  </a:schemeClr>
                </a:solidFill>
                <a:latin typeface="+mn-ea"/>
              </a:rPr>
              <a:t>scikit-learn</a:t>
            </a:r>
            <a:r>
              <a:rPr kumimoji="1" lang="ja-JP" altLang="en-US" sz="1600" b="1" dirty="0">
                <a:solidFill>
                  <a:schemeClr val="tx1">
                    <a:lumMod val="75000"/>
                    <a:lumOff val="25000"/>
                  </a:schemeClr>
                </a:solidFill>
                <a:latin typeface="+mn-ea"/>
              </a:rPr>
              <a:t>の</a:t>
            </a:r>
            <a:r>
              <a:rPr kumimoji="1" lang="en-US" altLang="ja-JP" sz="1600" b="1" dirty="0">
                <a:solidFill>
                  <a:schemeClr val="tx1">
                    <a:lumMod val="75000"/>
                    <a:lumOff val="25000"/>
                  </a:schemeClr>
                </a:solidFill>
                <a:latin typeface="+mn-ea"/>
              </a:rPr>
              <a:t>f1_score</a:t>
            </a:r>
            <a:r>
              <a:rPr kumimoji="1" lang="ja-JP" altLang="en-US" sz="1600" b="1" dirty="0">
                <a:solidFill>
                  <a:schemeClr val="tx1">
                    <a:lumMod val="75000"/>
                    <a:lumOff val="25000"/>
                  </a:schemeClr>
                </a:solidFill>
                <a:latin typeface="+mn-ea"/>
              </a:rPr>
              <a:t>メソッドで確認できる</a:t>
            </a:r>
          </a:p>
        </p:txBody>
      </p:sp>
    </p:spTree>
    <p:extLst>
      <p:ext uri="{BB962C8B-B14F-4D97-AF65-F5344CB8AC3E}">
        <p14:creationId xmlns:p14="http://schemas.microsoft.com/office/powerpoint/2010/main" val="5265501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3-3-10.</a:t>
            </a:r>
            <a:r>
              <a:rPr kumimoji="1" lang="ja-JP" altLang="en-US" dirty="0"/>
              <a:t>プログラ</a:t>
            </a:r>
            <a:r>
              <a:rPr lang="ja-JP" altLang="en-US" dirty="0"/>
              <a:t>ムのダイジェスト</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168</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ライブラリのインポート</a:t>
            </a:r>
            <a:endParaRPr lang="en-US" altLang="ja-JP" sz="1400" b="0" dirty="0">
              <a:solidFill>
                <a:srgbClr val="008000"/>
              </a:solidFill>
              <a:effectLst/>
              <a:latin typeface="+mn-ea"/>
            </a:endParaRPr>
          </a:p>
          <a:p>
            <a:r>
              <a:rPr lang="en-US" altLang="ja-JP" sz="1400" b="0" dirty="0">
                <a:solidFill>
                  <a:srgbClr val="AF00DB"/>
                </a:solidFill>
                <a:effectLst/>
                <a:latin typeface="+mn-ea"/>
              </a:rPr>
              <a:t>import</a:t>
            </a:r>
            <a:r>
              <a:rPr lang="en-US" altLang="ja-JP" sz="1400" b="0" dirty="0">
                <a:solidFill>
                  <a:srgbClr val="000000"/>
                </a:solidFill>
                <a:effectLst/>
                <a:latin typeface="+mn-ea"/>
              </a:rPr>
              <a:t> numpy </a:t>
            </a:r>
            <a:r>
              <a:rPr lang="en-US" altLang="ja-JP" sz="1400" b="0" dirty="0">
                <a:solidFill>
                  <a:srgbClr val="AF00DB"/>
                </a:solidFill>
                <a:effectLst/>
                <a:latin typeface="+mn-ea"/>
              </a:rPr>
              <a:t>as</a:t>
            </a:r>
            <a:r>
              <a:rPr lang="en-US" altLang="ja-JP" sz="1400" b="0" dirty="0">
                <a:solidFill>
                  <a:srgbClr val="000000"/>
                </a:solidFill>
                <a:effectLst/>
                <a:latin typeface="+mn-ea"/>
              </a:rPr>
              <a:t> np</a:t>
            </a:r>
          </a:p>
          <a:p>
            <a:r>
              <a:rPr lang="en-US" altLang="ja-JP" sz="1400" b="0" dirty="0">
                <a:solidFill>
                  <a:srgbClr val="AF00DB"/>
                </a:solidFill>
                <a:effectLst/>
                <a:latin typeface="+mn-ea"/>
              </a:rPr>
              <a:t>import</a:t>
            </a:r>
            <a:r>
              <a:rPr lang="en-US" altLang="ja-JP" sz="1400" b="0" dirty="0">
                <a:solidFill>
                  <a:srgbClr val="000000"/>
                </a:solidFill>
                <a:effectLst/>
                <a:latin typeface="+mn-ea"/>
              </a:rPr>
              <a:t> pandas </a:t>
            </a:r>
            <a:r>
              <a:rPr lang="en-US" altLang="ja-JP" sz="1400" b="0" dirty="0">
                <a:solidFill>
                  <a:srgbClr val="AF00DB"/>
                </a:solidFill>
                <a:effectLst/>
                <a:latin typeface="+mn-ea"/>
              </a:rPr>
              <a:t>as</a:t>
            </a:r>
            <a:r>
              <a:rPr lang="en-US" altLang="ja-JP" sz="1400" b="0" dirty="0">
                <a:solidFill>
                  <a:srgbClr val="000000"/>
                </a:solidFill>
                <a:effectLst/>
                <a:latin typeface="+mn-ea"/>
              </a:rPr>
              <a:t> pd</a:t>
            </a:r>
            <a:endParaRPr lang="ja-JP" altLang="en-US" sz="1400" b="0" dirty="0">
              <a:solidFill>
                <a:srgbClr val="000000"/>
              </a:solidFill>
              <a:effectLst/>
              <a:latin typeface="+mn-ea"/>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sklearn.linear_model </a:t>
            </a:r>
            <a:r>
              <a:rPr lang="en-US" altLang="ja-JP" sz="1400" b="0" dirty="0">
                <a:solidFill>
                  <a:srgbClr val="AF00DB"/>
                </a:solidFill>
                <a:effectLst/>
                <a:latin typeface="+mn-ea"/>
              </a:rPr>
              <a:t>import</a:t>
            </a:r>
            <a:r>
              <a:rPr lang="en-US" altLang="ja-JP" sz="1400" b="0" dirty="0">
                <a:solidFill>
                  <a:srgbClr val="000000"/>
                </a:solidFill>
                <a:effectLst/>
                <a:latin typeface="+mn-ea"/>
              </a:rPr>
              <a:t> LogisticRegression</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train_test_split</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sklearn.metrics </a:t>
            </a:r>
            <a:r>
              <a:rPr lang="en-US" altLang="ja-JP" sz="1400" b="0" dirty="0">
                <a:solidFill>
                  <a:srgbClr val="AF00DB"/>
                </a:solidFill>
                <a:effectLst/>
                <a:latin typeface="+mn-ea"/>
              </a:rPr>
              <a:t>import</a:t>
            </a:r>
            <a:r>
              <a:rPr lang="en-US" altLang="ja-JP" sz="1400" b="0" dirty="0">
                <a:solidFill>
                  <a:srgbClr val="000000"/>
                </a:solidFill>
                <a:effectLst/>
                <a:latin typeface="+mn-ea"/>
              </a:rPr>
              <a:t> classification_report</a:t>
            </a:r>
          </a:p>
          <a:p>
            <a:r>
              <a:rPr lang="en-US" altLang="ja-JP" sz="1400" b="0" dirty="0">
                <a:solidFill>
                  <a:srgbClr val="008000"/>
                </a:solidFill>
                <a:effectLst/>
                <a:latin typeface="+mn-ea"/>
              </a:rPr>
              <a:t># </a:t>
            </a:r>
            <a:r>
              <a:rPr lang="ja-JP" altLang="en-US" sz="1400" b="0" dirty="0">
                <a:solidFill>
                  <a:srgbClr val="008000"/>
                </a:solidFill>
                <a:effectLst/>
                <a:latin typeface="+mn-ea"/>
              </a:rPr>
              <a:t>データの準備</a:t>
            </a:r>
            <a:endParaRPr lang="ja-JP" altLang="en-US" sz="1400" b="0" dirty="0">
              <a:solidFill>
                <a:srgbClr val="000000"/>
              </a:solidFill>
              <a:effectLst/>
              <a:latin typeface="+mn-ea"/>
            </a:endParaRPr>
          </a:p>
          <a:p>
            <a:r>
              <a:rPr lang="en-US" altLang="ja-JP" sz="1400" b="0" dirty="0" err="1">
                <a:solidFill>
                  <a:srgbClr val="000000"/>
                </a:solidFill>
                <a:effectLst/>
                <a:latin typeface="+mn-ea"/>
              </a:rPr>
              <a:t>df_cancer</a:t>
            </a:r>
            <a:r>
              <a:rPr lang="en-US" altLang="ja-JP" sz="1400" b="0" dirty="0">
                <a:solidFill>
                  <a:srgbClr val="000000"/>
                </a:solidFill>
                <a:effectLst/>
                <a:latin typeface="+mn-ea"/>
              </a:rPr>
              <a:t> = </a:t>
            </a:r>
            <a:r>
              <a:rPr lang="en-US" altLang="ja-JP" sz="1400" b="0" dirty="0" err="1">
                <a:solidFill>
                  <a:srgbClr val="000000"/>
                </a:solidFill>
                <a:effectLst/>
                <a:latin typeface="+mn-ea"/>
              </a:rPr>
              <a:t>pd.read_csv</a:t>
            </a:r>
            <a:r>
              <a:rPr lang="en-US" altLang="ja-JP" sz="1400" b="0" dirty="0">
                <a:solidFill>
                  <a:srgbClr val="000000"/>
                </a:solidFill>
                <a:effectLst/>
                <a:latin typeface="+mn-ea"/>
              </a:rPr>
              <a:t>(</a:t>
            </a:r>
            <a:r>
              <a:rPr lang="en-US" altLang="ja-JP" sz="1400" b="0" dirty="0">
                <a:solidFill>
                  <a:srgbClr val="AC2F2F"/>
                </a:solidFill>
                <a:effectLst/>
                <a:latin typeface="+mn-ea"/>
              </a:rPr>
              <a:t>"/content/drive/</a:t>
            </a:r>
            <a:r>
              <a:rPr lang="en-US" altLang="ja-JP" sz="1400" b="0" dirty="0" err="1">
                <a:solidFill>
                  <a:srgbClr val="AC2F2F"/>
                </a:solidFill>
                <a:effectLst/>
                <a:latin typeface="+mn-ea"/>
              </a:rPr>
              <a:t>MyDrive</a:t>
            </a:r>
            <a:r>
              <a:rPr lang="en-US" altLang="ja-JP" sz="1400" b="0" dirty="0">
                <a:solidFill>
                  <a:srgbClr val="AC2F2F"/>
                </a:solidFill>
                <a:effectLst/>
                <a:latin typeface="+mn-ea"/>
              </a:rPr>
              <a:t>/</a:t>
            </a:r>
            <a:r>
              <a:rPr lang="en-US" altLang="ja-JP" sz="1400" b="0" dirty="0" err="1">
                <a:solidFill>
                  <a:srgbClr val="AC2F2F"/>
                </a:solidFill>
                <a:effectLst/>
                <a:latin typeface="+mn-ea"/>
              </a:rPr>
              <a:t>mlho</a:t>
            </a:r>
            <a:r>
              <a:rPr lang="en-US" altLang="ja-JP" sz="1400" b="0" dirty="0">
                <a:solidFill>
                  <a:srgbClr val="AC2F2F"/>
                </a:solidFill>
                <a:effectLst/>
                <a:latin typeface="+mn-ea"/>
              </a:rPr>
              <a:t>/data/cancer.csv"</a:t>
            </a:r>
            <a:r>
              <a:rPr lang="en-US" altLang="ja-JP" sz="1400" b="0" dirty="0">
                <a:solidFill>
                  <a:srgbClr val="000000"/>
                </a:solidFill>
                <a:effectLst/>
                <a:latin typeface="+mn-ea"/>
              </a:rPr>
              <a:t>)</a:t>
            </a:r>
          </a:p>
          <a:p>
            <a:r>
              <a:rPr lang="en-US" altLang="ja-JP" sz="1400" b="0" dirty="0">
                <a:solidFill>
                  <a:srgbClr val="000000"/>
                </a:solidFill>
                <a:effectLst/>
                <a:latin typeface="+mn-ea"/>
              </a:rPr>
              <a:t>x = </a:t>
            </a:r>
            <a:r>
              <a:rPr lang="en-US" altLang="ja-JP" sz="1400" b="0" dirty="0" err="1">
                <a:solidFill>
                  <a:srgbClr val="000000"/>
                </a:solidFill>
                <a:effectLst/>
                <a:latin typeface="+mn-ea"/>
              </a:rPr>
              <a:t>df_cancer.drop</a:t>
            </a:r>
            <a:r>
              <a:rPr lang="en-US" altLang="ja-JP" sz="1400" b="0" dirty="0">
                <a:solidFill>
                  <a:srgbClr val="000000"/>
                </a:solidFill>
                <a:effectLst/>
                <a:latin typeface="+mn-ea"/>
              </a:rPr>
              <a:t>(columns=</a:t>
            </a:r>
            <a:r>
              <a:rPr lang="en-US" altLang="ja-JP" sz="1400" b="0" dirty="0">
                <a:solidFill>
                  <a:srgbClr val="AC2F2F"/>
                </a:solidFill>
                <a:effectLst/>
                <a:latin typeface="+mn-ea"/>
              </a:rPr>
              <a:t>'Class'</a:t>
            </a:r>
            <a:r>
              <a:rPr lang="en-US" altLang="ja-JP" sz="1400" b="0" dirty="0">
                <a:solidFill>
                  <a:srgbClr val="000000"/>
                </a:solidFill>
                <a:effectLst/>
                <a:latin typeface="+mn-ea"/>
              </a:rPr>
              <a:t>)</a:t>
            </a:r>
          </a:p>
          <a:p>
            <a:r>
              <a:rPr lang="en-US" altLang="ja-JP" sz="1400" b="0" dirty="0">
                <a:solidFill>
                  <a:srgbClr val="000000"/>
                </a:solidFill>
                <a:effectLst/>
                <a:latin typeface="+mn-ea"/>
              </a:rPr>
              <a:t>y = </a:t>
            </a:r>
            <a:r>
              <a:rPr lang="en-US" altLang="ja-JP" sz="1400" b="0" dirty="0" err="1">
                <a:solidFill>
                  <a:srgbClr val="000000"/>
                </a:solidFill>
                <a:effectLst/>
                <a:latin typeface="+mn-ea"/>
              </a:rPr>
              <a:t>df_cancer</a:t>
            </a:r>
            <a:r>
              <a:rPr lang="en-US" altLang="ja-JP" sz="1400" b="0" dirty="0">
                <a:solidFill>
                  <a:srgbClr val="000000"/>
                </a:solidFill>
                <a:effectLst/>
                <a:latin typeface="+mn-ea"/>
              </a:rPr>
              <a:t>[</a:t>
            </a:r>
            <a:r>
              <a:rPr lang="en-US" altLang="ja-JP" sz="1400" b="0" dirty="0">
                <a:solidFill>
                  <a:srgbClr val="AC2F2F"/>
                </a:solidFill>
                <a:effectLst/>
                <a:latin typeface="+mn-ea"/>
              </a:rPr>
              <a:t>'Class'</a:t>
            </a:r>
            <a:r>
              <a:rPr lang="en-US" altLang="ja-JP" sz="1400" b="0" dirty="0">
                <a:solidFill>
                  <a:srgbClr val="000000"/>
                </a:solidFill>
                <a:effectLst/>
                <a:latin typeface="+mn-ea"/>
              </a:rPr>
              <a:t>]</a:t>
            </a:r>
          </a:p>
          <a:p>
            <a:r>
              <a:rPr lang="en-US" altLang="ja-JP" sz="1400" b="0" dirty="0" err="1">
                <a:solidFill>
                  <a:srgbClr val="000000"/>
                </a:solidFill>
                <a:effectLst/>
                <a:latin typeface="+mn-ea"/>
              </a:rPr>
              <a:t>train_x</a:t>
            </a:r>
            <a:r>
              <a:rPr lang="en-US" altLang="ja-JP" sz="1400" b="0" dirty="0">
                <a:solidFill>
                  <a:srgbClr val="000000"/>
                </a:solidFill>
                <a:effectLst/>
                <a:latin typeface="+mn-ea"/>
              </a:rPr>
              <a:t>, </a:t>
            </a:r>
            <a:r>
              <a:rPr lang="en-US" altLang="ja-JP" sz="1400" b="0" dirty="0" err="1">
                <a:solidFill>
                  <a:srgbClr val="000000"/>
                </a:solidFill>
                <a:effectLst/>
                <a:latin typeface="+mn-ea"/>
              </a:rPr>
              <a:t>val_x</a:t>
            </a:r>
            <a:r>
              <a:rPr lang="en-US" altLang="ja-JP" sz="1400" b="0" dirty="0">
                <a:solidFill>
                  <a:srgbClr val="000000"/>
                </a:solidFill>
                <a:effectLst/>
                <a:latin typeface="+mn-ea"/>
              </a:rPr>
              <a:t>, </a:t>
            </a:r>
            <a:r>
              <a:rPr lang="en-US" altLang="ja-JP" sz="1400" b="0" dirty="0" err="1">
                <a:solidFill>
                  <a:srgbClr val="000000"/>
                </a:solidFill>
                <a:effectLst/>
                <a:latin typeface="+mn-ea"/>
              </a:rPr>
              <a:t>train_y</a:t>
            </a:r>
            <a:r>
              <a:rPr lang="en-US" altLang="ja-JP" sz="1400" b="0" dirty="0">
                <a:solidFill>
                  <a:srgbClr val="000000"/>
                </a:solidFill>
                <a:effectLst/>
                <a:latin typeface="+mn-ea"/>
              </a:rPr>
              <a:t>, </a:t>
            </a:r>
            <a:r>
              <a:rPr lang="en-US" altLang="ja-JP" sz="1400" b="0" dirty="0" err="1">
                <a:solidFill>
                  <a:srgbClr val="000000"/>
                </a:solidFill>
                <a:effectLst/>
                <a:latin typeface="+mn-ea"/>
              </a:rPr>
              <a:t>val_y</a:t>
            </a:r>
            <a:r>
              <a:rPr lang="en-US" altLang="ja-JP" sz="1400" b="0" dirty="0">
                <a:solidFill>
                  <a:srgbClr val="000000"/>
                </a:solidFill>
                <a:effectLst/>
                <a:latin typeface="+mn-ea"/>
              </a:rPr>
              <a:t> = </a:t>
            </a:r>
            <a:r>
              <a:rPr lang="en-US" altLang="ja-JP" sz="1400" b="0" dirty="0" err="1">
                <a:solidFill>
                  <a:srgbClr val="000000"/>
                </a:solidFill>
                <a:effectLst/>
                <a:latin typeface="+mn-ea"/>
              </a:rPr>
              <a:t>train_test_split</a:t>
            </a:r>
            <a:r>
              <a:rPr lang="en-US" altLang="ja-JP" sz="1400" b="0" dirty="0">
                <a:solidFill>
                  <a:srgbClr val="000000"/>
                </a:solidFill>
                <a:effectLst/>
                <a:latin typeface="+mn-ea"/>
              </a:rPr>
              <a:t>(x, y, </a:t>
            </a:r>
            <a:r>
              <a:rPr lang="en-US" altLang="ja-JP" sz="1400" b="0" dirty="0" err="1">
                <a:solidFill>
                  <a:srgbClr val="000000"/>
                </a:solidFill>
                <a:effectLst/>
                <a:latin typeface="+mn-ea"/>
              </a:rPr>
              <a:t>train_size</a:t>
            </a:r>
            <a:r>
              <a:rPr lang="en-US" altLang="ja-JP" sz="1400" b="0" dirty="0">
                <a:solidFill>
                  <a:srgbClr val="000000"/>
                </a:solidFill>
                <a:effectLst/>
                <a:latin typeface="+mn-ea"/>
              </a:rPr>
              <a:t>=</a:t>
            </a:r>
            <a:r>
              <a:rPr lang="en-US" altLang="ja-JP" sz="1400" b="0" dirty="0">
                <a:solidFill>
                  <a:srgbClr val="09885A"/>
                </a:solidFill>
                <a:effectLst/>
                <a:latin typeface="+mn-ea"/>
              </a:rPr>
              <a:t>0.7</a:t>
            </a:r>
            <a:r>
              <a:rPr lang="en-US" altLang="ja-JP" sz="1400" b="0" dirty="0">
                <a:solidFill>
                  <a:srgbClr val="000000"/>
                </a:solidFill>
                <a:effectLst/>
                <a:latin typeface="+mn-ea"/>
              </a:rPr>
              <a:t>, </a:t>
            </a:r>
            <a:r>
              <a:rPr lang="en-US" altLang="ja-JP" sz="1400" b="0" dirty="0" err="1">
                <a:solidFill>
                  <a:srgbClr val="000000"/>
                </a:solidFill>
                <a:effectLst/>
                <a:latin typeface="+mn-ea"/>
              </a:rPr>
              <a:t>test_size</a:t>
            </a:r>
            <a:r>
              <a:rPr lang="en-US" altLang="ja-JP" sz="1400" b="0" dirty="0">
                <a:solidFill>
                  <a:srgbClr val="000000"/>
                </a:solidFill>
                <a:effectLst/>
                <a:latin typeface="+mn-ea"/>
              </a:rPr>
              <a:t>=</a:t>
            </a:r>
            <a:r>
              <a:rPr lang="en-US" altLang="ja-JP" sz="1400" b="0" dirty="0">
                <a:solidFill>
                  <a:srgbClr val="09885A"/>
                </a:solidFill>
                <a:effectLst/>
                <a:latin typeface="+mn-ea"/>
              </a:rPr>
              <a:t>0.3</a:t>
            </a:r>
            <a:r>
              <a:rPr lang="en-US" altLang="ja-JP" sz="1400" b="0" dirty="0">
                <a:solidFill>
                  <a:srgbClr val="000000"/>
                </a:solidFill>
                <a:effectLst/>
                <a:latin typeface="+mn-ea"/>
              </a:rPr>
              <a:t>, </a:t>
            </a:r>
            <a:r>
              <a:rPr lang="en-US" altLang="ja-JP" sz="1400" b="0" dirty="0" err="1">
                <a:solidFill>
                  <a:srgbClr val="000000"/>
                </a:solidFill>
                <a:effectLst/>
                <a:latin typeface="+mn-ea"/>
              </a:rPr>
              <a:t>random_state</a:t>
            </a:r>
            <a:r>
              <a:rPr lang="en-US" altLang="ja-JP" sz="1400" b="0" dirty="0">
                <a:solidFill>
                  <a:srgbClr val="000000"/>
                </a:solidFill>
                <a:effectLst/>
                <a:latin typeface="+mn-ea"/>
              </a:rPr>
              <a:t>=</a:t>
            </a:r>
            <a:r>
              <a:rPr lang="en-US" altLang="ja-JP" sz="1400" b="0" dirty="0">
                <a:solidFill>
                  <a:srgbClr val="09885A"/>
                </a:solidFill>
                <a:effectLst/>
                <a:latin typeface="+mn-ea"/>
              </a:rPr>
              <a:t>3</a:t>
            </a:r>
            <a:r>
              <a:rPr lang="en-US" altLang="ja-JP" sz="1400" b="0" dirty="0">
                <a:solidFill>
                  <a:srgbClr val="000000"/>
                </a:solidFill>
                <a:effectLst/>
                <a:latin typeface="+mn-ea"/>
              </a:rPr>
              <a:t>, stratify=y)</a:t>
            </a:r>
          </a:p>
          <a:p>
            <a:r>
              <a:rPr lang="en-US" altLang="ja-JP" sz="1400" b="0" dirty="0">
                <a:solidFill>
                  <a:srgbClr val="008000"/>
                </a:solidFill>
                <a:effectLst/>
                <a:latin typeface="+mn-ea"/>
              </a:rPr>
              <a:t>## </a:t>
            </a:r>
            <a:r>
              <a:rPr lang="ja-JP" altLang="en-US" sz="1400" b="0" dirty="0">
                <a:solidFill>
                  <a:srgbClr val="008000"/>
                </a:solidFill>
                <a:effectLst/>
                <a:latin typeface="+mn-ea"/>
              </a:rPr>
              <a:t>標準化</a:t>
            </a:r>
            <a:endParaRPr lang="ja-JP" altLang="en-US" sz="1400" b="0" dirty="0">
              <a:solidFill>
                <a:srgbClr val="000000"/>
              </a:solidFill>
              <a:effectLst/>
              <a:latin typeface="+mn-ea"/>
            </a:endParaRPr>
          </a:p>
          <a:p>
            <a:r>
              <a:rPr lang="en-US" altLang="ja-JP" sz="1400" b="0" dirty="0" err="1">
                <a:solidFill>
                  <a:srgbClr val="000000"/>
                </a:solidFill>
                <a:effectLst/>
                <a:latin typeface="+mn-ea"/>
              </a:rPr>
              <a:t>train_x_mean</a:t>
            </a:r>
            <a:r>
              <a:rPr lang="en-US" altLang="ja-JP" sz="1400" b="0" dirty="0">
                <a:solidFill>
                  <a:srgbClr val="000000"/>
                </a:solidFill>
                <a:effectLst/>
                <a:latin typeface="+mn-ea"/>
              </a:rPr>
              <a:t> = </a:t>
            </a:r>
            <a:r>
              <a:rPr lang="en-US" altLang="ja-JP" sz="1400" b="0" dirty="0" err="1">
                <a:solidFill>
                  <a:srgbClr val="000000"/>
                </a:solidFill>
                <a:effectLst/>
                <a:latin typeface="+mn-ea"/>
              </a:rPr>
              <a:t>train_x.mean</a:t>
            </a:r>
            <a:r>
              <a:rPr lang="en-US" altLang="ja-JP" sz="1400" b="0" dirty="0">
                <a:solidFill>
                  <a:srgbClr val="000000"/>
                </a:solidFill>
                <a:effectLst/>
                <a:latin typeface="+mn-ea"/>
              </a:rPr>
              <a:t>()</a:t>
            </a:r>
          </a:p>
          <a:p>
            <a:r>
              <a:rPr lang="en-US" altLang="ja-JP" sz="1400" b="0" dirty="0" err="1">
                <a:solidFill>
                  <a:srgbClr val="000000"/>
                </a:solidFill>
                <a:effectLst/>
                <a:latin typeface="+mn-ea"/>
              </a:rPr>
              <a:t>train_x_std</a:t>
            </a:r>
            <a:r>
              <a:rPr lang="en-US" altLang="ja-JP" sz="1400" b="0" dirty="0">
                <a:solidFill>
                  <a:srgbClr val="000000"/>
                </a:solidFill>
                <a:effectLst/>
                <a:latin typeface="+mn-ea"/>
              </a:rPr>
              <a:t> = </a:t>
            </a:r>
            <a:r>
              <a:rPr lang="en-US" altLang="ja-JP" sz="1400" b="0" dirty="0" err="1">
                <a:solidFill>
                  <a:srgbClr val="000000"/>
                </a:solidFill>
                <a:effectLst/>
                <a:latin typeface="+mn-ea"/>
              </a:rPr>
              <a:t>train_x.std</a:t>
            </a:r>
            <a:r>
              <a:rPr lang="en-US" altLang="ja-JP" sz="1400" b="0" dirty="0">
                <a:solidFill>
                  <a:srgbClr val="000000"/>
                </a:solidFill>
                <a:effectLst/>
                <a:latin typeface="+mn-ea"/>
              </a:rPr>
              <a:t>()</a:t>
            </a:r>
          </a:p>
          <a:p>
            <a:r>
              <a:rPr lang="en-US" altLang="ja-JP" sz="1400" b="0" dirty="0" err="1">
                <a:solidFill>
                  <a:srgbClr val="000000"/>
                </a:solidFill>
                <a:effectLst/>
                <a:latin typeface="+mn-ea"/>
              </a:rPr>
              <a:t>train_x_scaled</a:t>
            </a:r>
            <a:r>
              <a:rPr lang="en-US" altLang="ja-JP" sz="1400" b="0" dirty="0">
                <a:solidFill>
                  <a:srgbClr val="000000"/>
                </a:solidFill>
                <a:effectLst/>
                <a:latin typeface="+mn-ea"/>
              </a:rPr>
              <a:t> = (</a:t>
            </a:r>
            <a:r>
              <a:rPr lang="en-US" altLang="ja-JP" sz="1400" b="0" dirty="0" err="1">
                <a:solidFill>
                  <a:srgbClr val="000000"/>
                </a:solidFill>
                <a:effectLst/>
                <a:latin typeface="+mn-ea"/>
              </a:rPr>
              <a:t>train_x</a:t>
            </a:r>
            <a:r>
              <a:rPr lang="en-US" altLang="ja-JP" sz="1400" b="0" dirty="0">
                <a:solidFill>
                  <a:srgbClr val="000000"/>
                </a:solidFill>
                <a:effectLst/>
                <a:latin typeface="+mn-ea"/>
              </a:rPr>
              <a:t> - </a:t>
            </a:r>
            <a:r>
              <a:rPr lang="en-US" altLang="ja-JP" sz="1400" b="0" dirty="0" err="1">
                <a:solidFill>
                  <a:srgbClr val="000000"/>
                </a:solidFill>
                <a:effectLst/>
                <a:latin typeface="+mn-ea"/>
              </a:rPr>
              <a:t>train_x_mean</a:t>
            </a:r>
            <a:r>
              <a:rPr lang="en-US" altLang="ja-JP" sz="1400" b="0" dirty="0">
                <a:solidFill>
                  <a:srgbClr val="000000"/>
                </a:solidFill>
                <a:effectLst/>
                <a:latin typeface="+mn-ea"/>
              </a:rPr>
              <a:t>) / </a:t>
            </a:r>
            <a:r>
              <a:rPr lang="en-US" altLang="ja-JP" sz="1400" b="0" dirty="0" err="1">
                <a:solidFill>
                  <a:srgbClr val="000000"/>
                </a:solidFill>
                <a:effectLst/>
                <a:latin typeface="+mn-ea"/>
              </a:rPr>
              <a:t>train_x_std</a:t>
            </a:r>
            <a:endParaRPr lang="en-US" altLang="ja-JP" sz="1400" b="0" dirty="0">
              <a:solidFill>
                <a:srgbClr val="000000"/>
              </a:solidFill>
              <a:effectLst/>
              <a:latin typeface="+mn-ea"/>
            </a:endParaRPr>
          </a:p>
          <a:p>
            <a:r>
              <a:rPr lang="en-US" altLang="ja-JP" sz="1400" b="0" dirty="0" err="1">
                <a:solidFill>
                  <a:srgbClr val="000000"/>
                </a:solidFill>
                <a:effectLst/>
                <a:latin typeface="+mn-ea"/>
              </a:rPr>
              <a:t>val_x_scaled</a:t>
            </a:r>
            <a:r>
              <a:rPr lang="en-US" altLang="ja-JP" sz="1400" b="0" dirty="0">
                <a:solidFill>
                  <a:srgbClr val="000000"/>
                </a:solidFill>
                <a:effectLst/>
                <a:latin typeface="+mn-ea"/>
              </a:rPr>
              <a:t> = (</a:t>
            </a:r>
            <a:r>
              <a:rPr lang="en-US" altLang="ja-JP" sz="1400" b="0" dirty="0" err="1">
                <a:solidFill>
                  <a:srgbClr val="000000"/>
                </a:solidFill>
                <a:effectLst/>
                <a:latin typeface="+mn-ea"/>
              </a:rPr>
              <a:t>val_x</a:t>
            </a:r>
            <a:r>
              <a:rPr lang="en-US" altLang="ja-JP" sz="1400" b="0" dirty="0">
                <a:solidFill>
                  <a:srgbClr val="000000"/>
                </a:solidFill>
                <a:effectLst/>
                <a:latin typeface="+mn-ea"/>
              </a:rPr>
              <a:t> - </a:t>
            </a:r>
            <a:r>
              <a:rPr lang="en-US" altLang="ja-JP" sz="1400" b="0" dirty="0" err="1">
                <a:solidFill>
                  <a:srgbClr val="000000"/>
                </a:solidFill>
                <a:effectLst/>
                <a:latin typeface="+mn-ea"/>
              </a:rPr>
              <a:t>train_x_mean</a:t>
            </a:r>
            <a:r>
              <a:rPr lang="en-US" altLang="ja-JP" sz="1400" b="0" dirty="0">
                <a:solidFill>
                  <a:srgbClr val="000000"/>
                </a:solidFill>
                <a:effectLst/>
                <a:latin typeface="+mn-ea"/>
              </a:rPr>
              <a:t>) / </a:t>
            </a:r>
            <a:r>
              <a:rPr lang="en-US" altLang="ja-JP" sz="1400" b="0" dirty="0" err="1">
                <a:solidFill>
                  <a:srgbClr val="000000"/>
                </a:solidFill>
                <a:effectLst/>
                <a:latin typeface="+mn-ea"/>
              </a:rPr>
              <a:t>train_x_std</a:t>
            </a:r>
            <a:endParaRPr lang="en-US" altLang="ja-JP" sz="1400" b="0" dirty="0">
              <a:solidFill>
                <a:srgbClr val="000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モデルの定義</a:t>
            </a:r>
            <a:endParaRPr lang="ja-JP" altLang="en-US" sz="1400" b="0" dirty="0">
              <a:solidFill>
                <a:srgbClr val="000000"/>
              </a:solidFill>
              <a:effectLst/>
              <a:latin typeface="+mn-ea"/>
            </a:endParaRPr>
          </a:p>
          <a:p>
            <a:r>
              <a:rPr lang="en-US" altLang="ja-JP" sz="1400" b="0" dirty="0">
                <a:solidFill>
                  <a:srgbClr val="000000"/>
                </a:solidFill>
                <a:effectLst/>
                <a:latin typeface="+mn-ea"/>
              </a:rPr>
              <a:t>model = </a:t>
            </a:r>
            <a:r>
              <a:rPr lang="en-US" altLang="ja-JP" sz="1400" b="0" dirty="0" err="1">
                <a:solidFill>
                  <a:srgbClr val="000000"/>
                </a:solidFill>
                <a:effectLst/>
                <a:latin typeface="+mn-ea"/>
              </a:rPr>
              <a:t>LogisticRegression</a:t>
            </a:r>
            <a:r>
              <a:rPr lang="en-US" altLang="ja-JP" sz="1400" b="0" dirty="0">
                <a:solidFill>
                  <a:srgbClr val="000000"/>
                </a:solidFill>
                <a:effectLst/>
                <a:latin typeface="+mn-ea"/>
              </a:rPr>
              <a:t>(</a:t>
            </a:r>
            <a:r>
              <a:rPr lang="en-US" altLang="ja-JP" sz="1400" b="0" dirty="0" err="1">
                <a:solidFill>
                  <a:srgbClr val="000000"/>
                </a:solidFill>
                <a:effectLst/>
                <a:latin typeface="+mn-ea"/>
              </a:rPr>
              <a:t>max_iter</a:t>
            </a:r>
            <a:r>
              <a:rPr lang="en-US" altLang="ja-JP" sz="1400" b="0" dirty="0">
                <a:solidFill>
                  <a:srgbClr val="000000"/>
                </a:solidFill>
                <a:effectLst/>
                <a:latin typeface="+mn-ea"/>
              </a:rPr>
              <a:t>=</a:t>
            </a:r>
            <a:r>
              <a:rPr lang="en-US" altLang="ja-JP" sz="1400" b="0" dirty="0">
                <a:solidFill>
                  <a:srgbClr val="09885A"/>
                </a:solidFill>
                <a:effectLst/>
                <a:latin typeface="+mn-ea"/>
              </a:rPr>
              <a:t>2500</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学習</a:t>
            </a:r>
            <a:endParaRPr lang="ja-JP" altLang="en-US" sz="1400" b="0" dirty="0">
              <a:solidFill>
                <a:srgbClr val="000000"/>
              </a:solidFill>
              <a:effectLst/>
              <a:latin typeface="+mn-ea"/>
            </a:endParaRPr>
          </a:p>
          <a:p>
            <a:r>
              <a:rPr lang="en-US" altLang="ja-JP" sz="1400" b="0" dirty="0">
                <a:solidFill>
                  <a:srgbClr val="000000"/>
                </a:solidFill>
                <a:effectLst/>
                <a:latin typeface="+mn-ea"/>
              </a:rPr>
              <a:t>model.fit(train_x_scaled, train_y)</a:t>
            </a:r>
          </a:p>
          <a:p>
            <a:r>
              <a:rPr lang="en-US" altLang="ja-JP" sz="1400" b="0" dirty="0">
                <a:solidFill>
                  <a:srgbClr val="008000"/>
                </a:solidFill>
                <a:effectLst/>
                <a:latin typeface="+mn-ea"/>
              </a:rPr>
              <a:t># </a:t>
            </a:r>
            <a:r>
              <a:rPr lang="ja-JP" altLang="en-US" sz="1400" b="0" dirty="0">
                <a:solidFill>
                  <a:srgbClr val="008000"/>
                </a:solidFill>
                <a:effectLst/>
                <a:latin typeface="+mn-ea"/>
              </a:rPr>
              <a:t>評価</a:t>
            </a:r>
            <a:endParaRPr lang="ja-JP" altLang="en-US" sz="1400" b="0" dirty="0">
              <a:solidFill>
                <a:srgbClr val="000000"/>
              </a:solidFill>
              <a:effectLst/>
              <a:latin typeface="+mn-ea"/>
            </a:endParaRPr>
          </a:p>
          <a:p>
            <a:r>
              <a:rPr lang="en-US" altLang="ja-JP" sz="1400" b="0" dirty="0">
                <a:solidFill>
                  <a:srgbClr val="000000"/>
                </a:solidFill>
                <a:effectLst/>
                <a:latin typeface="+mn-ea"/>
              </a:rPr>
              <a:t>prediction = model.predict(val_x_scaled)</a:t>
            </a:r>
          </a:p>
          <a:p>
            <a:r>
              <a:rPr lang="en-US" altLang="ja-JP" sz="1400" b="0" dirty="0">
                <a:solidFill>
                  <a:srgbClr val="795E26"/>
                </a:solidFill>
                <a:effectLst/>
                <a:latin typeface="+mn-ea"/>
              </a:rPr>
              <a:t>print</a:t>
            </a:r>
            <a:r>
              <a:rPr lang="en-US" altLang="ja-JP" sz="1400" b="0" dirty="0">
                <a:solidFill>
                  <a:srgbClr val="000000"/>
                </a:solidFill>
                <a:effectLst/>
                <a:latin typeface="+mn-ea"/>
              </a:rPr>
              <a:t>(classification_report(val_y, prediction))</a:t>
            </a:r>
          </a:p>
        </p:txBody>
      </p:sp>
    </p:spTree>
    <p:extLst>
      <p:ext uri="{BB962C8B-B14F-4D97-AF65-F5344CB8AC3E}">
        <p14:creationId xmlns:p14="http://schemas.microsoft.com/office/powerpoint/2010/main" val="407809904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3</a:t>
            </a:r>
            <a:r>
              <a:rPr lang="ja-JP" altLang="en-US" sz="3600" spc="150" dirty="0">
                <a:solidFill>
                  <a:srgbClr val="F36C37"/>
                </a:solidFill>
              </a:rPr>
              <a:t>章　ロジスティック回帰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169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994728"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3-1.</a:t>
            </a:r>
            <a:r>
              <a:rPr kumimoji="1" lang="ja-JP" altLang="en-US" sz="2800" b="1" spc="300" dirty="0">
                <a:solidFill>
                  <a:srgbClr val="BFBFBF"/>
                </a:solidFill>
              </a:rPr>
              <a:t>ロジスティック回帰</a:t>
            </a:r>
            <a:endParaRPr kumimoji="1" lang="en-US" altLang="ja-JP" sz="2800" b="1" spc="300" dirty="0">
              <a:solidFill>
                <a:srgbClr val="BFBFBF"/>
              </a:solidFill>
            </a:endParaRPr>
          </a:p>
          <a:p>
            <a:pPr algn="l">
              <a:lnSpc>
                <a:spcPct val="150000"/>
              </a:lnSpc>
            </a:pPr>
            <a:r>
              <a:rPr lang="en-US" altLang="ja-JP" sz="2800" b="1" spc="300" dirty="0">
                <a:solidFill>
                  <a:srgbClr val="BFBFBF"/>
                </a:solidFill>
              </a:rPr>
              <a:t>3-2.</a:t>
            </a:r>
            <a:r>
              <a:rPr lang="ja-JP" altLang="en-US" sz="2800" b="1" spc="300" dirty="0">
                <a:solidFill>
                  <a:srgbClr val="BFBFBF"/>
                </a:solidFill>
              </a:rPr>
              <a:t>ロジスティック回帰の実装</a:t>
            </a:r>
            <a:endParaRPr lang="en-US" altLang="ja-JP" sz="2800" b="1" spc="300" dirty="0">
              <a:solidFill>
                <a:srgbClr val="BFBFBF"/>
              </a:solidFill>
            </a:endParaRPr>
          </a:p>
          <a:p>
            <a:pPr algn="l">
              <a:lnSpc>
                <a:spcPct val="150000"/>
              </a:lnSpc>
            </a:pPr>
            <a:r>
              <a:rPr lang="en-US" altLang="ja-JP" sz="2800" b="1" spc="300" dirty="0">
                <a:solidFill>
                  <a:srgbClr val="BFBFBF"/>
                </a:solidFill>
              </a:rPr>
              <a:t>3-3.</a:t>
            </a:r>
            <a:r>
              <a:rPr lang="ja-JP" altLang="en-US" sz="2800" b="1" spc="300" dirty="0">
                <a:solidFill>
                  <a:srgbClr val="BFBFBF"/>
                </a:solidFill>
              </a:rPr>
              <a:t>標準化によるロジスティック回帰モデルの改良</a:t>
            </a:r>
            <a:endParaRPr lang="en-US" altLang="ja-JP" sz="2800" b="1" spc="300" dirty="0">
              <a:solidFill>
                <a:srgbClr val="BFBFBF"/>
              </a:solidFill>
            </a:endParaRPr>
          </a:p>
          <a:p>
            <a:pPr algn="l">
              <a:lnSpc>
                <a:spcPct val="150000"/>
              </a:lnSpc>
            </a:pPr>
            <a:r>
              <a:rPr lang="en-US" altLang="ja-JP" sz="2800" b="1" spc="300" dirty="0">
                <a:solidFill>
                  <a:srgbClr val="00879E"/>
                </a:solidFill>
              </a:rPr>
              <a:t>3-4.</a:t>
            </a:r>
            <a:r>
              <a:rPr lang="ja-JP" altLang="en-US" sz="2800" b="1" spc="300" dirty="0">
                <a:solidFill>
                  <a:srgbClr val="00879E"/>
                </a:solidFill>
              </a:rPr>
              <a:t>演習：ロジスティック回帰</a:t>
            </a:r>
            <a:endParaRPr lang="en-US" altLang="ja-JP" sz="2800" b="1" spc="300" dirty="0">
              <a:solidFill>
                <a:srgbClr val="00879E"/>
              </a:solidFill>
            </a:endParaRPr>
          </a:p>
        </p:txBody>
      </p:sp>
    </p:spTree>
    <p:extLst>
      <p:ext uri="{BB962C8B-B14F-4D97-AF65-F5344CB8AC3E}">
        <p14:creationId xmlns:p14="http://schemas.microsoft.com/office/powerpoint/2010/main" val="3429896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title"/>
          </p:nvPr>
        </p:nvSpPr>
        <p:spPr>
          <a:prstGeom prst="rect">
            <a:avLst/>
          </a:prstGeom>
          <a:noFill/>
          <a:ln>
            <a:noFill/>
          </a:ln>
        </p:spPr>
        <p:txBody>
          <a:bodyPr spcFirstLastPara="1" vert="horz" wrap="square" lIns="91425" tIns="45700" rIns="91425" bIns="45700" rtlCol="0" anchor="ctr" anchorCtr="0">
            <a:noAutofit/>
          </a:bodyPr>
          <a:lstStyle/>
          <a:p>
            <a:r>
              <a:rPr lang="ja-JP" altLang="en-US" b="1">
                <a:latin typeface="-apple-system"/>
              </a:rPr>
              <a:t>機械学習のタスク</a:t>
            </a:r>
            <a:endParaRPr lang="ja-JP" altLang="en-US" b="1" i="0" dirty="0">
              <a:effectLst/>
              <a:latin typeface="-apple-system"/>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3-4-1.</a:t>
            </a:r>
            <a:r>
              <a:rPr lang="ja-JP" altLang="en-US" dirty="0"/>
              <a:t> 演習</a:t>
            </a:r>
            <a:r>
              <a:rPr lang="en-US" altLang="ja-JP" dirty="0"/>
              <a:t>2</a:t>
            </a:r>
            <a:r>
              <a:rPr lang="ja-JP" altLang="en-US" dirty="0"/>
              <a:t>：ロジスティック回帰</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170</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41642"/>
            <a:ext cx="10658473" cy="94718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2200" dirty="0"/>
              <a:t>mlho/exercise </a:t>
            </a:r>
            <a:r>
              <a:rPr lang="ja-JP" altLang="en-US" sz="2200" dirty="0"/>
              <a:t>フォルダの中の</a:t>
            </a:r>
            <a:endParaRPr lang="en-US" altLang="ja-JP" sz="2200" dirty="0"/>
          </a:p>
          <a:p>
            <a:pPr>
              <a:lnSpc>
                <a:spcPct val="130000"/>
              </a:lnSpc>
            </a:pPr>
            <a:r>
              <a:rPr lang="ja-JP" altLang="en-US" sz="2200" dirty="0"/>
              <a:t>「 </a:t>
            </a:r>
            <a:r>
              <a:rPr lang="en-US" altLang="ja-JP" sz="2200" dirty="0"/>
              <a:t>3-2.(</a:t>
            </a:r>
            <a:r>
              <a:rPr lang="ja-JP" altLang="en-US" sz="2200" dirty="0"/>
              <a:t>演習</a:t>
            </a:r>
            <a:r>
              <a:rPr lang="en-US" altLang="ja-JP" sz="2200" dirty="0"/>
              <a:t>)</a:t>
            </a:r>
            <a:r>
              <a:rPr lang="ja-JP" altLang="en-US" sz="2200" dirty="0"/>
              <a:t>ロジスティック回帰によるアヤメの分類</a:t>
            </a:r>
            <a:r>
              <a:rPr lang="en-US" altLang="ja-JP" sz="2200" dirty="0"/>
              <a:t>.ipynb </a:t>
            </a:r>
            <a:r>
              <a:rPr lang="ja-JP" altLang="en-US" sz="2200"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ロジスティック回帰を用いて、アヤメの品種分類を予測するモデルを作成します。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腫瘍の判別と違い多値分類ですが、多くの工程は同じです。</a:t>
            </a:r>
            <a:br>
              <a:rPr lang="en-US" altLang="ja-JP" sz="2000" b="1" dirty="0">
                <a:solidFill>
                  <a:srgbClr val="F36C37"/>
                </a:solidFill>
              </a:rPr>
            </a:br>
            <a:r>
              <a:rPr lang="ja-JP" altLang="en-US" sz="2000" b="1" dirty="0">
                <a:solidFill>
                  <a:srgbClr val="F36C37"/>
                </a:solidFill>
              </a:rPr>
              <a:t>講義の中で扱ったようにまずは標準化を行わず予測を行い、次に標準化を行って、</a:t>
            </a:r>
            <a:br>
              <a:rPr lang="en-US" altLang="ja-JP" sz="2000" b="1" dirty="0">
                <a:solidFill>
                  <a:srgbClr val="F36C37"/>
                </a:solidFill>
              </a:rPr>
            </a:br>
            <a:r>
              <a:rPr lang="ja-JP" altLang="en-US" sz="2000" b="1" dirty="0">
                <a:solidFill>
                  <a:srgbClr val="F36C37"/>
                </a:solidFill>
              </a:rPr>
              <a:t>正解率以外の指標も確認してみましょう。</a:t>
            </a:r>
            <a:br>
              <a:rPr lang="en-US" altLang="ja-JP" sz="2000" b="1" dirty="0">
                <a:solidFill>
                  <a:srgbClr val="F36C37"/>
                </a:solidFill>
              </a:rPr>
            </a:br>
            <a:r>
              <a:rPr lang="ja-JP" altLang="en-US" sz="2000" b="1" dirty="0">
                <a:solidFill>
                  <a:srgbClr val="F36C37"/>
                </a:solidFill>
              </a:rPr>
              <a:t>時間があれば、なぜそのような結果になるのかも考えてみましょう。</a:t>
            </a:r>
            <a:endParaRPr lang="en-US" altLang="ja-JP" sz="1600" b="1" dirty="0">
              <a:solidFill>
                <a:srgbClr val="494949"/>
              </a:solidFill>
            </a:endParaRPr>
          </a:p>
        </p:txBody>
      </p:sp>
      <p:sp>
        <p:nvSpPr>
          <p:cNvPr id="9" name="テキスト ボックス 8">
            <a:extLst>
              <a:ext uri="{FF2B5EF4-FFF2-40B4-BE49-F238E27FC236}">
                <a16:creationId xmlns:a16="http://schemas.microsoft.com/office/drawing/2014/main" id="{598E2C7D-DA98-425C-A519-82CB5883ECCB}"/>
              </a:ext>
            </a:extLst>
          </p:cNvPr>
          <p:cNvSpPr txBox="1"/>
          <p:nvPr/>
        </p:nvSpPr>
        <p:spPr>
          <a:xfrm>
            <a:off x="708027" y="4568141"/>
            <a:ext cx="6752884" cy="63632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プログラムの説明及びプログラムの解答例は </a:t>
            </a:r>
            <a:r>
              <a:rPr lang="en-US" altLang="ja-JP" sz="1400" dirty="0">
                <a:solidFill>
                  <a:srgbClr val="F36C37"/>
                </a:solidFill>
              </a:rPr>
              <a:t>Google Colab </a:t>
            </a:r>
            <a:r>
              <a:rPr lang="ja-JP" altLang="en-US" sz="1400" dirty="0">
                <a:solidFill>
                  <a:srgbClr val="F36C37"/>
                </a:solidFill>
              </a:rPr>
              <a:t>ノートブック内に記載しています。</a:t>
            </a:r>
          </a:p>
        </p:txBody>
      </p:sp>
    </p:spTree>
    <p:extLst>
      <p:ext uri="{BB962C8B-B14F-4D97-AF65-F5344CB8AC3E}">
        <p14:creationId xmlns:p14="http://schemas.microsoft.com/office/powerpoint/2010/main" val="2729924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F107CF-7198-4E0E-999F-AC68CD922E5F}"/>
              </a:ext>
            </a:extLst>
          </p:cNvPr>
          <p:cNvSpPr>
            <a:spLocks noGrp="1"/>
          </p:cNvSpPr>
          <p:nvPr>
            <p:ph type="title"/>
          </p:nvPr>
        </p:nvSpPr>
        <p:spPr/>
        <p:txBody>
          <a:bodyPr/>
          <a:lstStyle/>
          <a:p>
            <a:r>
              <a:rPr kumimoji="1" lang="ja-JP" altLang="en-US" dirty="0"/>
              <a:t>（参考）</a:t>
            </a:r>
            <a:r>
              <a:rPr kumimoji="1" lang="en-US" altLang="ja-JP" dirty="0"/>
              <a:t>iris</a:t>
            </a:r>
            <a:r>
              <a:rPr kumimoji="1" lang="ja-JP" altLang="en-US" dirty="0"/>
              <a:t>データセット</a:t>
            </a:r>
          </a:p>
        </p:txBody>
      </p:sp>
      <p:sp>
        <p:nvSpPr>
          <p:cNvPr id="3" name="スライド番号プレースホルダー 2">
            <a:extLst>
              <a:ext uri="{FF2B5EF4-FFF2-40B4-BE49-F238E27FC236}">
                <a16:creationId xmlns:a16="http://schemas.microsoft.com/office/drawing/2014/main" id="{E05A44D9-9F5D-4BF5-A689-94B23CC014D9}"/>
              </a:ext>
            </a:extLst>
          </p:cNvPr>
          <p:cNvSpPr>
            <a:spLocks noGrp="1"/>
          </p:cNvSpPr>
          <p:nvPr>
            <p:ph type="sldNum" sz="quarter" idx="10"/>
          </p:nvPr>
        </p:nvSpPr>
        <p:spPr/>
        <p:txBody>
          <a:bodyPr/>
          <a:lstStyle/>
          <a:p>
            <a:fld id="{5D750650-B10A-47BF-93C2-E1678438B37A}" type="slidenum">
              <a:rPr lang="en-US" altLang="ja-JP" smtClean="0"/>
              <a:pPr/>
              <a:t>171</a:t>
            </a:fld>
            <a:endParaRPr lang="en-US" altLang="ja-JP" dirty="0"/>
          </a:p>
        </p:txBody>
      </p:sp>
      <p:grpSp>
        <p:nvGrpSpPr>
          <p:cNvPr id="4" name="グループ化 3">
            <a:extLst>
              <a:ext uri="{FF2B5EF4-FFF2-40B4-BE49-F238E27FC236}">
                <a16:creationId xmlns:a16="http://schemas.microsoft.com/office/drawing/2014/main" id="{0D4AD95E-3C9A-47A3-9506-83193A0414A7}"/>
              </a:ext>
            </a:extLst>
          </p:cNvPr>
          <p:cNvGrpSpPr/>
          <p:nvPr/>
        </p:nvGrpSpPr>
        <p:grpSpPr>
          <a:xfrm>
            <a:off x="1692943" y="1096405"/>
            <a:ext cx="3072487" cy="2332596"/>
            <a:chOff x="6866930" y="802812"/>
            <a:chExt cx="2095500" cy="1590879"/>
          </a:xfrm>
        </p:grpSpPr>
        <p:pic>
          <p:nvPicPr>
            <p:cNvPr id="5" name="Picture 6" descr="https://upload.wikimedia.org/wikipedia/commons/thumb/4/41/Iris_versicolor_3.jpg/220px-Iris_versicolor_3.jpg">
              <a:extLst>
                <a:ext uri="{FF2B5EF4-FFF2-40B4-BE49-F238E27FC236}">
                  <a16:creationId xmlns:a16="http://schemas.microsoft.com/office/drawing/2014/main" id="{17CCD00D-BE60-480E-BF26-2F84A64EB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6930" y="802812"/>
              <a:ext cx="2095500" cy="15716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矢印コネクタ 5">
              <a:extLst>
                <a:ext uri="{FF2B5EF4-FFF2-40B4-BE49-F238E27FC236}">
                  <a16:creationId xmlns:a16="http://schemas.microsoft.com/office/drawing/2014/main" id="{077C471F-59B2-4829-A9BC-6AB7AA76A491}"/>
                </a:ext>
              </a:extLst>
            </p:cNvPr>
            <p:cNvCxnSpPr>
              <a:cxnSpLocks/>
            </p:cNvCxnSpPr>
            <p:nvPr/>
          </p:nvCxnSpPr>
          <p:spPr>
            <a:xfrm flipV="1">
              <a:off x="8161020" y="1836422"/>
              <a:ext cx="416528" cy="405259"/>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7" name="正方形/長方形 6">
              <a:extLst>
                <a:ext uri="{FF2B5EF4-FFF2-40B4-BE49-F238E27FC236}">
                  <a16:creationId xmlns:a16="http://schemas.microsoft.com/office/drawing/2014/main" id="{A98AD7C6-1578-4C31-86CE-8DBB2077E36C}"/>
                </a:ext>
              </a:extLst>
            </p:cNvPr>
            <p:cNvSpPr/>
            <p:nvPr/>
          </p:nvSpPr>
          <p:spPr>
            <a:xfrm>
              <a:off x="7548253" y="2105099"/>
              <a:ext cx="506870" cy="253916"/>
            </a:xfrm>
            <a:prstGeom prst="rect">
              <a:avLst/>
            </a:prstGeom>
          </p:spPr>
          <p:txBody>
            <a:bodyPr wrap="none">
              <a:spAutoFit/>
            </a:bodyPr>
            <a:lstStyle/>
            <a:p>
              <a:r>
                <a:rPr lang="en-US" altLang="ja-JP" sz="1050" dirty="0">
                  <a:solidFill>
                    <a:schemeClr val="bg1"/>
                  </a:solidFill>
                </a:rPr>
                <a:t>petal</a:t>
              </a:r>
              <a:endParaRPr lang="ja-JP" altLang="en-US" sz="1050" dirty="0">
                <a:solidFill>
                  <a:schemeClr val="bg1"/>
                </a:solidFill>
              </a:endParaRPr>
            </a:p>
          </p:txBody>
        </p:sp>
        <p:sp>
          <p:nvSpPr>
            <p:cNvPr id="8" name="正方形/長方形 7">
              <a:extLst>
                <a:ext uri="{FF2B5EF4-FFF2-40B4-BE49-F238E27FC236}">
                  <a16:creationId xmlns:a16="http://schemas.microsoft.com/office/drawing/2014/main" id="{05852BB6-6B2C-4450-82D0-6DC4CF218EED}"/>
                </a:ext>
              </a:extLst>
            </p:cNvPr>
            <p:cNvSpPr/>
            <p:nvPr/>
          </p:nvSpPr>
          <p:spPr>
            <a:xfrm>
              <a:off x="8306131" y="2116692"/>
              <a:ext cx="570990" cy="276999"/>
            </a:xfrm>
            <a:prstGeom prst="rect">
              <a:avLst/>
            </a:prstGeom>
          </p:spPr>
          <p:txBody>
            <a:bodyPr wrap="none">
              <a:spAutoFit/>
            </a:bodyPr>
            <a:lstStyle/>
            <a:p>
              <a:r>
                <a:rPr lang="en-US" altLang="ja-JP" sz="1200" dirty="0">
                  <a:solidFill>
                    <a:schemeClr val="bg1"/>
                  </a:solidFill>
                </a:rPr>
                <a:t>sepal</a:t>
              </a:r>
              <a:endParaRPr lang="ja-JP" altLang="en-US" sz="1200" dirty="0">
                <a:solidFill>
                  <a:schemeClr val="bg1"/>
                </a:solidFill>
              </a:endParaRPr>
            </a:p>
          </p:txBody>
        </p:sp>
        <p:cxnSp>
          <p:nvCxnSpPr>
            <p:cNvPr id="9" name="直線矢印コネクタ 8">
              <a:extLst>
                <a:ext uri="{FF2B5EF4-FFF2-40B4-BE49-F238E27FC236}">
                  <a16:creationId xmlns:a16="http://schemas.microsoft.com/office/drawing/2014/main" id="{E700C4C2-7295-463A-920D-5B868F4581D4}"/>
                </a:ext>
              </a:extLst>
            </p:cNvPr>
            <p:cNvCxnSpPr>
              <a:cxnSpLocks/>
            </p:cNvCxnSpPr>
            <p:nvPr/>
          </p:nvCxnSpPr>
          <p:spPr>
            <a:xfrm>
              <a:off x="8233410" y="1889425"/>
              <a:ext cx="286476" cy="301414"/>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 name="直線矢印コネクタ 9">
              <a:extLst>
                <a:ext uri="{FF2B5EF4-FFF2-40B4-BE49-F238E27FC236}">
                  <a16:creationId xmlns:a16="http://schemas.microsoft.com/office/drawing/2014/main" id="{E8C691CB-881F-4408-9408-DA2B43F5DB9D}"/>
                </a:ext>
              </a:extLst>
            </p:cNvPr>
            <p:cNvCxnSpPr>
              <a:cxnSpLocks/>
            </p:cNvCxnSpPr>
            <p:nvPr/>
          </p:nvCxnSpPr>
          <p:spPr>
            <a:xfrm>
              <a:off x="7695111" y="1871260"/>
              <a:ext cx="319793" cy="97774"/>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 name="直線矢印コネクタ 10">
              <a:extLst>
                <a:ext uri="{FF2B5EF4-FFF2-40B4-BE49-F238E27FC236}">
                  <a16:creationId xmlns:a16="http://schemas.microsoft.com/office/drawing/2014/main" id="{A5275002-3D7F-48F2-A340-FACC14F71994}"/>
                </a:ext>
              </a:extLst>
            </p:cNvPr>
            <p:cNvCxnSpPr>
              <a:cxnSpLocks/>
            </p:cNvCxnSpPr>
            <p:nvPr/>
          </p:nvCxnSpPr>
          <p:spPr>
            <a:xfrm flipV="1">
              <a:off x="7788634" y="1733550"/>
              <a:ext cx="126046" cy="439058"/>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grpSp>
      <p:pic>
        <p:nvPicPr>
          <p:cNvPr id="13" name="Picture 4" descr="https://upload.wikimedia.org/wikipedia/commons/thumb/5/56/Kosaciec_szczecinkowaty_Iris_setosa.jpg/220px-Kosaciec_szczecinkowaty_Iris_setosa.jpg">
            <a:extLst>
              <a:ext uri="{FF2B5EF4-FFF2-40B4-BE49-F238E27FC236}">
                <a16:creationId xmlns:a16="http://schemas.microsoft.com/office/drawing/2014/main" id="{5ABA195A-137C-4D46-A4A7-3D46B3037D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1788" y="1334218"/>
            <a:ext cx="1519782" cy="2024070"/>
          </a:xfrm>
          <a:prstGeom prst="rect">
            <a:avLst/>
          </a:prstGeom>
          <a:noFill/>
          <a:extLst>
            <a:ext uri="{909E8E84-426E-40DD-AFC4-6F175D3DCCD1}">
              <a14:hiddenFill xmlns:a14="http://schemas.microsoft.com/office/drawing/2010/main">
                <a:solidFill>
                  <a:srgbClr val="FFFFFF"/>
                </a:solidFill>
              </a14:hiddenFill>
            </a:ext>
          </a:extLst>
        </p:spPr>
      </p:pic>
      <p:sp>
        <p:nvSpPr>
          <p:cNvPr id="14" name="正方形/長方形 13">
            <a:extLst>
              <a:ext uri="{FF2B5EF4-FFF2-40B4-BE49-F238E27FC236}">
                <a16:creationId xmlns:a16="http://schemas.microsoft.com/office/drawing/2014/main" id="{C77ACFD9-E503-48EC-A76C-FAAA585A2ABE}"/>
              </a:ext>
            </a:extLst>
          </p:cNvPr>
          <p:cNvSpPr/>
          <p:nvPr/>
        </p:nvSpPr>
        <p:spPr>
          <a:xfrm>
            <a:off x="5612768" y="3363757"/>
            <a:ext cx="702986" cy="261610"/>
          </a:xfrm>
          <a:prstGeom prst="rect">
            <a:avLst/>
          </a:prstGeom>
        </p:spPr>
        <p:txBody>
          <a:bodyPr wrap="square">
            <a:spAutoFit/>
          </a:bodyPr>
          <a:lstStyle/>
          <a:p>
            <a:pPr algn="ctr"/>
            <a:r>
              <a:rPr lang="en-US" altLang="ja-JP" sz="1050" b="1" dirty="0"/>
              <a:t>Setosa</a:t>
            </a:r>
          </a:p>
        </p:txBody>
      </p:sp>
      <p:pic>
        <p:nvPicPr>
          <p:cNvPr id="16" name="Picture 6" descr="https://upload.wikimedia.org/wikipedia/commons/thumb/4/41/Iris_versicolor_3.jpg/220px-Iris_versicolor_3.jpg">
            <a:extLst>
              <a:ext uri="{FF2B5EF4-FFF2-40B4-BE49-F238E27FC236}">
                <a16:creationId xmlns:a16="http://schemas.microsoft.com/office/drawing/2014/main" id="{4BFC41C8-FD73-407D-A5B1-EEC8133C4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9106" y="1783489"/>
            <a:ext cx="2099732" cy="1574799"/>
          </a:xfrm>
          <a:prstGeom prst="rect">
            <a:avLst/>
          </a:prstGeom>
          <a:noFill/>
          <a:extLst>
            <a:ext uri="{909E8E84-426E-40DD-AFC4-6F175D3DCCD1}">
              <a14:hiddenFill xmlns:a14="http://schemas.microsoft.com/office/drawing/2010/main">
                <a:solidFill>
                  <a:srgbClr val="FFFFFF"/>
                </a:solidFill>
              </a14:hiddenFill>
            </a:ext>
          </a:extLst>
        </p:spPr>
      </p:pic>
      <p:sp>
        <p:nvSpPr>
          <p:cNvPr id="17" name="正方形/長方形 16">
            <a:extLst>
              <a:ext uri="{FF2B5EF4-FFF2-40B4-BE49-F238E27FC236}">
                <a16:creationId xmlns:a16="http://schemas.microsoft.com/office/drawing/2014/main" id="{C60262E6-5A8D-415A-B300-7536BC51D4A7}"/>
              </a:ext>
            </a:extLst>
          </p:cNvPr>
          <p:cNvSpPr/>
          <p:nvPr/>
        </p:nvSpPr>
        <p:spPr>
          <a:xfrm>
            <a:off x="7617222" y="3372755"/>
            <a:ext cx="843501" cy="253916"/>
          </a:xfrm>
          <a:prstGeom prst="rect">
            <a:avLst/>
          </a:prstGeom>
        </p:spPr>
        <p:txBody>
          <a:bodyPr wrap="none">
            <a:spAutoFit/>
          </a:bodyPr>
          <a:lstStyle/>
          <a:p>
            <a:pPr algn="ctr"/>
            <a:r>
              <a:rPr lang="en-US" altLang="ja-JP" sz="1050" b="1" dirty="0"/>
              <a:t>Versicolor</a:t>
            </a:r>
          </a:p>
        </p:txBody>
      </p:sp>
      <p:pic>
        <p:nvPicPr>
          <p:cNvPr id="19" name="Picture 8" descr="https://upload.wikimedia.org/wikipedia/commons/thumb/9/9f/Iris_virginica.jpg/220px-Iris_virginica.jpg">
            <a:extLst>
              <a:ext uri="{FF2B5EF4-FFF2-40B4-BE49-F238E27FC236}">
                <a16:creationId xmlns:a16="http://schemas.microsoft.com/office/drawing/2014/main" id="{ABE11D81-414C-4550-9E52-441F1A7FCB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0080" y="1783489"/>
            <a:ext cx="1935508" cy="1574799"/>
          </a:xfrm>
          <a:prstGeom prst="rect">
            <a:avLst/>
          </a:prstGeom>
          <a:noFill/>
          <a:extLst>
            <a:ext uri="{909E8E84-426E-40DD-AFC4-6F175D3DCCD1}">
              <a14:hiddenFill xmlns:a14="http://schemas.microsoft.com/office/drawing/2010/main">
                <a:solidFill>
                  <a:srgbClr val="FFFFFF"/>
                </a:solidFill>
              </a14:hiddenFill>
            </a:ext>
          </a:extLst>
        </p:spPr>
      </p:pic>
      <p:sp>
        <p:nvSpPr>
          <p:cNvPr id="20" name="正方形/長方形 19">
            <a:extLst>
              <a:ext uri="{FF2B5EF4-FFF2-40B4-BE49-F238E27FC236}">
                <a16:creationId xmlns:a16="http://schemas.microsoft.com/office/drawing/2014/main" id="{9D6E4524-5C5A-48E7-B44F-B0F97204524A}"/>
              </a:ext>
            </a:extLst>
          </p:cNvPr>
          <p:cNvSpPr/>
          <p:nvPr/>
        </p:nvSpPr>
        <p:spPr>
          <a:xfrm>
            <a:off x="10091769" y="3372755"/>
            <a:ext cx="752130" cy="253916"/>
          </a:xfrm>
          <a:prstGeom prst="rect">
            <a:avLst/>
          </a:prstGeom>
        </p:spPr>
        <p:txBody>
          <a:bodyPr wrap="none">
            <a:spAutoFit/>
          </a:bodyPr>
          <a:lstStyle/>
          <a:p>
            <a:pPr algn="ctr"/>
            <a:r>
              <a:rPr lang="en-US" altLang="ja-JP" sz="1050" b="1" dirty="0"/>
              <a:t>Virginica</a:t>
            </a:r>
            <a:endParaRPr lang="ja-JP" altLang="en-US" sz="1050" b="1" dirty="0"/>
          </a:p>
        </p:txBody>
      </p:sp>
      <p:sp>
        <p:nvSpPr>
          <p:cNvPr id="23" name="テキスト ボックス 22">
            <a:extLst>
              <a:ext uri="{FF2B5EF4-FFF2-40B4-BE49-F238E27FC236}">
                <a16:creationId xmlns:a16="http://schemas.microsoft.com/office/drawing/2014/main" id="{DCEA506C-3017-4CBB-ADD8-8A46897DD60E}"/>
              </a:ext>
            </a:extLst>
          </p:cNvPr>
          <p:cNvSpPr txBox="1"/>
          <p:nvPr/>
        </p:nvSpPr>
        <p:spPr>
          <a:xfrm>
            <a:off x="7314201" y="1462038"/>
            <a:ext cx="4371758" cy="261610"/>
          </a:xfrm>
          <a:prstGeom prst="rect">
            <a:avLst/>
          </a:prstGeom>
          <a:noFill/>
        </p:spPr>
        <p:txBody>
          <a:bodyPr wrap="square">
            <a:spAutoFit/>
          </a:bodyPr>
          <a:lstStyle/>
          <a:p>
            <a:r>
              <a:rPr lang="ja-JP" altLang="en-US" sz="1050" dirty="0"/>
              <a:t>出展：</a:t>
            </a:r>
            <a:r>
              <a:rPr lang="en-US" altLang="ja-JP" sz="1050" dirty="0"/>
              <a:t>Wikipedia </a:t>
            </a:r>
            <a:r>
              <a:rPr lang="ja-JP" altLang="en-US" sz="1050" dirty="0"/>
              <a:t>https://en.wikipedia.org/wiki/Iris_flower_data_set</a:t>
            </a:r>
          </a:p>
        </p:txBody>
      </p:sp>
      <p:sp>
        <p:nvSpPr>
          <p:cNvPr id="24" name="正方形/長方形 23">
            <a:extLst>
              <a:ext uri="{FF2B5EF4-FFF2-40B4-BE49-F238E27FC236}">
                <a16:creationId xmlns:a16="http://schemas.microsoft.com/office/drawing/2014/main" id="{E80ACC1C-FFA9-44AE-9456-0D9183EB8D01}"/>
              </a:ext>
            </a:extLst>
          </p:cNvPr>
          <p:cNvSpPr/>
          <p:nvPr/>
        </p:nvSpPr>
        <p:spPr>
          <a:xfrm>
            <a:off x="6196109" y="3751265"/>
            <a:ext cx="4972540" cy="2677656"/>
          </a:xfrm>
          <a:prstGeom prst="rect">
            <a:avLst/>
          </a:prstGeom>
          <a:solidFill>
            <a:schemeClr val="tx2">
              <a:lumMod val="10000"/>
              <a:lumOff val="90000"/>
            </a:schemeClr>
          </a:solidFill>
        </p:spPr>
        <p:txBody>
          <a:bodyPr wrap="square">
            <a:spAutoFit/>
          </a:bodyPr>
          <a:lstStyle/>
          <a:p>
            <a:r>
              <a:rPr lang="ja-JP" altLang="en-US" sz="1400" b="1" dirty="0"/>
              <a:t>サンプル数</a:t>
            </a:r>
            <a:r>
              <a:rPr lang="en-US" altLang="ja-JP" sz="1400" b="1" dirty="0"/>
              <a:t>150</a:t>
            </a:r>
            <a:r>
              <a:rPr lang="ja-JP" altLang="en-US" sz="1400" b="1" dirty="0"/>
              <a:t>（</a:t>
            </a:r>
            <a:r>
              <a:rPr lang="en-US" altLang="ja-JP" sz="1400" b="1" dirty="0"/>
              <a:t>Setosa:50,</a:t>
            </a:r>
            <a:r>
              <a:rPr lang="ja-JP" altLang="en-US" sz="1400" b="1" dirty="0"/>
              <a:t> </a:t>
            </a:r>
            <a:r>
              <a:rPr lang="en-US" altLang="ja-JP" sz="1400" b="1" dirty="0"/>
              <a:t>Versicolor:50,</a:t>
            </a:r>
            <a:r>
              <a:rPr lang="ja-JP" altLang="en-US" sz="1400" b="1" dirty="0"/>
              <a:t> </a:t>
            </a:r>
            <a:r>
              <a:rPr lang="en-US" altLang="ja-JP" sz="1400" b="1" dirty="0"/>
              <a:t>Virginica:50</a:t>
            </a:r>
            <a:r>
              <a:rPr lang="ja-JP" altLang="en-US" sz="1400" b="1" dirty="0"/>
              <a:t>）</a:t>
            </a:r>
            <a:endParaRPr lang="en-US" altLang="ja-JP" sz="1400" b="1" dirty="0"/>
          </a:p>
          <a:p>
            <a:endParaRPr lang="en-US" altLang="ja-JP" sz="1400" b="1" dirty="0"/>
          </a:p>
          <a:p>
            <a:r>
              <a:rPr lang="ja-JP" altLang="en-US" sz="1400" b="1" dirty="0"/>
              <a:t>説明変数</a:t>
            </a:r>
            <a:r>
              <a:rPr lang="en-US" altLang="ja-JP" sz="1400" b="1" dirty="0"/>
              <a:t>(</a:t>
            </a:r>
            <a:r>
              <a:rPr lang="ja-JP" altLang="en-US" sz="1400" b="1" dirty="0"/>
              <a:t>要素数</a:t>
            </a:r>
            <a:r>
              <a:rPr lang="en-US" altLang="ja-JP" sz="1400" b="1" dirty="0"/>
              <a:t>:</a:t>
            </a:r>
            <a:r>
              <a:rPr lang="ja-JP" altLang="en-US" sz="1400" b="1" dirty="0"/>
              <a:t> </a:t>
            </a:r>
            <a:r>
              <a:rPr lang="en-US" altLang="ja-JP" sz="1400" b="1" dirty="0"/>
              <a:t>4)</a:t>
            </a:r>
          </a:p>
          <a:p>
            <a:r>
              <a:rPr lang="ja-JP" altLang="en-US" sz="1400" b="1" dirty="0"/>
              <a:t>・</a:t>
            </a:r>
            <a:r>
              <a:rPr lang="en-US" altLang="ja-JP" sz="1400" b="1" dirty="0"/>
              <a:t>petal length(</a:t>
            </a:r>
            <a:r>
              <a:rPr lang="ja-JP" altLang="en-US" sz="1400" b="1" dirty="0"/>
              <a:t>花弁の長さ</a:t>
            </a:r>
            <a:r>
              <a:rPr lang="en-US" altLang="ja-JP" sz="1400" b="1" dirty="0"/>
              <a:t>)</a:t>
            </a:r>
          </a:p>
          <a:p>
            <a:r>
              <a:rPr lang="ja-JP" altLang="en-US" sz="1400" b="1" dirty="0"/>
              <a:t>・</a:t>
            </a:r>
            <a:r>
              <a:rPr lang="en-US" altLang="ja-JP" sz="1400" b="1" dirty="0"/>
              <a:t>petal width(</a:t>
            </a:r>
            <a:r>
              <a:rPr lang="ja-JP" altLang="en-US" sz="1400" b="1" dirty="0"/>
              <a:t>花弁の幅</a:t>
            </a:r>
            <a:r>
              <a:rPr lang="en-US" altLang="ja-JP" sz="1400" b="1" dirty="0"/>
              <a:t>)</a:t>
            </a:r>
          </a:p>
          <a:p>
            <a:r>
              <a:rPr lang="ja-JP" altLang="en-US" sz="1400" b="1" dirty="0"/>
              <a:t>・</a:t>
            </a:r>
            <a:r>
              <a:rPr lang="en-US" altLang="ja-JP" sz="1400" b="1" dirty="0"/>
              <a:t>sepal length(</a:t>
            </a:r>
            <a:r>
              <a:rPr lang="ja-JP" altLang="en-US" sz="1400" b="1" dirty="0" err="1"/>
              <a:t>がく</a:t>
            </a:r>
            <a:r>
              <a:rPr lang="ja-JP" altLang="en-US" sz="1400" b="1" dirty="0"/>
              <a:t>片の長さ</a:t>
            </a:r>
            <a:r>
              <a:rPr lang="en-US" altLang="ja-JP" sz="1400" b="1" dirty="0"/>
              <a:t>)</a:t>
            </a:r>
          </a:p>
          <a:p>
            <a:r>
              <a:rPr lang="ja-JP" altLang="en-US" sz="1400" b="1" dirty="0"/>
              <a:t>・</a:t>
            </a:r>
            <a:r>
              <a:rPr lang="en-US" altLang="ja-JP" sz="1400" b="1" dirty="0"/>
              <a:t>sepal width(</a:t>
            </a:r>
            <a:r>
              <a:rPr lang="ja-JP" altLang="en-US" sz="1400" b="1" dirty="0"/>
              <a:t>がく片の幅</a:t>
            </a:r>
            <a:r>
              <a:rPr lang="en-US" altLang="ja-JP" sz="1400" b="1" dirty="0"/>
              <a:t>)</a:t>
            </a:r>
          </a:p>
          <a:p>
            <a:endParaRPr lang="en-US" altLang="ja-JP" sz="1400" b="1" dirty="0"/>
          </a:p>
          <a:p>
            <a:r>
              <a:rPr lang="ja-JP" altLang="en-US" sz="1400" b="1" dirty="0"/>
              <a:t>目的変数のラベル</a:t>
            </a:r>
            <a:r>
              <a:rPr lang="en-US" altLang="ja-JP" sz="1400" b="1" dirty="0"/>
              <a:t>(3</a:t>
            </a:r>
            <a:r>
              <a:rPr lang="ja-JP" altLang="en-US" sz="1400" b="1" dirty="0"/>
              <a:t>種類</a:t>
            </a:r>
            <a:r>
              <a:rPr lang="en-US" altLang="ja-JP" sz="1400" b="1" dirty="0"/>
              <a:t>)</a:t>
            </a:r>
          </a:p>
          <a:p>
            <a:r>
              <a:rPr lang="ja-JP" altLang="en-US" sz="1400" b="1" dirty="0"/>
              <a:t>・</a:t>
            </a:r>
            <a:r>
              <a:rPr lang="en-US" altLang="ja-JP" sz="1400" b="1" dirty="0"/>
              <a:t>Setosa</a:t>
            </a:r>
          </a:p>
          <a:p>
            <a:r>
              <a:rPr lang="ja-JP" altLang="en-US" sz="1400" b="1" dirty="0"/>
              <a:t>・</a:t>
            </a:r>
            <a:r>
              <a:rPr lang="en-US" altLang="ja-JP" sz="1400" b="1" dirty="0"/>
              <a:t>Versicolor</a:t>
            </a:r>
          </a:p>
          <a:p>
            <a:r>
              <a:rPr lang="ja-JP" altLang="en-US" sz="1400" b="1" dirty="0"/>
              <a:t>・</a:t>
            </a:r>
            <a:r>
              <a:rPr lang="en-US" altLang="ja-JP" sz="1400" b="1" dirty="0"/>
              <a:t>Virginica</a:t>
            </a:r>
          </a:p>
        </p:txBody>
      </p:sp>
      <p:sp>
        <p:nvSpPr>
          <p:cNvPr id="27" name="四角形: 角を丸くする 27">
            <a:extLst>
              <a:ext uri="{FF2B5EF4-FFF2-40B4-BE49-F238E27FC236}">
                <a16:creationId xmlns:a16="http://schemas.microsoft.com/office/drawing/2014/main" id="{4349114F-0713-4838-92FC-2E4CA80546DA}"/>
              </a:ext>
            </a:extLst>
          </p:cNvPr>
          <p:cNvSpPr>
            <a:spLocks noChangeArrowheads="1"/>
          </p:cNvSpPr>
          <p:nvPr/>
        </p:nvSpPr>
        <p:spPr bwMode="auto">
          <a:xfrm>
            <a:off x="544299" y="3832288"/>
            <a:ext cx="4821237" cy="2568363"/>
          </a:xfrm>
          <a:prstGeom prst="roundRect">
            <a:avLst>
              <a:gd name="adj" fmla="val 4380"/>
            </a:avLst>
          </a:prstGeom>
          <a:solidFill>
            <a:srgbClr val="FEEDE6"/>
          </a:solidFill>
          <a:ln w="19050" algn="ctr">
            <a:solidFill>
              <a:srgbClr val="F36C37"/>
            </a:solidFill>
            <a:round/>
            <a:headEnd/>
            <a:tailEnd/>
          </a:ln>
        </p:spPr>
        <p:txBody>
          <a:bodyPr wrap="none" anchor="ctr"/>
          <a:lstStyle>
            <a:lvl1pPr>
              <a:spcBef>
                <a:spcPct val="20000"/>
              </a:spcBef>
              <a:buClr>
                <a:schemeClr val="tx1"/>
              </a:buClr>
              <a:buFont typeface="Wingdings" panose="05000000000000000000" pitchFamily="2" charset="2"/>
              <a:buChar char="n"/>
              <a:defRPr kumimoji="1" sz="2800">
                <a:solidFill>
                  <a:srgbClr val="494949"/>
                </a:solidFill>
                <a:latin typeface="メイリオ" panose="020B0604030504040204" pitchFamily="50" charset="-128"/>
                <a:ea typeface="メイリオ" panose="020B0604030504040204" pitchFamily="50" charset="-128"/>
              </a:defRPr>
            </a:lvl1pPr>
            <a:lvl2pPr marL="742950" indent="-285750">
              <a:spcBef>
                <a:spcPct val="20000"/>
              </a:spcBef>
              <a:buClr>
                <a:schemeClr val="tx1"/>
              </a:buClr>
              <a:buFont typeface="Wingdings" panose="05000000000000000000" pitchFamily="2" charset="2"/>
              <a:buChar char="l"/>
              <a:defRPr kumimoji="1" sz="2800">
                <a:solidFill>
                  <a:srgbClr val="494949"/>
                </a:solidFill>
                <a:latin typeface="メイリオ" panose="020B0604030504040204" pitchFamily="50" charset="-128"/>
                <a:ea typeface="メイリオ" panose="020B0604030504040204" pitchFamily="50" charset="-128"/>
              </a:defRPr>
            </a:lvl2pPr>
            <a:lvl3pPr marL="11430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3pPr>
            <a:lvl4pPr marL="16002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4pPr>
            <a:lvl5pPr marL="2057400" indent="-228600">
              <a:spcBef>
                <a:spcPct val="20000"/>
              </a:spcBef>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5pPr>
            <a:lvl6pPr marL="25146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6pPr>
            <a:lvl7pPr marL="29718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7pPr>
            <a:lvl8pPr marL="34290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8pPr>
            <a:lvl9pPr marL="3886200" indent="-228600" defTabSz="457200" eaLnBrk="0" fontAlgn="base" hangingPunct="0">
              <a:spcBef>
                <a:spcPct val="20000"/>
              </a:spcBef>
              <a:spcAft>
                <a:spcPct val="0"/>
              </a:spcAft>
              <a:buClr>
                <a:schemeClr val="tx1"/>
              </a:buClr>
              <a:buFont typeface="Arial" panose="020B0604020202020204" pitchFamily="34" charset="0"/>
              <a:buChar char="•"/>
              <a:defRPr kumimoji="1" sz="2400">
                <a:solidFill>
                  <a:srgbClr val="494949"/>
                </a:solidFill>
                <a:latin typeface="メイリオ" panose="020B0604030504040204" pitchFamily="50" charset="-128"/>
                <a:ea typeface="メイリオ" panose="020B0604030504040204" pitchFamily="50" charset="-128"/>
              </a:defRPr>
            </a:lvl9pPr>
          </a:lstStyle>
          <a:p>
            <a:pPr algn="ctr">
              <a:spcBef>
                <a:spcPct val="0"/>
              </a:spcBef>
              <a:buClrTx/>
              <a:buFontTx/>
              <a:buNone/>
            </a:pPr>
            <a:endParaRPr lang="ja-JP" altLang="en-US" sz="2400">
              <a:solidFill>
                <a:schemeClr val="bg1"/>
              </a:solidFill>
              <a:latin typeface="Calibri" panose="020F0502020204030204" pitchFamily="34" charset="0"/>
            </a:endParaRPr>
          </a:p>
        </p:txBody>
      </p:sp>
      <p:grpSp>
        <p:nvGrpSpPr>
          <p:cNvPr id="28" name="グループ化 28">
            <a:extLst>
              <a:ext uri="{FF2B5EF4-FFF2-40B4-BE49-F238E27FC236}">
                <a16:creationId xmlns:a16="http://schemas.microsoft.com/office/drawing/2014/main" id="{58E3FD69-57C3-4FBF-B6C5-22DFE04849AF}"/>
              </a:ext>
            </a:extLst>
          </p:cNvPr>
          <p:cNvGrpSpPr>
            <a:grpSpLocks/>
          </p:cNvGrpSpPr>
          <p:nvPr/>
        </p:nvGrpSpPr>
        <p:grpSpPr bwMode="auto">
          <a:xfrm>
            <a:off x="1023351" y="3604059"/>
            <a:ext cx="3854388" cy="460899"/>
            <a:chOff x="2154608" y="3539394"/>
            <a:chExt cx="6825505" cy="419027"/>
          </a:xfrm>
        </p:grpSpPr>
        <p:sp>
          <p:nvSpPr>
            <p:cNvPr id="29" name="四角形: 角を丸くする 28">
              <a:extLst>
                <a:ext uri="{FF2B5EF4-FFF2-40B4-BE49-F238E27FC236}">
                  <a16:creationId xmlns:a16="http://schemas.microsoft.com/office/drawing/2014/main" id="{F174F860-30F4-45C1-B4A5-2CA254737C25}"/>
                </a:ext>
              </a:extLst>
            </p:cNvPr>
            <p:cNvSpPr/>
            <p:nvPr/>
          </p:nvSpPr>
          <p:spPr bwMode="auto">
            <a:xfrm>
              <a:off x="2154608" y="3539394"/>
              <a:ext cx="6825505" cy="394016"/>
            </a:xfrm>
            <a:prstGeom prst="roundRect">
              <a:avLst>
                <a:gd name="adj" fmla="val 50000"/>
              </a:avLst>
            </a:prstGeom>
            <a:solidFill>
              <a:srgbClr val="F36C37"/>
            </a:solidFill>
            <a:ln w="19050" algn="ctr">
              <a:noFill/>
              <a:prstDash val="dash"/>
              <a:round/>
              <a:headEnd/>
              <a:tailEnd/>
            </a:ln>
            <a:effectLst/>
          </p:spPr>
          <p:txBody>
            <a:bodyPr wrap="none" anchor="ctr"/>
            <a:lstStyle/>
            <a:p>
              <a:pPr algn="ctr">
                <a:defRPr/>
              </a:pPr>
              <a:endParaRPr kumimoji="1" lang="ja-JP" altLang="en-US" sz="2400" b="1" dirty="0">
                <a:solidFill>
                  <a:schemeClr val="bg1"/>
                </a:solidFill>
                <a:latin typeface="+mn-ea"/>
              </a:endParaRPr>
            </a:p>
          </p:txBody>
        </p:sp>
        <p:sp>
          <p:nvSpPr>
            <p:cNvPr id="30" name="正方形/長方形 29">
              <a:extLst>
                <a:ext uri="{FF2B5EF4-FFF2-40B4-BE49-F238E27FC236}">
                  <a16:creationId xmlns:a16="http://schemas.microsoft.com/office/drawing/2014/main" id="{58984700-DF9B-4970-9832-A06D6D233079}"/>
                </a:ext>
              </a:extLst>
            </p:cNvPr>
            <p:cNvSpPr/>
            <p:nvPr/>
          </p:nvSpPr>
          <p:spPr>
            <a:xfrm>
              <a:off x="4577523" y="3558632"/>
              <a:ext cx="1979673" cy="399789"/>
            </a:xfrm>
            <a:prstGeom prst="rect">
              <a:avLst/>
            </a:prstGeom>
            <a:noFill/>
            <a:ln w="19050" algn="ctr">
              <a:noFill/>
              <a:prstDash val="dash"/>
              <a:round/>
              <a:headEnd/>
              <a:tailEnd/>
            </a:ln>
            <a:effectLst/>
          </p:spPr>
          <p:txBody>
            <a:bodyPr wrap="none" anchor="ctr"/>
            <a:lstStyle/>
            <a:p>
              <a:pPr algn="ctr">
                <a:defRPr/>
              </a:pPr>
              <a:r>
                <a:rPr lang="en-US" altLang="ja-JP" sz="2000" b="1" spc="150" dirty="0">
                  <a:solidFill>
                    <a:schemeClr val="bg1"/>
                  </a:solidFill>
                  <a:latin typeface="+mn-ea"/>
                </a:rPr>
                <a:t>iris</a:t>
              </a:r>
              <a:r>
                <a:rPr lang="ja-JP" altLang="en-US" sz="2000" b="1" spc="150" dirty="0">
                  <a:solidFill>
                    <a:schemeClr val="bg1"/>
                  </a:solidFill>
                  <a:latin typeface="+mn-ea"/>
                </a:rPr>
                <a:t>データセットとは</a:t>
              </a:r>
              <a:endParaRPr lang="en-US" altLang="ja-JP" sz="2000" b="1" spc="150" dirty="0">
                <a:solidFill>
                  <a:schemeClr val="bg1"/>
                </a:solidFill>
                <a:latin typeface="+mn-ea"/>
              </a:endParaRPr>
            </a:p>
          </p:txBody>
        </p:sp>
      </p:grpSp>
      <p:sp>
        <p:nvSpPr>
          <p:cNvPr id="31" name="テキスト ボックス 30">
            <a:extLst>
              <a:ext uri="{FF2B5EF4-FFF2-40B4-BE49-F238E27FC236}">
                <a16:creationId xmlns:a16="http://schemas.microsoft.com/office/drawing/2014/main" id="{3D8F621F-8B3E-4116-928D-F4C10C15C702}"/>
              </a:ext>
            </a:extLst>
          </p:cNvPr>
          <p:cNvSpPr txBox="1"/>
          <p:nvPr/>
        </p:nvSpPr>
        <p:spPr>
          <a:xfrm>
            <a:off x="699303" y="4473757"/>
            <a:ext cx="4502485" cy="1317625"/>
          </a:xfrm>
          <a:prstGeom prst="rect">
            <a:avLst/>
          </a:prstGeom>
          <a:noFill/>
          <a:ln w="19050" algn="ctr">
            <a:noFill/>
            <a:prstDash val="dash"/>
            <a:round/>
            <a:headEnd/>
            <a:tailEnd/>
          </a:ln>
          <a:effectLst/>
        </p:spPr>
        <p:txBody>
          <a:bodyPr anchor="ct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defRPr/>
            </a:pPr>
            <a:r>
              <a:rPr lang="ja-JP" altLang="en-US" sz="1600" spc="0" dirty="0">
                <a:solidFill>
                  <a:schemeClr val="tx1">
                    <a:lumMod val="75000"/>
                    <a:lumOff val="25000"/>
                  </a:schemeClr>
                </a:solidFill>
              </a:rPr>
              <a:t>機械学習の多値分類のサンプルとして非常によく用いられるデータセットです。</a:t>
            </a:r>
            <a:r>
              <a:rPr lang="en-US" altLang="ja-JP" sz="1600" spc="0" dirty="0">
                <a:solidFill>
                  <a:schemeClr val="tx1">
                    <a:lumMod val="75000"/>
                    <a:lumOff val="25000"/>
                  </a:schemeClr>
                </a:solidFill>
              </a:rPr>
              <a:t>scikit-learn</a:t>
            </a:r>
            <a:r>
              <a:rPr lang="ja-JP" altLang="en-US" sz="1600" spc="0" dirty="0">
                <a:solidFill>
                  <a:schemeClr val="tx1">
                    <a:lumMod val="75000"/>
                    <a:lumOff val="25000"/>
                  </a:schemeClr>
                </a:solidFill>
              </a:rPr>
              <a:t>などのライブラリから簡単にデータをダウンロードするライブラリが用意されており、機械学習の練習をしたりライブラリを試したりという用途によく利用されます。</a:t>
            </a:r>
            <a:endParaRPr lang="en-US" altLang="ja-JP" sz="1600" spc="0" dirty="0">
              <a:solidFill>
                <a:schemeClr val="tx1">
                  <a:lumMod val="75000"/>
                  <a:lumOff val="25000"/>
                </a:schemeClr>
              </a:solidFill>
            </a:endParaRPr>
          </a:p>
        </p:txBody>
      </p:sp>
    </p:spTree>
    <p:extLst>
      <p:ext uri="{BB962C8B-B14F-4D97-AF65-F5344CB8AC3E}">
        <p14:creationId xmlns:p14="http://schemas.microsoft.com/office/powerpoint/2010/main" val="26390974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ja-JP" altLang="en-US" dirty="0"/>
              <a:t>（参考）演習結果についての考察</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172</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標準化の効果があまり出なかった？</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89"/>
            <a:ext cx="10168171" cy="3414449"/>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buClr>
                <a:srgbClr val="F36C37"/>
              </a:buClr>
            </a:pPr>
            <a:r>
              <a:rPr lang="ja-JP" altLang="en-US" sz="1600" b="1" dirty="0">
                <a:solidFill>
                  <a:schemeClr val="tx1">
                    <a:lumMod val="75000"/>
                    <a:lumOff val="25000"/>
                  </a:schemeClr>
                </a:solidFill>
                <a:latin typeface="+mn-ea"/>
              </a:rPr>
              <a:t>　先ほど行ったアヤメの分類では標準化をする前と後でほとんど結果が変わらなかった、あるいはわずかに悪化したということもあると思います。原因として考えられるのは、このデータはもともとスケールがほとんどそろっているからということが考えられます。</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また、すべてで</a:t>
            </a:r>
            <a:r>
              <a:rPr lang="en-US" altLang="ja-JP" sz="1600" b="1" dirty="0">
                <a:solidFill>
                  <a:schemeClr val="tx1">
                    <a:lumMod val="75000"/>
                    <a:lumOff val="25000"/>
                  </a:schemeClr>
                </a:solidFill>
                <a:latin typeface="+mn-ea"/>
              </a:rPr>
              <a:t>150</a:t>
            </a:r>
            <a:r>
              <a:rPr lang="ja-JP" altLang="en-US" sz="1600" b="1" dirty="0">
                <a:solidFill>
                  <a:schemeClr val="tx1">
                    <a:lumMod val="75000"/>
                    <a:lumOff val="25000"/>
                  </a:schemeClr>
                </a:solidFill>
                <a:latin typeface="+mn-ea"/>
              </a:rPr>
              <a:t>件のデータしかないため、訓練データ</a:t>
            </a:r>
            <a:r>
              <a:rPr lang="en-US" altLang="ja-JP" sz="1600" b="1" dirty="0">
                <a:solidFill>
                  <a:schemeClr val="tx1">
                    <a:lumMod val="75000"/>
                    <a:lumOff val="25000"/>
                  </a:schemeClr>
                </a:solidFill>
                <a:latin typeface="+mn-ea"/>
              </a:rPr>
              <a:t>70%</a:t>
            </a:r>
            <a:r>
              <a:rPr lang="ja-JP" altLang="en-US" sz="1600" b="1" dirty="0">
                <a:solidFill>
                  <a:schemeClr val="tx1">
                    <a:lumMod val="75000"/>
                    <a:lumOff val="25000"/>
                  </a:schemeClr>
                </a:solidFill>
                <a:latin typeface="+mn-ea"/>
              </a:rPr>
              <a:t>、検証データ</a:t>
            </a:r>
            <a:r>
              <a:rPr lang="en-US" altLang="ja-JP" sz="1600" b="1" dirty="0">
                <a:solidFill>
                  <a:schemeClr val="tx1">
                    <a:lumMod val="75000"/>
                    <a:lumOff val="25000"/>
                  </a:schemeClr>
                </a:solidFill>
                <a:latin typeface="+mn-ea"/>
              </a:rPr>
              <a:t>30%</a:t>
            </a:r>
            <a:r>
              <a:rPr lang="ja-JP" altLang="en-US" sz="1600" b="1" dirty="0">
                <a:solidFill>
                  <a:schemeClr val="tx1">
                    <a:lumMod val="75000"/>
                    <a:lumOff val="25000"/>
                  </a:schemeClr>
                </a:solidFill>
                <a:latin typeface="+mn-ea"/>
              </a:rPr>
              <a:t>に分けると訓練データ</a:t>
            </a:r>
            <a:r>
              <a:rPr lang="en-US" altLang="ja-JP" sz="1600" b="1" dirty="0">
                <a:solidFill>
                  <a:schemeClr val="tx1">
                    <a:lumMod val="75000"/>
                    <a:lumOff val="25000"/>
                  </a:schemeClr>
                </a:solidFill>
                <a:latin typeface="+mn-ea"/>
              </a:rPr>
              <a:t>105</a:t>
            </a:r>
            <a:r>
              <a:rPr lang="ja-JP" altLang="en-US" sz="1600" b="1" dirty="0">
                <a:solidFill>
                  <a:schemeClr val="tx1">
                    <a:lumMod val="75000"/>
                    <a:lumOff val="25000"/>
                  </a:schemeClr>
                </a:solidFill>
                <a:latin typeface="+mn-ea"/>
              </a:rPr>
              <a:t>件、検証データ</a:t>
            </a:r>
            <a:r>
              <a:rPr lang="en-US" altLang="ja-JP" sz="1600" b="1" dirty="0">
                <a:solidFill>
                  <a:schemeClr val="tx1">
                    <a:lumMod val="75000"/>
                    <a:lumOff val="25000"/>
                  </a:schemeClr>
                </a:solidFill>
                <a:latin typeface="+mn-ea"/>
              </a:rPr>
              <a:t>45</a:t>
            </a:r>
            <a:r>
              <a:rPr lang="ja-JP" altLang="en-US" sz="1600" b="1" dirty="0">
                <a:solidFill>
                  <a:schemeClr val="tx1">
                    <a:lumMod val="75000"/>
                    <a:lumOff val="25000"/>
                  </a:schemeClr>
                </a:solidFill>
                <a:latin typeface="+mn-ea"/>
              </a:rPr>
              <a:t>件となります。検証データでは一つの予測結果で正解率が</a:t>
            </a:r>
            <a:r>
              <a:rPr lang="en-US" altLang="ja-JP" sz="1600" b="1" dirty="0">
                <a:solidFill>
                  <a:schemeClr val="tx1">
                    <a:lumMod val="75000"/>
                    <a:lumOff val="25000"/>
                  </a:schemeClr>
                </a:solidFill>
                <a:latin typeface="+mn-ea"/>
              </a:rPr>
              <a:t>2%</a:t>
            </a:r>
            <a:r>
              <a:rPr lang="ja-JP" altLang="en-US" sz="1600" b="1" dirty="0">
                <a:solidFill>
                  <a:schemeClr val="tx1">
                    <a:lumMod val="75000"/>
                    <a:lumOff val="25000"/>
                  </a:schemeClr>
                </a:solidFill>
                <a:latin typeface="+mn-ea"/>
              </a:rPr>
              <a:t>以上変わる為、数</a:t>
            </a:r>
            <a:r>
              <a:rPr lang="en-US" altLang="ja-JP" sz="1600" b="1" dirty="0">
                <a:solidFill>
                  <a:schemeClr val="tx1">
                    <a:lumMod val="75000"/>
                    <a:lumOff val="25000"/>
                  </a:schemeClr>
                </a:solidFill>
                <a:latin typeface="+mn-ea"/>
              </a:rPr>
              <a:t>%</a:t>
            </a:r>
            <a:r>
              <a:rPr lang="ja-JP" altLang="en-US" sz="1600" b="1" dirty="0">
                <a:solidFill>
                  <a:schemeClr val="tx1">
                    <a:lumMod val="75000"/>
                    <a:lumOff val="25000"/>
                  </a:schemeClr>
                </a:solidFill>
                <a:latin typeface="+mn-ea"/>
              </a:rPr>
              <a:t>の差が一概に良いとも悪いとも言いづらいところがあります。</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検討方法としては外したデータがどんなものなのかを確認してみることが役立つこともあります。例えば、外したデータが明らかに特殊なデータであった場合は、逆に当てている方が、たまたまであったり、偏った予測をしていると考えることもできます。数値だけにこだわらず、知識や経験を活かして分析してみるのもまた大事なことです。</a:t>
            </a:r>
          </a:p>
        </p:txBody>
      </p:sp>
      <p:pic>
        <p:nvPicPr>
          <p:cNvPr id="7" name="図 6">
            <a:extLst>
              <a:ext uri="{FF2B5EF4-FFF2-40B4-BE49-F238E27FC236}">
                <a16:creationId xmlns:a16="http://schemas.microsoft.com/office/drawing/2014/main" id="{DAC75D61-72C3-434F-966C-412192157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427" y="4174216"/>
            <a:ext cx="2225990" cy="2225990"/>
          </a:xfrm>
          <a:prstGeom prst="rect">
            <a:avLst/>
          </a:prstGeom>
        </p:spPr>
      </p:pic>
    </p:spTree>
    <p:extLst>
      <p:ext uri="{BB962C8B-B14F-4D97-AF65-F5344CB8AC3E}">
        <p14:creationId xmlns:p14="http://schemas.microsoft.com/office/powerpoint/2010/main" val="304205321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389468"/>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100971" y="1507754"/>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利点（線形回帰と同じ）</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ja-JP" altLang="en-US" dirty="0"/>
              <a:t>（参考）ロジスティック</a:t>
            </a:r>
            <a:r>
              <a:rPr kumimoji="1" lang="ja-JP" altLang="en-US" dirty="0"/>
              <a:t>回帰まとめ</a:t>
            </a:r>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173</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182628"/>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学習も予測も非常に高速</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非常に大きなデータに対してもロジック的にもリソース的にも機能する</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データ量が非常に少ない場合にも利用できる場合がある</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予測手法が比較的理解しやすく、説明変数の与える効果が説明しやすい</a:t>
            </a:r>
            <a:endParaRPr lang="en-US" altLang="ja-JP" sz="2000" b="1"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4848035"/>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他の種類のモデルが使用できる場合に、比較的精度が低い場合が多い</a:t>
            </a:r>
          </a:p>
          <a:p>
            <a:pPr>
              <a:lnSpc>
                <a:spcPct val="130000"/>
              </a:lnSpc>
              <a:spcBef>
                <a:spcPts val="0"/>
              </a:spcBef>
              <a:spcAft>
                <a:spcPts val="0"/>
              </a:spcAft>
              <a:buClr>
                <a:schemeClr val="tx1">
                  <a:lumMod val="75000"/>
                  <a:lumOff val="25000"/>
                </a:schemeClr>
              </a:buClr>
            </a:pPr>
            <a:r>
              <a:rPr lang="ja-JP" altLang="en-US" sz="2000" b="1" dirty="0"/>
              <a:t>非線形な特性を表すことが苦手</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説明変数が多いと過学習を起こしやすい（過学習については後述）</a:t>
            </a:r>
            <a:endParaRPr lang="en-US" altLang="ja-JP" sz="2000" b="1" u="sng"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3986797"/>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100971" y="4092408"/>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欠点（線形回帰と同じ）</a:t>
            </a:r>
          </a:p>
        </p:txBody>
      </p:sp>
      <p:sp>
        <p:nvSpPr>
          <p:cNvPr id="16" name="テキスト ボックス 15">
            <a:extLst>
              <a:ext uri="{FF2B5EF4-FFF2-40B4-BE49-F238E27FC236}">
                <a16:creationId xmlns:a16="http://schemas.microsoft.com/office/drawing/2014/main" id="{A4E24FC3-2BC6-414B-8AB3-54FF60843642}"/>
              </a:ext>
            </a:extLst>
          </p:cNvPr>
          <p:cNvSpPr txBox="1"/>
          <p:nvPr/>
        </p:nvSpPr>
        <p:spPr>
          <a:xfrm>
            <a:off x="766763" y="893172"/>
            <a:ext cx="10647189"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000" b="1" dirty="0"/>
              <a:t>線形回帰を応用し、分類確率を求めることでクラスを分類する</a:t>
            </a:r>
            <a:r>
              <a:rPr lang="ja-JP" altLang="en-US" dirty="0"/>
              <a:t>モデル</a:t>
            </a:r>
          </a:p>
        </p:txBody>
      </p:sp>
      <p:sp>
        <p:nvSpPr>
          <p:cNvPr id="18" name="テキスト ボックス 17">
            <a:extLst>
              <a:ext uri="{FF2B5EF4-FFF2-40B4-BE49-F238E27FC236}">
                <a16:creationId xmlns:a16="http://schemas.microsoft.com/office/drawing/2014/main" id="{FCCED9A9-A0ED-46E7-A8EA-D4F21293D783}"/>
              </a:ext>
            </a:extLst>
          </p:cNvPr>
          <p:cNvSpPr txBox="1"/>
          <p:nvPr/>
        </p:nvSpPr>
        <p:spPr>
          <a:xfrm>
            <a:off x="3389856" y="6134027"/>
            <a:ext cx="8035382" cy="340093"/>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400" dirty="0"/>
              <a:t>※ </a:t>
            </a:r>
            <a:r>
              <a:rPr lang="ja-JP" altLang="en-US" sz="1400" dirty="0"/>
              <a:t>線形回帰に改良を施した発展的な手法もあります</a:t>
            </a:r>
          </a:p>
        </p:txBody>
      </p:sp>
    </p:spTree>
    <p:extLst>
      <p:ext uri="{BB962C8B-B14F-4D97-AF65-F5344CB8AC3E}">
        <p14:creationId xmlns:p14="http://schemas.microsoft.com/office/powerpoint/2010/main" val="38308355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この章では、分類の最も基本的な機械学習手法の一つである</a:t>
            </a:r>
            <a:br>
              <a:rPr lang="en-US" altLang="ja-JP" sz="2000" b="1" dirty="0">
                <a:solidFill>
                  <a:srgbClr val="F36C37"/>
                </a:solidFill>
              </a:rPr>
            </a:br>
            <a:r>
              <a:rPr lang="ja-JP" altLang="en-US" sz="2000" b="1" dirty="0">
                <a:solidFill>
                  <a:srgbClr val="F36C37"/>
                </a:solidFill>
              </a:rPr>
              <a:t>ロジスティック回帰について学びました。</a:t>
            </a:r>
            <a:endParaRPr lang="en-US" altLang="ja-JP" sz="2000" b="1" dirty="0">
              <a:solidFill>
                <a:srgbClr val="F36C37"/>
              </a:solidFill>
            </a:endParaRPr>
          </a:p>
          <a:p>
            <a:pPr marL="0" indent="0" algn="ctr">
              <a:lnSpc>
                <a:spcPct val="120000"/>
              </a:lnSpc>
              <a:spcBef>
                <a:spcPts val="0"/>
              </a:spcBef>
              <a:spcAft>
                <a:spcPts val="2400"/>
              </a:spcAft>
              <a:buClr>
                <a:srgbClr val="F36C37"/>
              </a:buClr>
              <a:buNone/>
            </a:pPr>
            <a:r>
              <a:rPr lang="ja-JP" altLang="en-US" sz="2000" b="1" dirty="0">
                <a:solidFill>
                  <a:srgbClr val="F36C37"/>
                </a:solidFill>
              </a:rPr>
              <a:t>また、ロジスティック回帰を</a:t>
            </a:r>
            <a:r>
              <a:rPr lang="en-US" altLang="ja-JP" sz="2000" b="1" dirty="0">
                <a:solidFill>
                  <a:srgbClr val="F36C37"/>
                </a:solidFill>
              </a:rPr>
              <a:t>scikit-learn</a:t>
            </a:r>
            <a:r>
              <a:rPr lang="ja-JP" altLang="en-US" sz="2000" b="1" dirty="0">
                <a:solidFill>
                  <a:srgbClr val="F36C37"/>
                </a:solidFill>
              </a:rPr>
              <a:t>で実装し、データの標準化によりどのように結果が変化するのか、分類正解率以外の指標の重要性について学びました。</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174</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章の目標は達成できましたか？</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scikit-learn</a:t>
            </a:r>
            <a:r>
              <a:rPr lang="ja-JP" altLang="en-US" sz="2000" b="1" dirty="0"/>
              <a:t>を用いてロジスティック回帰を実装できる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標準化の効果について理解する</a:t>
            </a:r>
            <a:endParaRPr lang="en-US" altLang="ja-JP" sz="2000" b="1" dirty="0"/>
          </a:p>
        </p:txBody>
      </p:sp>
    </p:spTree>
    <p:extLst>
      <p:ext uri="{BB962C8B-B14F-4D97-AF65-F5344CB8AC3E}">
        <p14:creationId xmlns:p14="http://schemas.microsoft.com/office/powerpoint/2010/main" val="6739479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111905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a:t>
            </a:r>
            <a:r>
              <a:rPr lang="ja-JP" altLang="en-US" sz="3600" spc="150" dirty="0">
                <a:solidFill>
                  <a:srgbClr val="F36C37"/>
                </a:solidFill>
              </a:rPr>
              <a:t>　</a:t>
            </a:r>
            <a:r>
              <a:rPr lang="ja-JP" altLang="en-US" sz="3400" spc="150" dirty="0">
                <a:solidFill>
                  <a:srgbClr val="F36C37"/>
                </a:solidFill>
              </a:rPr>
              <a:t>決定木・ランダムフォレスト </a:t>
            </a:r>
            <a:r>
              <a:rPr lang="en-US" altLang="ja-JP" sz="2400" spc="150" dirty="0">
                <a:solidFill>
                  <a:srgbClr val="F36C37"/>
                </a:solidFill>
              </a:rPr>
              <a:t>- scikit-learn -</a:t>
            </a:r>
            <a:endParaRPr lang="ja-JP" altLang="en-US" sz="3000" spc="150" dirty="0">
              <a:solidFill>
                <a:srgbClr val="F36C37"/>
              </a:solidFill>
            </a:endParaRPr>
          </a:p>
        </p:txBody>
      </p:sp>
    </p:spTree>
    <p:extLst>
      <p:ext uri="{BB962C8B-B14F-4D97-AF65-F5344CB8AC3E}">
        <p14:creationId xmlns:p14="http://schemas.microsoft.com/office/powerpoint/2010/main" val="133589168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9808"/>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この章では、代表的な機械学習手法の一つである決定木・ランダムフォレスト</a:t>
            </a:r>
            <a:br>
              <a:rPr lang="en-US" altLang="ja-JP" sz="2000" b="1" dirty="0">
                <a:solidFill>
                  <a:srgbClr val="F36C37"/>
                </a:solidFill>
              </a:rPr>
            </a:br>
            <a:r>
              <a:rPr lang="ja-JP" altLang="en-US" sz="2000" b="1" dirty="0">
                <a:solidFill>
                  <a:srgbClr val="F36C37"/>
                </a:solidFill>
              </a:rPr>
              <a:t>について学びます。決定木をベースとした機械学習手法は実際にもよく用いられ、</a:t>
            </a:r>
            <a:br>
              <a:rPr lang="en-US" altLang="ja-JP" sz="2000" b="1" dirty="0">
                <a:solidFill>
                  <a:srgbClr val="F36C37"/>
                </a:solidFill>
              </a:rPr>
            </a:br>
            <a:r>
              <a:rPr lang="ja-JP" altLang="en-US" sz="2000" b="1" dirty="0">
                <a:solidFill>
                  <a:srgbClr val="F36C37"/>
                </a:solidFill>
              </a:rPr>
              <a:t>線形回帰とも異なる特性を持っています。</a:t>
            </a:r>
          </a:p>
          <a:p>
            <a:pPr marL="0" indent="0" algn="ctr">
              <a:lnSpc>
                <a:spcPct val="120000"/>
              </a:lnSpc>
              <a:spcBef>
                <a:spcPts val="0"/>
              </a:spcBef>
              <a:spcAft>
                <a:spcPts val="2400"/>
              </a:spcAft>
              <a:buClr>
                <a:srgbClr val="F36C37"/>
              </a:buClr>
              <a:buNone/>
            </a:pPr>
            <a:r>
              <a:rPr lang="ja-JP" altLang="en-US" sz="2000" b="1" dirty="0">
                <a:solidFill>
                  <a:srgbClr val="F36C37"/>
                </a:solidFill>
              </a:rPr>
              <a:t>また、</a:t>
            </a:r>
            <a:r>
              <a:rPr lang="en-US" altLang="ja-JP" sz="2000" b="1" dirty="0">
                <a:solidFill>
                  <a:srgbClr val="F36C37"/>
                </a:solidFill>
              </a:rPr>
              <a:t>scikit-learn</a:t>
            </a:r>
            <a:r>
              <a:rPr lang="ja-JP" altLang="en-US" sz="2000" b="1" dirty="0">
                <a:solidFill>
                  <a:srgbClr val="F36C37"/>
                </a:solidFill>
              </a:rPr>
              <a:t>で実装し、モデルのパラメータをチューニングすることで</a:t>
            </a:r>
            <a:br>
              <a:rPr lang="en-US" altLang="ja-JP" sz="2000" b="1" dirty="0">
                <a:solidFill>
                  <a:srgbClr val="F36C37"/>
                </a:solidFill>
              </a:rPr>
            </a:br>
            <a:r>
              <a:rPr lang="ja-JP" altLang="en-US" sz="2000" b="1" dirty="0">
                <a:solidFill>
                  <a:srgbClr val="F36C37"/>
                </a:solidFill>
              </a:rPr>
              <a:t>どのように結果が変わるか体験します。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176</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scikit-learn</a:t>
            </a:r>
            <a:r>
              <a:rPr lang="ja-JP" altLang="en-US" sz="2000" b="1" dirty="0"/>
              <a:t>を用いて決定木・ランダムフォレストを実装できる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モデルのパラメータをチューニングできる</a:t>
            </a:r>
            <a:endParaRPr lang="en-US" altLang="ja-JP" sz="2000" b="1" dirty="0"/>
          </a:p>
        </p:txBody>
      </p:sp>
    </p:spTree>
    <p:extLst>
      <p:ext uri="{BB962C8B-B14F-4D97-AF65-F5344CB8AC3E}">
        <p14:creationId xmlns:p14="http://schemas.microsoft.com/office/powerpoint/2010/main" val="413854758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177</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chemeClr val="tx1">
                    <a:lumMod val="75000"/>
                    <a:lumOff val="25000"/>
                  </a:schemeClr>
                </a:solidFill>
              </a:rPr>
              <a:t>4-1.</a:t>
            </a:r>
            <a:r>
              <a:rPr kumimoji="1" lang="ja-JP" altLang="en-US" sz="2100" b="1" spc="300" dirty="0">
                <a:solidFill>
                  <a:schemeClr val="tx1">
                    <a:lumMod val="75000"/>
                    <a:lumOff val="25000"/>
                  </a:schemeClr>
                </a:solidFill>
              </a:rPr>
              <a:t>決定木</a:t>
            </a:r>
            <a:endParaRPr kumimoji="1" lang="en-US" altLang="ja-JP" sz="2100" b="1" spc="300" dirty="0">
              <a:solidFill>
                <a:schemeClr val="tx1">
                  <a:lumMod val="75000"/>
                  <a:lumOff val="25000"/>
                </a:schemeClr>
              </a:solidFill>
            </a:endParaRPr>
          </a:p>
          <a:p>
            <a:pPr algn="l">
              <a:lnSpc>
                <a:spcPct val="150000"/>
              </a:lnSpc>
            </a:pPr>
            <a:r>
              <a:rPr lang="en-US" altLang="ja-JP" sz="2100" b="1" spc="300" dirty="0">
                <a:solidFill>
                  <a:schemeClr val="tx1">
                    <a:lumMod val="75000"/>
                    <a:lumOff val="25000"/>
                  </a:schemeClr>
                </a:solidFill>
              </a:rPr>
              <a:t>4-2.</a:t>
            </a:r>
            <a:r>
              <a:rPr lang="ja-JP" altLang="en-US" sz="2100" b="1" spc="300" dirty="0">
                <a:solidFill>
                  <a:schemeClr val="tx1">
                    <a:lumMod val="75000"/>
                    <a:lumOff val="25000"/>
                  </a:schemeClr>
                </a:solidFill>
              </a:rPr>
              <a:t>決定木の実装</a:t>
            </a:r>
            <a:endParaRPr lang="en-US" altLang="ja-JP" sz="2100" b="1" spc="300" dirty="0">
              <a:solidFill>
                <a:schemeClr val="tx1">
                  <a:lumMod val="75000"/>
                  <a:lumOff val="25000"/>
                </a:schemeClr>
              </a:solidFill>
            </a:endParaRPr>
          </a:p>
          <a:p>
            <a:pPr algn="l">
              <a:lnSpc>
                <a:spcPct val="150000"/>
              </a:lnSpc>
            </a:pPr>
            <a:r>
              <a:rPr lang="en-US" altLang="ja-JP" sz="2100" b="1" spc="300" dirty="0">
                <a:solidFill>
                  <a:schemeClr val="tx1">
                    <a:lumMod val="75000"/>
                    <a:lumOff val="25000"/>
                  </a:schemeClr>
                </a:solidFill>
              </a:rPr>
              <a:t>4-3.</a:t>
            </a:r>
            <a:r>
              <a:rPr lang="ja-JP" altLang="en-US" sz="2100" b="1" spc="300" dirty="0">
                <a:solidFill>
                  <a:schemeClr val="tx1">
                    <a:lumMod val="75000"/>
                    <a:lumOff val="25000"/>
                  </a:schemeClr>
                </a:solidFill>
              </a:rPr>
              <a:t>決定木のパラメータチューニング</a:t>
            </a:r>
            <a:endParaRPr lang="en-US" altLang="ja-JP" sz="2100" b="1" spc="300" dirty="0">
              <a:solidFill>
                <a:schemeClr val="tx1">
                  <a:lumMod val="75000"/>
                  <a:lumOff val="25000"/>
                </a:schemeClr>
              </a:solidFill>
            </a:endParaRPr>
          </a:p>
          <a:p>
            <a:pPr algn="l">
              <a:lnSpc>
                <a:spcPct val="150000"/>
              </a:lnSpc>
            </a:pPr>
            <a:r>
              <a:rPr lang="en-US" altLang="ja-JP" sz="2100" b="1" spc="300" dirty="0">
                <a:solidFill>
                  <a:srgbClr val="00879E"/>
                </a:solidFill>
              </a:rPr>
              <a:t>4-4.</a:t>
            </a:r>
            <a:r>
              <a:rPr lang="ja-JP" altLang="en-US" sz="2100" b="1" spc="300" dirty="0">
                <a:solidFill>
                  <a:srgbClr val="00879E"/>
                </a:solidFill>
              </a:rPr>
              <a:t>オプション演習：決定木</a:t>
            </a:r>
            <a:endParaRPr lang="en-US" altLang="ja-JP" sz="2100" b="1" spc="300" dirty="0">
              <a:solidFill>
                <a:srgbClr val="00879E"/>
              </a:solidFill>
            </a:endParaRPr>
          </a:p>
          <a:p>
            <a:pPr algn="l">
              <a:lnSpc>
                <a:spcPct val="150000"/>
              </a:lnSpc>
            </a:pPr>
            <a:r>
              <a:rPr kumimoji="1" lang="en-US" altLang="ja-JP" sz="2100" b="1" spc="300" dirty="0">
                <a:solidFill>
                  <a:schemeClr val="tx1">
                    <a:lumMod val="75000"/>
                    <a:lumOff val="25000"/>
                  </a:schemeClr>
                </a:solidFill>
              </a:rPr>
              <a:t>4-5.</a:t>
            </a:r>
            <a:r>
              <a:rPr kumimoji="1" lang="ja-JP" altLang="en-US" sz="2100" b="1" spc="300" dirty="0">
                <a:solidFill>
                  <a:schemeClr val="tx1">
                    <a:lumMod val="75000"/>
                    <a:lumOff val="25000"/>
                  </a:schemeClr>
                </a:solidFill>
              </a:rPr>
              <a:t>ランダムフォレスト</a:t>
            </a:r>
            <a:endParaRPr kumimoji="1" lang="en-US" altLang="ja-JP" sz="2100" b="1" spc="300" dirty="0">
              <a:solidFill>
                <a:schemeClr val="tx1">
                  <a:lumMod val="75000"/>
                  <a:lumOff val="25000"/>
                </a:schemeClr>
              </a:solidFill>
            </a:endParaRPr>
          </a:p>
          <a:p>
            <a:pPr algn="l">
              <a:lnSpc>
                <a:spcPct val="150000"/>
              </a:lnSpc>
            </a:pPr>
            <a:r>
              <a:rPr lang="en-US" altLang="ja-JP" sz="2100" b="1" spc="300" dirty="0">
                <a:solidFill>
                  <a:schemeClr val="tx1">
                    <a:lumMod val="75000"/>
                    <a:lumOff val="25000"/>
                  </a:schemeClr>
                </a:solidFill>
              </a:rPr>
              <a:t>4-6.</a:t>
            </a:r>
            <a:r>
              <a:rPr lang="ja-JP" altLang="en-US" sz="2100" b="1" spc="300" dirty="0">
                <a:solidFill>
                  <a:schemeClr val="tx1">
                    <a:lumMod val="75000"/>
                    <a:lumOff val="25000"/>
                  </a:schemeClr>
                </a:solidFill>
              </a:rPr>
              <a:t>ランダムフォレストの実装</a:t>
            </a:r>
            <a:endParaRPr lang="en-US" altLang="ja-JP" sz="2100" b="1" spc="300" dirty="0">
              <a:solidFill>
                <a:schemeClr val="tx1">
                  <a:lumMod val="75000"/>
                  <a:lumOff val="25000"/>
                </a:schemeClr>
              </a:solidFill>
            </a:endParaRPr>
          </a:p>
          <a:p>
            <a:pPr algn="l">
              <a:lnSpc>
                <a:spcPct val="150000"/>
              </a:lnSpc>
            </a:pPr>
            <a:r>
              <a:rPr lang="en-US" altLang="ja-JP" sz="2100" b="1" spc="300" dirty="0">
                <a:solidFill>
                  <a:schemeClr val="tx1">
                    <a:lumMod val="75000"/>
                    <a:lumOff val="25000"/>
                  </a:schemeClr>
                </a:solidFill>
              </a:rPr>
              <a:t>4-7.</a:t>
            </a:r>
            <a:r>
              <a:rPr lang="ja-JP" altLang="en-US" sz="2100" b="1" spc="300" dirty="0">
                <a:solidFill>
                  <a:schemeClr val="tx1">
                    <a:lumMod val="75000"/>
                    <a:lumOff val="25000"/>
                  </a:schemeClr>
                </a:solidFill>
              </a:rPr>
              <a:t>ランダムフォレストのパラメータチューニング</a:t>
            </a:r>
            <a:endParaRPr lang="en-US" altLang="ja-JP" sz="2100" b="1" spc="300" dirty="0">
              <a:solidFill>
                <a:schemeClr val="tx1">
                  <a:lumMod val="75000"/>
                  <a:lumOff val="25000"/>
                </a:schemeClr>
              </a:solidFill>
            </a:endParaRPr>
          </a:p>
          <a:p>
            <a:pPr algn="l">
              <a:lnSpc>
                <a:spcPct val="150000"/>
              </a:lnSpc>
            </a:pPr>
            <a:r>
              <a:rPr lang="en-US" altLang="ja-JP" sz="2100" b="1" spc="300" dirty="0">
                <a:solidFill>
                  <a:srgbClr val="00879E"/>
                </a:solidFill>
              </a:rPr>
              <a:t>4-8.</a:t>
            </a:r>
            <a:r>
              <a:rPr lang="ja-JP" altLang="en-US" sz="2100" b="1" spc="300" dirty="0">
                <a:solidFill>
                  <a:srgbClr val="00879E"/>
                </a:solidFill>
              </a:rPr>
              <a:t>オプション演習：ランダムフォレスト</a:t>
            </a:r>
            <a:endParaRPr lang="en-US" altLang="ja-JP" sz="2100" b="1" spc="300" dirty="0">
              <a:solidFill>
                <a:srgbClr val="00879E"/>
              </a:solidFill>
            </a:endParaRPr>
          </a:p>
        </p:txBody>
      </p:sp>
    </p:spTree>
    <p:extLst>
      <p:ext uri="{BB962C8B-B14F-4D97-AF65-F5344CB8AC3E}">
        <p14:creationId xmlns:p14="http://schemas.microsoft.com/office/powerpoint/2010/main" val="229950795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07348" y="100656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集団を質問により分割していく木構造モデル　決定木</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863758" y="146928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決定木</a:t>
            </a:r>
          </a:p>
          <a:p>
            <a:pPr lvl="1">
              <a:buClr>
                <a:srgbClr val="F36C37"/>
              </a:buClr>
            </a:pPr>
            <a:r>
              <a:rPr lang="ja-JP" altLang="en-US" sz="1400" b="1" dirty="0"/>
              <a:t>ある値より大きいか小さいかで答えられる質問で階層的に構成した木構造を学習。</a:t>
            </a:r>
          </a:p>
          <a:p>
            <a:pPr lvl="1">
              <a:buClr>
                <a:srgbClr val="F36C37"/>
              </a:buClr>
            </a:pPr>
            <a:r>
              <a:rPr lang="ja-JP" altLang="en-US" sz="1400" b="1" dirty="0"/>
              <a:t>質問は正解に最も早くたどり着けるように、よくデータを分割できる説明変数と閾値の組を計算する。</a:t>
            </a:r>
            <a:endParaRPr lang="en-US" altLang="ja-JP" sz="1400" b="1" dirty="0"/>
          </a:p>
          <a:p>
            <a:pPr lvl="1">
              <a:buClr>
                <a:srgbClr val="F36C37"/>
              </a:buClr>
            </a:pPr>
            <a:r>
              <a:rPr lang="ja-JP" altLang="en-US" sz="1400" b="1" dirty="0"/>
              <a:t>値の大小のみでルールを作る為、標準化などでスケールをそろえる必要がない。</a:t>
            </a:r>
            <a:endParaRPr lang="en-US" altLang="ja-JP" sz="1400" b="1" dirty="0"/>
          </a:p>
          <a:p>
            <a:pPr lvl="1">
              <a:buClr>
                <a:srgbClr val="F36C37"/>
              </a:buClr>
            </a:pPr>
            <a:r>
              <a:rPr lang="ja-JP" altLang="en-US" sz="1400" b="1" dirty="0"/>
              <a:t>木構造や説明変数の重要度を可視化できるため、非常に解釈性が高い。</a:t>
            </a:r>
            <a:endParaRPr lang="en-US" altLang="ja-JP" sz="1400" b="1" dirty="0"/>
          </a:p>
          <a:p>
            <a:pPr lvl="1">
              <a:buClr>
                <a:srgbClr val="F36C37"/>
              </a:buClr>
            </a:pPr>
            <a:r>
              <a:rPr lang="ja-JP" altLang="en-US" sz="1400" b="1" dirty="0"/>
              <a:t>回帰にも分類にも用いることができる。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4-1-1.</a:t>
            </a:r>
            <a:r>
              <a:rPr lang="ja-JP" altLang="en-US" dirty="0"/>
              <a:t>決定木とは</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178</a:t>
            </a:fld>
            <a:endParaRPr kumimoji="1" lang="ja-JP" altLang="en-US"/>
          </a:p>
        </p:txBody>
      </p:sp>
      <p:sp>
        <p:nvSpPr>
          <p:cNvPr id="63" name="テキスト ボックス 62">
            <a:extLst>
              <a:ext uri="{FF2B5EF4-FFF2-40B4-BE49-F238E27FC236}">
                <a16:creationId xmlns:a16="http://schemas.microsoft.com/office/drawing/2014/main" id="{1F10B410-2905-4290-BC35-E92D0BF22590}"/>
              </a:ext>
            </a:extLst>
          </p:cNvPr>
          <p:cNvSpPr txBox="1"/>
          <p:nvPr/>
        </p:nvSpPr>
        <p:spPr>
          <a:xfrm>
            <a:off x="591530" y="6209588"/>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solidFill>
                  <a:srgbClr val="F47746"/>
                </a:solidFill>
              </a:rPr>
              <a:t>具体例で考えてみましょう</a:t>
            </a:r>
          </a:p>
        </p:txBody>
      </p:sp>
      <p:sp>
        <p:nvSpPr>
          <p:cNvPr id="21" name="二等辺三角形 20">
            <a:extLst>
              <a:ext uri="{FF2B5EF4-FFF2-40B4-BE49-F238E27FC236}">
                <a16:creationId xmlns:a16="http://schemas.microsoft.com/office/drawing/2014/main" id="{0E69760E-4D67-4068-8EF6-997599710A0D}"/>
              </a:ext>
            </a:extLst>
          </p:cNvPr>
          <p:cNvSpPr/>
          <p:nvPr/>
        </p:nvSpPr>
        <p:spPr>
          <a:xfrm rot="10800000">
            <a:off x="3756639"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2" name="二等辺三角形 21">
            <a:extLst>
              <a:ext uri="{FF2B5EF4-FFF2-40B4-BE49-F238E27FC236}">
                <a16:creationId xmlns:a16="http://schemas.microsoft.com/office/drawing/2014/main" id="{0659A77F-0CDD-4374-9B12-5EA29D0F5A3F}"/>
              </a:ext>
            </a:extLst>
          </p:cNvPr>
          <p:cNvSpPr/>
          <p:nvPr/>
        </p:nvSpPr>
        <p:spPr>
          <a:xfrm rot="10800000">
            <a:off x="7503321"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aphicFrame>
        <p:nvGraphicFramePr>
          <p:cNvPr id="71" name="表 70">
            <a:extLst>
              <a:ext uri="{FF2B5EF4-FFF2-40B4-BE49-F238E27FC236}">
                <a16:creationId xmlns:a16="http://schemas.microsoft.com/office/drawing/2014/main" id="{05350A0D-0C66-4BC9-AC39-2364B93AED5B}"/>
              </a:ext>
            </a:extLst>
          </p:cNvPr>
          <p:cNvGraphicFramePr>
            <a:graphicFrameLocks noGrp="1"/>
          </p:cNvGraphicFramePr>
          <p:nvPr>
            <p:extLst>
              <p:ext uri="{D42A27DB-BD31-4B8C-83A1-F6EECF244321}">
                <p14:modId xmlns:p14="http://schemas.microsoft.com/office/powerpoint/2010/main" val="1125762863"/>
              </p:ext>
            </p:extLst>
          </p:nvPr>
        </p:nvGraphicFramePr>
        <p:xfrm>
          <a:off x="1294013" y="3523903"/>
          <a:ext cx="2910586" cy="2689030"/>
        </p:xfrm>
        <a:graphic>
          <a:graphicData uri="http://schemas.openxmlformats.org/drawingml/2006/table">
            <a:tbl>
              <a:tblPr firstRow="1" bandRow="1">
                <a:tableStyleId>{5C22544A-7EE6-4342-B048-85BDC9FD1C3A}</a:tableStyleId>
              </a:tblPr>
              <a:tblGrid>
                <a:gridCol w="658655">
                  <a:extLst>
                    <a:ext uri="{9D8B030D-6E8A-4147-A177-3AD203B41FA5}">
                      <a16:colId xmlns:a16="http://schemas.microsoft.com/office/drawing/2014/main" val="3991005223"/>
                    </a:ext>
                  </a:extLst>
                </a:gridCol>
                <a:gridCol w="863599">
                  <a:extLst>
                    <a:ext uri="{9D8B030D-6E8A-4147-A177-3AD203B41FA5}">
                      <a16:colId xmlns:a16="http://schemas.microsoft.com/office/drawing/2014/main" val="1672017677"/>
                    </a:ext>
                  </a:extLst>
                </a:gridCol>
                <a:gridCol w="524733">
                  <a:extLst>
                    <a:ext uri="{9D8B030D-6E8A-4147-A177-3AD203B41FA5}">
                      <a16:colId xmlns:a16="http://schemas.microsoft.com/office/drawing/2014/main" val="3013296438"/>
                    </a:ext>
                  </a:extLst>
                </a:gridCol>
                <a:gridCol w="863599">
                  <a:extLst>
                    <a:ext uri="{9D8B030D-6E8A-4147-A177-3AD203B41FA5}">
                      <a16:colId xmlns:a16="http://schemas.microsoft.com/office/drawing/2014/main" val="4208408925"/>
                    </a:ext>
                  </a:extLst>
                </a:gridCol>
              </a:tblGrid>
              <a:tr h="298640">
                <a:tc>
                  <a:txBody>
                    <a:bodyPr/>
                    <a:lstStyle/>
                    <a:p>
                      <a:pPr algn="ctr" fontAlgn="t"/>
                      <a:endParaRPr lang="en-US" altLang="ja-JP" sz="1200" b="1" i="0" u="none" strike="noStrike" dirty="0">
                        <a:solidFill>
                          <a:srgbClr val="000000"/>
                        </a:solidFill>
                        <a:effectLst/>
                        <a:latin typeface="Arial" panose="020B0604020202020204" pitchFamily="34" charset="0"/>
                        <a:ea typeface="游ゴシック" panose="020B0400000000000000" pitchFamily="50" charset="-128"/>
                      </a:endParaRPr>
                    </a:p>
                  </a:txBody>
                  <a:tcPr marL="7620" marR="7620" marT="7620" marB="0" anchor="ctr"/>
                </a:tc>
                <a:tc gridSpan="2">
                  <a:txBody>
                    <a:bodyPr/>
                    <a:lstStyle/>
                    <a:p>
                      <a:pPr algn="ctr" rtl="0" fontAlgn="ctr"/>
                      <a:r>
                        <a:rPr lang="ja-JP" altLang="en-US" sz="1200" b="1" u="none" strike="noStrike" dirty="0">
                          <a:solidFill>
                            <a:srgbClr val="FFFFFF"/>
                          </a:solidFill>
                          <a:effectLst/>
                        </a:rPr>
                        <a:t>説明変数</a:t>
                      </a:r>
                      <a:endParaRPr lang="ja-JP" altLang="en-US" sz="1200" b="1"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tc>
                <a:tc hMerge="1">
                  <a:txBody>
                    <a:bodyPr/>
                    <a:lstStyle/>
                    <a:p>
                      <a:pPr algn="ctr" rtl="0" fontAlgn="ctr"/>
                      <a:endParaRPr lang="ja-JP" altLang="en-US" sz="1200" b="1"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b="1" u="none" strike="noStrike" dirty="0">
                          <a:solidFill>
                            <a:srgbClr val="FFFFFF"/>
                          </a:solidFill>
                          <a:effectLst/>
                        </a:rPr>
                        <a:t>目的変数</a:t>
                      </a:r>
                      <a:endParaRPr lang="ja-JP" altLang="en-US" sz="1200" b="1"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2228987852"/>
                  </a:ext>
                </a:extLst>
              </a:tr>
              <a:tr h="298640">
                <a:tc>
                  <a:txBody>
                    <a:bodyPr/>
                    <a:lstStyle/>
                    <a:p>
                      <a:pPr algn="ctr" fontAlgn="t"/>
                      <a:r>
                        <a:rPr lang="ja-JP" altLang="en-US" sz="1200" b="1" u="none" strike="noStrike" dirty="0">
                          <a:effectLst/>
                        </a:rPr>
                        <a:t>来訪者</a:t>
                      </a:r>
                      <a:endParaRPr lang="en-US" altLang="ja-JP" sz="1200" b="1" i="0" u="none" strike="noStrike" dirty="0">
                        <a:solidFill>
                          <a:srgbClr val="000000"/>
                        </a:solidFill>
                        <a:effectLst/>
                        <a:latin typeface="Arial" panose="020B0604020202020204" pitchFamily="34" charset="0"/>
                        <a:ea typeface="游ゴシック" panose="020B0400000000000000" pitchFamily="50" charset="-128"/>
                      </a:endParaRPr>
                    </a:p>
                  </a:txBody>
                  <a:tcPr marL="7620" marR="7620" marT="7620" marB="0" anchor="ctr"/>
                </a:tc>
                <a:tc>
                  <a:txBody>
                    <a:bodyPr/>
                    <a:lstStyle/>
                    <a:p>
                      <a:pPr algn="ctr" rtl="0" fontAlgn="ctr"/>
                      <a:r>
                        <a:rPr lang="ja-JP" altLang="en-US" sz="1200" b="1" u="none" strike="noStrike" dirty="0">
                          <a:effectLst/>
                        </a:rPr>
                        <a:t>自己資金</a:t>
                      </a:r>
                      <a:endParaRPr lang="ja-JP" altLang="en-US" sz="1200" b="1"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b="1" u="none" strike="noStrike" dirty="0">
                          <a:effectLst/>
                        </a:rPr>
                        <a:t>年齢</a:t>
                      </a:r>
                      <a:endParaRPr lang="ja-JP" altLang="en-US" sz="1200" b="1"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b="1" u="none" strike="noStrike" dirty="0">
                          <a:effectLst/>
                        </a:rPr>
                        <a:t>結果</a:t>
                      </a:r>
                      <a:endParaRPr lang="ja-JP" altLang="en-US" sz="1200" b="1"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2254914867"/>
                  </a:ext>
                </a:extLst>
              </a:tr>
              <a:tr h="299910">
                <a:tc>
                  <a:txBody>
                    <a:bodyPr/>
                    <a:lstStyle/>
                    <a:p>
                      <a:pPr algn="ctr" rtl="0" fontAlgn="ctr"/>
                      <a:r>
                        <a:rPr lang="en-US" altLang="ja-JP" sz="1200" b="0" u="none" strike="noStrike" dirty="0">
                          <a:solidFill>
                            <a:srgbClr val="000000"/>
                          </a:solidFill>
                          <a:effectLst/>
                        </a:rPr>
                        <a:t>1</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300</a:t>
                      </a:r>
                      <a:r>
                        <a:rPr lang="ja-JP" altLang="en-US" sz="1200" u="none" strike="noStrike">
                          <a:effectLst/>
                        </a:rPr>
                        <a:t>万円</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33</a:t>
                      </a:r>
                      <a:r>
                        <a:rPr lang="ja-JP" altLang="en-US" sz="1200" u="none" strike="noStrike" dirty="0">
                          <a:effectLst/>
                        </a:rPr>
                        <a:t>歳</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u="none" strike="noStrike">
                          <a:effectLst/>
                        </a:rPr>
                        <a:t>購入</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3450226741"/>
                  </a:ext>
                </a:extLst>
              </a:tr>
              <a:tr h="298640">
                <a:tc>
                  <a:txBody>
                    <a:bodyPr/>
                    <a:lstStyle/>
                    <a:p>
                      <a:pPr algn="ctr" rtl="0" fontAlgn="ctr"/>
                      <a:r>
                        <a:rPr lang="en-US" altLang="ja-JP" sz="1200" b="0" u="none" strike="noStrike" dirty="0">
                          <a:solidFill>
                            <a:srgbClr val="000000"/>
                          </a:solidFill>
                          <a:effectLst/>
                        </a:rPr>
                        <a:t>2</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300</a:t>
                      </a:r>
                      <a:r>
                        <a:rPr lang="ja-JP" altLang="en-US" sz="1200" u="none" strike="noStrike">
                          <a:effectLst/>
                        </a:rPr>
                        <a:t>万円</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34</a:t>
                      </a:r>
                      <a:r>
                        <a:rPr lang="ja-JP" altLang="en-US" sz="1200" u="none" strike="noStrike">
                          <a:effectLst/>
                        </a:rPr>
                        <a:t>歳</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b="0" u="none" strike="noStrike" dirty="0">
                          <a:solidFill>
                            <a:srgbClr val="000000"/>
                          </a:solidFill>
                          <a:effectLst/>
                        </a:rPr>
                        <a:t>購入</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3117467273"/>
                  </a:ext>
                </a:extLst>
              </a:tr>
              <a:tr h="298640">
                <a:tc>
                  <a:txBody>
                    <a:bodyPr/>
                    <a:lstStyle/>
                    <a:p>
                      <a:pPr algn="ctr" rtl="0" fontAlgn="ctr"/>
                      <a:r>
                        <a:rPr lang="en-US" altLang="ja-JP" sz="1200" b="0" u="none" strike="noStrike" dirty="0">
                          <a:solidFill>
                            <a:srgbClr val="000000"/>
                          </a:solidFill>
                          <a:effectLst/>
                        </a:rPr>
                        <a:t>3</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150</a:t>
                      </a:r>
                      <a:r>
                        <a:rPr lang="ja-JP" altLang="en-US" sz="1200" u="none" strike="noStrike">
                          <a:effectLst/>
                        </a:rPr>
                        <a:t>万円</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31</a:t>
                      </a:r>
                      <a:r>
                        <a:rPr lang="ja-JP" altLang="en-US" sz="1200" u="none" strike="noStrike" dirty="0">
                          <a:effectLst/>
                        </a:rPr>
                        <a:t>歳</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763595615"/>
                  </a:ext>
                </a:extLst>
              </a:tr>
              <a:tr h="298640">
                <a:tc>
                  <a:txBody>
                    <a:bodyPr/>
                    <a:lstStyle/>
                    <a:p>
                      <a:pPr algn="ctr" rtl="0" fontAlgn="ctr"/>
                      <a:r>
                        <a:rPr lang="en-US" altLang="ja-JP" sz="1200" b="0" u="none" strike="noStrike" dirty="0">
                          <a:solidFill>
                            <a:srgbClr val="000000"/>
                          </a:solidFill>
                          <a:effectLst/>
                        </a:rPr>
                        <a:t>4</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500</a:t>
                      </a:r>
                      <a:r>
                        <a:rPr lang="ja-JP" altLang="en-US" sz="1200" u="none" strike="noStrike" dirty="0">
                          <a:effectLst/>
                        </a:rPr>
                        <a:t>万円</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24</a:t>
                      </a:r>
                      <a:r>
                        <a:rPr lang="ja-JP" altLang="en-US" sz="1200" u="none" strike="noStrike" dirty="0">
                          <a:effectLst/>
                        </a:rPr>
                        <a:t>歳</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3237624901"/>
                  </a:ext>
                </a:extLst>
              </a:tr>
              <a:tr h="298640">
                <a:tc>
                  <a:txBody>
                    <a:bodyPr/>
                    <a:lstStyle/>
                    <a:p>
                      <a:pPr algn="ctr" rtl="0" fontAlgn="ctr"/>
                      <a:r>
                        <a:rPr lang="en-US" altLang="ja-JP" sz="1200" b="0" u="none" strike="noStrike" dirty="0">
                          <a:solidFill>
                            <a:srgbClr val="000000"/>
                          </a:solidFill>
                          <a:effectLst/>
                        </a:rPr>
                        <a:t>5</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250</a:t>
                      </a:r>
                      <a:r>
                        <a:rPr lang="ja-JP" altLang="en-US" sz="1200" u="none" strike="noStrike" dirty="0">
                          <a:effectLst/>
                        </a:rPr>
                        <a:t>万円</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28</a:t>
                      </a:r>
                      <a:r>
                        <a:rPr lang="ja-JP" altLang="en-US" sz="1200" u="none" strike="noStrike" dirty="0">
                          <a:effectLst/>
                        </a:rPr>
                        <a:t>歳</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1658667872"/>
                  </a:ext>
                </a:extLst>
              </a:tr>
              <a:tr h="298640">
                <a:tc>
                  <a:txBody>
                    <a:bodyPr/>
                    <a:lstStyle/>
                    <a:p>
                      <a:pPr algn="ctr" rtl="0" fontAlgn="ctr"/>
                      <a:r>
                        <a:rPr lang="ja-JP" altLang="en-US" sz="1200" u="none" strike="noStrike" dirty="0">
                          <a:effectLst/>
                        </a:rPr>
                        <a:t>・・・</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u="none" strike="noStrike" dirty="0">
                          <a:effectLst/>
                        </a:rPr>
                        <a:t>・・・</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u="none" strike="noStrike" dirty="0">
                          <a:effectLst/>
                        </a:rPr>
                        <a:t>・・・</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u="none" strike="noStrike" dirty="0">
                          <a:effectLst/>
                        </a:rPr>
                        <a:t>・・・</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1134992054"/>
                  </a:ext>
                </a:extLst>
              </a:tr>
              <a:tr h="298640">
                <a:tc>
                  <a:txBody>
                    <a:bodyPr/>
                    <a:lstStyle/>
                    <a:p>
                      <a:pPr algn="ctr" rtl="0" fontAlgn="ctr"/>
                      <a:r>
                        <a:rPr lang="en-US" sz="1200" b="0" u="none" strike="noStrike" dirty="0">
                          <a:solidFill>
                            <a:srgbClr val="000000"/>
                          </a:solidFill>
                          <a:effectLst/>
                        </a:rPr>
                        <a:t>N</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280</a:t>
                      </a:r>
                      <a:r>
                        <a:rPr lang="ja-JP" altLang="en-US" sz="1200" u="none" strike="noStrike" dirty="0">
                          <a:effectLst/>
                        </a:rPr>
                        <a:t>万円</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en-US" altLang="ja-JP" sz="1200" u="none" strike="noStrike" dirty="0">
                          <a:effectLst/>
                        </a:rPr>
                        <a:t>30</a:t>
                      </a:r>
                      <a:r>
                        <a:rPr lang="ja-JP" altLang="en-US" sz="1200" u="none" strike="noStrike">
                          <a:effectLst/>
                        </a:rPr>
                        <a:t>歳</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tc>
                  <a:txBody>
                    <a:bodyPr/>
                    <a:lstStyle/>
                    <a:p>
                      <a:pPr algn="ctr" rtl="0" fontAlgn="ctr"/>
                      <a:r>
                        <a:rPr lang="ja-JP" altLang="en-US" sz="1200" u="none" strike="noStrike" dirty="0">
                          <a:effectLst/>
                        </a:rPr>
                        <a:t>購入</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ctr"/>
                </a:tc>
                <a:extLst>
                  <a:ext uri="{0D108BD9-81ED-4DB2-BD59-A6C34878D82A}">
                    <a16:rowId xmlns:a16="http://schemas.microsoft.com/office/drawing/2014/main" val="1537940734"/>
                  </a:ext>
                </a:extLst>
              </a:tr>
            </a:tbl>
          </a:graphicData>
        </a:graphic>
      </p:graphicFrame>
      <p:sp>
        <p:nvSpPr>
          <p:cNvPr id="72" name="正方形/長方形 71">
            <a:extLst>
              <a:ext uri="{FF2B5EF4-FFF2-40B4-BE49-F238E27FC236}">
                <a16:creationId xmlns:a16="http://schemas.microsoft.com/office/drawing/2014/main" id="{5A694CB3-E272-49C5-8E11-12BA90AE3AE9}"/>
              </a:ext>
            </a:extLst>
          </p:cNvPr>
          <p:cNvSpPr/>
          <p:nvPr/>
        </p:nvSpPr>
        <p:spPr>
          <a:xfrm>
            <a:off x="863758" y="3145497"/>
            <a:ext cx="2518638" cy="307777"/>
          </a:xfrm>
          <a:prstGeom prst="rect">
            <a:avLst/>
          </a:prstGeom>
        </p:spPr>
        <p:txBody>
          <a:bodyPr wrap="none">
            <a:spAutoFit/>
          </a:bodyPr>
          <a:lstStyle/>
          <a:p>
            <a:r>
              <a:rPr lang="ja-JP" altLang="en-US" sz="1400" b="1" u="sng" dirty="0">
                <a:solidFill>
                  <a:srgbClr val="F36C37"/>
                </a:solidFill>
                <a:latin typeface="Hiragino Kaku Gothic Pro"/>
              </a:rPr>
              <a:t>最終的に購入する？しない？</a:t>
            </a:r>
            <a:endParaRPr lang="ja-JP" altLang="en-US" sz="1400" b="1" u="sng" dirty="0">
              <a:solidFill>
                <a:srgbClr val="F36C37"/>
              </a:solidFill>
            </a:endParaRPr>
          </a:p>
        </p:txBody>
      </p:sp>
      <p:grpSp>
        <p:nvGrpSpPr>
          <p:cNvPr id="9" name="グループ化 8">
            <a:extLst>
              <a:ext uri="{FF2B5EF4-FFF2-40B4-BE49-F238E27FC236}">
                <a16:creationId xmlns:a16="http://schemas.microsoft.com/office/drawing/2014/main" id="{36A614F3-B3B2-4E33-8FB9-73818531B2E1}"/>
              </a:ext>
            </a:extLst>
          </p:cNvPr>
          <p:cNvGrpSpPr/>
          <p:nvPr/>
        </p:nvGrpSpPr>
        <p:grpSpPr>
          <a:xfrm>
            <a:off x="6216600" y="3451747"/>
            <a:ext cx="1030276" cy="536904"/>
            <a:chOff x="5019800" y="3252581"/>
            <a:chExt cx="1353257" cy="705218"/>
          </a:xfrm>
        </p:grpSpPr>
        <p:sp>
          <p:nvSpPr>
            <p:cNvPr id="4" name="四角形: 角を丸くする 3">
              <a:extLst>
                <a:ext uri="{FF2B5EF4-FFF2-40B4-BE49-F238E27FC236}">
                  <a16:creationId xmlns:a16="http://schemas.microsoft.com/office/drawing/2014/main" id="{3FDB0E65-26FF-4130-A779-F47E803108FE}"/>
                </a:ext>
              </a:extLst>
            </p:cNvPr>
            <p:cNvSpPr/>
            <p:nvPr/>
          </p:nvSpPr>
          <p:spPr>
            <a:xfrm>
              <a:off x="5019800" y="3252581"/>
              <a:ext cx="1353257" cy="705218"/>
            </a:xfrm>
            <a:prstGeom prst="roundRect">
              <a:avLst/>
            </a:prstGeom>
            <a:noFill/>
            <a:ln w="571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楕円 7">
              <a:extLst>
                <a:ext uri="{FF2B5EF4-FFF2-40B4-BE49-F238E27FC236}">
                  <a16:creationId xmlns:a16="http://schemas.microsoft.com/office/drawing/2014/main" id="{F4ACFF0B-1C92-48C8-AE63-62722E1AF913}"/>
                </a:ext>
              </a:extLst>
            </p:cNvPr>
            <p:cNvSpPr/>
            <p:nvPr/>
          </p:nvSpPr>
          <p:spPr>
            <a:xfrm>
              <a:off x="5638818" y="3314059"/>
              <a:ext cx="184639" cy="184639"/>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9" name="楕円 28">
              <a:extLst>
                <a:ext uri="{FF2B5EF4-FFF2-40B4-BE49-F238E27FC236}">
                  <a16:creationId xmlns:a16="http://schemas.microsoft.com/office/drawing/2014/main" id="{29B4A5C3-AFE9-47B7-9223-4D4C5B0D1702}"/>
                </a:ext>
              </a:extLst>
            </p:cNvPr>
            <p:cNvSpPr/>
            <p:nvPr/>
          </p:nvSpPr>
          <p:spPr>
            <a:xfrm>
              <a:off x="5241699" y="3344546"/>
              <a:ext cx="184639" cy="184639"/>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3" name="楕円 72">
              <a:extLst>
                <a:ext uri="{FF2B5EF4-FFF2-40B4-BE49-F238E27FC236}">
                  <a16:creationId xmlns:a16="http://schemas.microsoft.com/office/drawing/2014/main" id="{4F4F8558-E485-42EE-8391-93344BD7E09A}"/>
                </a:ext>
              </a:extLst>
            </p:cNvPr>
            <p:cNvSpPr/>
            <p:nvPr/>
          </p:nvSpPr>
          <p:spPr>
            <a:xfrm>
              <a:off x="5403311" y="3682613"/>
              <a:ext cx="184639" cy="184639"/>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4" name="楕円 73">
              <a:extLst>
                <a:ext uri="{FF2B5EF4-FFF2-40B4-BE49-F238E27FC236}">
                  <a16:creationId xmlns:a16="http://schemas.microsoft.com/office/drawing/2014/main" id="{C9AFE6EA-ECED-4378-88BD-4363A85F33E9}"/>
                </a:ext>
              </a:extLst>
            </p:cNvPr>
            <p:cNvSpPr/>
            <p:nvPr/>
          </p:nvSpPr>
          <p:spPr>
            <a:xfrm>
              <a:off x="5665305" y="3608491"/>
              <a:ext cx="184639" cy="184639"/>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5" name="楕円 74">
              <a:extLst>
                <a:ext uri="{FF2B5EF4-FFF2-40B4-BE49-F238E27FC236}">
                  <a16:creationId xmlns:a16="http://schemas.microsoft.com/office/drawing/2014/main" id="{D246D7E1-FBB8-4B6F-9406-5886B226CCE0}"/>
                </a:ext>
              </a:extLst>
            </p:cNvPr>
            <p:cNvSpPr/>
            <p:nvPr/>
          </p:nvSpPr>
          <p:spPr>
            <a:xfrm>
              <a:off x="5834979" y="3440600"/>
              <a:ext cx="184639" cy="184639"/>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6" name="楕円 75">
              <a:extLst>
                <a:ext uri="{FF2B5EF4-FFF2-40B4-BE49-F238E27FC236}">
                  <a16:creationId xmlns:a16="http://schemas.microsoft.com/office/drawing/2014/main" id="{38469197-7AEC-4EBF-AA4F-B6FB3D9188EF}"/>
                </a:ext>
              </a:extLst>
            </p:cNvPr>
            <p:cNvSpPr/>
            <p:nvPr/>
          </p:nvSpPr>
          <p:spPr>
            <a:xfrm>
              <a:off x="5423619" y="3451290"/>
              <a:ext cx="184639" cy="184639"/>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7" name="楕円 76">
              <a:extLst>
                <a:ext uri="{FF2B5EF4-FFF2-40B4-BE49-F238E27FC236}">
                  <a16:creationId xmlns:a16="http://schemas.microsoft.com/office/drawing/2014/main" id="{46AFBD4A-0EE7-4C69-880B-F4EACCF1A238}"/>
                </a:ext>
              </a:extLst>
            </p:cNvPr>
            <p:cNvSpPr/>
            <p:nvPr/>
          </p:nvSpPr>
          <p:spPr>
            <a:xfrm>
              <a:off x="5818299" y="3735598"/>
              <a:ext cx="184639" cy="184639"/>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8" name="楕円 77">
              <a:extLst>
                <a:ext uri="{FF2B5EF4-FFF2-40B4-BE49-F238E27FC236}">
                  <a16:creationId xmlns:a16="http://schemas.microsoft.com/office/drawing/2014/main" id="{E15F2E86-9E15-4895-9FEF-0BCE8F21045A}"/>
                </a:ext>
              </a:extLst>
            </p:cNvPr>
            <p:cNvSpPr/>
            <p:nvPr/>
          </p:nvSpPr>
          <p:spPr>
            <a:xfrm>
              <a:off x="5185330" y="3727372"/>
              <a:ext cx="184639" cy="184639"/>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79" name="楕円 78">
              <a:extLst>
                <a:ext uri="{FF2B5EF4-FFF2-40B4-BE49-F238E27FC236}">
                  <a16:creationId xmlns:a16="http://schemas.microsoft.com/office/drawing/2014/main" id="{8A3AAB0B-BD0B-4895-9D9F-0DA9D25E8100}"/>
                </a:ext>
              </a:extLst>
            </p:cNvPr>
            <p:cNvSpPr/>
            <p:nvPr/>
          </p:nvSpPr>
          <p:spPr>
            <a:xfrm>
              <a:off x="6025202" y="3601778"/>
              <a:ext cx="184639" cy="184639"/>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0" name="楕円 79">
              <a:extLst>
                <a:ext uri="{FF2B5EF4-FFF2-40B4-BE49-F238E27FC236}">
                  <a16:creationId xmlns:a16="http://schemas.microsoft.com/office/drawing/2014/main" id="{E4ED23E4-5EF2-4FCF-9D88-3A3EB467EAC1}"/>
                </a:ext>
              </a:extLst>
            </p:cNvPr>
            <p:cNvSpPr/>
            <p:nvPr/>
          </p:nvSpPr>
          <p:spPr>
            <a:xfrm>
              <a:off x="6072868" y="3349829"/>
              <a:ext cx="184639" cy="184639"/>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sp>
        <p:nvSpPr>
          <p:cNvPr id="142" name="四角形: 角を丸くする 141">
            <a:extLst>
              <a:ext uri="{FF2B5EF4-FFF2-40B4-BE49-F238E27FC236}">
                <a16:creationId xmlns:a16="http://schemas.microsoft.com/office/drawing/2014/main" id="{ED3D4E36-2621-4132-B5D4-CE4595B061BA}"/>
              </a:ext>
            </a:extLst>
          </p:cNvPr>
          <p:cNvSpPr/>
          <p:nvPr/>
        </p:nvSpPr>
        <p:spPr>
          <a:xfrm>
            <a:off x="5016458" y="4514793"/>
            <a:ext cx="1030276" cy="536904"/>
          </a:xfrm>
          <a:prstGeom prst="roundRect">
            <a:avLst/>
          </a:prstGeom>
          <a:noFill/>
          <a:ln w="571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3" name="楕円 142">
            <a:extLst>
              <a:ext uri="{FF2B5EF4-FFF2-40B4-BE49-F238E27FC236}">
                <a16:creationId xmlns:a16="http://schemas.microsoft.com/office/drawing/2014/main" id="{02487EBF-1190-44AE-8C5E-7101ECABB495}"/>
              </a:ext>
            </a:extLst>
          </p:cNvPr>
          <p:cNvSpPr/>
          <p:nvPr/>
        </p:nvSpPr>
        <p:spPr>
          <a:xfrm>
            <a:off x="5487735" y="4561598"/>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7" name="楕円 146">
            <a:extLst>
              <a:ext uri="{FF2B5EF4-FFF2-40B4-BE49-F238E27FC236}">
                <a16:creationId xmlns:a16="http://schemas.microsoft.com/office/drawing/2014/main" id="{E4AAA9D3-2A91-4857-8BAF-B9D8A720A0AF}"/>
              </a:ext>
            </a:extLst>
          </p:cNvPr>
          <p:cNvSpPr/>
          <p:nvPr/>
        </p:nvSpPr>
        <p:spPr>
          <a:xfrm>
            <a:off x="5637079" y="4657938"/>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8" name="楕円 147">
            <a:extLst>
              <a:ext uri="{FF2B5EF4-FFF2-40B4-BE49-F238E27FC236}">
                <a16:creationId xmlns:a16="http://schemas.microsoft.com/office/drawing/2014/main" id="{A6AD6E03-42E6-4D2B-BC4C-0B41B734F7E5}"/>
              </a:ext>
            </a:extLst>
          </p:cNvPr>
          <p:cNvSpPr/>
          <p:nvPr/>
        </p:nvSpPr>
        <p:spPr>
          <a:xfrm>
            <a:off x="5323898" y="4666076"/>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54" name="四角形: 角を丸くする 153">
            <a:extLst>
              <a:ext uri="{FF2B5EF4-FFF2-40B4-BE49-F238E27FC236}">
                <a16:creationId xmlns:a16="http://schemas.microsoft.com/office/drawing/2014/main" id="{F57EC622-A948-4F1F-92FF-C350373D76E7}"/>
              </a:ext>
            </a:extLst>
          </p:cNvPr>
          <p:cNvSpPr/>
          <p:nvPr/>
        </p:nvSpPr>
        <p:spPr>
          <a:xfrm>
            <a:off x="7495632" y="4514793"/>
            <a:ext cx="1030276" cy="536904"/>
          </a:xfrm>
          <a:prstGeom prst="roundRect">
            <a:avLst/>
          </a:prstGeom>
          <a:noFill/>
          <a:ln w="571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57" name="楕円 156">
            <a:extLst>
              <a:ext uri="{FF2B5EF4-FFF2-40B4-BE49-F238E27FC236}">
                <a16:creationId xmlns:a16="http://schemas.microsoft.com/office/drawing/2014/main" id="{6DAFD1E4-7D80-4F28-8274-568CD2920CB3}"/>
              </a:ext>
            </a:extLst>
          </p:cNvPr>
          <p:cNvSpPr/>
          <p:nvPr/>
        </p:nvSpPr>
        <p:spPr>
          <a:xfrm>
            <a:off x="7787611" y="4842189"/>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58" name="楕円 157">
            <a:extLst>
              <a:ext uri="{FF2B5EF4-FFF2-40B4-BE49-F238E27FC236}">
                <a16:creationId xmlns:a16="http://schemas.microsoft.com/office/drawing/2014/main" id="{69C3AE5B-1363-40A6-90FA-D37D2FC559CA}"/>
              </a:ext>
            </a:extLst>
          </p:cNvPr>
          <p:cNvSpPr/>
          <p:nvPr/>
        </p:nvSpPr>
        <p:spPr>
          <a:xfrm>
            <a:off x="7987075" y="4785758"/>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1" name="楕円 160">
            <a:extLst>
              <a:ext uri="{FF2B5EF4-FFF2-40B4-BE49-F238E27FC236}">
                <a16:creationId xmlns:a16="http://schemas.microsoft.com/office/drawing/2014/main" id="{E784DDDF-B8AD-42C5-9508-BEB7876F7B42}"/>
              </a:ext>
            </a:extLst>
          </p:cNvPr>
          <p:cNvSpPr/>
          <p:nvPr/>
        </p:nvSpPr>
        <p:spPr>
          <a:xfrm>
            <a:off x="8103554" y="4882529"/>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2" name="楕円 161">
            <a:extLst>
              <a:ext uri="{FF2B5EF4-FFF2-40B4-BE49-F238E27FC236}">
                <a16:creationId xmlns:a16="http://schemas.microsoft.com/office/drawing/2014/main" id="{3032C107-8C1B-4768-84B1-44440028653A}"/>
              </a:ext>
            </a:extLst>
          </p:cNvPr>
          <p:cNvSpPr/>
          <p:nvPr/>
        </p:nvSpPr>
        <p:spPr>
          <a:xfrm>
            <a:off x="7621655" y="4876266"/>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3" name="楕円 162">
            <a:extLst>
              <a:ext uri="{FF2B5EF4-FFF2-40B4-BE49-F238E27FC236}">
                <a16:creationId xmlns:a16="http://schemas.microsoft.com/office/drawing/2014/main" id="{1673F9B8-CB7F-46B6-B678-459685FC4E37}"/>
              </a:ext>
            </a:extLst>
          </p:cNvPr>
          <p:cNvSpPr/>
          <p:nvPr/>
        </p:nvSpPr>
        <p:spPr>
          <a:xfrm>
            <a:off x="8261075" y="4780647"/>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4" name="楕円 163">
            <a:extLst>
              <a:ext uri="{FF2B5EF4-FFF2-40B4-BE49-F238E27FC236}">
                <a16:creationId xmlns:a16="http://schemas.microsoft.com/office/drawing/2014/main" id="{5F0A10E0-68AE-47FD-8261-EF5DA0F3E441}"/>
              </a:ext>
            </a:extLst>
          </p:cNvPr>
          <p:cNvSpPr/>
          <p:nvPr/>
        </p:nvSpPr>
        <p:spPr>
          <a:xfrm>
            <a:off x="8297365" y="4588831"/>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6" name="四角形: 角を丸くする 165">
            <a:extLst>
              <a:ext uri="{FF2B5EF4-FFF2-40B4-BE49-F238E27FC236}">
                <a16:creationId xmlns:a16="http://schemas.microsoft.com/office/drawing/2014/main" id="{B595D35C-BC84-4419-9281-291DBE6733A2}"/>
              </a:ext>
            </a:extLst>
          </p:cNvPr>
          <p:cNvSpPr/>
          <p:nvPr/>
        </p:nvSpPr>
        <p:spPr>
          <a:xfrm>
            <a:off x="6309384" y="5670491"/>
            <a:ext cx="1030276" cy="536904"/>
          </a:xfrm>
          <a:prstGeom prst="roundRect">
            <a:avLst/>
          </a:prstGeom>
          <a:noFill/>
          <a:ln w="571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73" name="楕円 172">
            <a:extLst>
              <a:ext uri="{FF2B5EF4-FFF2-40B4-BE49-F238E27FC236}">
                <a16:creationId xmlns:a16="http://schemas.microsoft.com/office/drawing/2014/main" id="{B3FC2CD7-3ABE-43BE-8073-7A9461678695}"/>
              </a:ext>
            </a:extLst>
          </p:cNvPr>
          <p:cNvSpPr/>
          <p:nvPr/>
        </p:nvSpPr>
        <p:spPr>
          <a:xfrm>
            <a:off x="6917306" y="6038227"/>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74" name="楕円 173">
            <a:extLst>
              <a:ext uri="{FF2B5EF4-FFF2-40B4-BE49-F238E27FC236}">
                <a16:creationId xmlns:a16="http://schemas.microsoft.com/office/drawing/2014/main" id="{BC0E0E8A-F896-404D-BD2A-2048DAD5BF9B}"/>
              </a:ext>
            </a:extLst>
          </p:cNvPr>
          <p:cNvSpPr/>
          <p:nvPr/>
        </p:nvSpPr>
        <p:spPr>
          <a:xfrm>
            <a:off x="6435407" y="6031964"/>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78" name="四角形: 角を丸くする 177">
            <a:extLst>
              <a:ext uri="{FF2B5EF4-FFF2-40B4-BE49-F238E27FC236}">
                <a16:creationId xmlns:a16="http://schemas.microsoft.com/office/drawing/2014/main" id="{F61D4280-0192-41A0-A789-705D12775DC8}"/>
              </a:ext>
            </a:extLst>
          </p:cNvPr>
          <p:cNvSpPr/>
          <p:nvPr/>
        </p:nvSpPr>
        <p:spPr>
          <a:xfrm>
            <a:off x="8788558" y="5670491"/>
            <a:ext cx="1030276" cy="536904"/>
          </a:xfrm>
          <a:prstGeom prst="roundRect">
            <a:avLst/>
          </a:prstGeom>
          <a:noFill/>
          <a:ln w="571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81" name="楕円 180">
            <a:extLst>
              <a:ext uri="{FF2B5EF4-FFF2-40B4-BE49-F238E27FC236}">
                <a16:creationId xmlns:a16="http://schemas.microsoft.com/office/drawing/2014/main" id="{62A2DE2D-7D5B-4BFA-81C3-FE711831F719}"/>
              </a:ext>
            </a:extLst>
          </p:cNvPr>
          <p:cNvSpPr/>
          <p:nvPr/>
        </p:nvSpPr>
        <p:spPr>
          <a:xfrm>
            <a:off x="9080537" y="5997887"/>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82" name="楕円 181">
            <a:extLst>
              <a:ext uri="{FF2B5EF4-FFF2-40B4-BE49-F238E27FC236}">
                <a16:creationId xmlns:a16="http://schemas.microsoft.com/office/drawing/2014/main" id="{C8F95EEF-0131-4232-A101-5DAF344AB084}"/>
              </a:ext>
            </a:extLst>
          </p:cNvPr>
          <p:cNvSpPr/>
          <p:nvPr/>
        </p:nvSpPr>
        <p:spPr>
          <a:xfrm>
            <a:off x="9280001" y="5941456"/>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87" name="楕円 186">
            <a:extLst>
              <a:ext uri="{FF2B5EF4-FFF2-40B4-BE49-F238E27FC236}">
                <a16:creationId xmlns:a16="http://schemas.microsoft.com/office/drawing/2014/main" id="{48AA92C2-9C95-4ED3-8CEB-8F74B097D4BA}"/>
              </a:ext>
            </a:extLst>
          </p:cNvPr>
          <p:cNvSpPr/>
          <p:nvPr/>
        </p:nvSpPr>
        <p:spPr>
          <a:xfrm>
            <a:off x="9554001" y="5936345"/>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88" name="楕円 187">
            <a:extLst>
              <a:ext uri="{FF2B5EF4-FFF2-40B4-BE49-F238E27FC236}">
                <a16:creationId xmlns:a16="http://schemas.microsoft.com/office/drawing/2014/main" id="{F06CAEEE-718A-4069-B9F1-648391B9DFAE}"/>
              </a:ext>
            </a:extLst>
          </p:cNvPr>
          <p:cNvSpPr/>
          <p:nvPr/>
        </p:nvSpPr>
        <p:spPr>
          <a:xfrm>
            <a:off x="9590291" y="5744529"/>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11" name="コネクタ: 曲線 10">
            <a:extLst>
              <a:ext uri="{FF2B5EF4-FFF2-40B4-BE49-F238E27FC236}">
                <a16:creationId xmlns:a16="http://schemas.microsoft.com/office/drawing/2014/main" id="{B969769D-F12B-4D9D-9570-EB183E7EF16D}"/>
              </a:ext>
            </a:extLst>
          </p:cNvPr>
          <p:cNvCxnSpPr>
            <a:stCxn id="4" idx="2"/>
            <a:endCxn id="142" idx="0"/>
          </p:cNvCxnSpPr>
          <p:nvPr/>
        </p:nvCxnSpPr>
        <p:spPr>
          <a:xfrm rot="5400000">
            <a:off x="5868596" y="3651651"/>
            <a:ext cx="526142" cy="1200142"/>
          </a:xfrm>
          <a:prstGeom prst="curvedConnector3">
            <a:avLst/>
          </a:prstGeom>
          <a:ln w="47625">
            <a:solidFill>
              <a:schemeClr val="accent3">
                <a:lumMod val="60000"/>
                <a:lumOff val="4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9" name="コネクタ: 曲線 188">
            <a:extLst>
              <a:ext uri="{FF2B5EF4-FFF2-40B4-BE49-F238E27FC236}">
                <a16:creationId xmlns:a16="http://schemas.microsoft.com/office/drawing/2014/main" id="{28F7A480-4707-4E52-93C9-193C8CF35269}"/>
              </a:ext>
            </a:extLst>
          </p:cNvPr>
          <p:cNvCxnSpPr>
            <a:cxnSpLocks/>
            <a:stCxn id="4" idx="2"/>
            <a:endCxn id="154" idx="0"/>
          </p:cNvCxnSpPr>
          <p:nvPr/>
        </p:nvCxnSpPr>
        <p:spPr>
          <a:xfrm rot="16200000" flipH="1">
            <a:off x="7108183" y="3612206"/>
            <a:ext cx="526142" cy="1279032"/>
          </a:xfrm>
          <a:prstGeom prst="curvedConnector3">
            <a:avLst>
              <a:gd name="adj1" fmla="val 50000"/>
            </a:avLst>
          </a:prstGeom>
          <a:ln w="47625">
            <a:solidFill>
              <a:schemeClr val="accent3">
                <a:lumMod val="60000"/>
                <a:lumOff val="4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0" name="コネクタ: 曲線 189">
            <a:extLst>
              <a:ext uri="{FF2B5EF4-FFF2-40B4-BE49-F238E27FC236}">
                <a16:creationId xmlns:a16="http://schemas.microsoft.com/office/drawing/2014/main" id="{9AF45D2A-5EDD-4C11-A067-7E40D48D15B0}"/>
              </a:ext>
            </a:extLst>
          </p:cNvPr>
          <p:cNvCxnSpPr>
            <a:cxnSpLocks/>
            <a:stCxn id="166" idx="0"/>
            <a:endCxn id="154" idx="2"/>
          </p:cNvCxnSpPr>
          <p:nvPr/>
        </p:nvCxnSpPr>
        <p:spPr>
          <a:xfrm rot="5400000" flipH="1" flipV="1">
            <a:off x="7108249" y="4767970"/>
            <a:ext cx="618794" cy="1186248"/>
          </a:xfrm>
          <a:prstGeom prst="curvedConnector3">
            <a:avLst>
              <a:gd name="adj1" fmla="val 50000"/>
            </a:avLst>
          </a:prstGeom>
          <a:ln w="47625">
            <a:solidFill>
              <a:schemeClr val="accent3">
                <a:lumMod val="60000"/>
                <a:lumOff val="4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1" name="コネクタ: 曲線 190">
            <a:extLst>
              <a:ext uri="{FF2B5EF4-FFF2-40B4-BE49-F238E27FC236}">
                <a16:creationId xmlns:a16="http://schemas.microsoft.com/office/drawing/2014/main" id="{5F7DDF6E-5CFC-46C9-9375-4B4E2975AB4A}"/>
              </a:ext>
            </a:extLst>
          </p:cNvPr>
          <p:cNvCxnSpPr>
            <a:cxnSpLocks/>
            <a:stCxn id="178" idx="0"/>
            <a:endCxn id="154" idx="2"/>
          </p:cNvCxnSpPr>
          <p:nvPr/>
        </p:nvCxnSpPr>
        <p:spPr>
          <a:xfrm rot="16200000" flipV="1">
            <a:off x="8347836" y="4714631"/>
            <a:ext cx="618794" cy="1292926"/>
          </a:xfrm>
          <a:prstGeom prst="curvedConnector3">
            <a:avLst>
              <a:gd name="adj1" fmla="val 50000"/>
            </a:avLst>
          </a:prstGeom>
          <a:ln w="47625">
            <a:solidFill>
              <a:schemeClr val="accent3">
                <a:lumMod val="60000"/>
                <a:lumOff val="4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92" name="正方形/長方形 191">
            <a:extLst>
              <a:ext uri="{FF2B5EF4-FFF2-40B4-BE49-F238E27FC236}">
                <a16:creationId xmlns:a16="http://schemas.microsoft.com/office/drawing/2014/main" id="{4C12F64E-573B-464B-8294-E4732E9D0323}"/>
              </a:ext>
            </a:extLst>
          </p:cNvPr>
          <p:cNvSpPr/>
          <p:nvPr/>
        </p:nvSpPr>
        <p:spPr>
          <a:xfrm>
            <a:off x="4767702" y="3971580"/>
            <a:ext cx="1353256" cy="307777"/>
          </a:xfrm>
          <a:prstGeom prst="rect">
            <a:avLst/>
          </a:prstGeom>
        </p:spPr>
        <p:txBody>
          <a:bodyPr wrap="none">
            <a:spAutoFit/>
          </a:bodyPr>
          <a:lstStyle/>
          <a:p>
            <a:r>
              <a:rPr lang="ja-JP" altLang="en-US" sz="1400" dirty="0">
                <a:solidFill>
                  <a:srgbClr val="3D3A3B"/>
                </a:solidFill>
                <a:latin typeface="Hiragino Kaku Gothic Pro"/>
              </a:rPr>
              <a:t>年齢</a:t>
            </a:r>
            <a:r>
              <a:rPr lang="en-US" altLang="ja-JP" sz="1400" dirty="0">
                <a:solidFill>
                  <a:srgbClr val="3D3A3B"/>
                </a:solidFill>
                <a:latin typeface="Hiragino Kaku Gothic Pro"/>
              </a:rPr>
              <a:t>:</a:t>
            </a:r>
            <a:r>
              <a:rPr lang="ja-JP" altLang="en-US" sz="1400" dirty="0">
                <a:solidFill>
                  <a:srgbClr val="3D3A3B"/>
                </a:solidFill>
                <a:latin typeface="Hiragino Kaku Gothic Pro"/>
              </a:rPr>
              <a:t> </a:t>
            </a:r>
            <a:r>
              <a:rPr lang="en-US" altLang="ja-JP" sz="1400" dirty="0">
                <a:solidFill>
                  <a:srgbClr val="3D3A3B"/>
                </a:solidFill>
                <a:latin typeface="Hiragino Kaku Gothic Pro"/>
              </a:rPr>
              <a:t>30</a:t>
            </a:r>
            <a:r>
              <a:rPr lang="ja-JP" altLang="en-US" sz="1400" dirty="0">
                <a:solidFill>
                  <a:srgbClr val="3D3A3B"/>
                </a:solidFill>
                <a:latin typeface="Hiragino Kaku Gothic Pro"/>
              </a:rPr>
              <a:t>歳未満</a:t>
            </a:r>
            <a:endParaRPr lang="ja-JP" altLang="en-US" sz="1400" dirty="0"/>
          </a:p>
        </p:txBody>
      </p:sp>
      <p:sp>
        <p:nvSpPr>
          <p:cNvPr id="193" name="正方形/長方形 192">
            <a:extLst>
              <a:ext uri="{FF2B5EF4-FFF2-40B4-BE49-F238E27FC236}">
                <a16:creationId xmlns:a16="http://schemas.microsoft.com/office/drawing/2014/main" id="{1E292EEA-4808-4C48-9D4C-401E66506188}"/>
              </a:ext>
            </a:extLst>
          </p:cNvPr>
          <p:cNvSpPr/>
          <p:nvPr/>
        </p:nvSpPr>
        <p:spPr>
          <a:xfrm>
            <a:off x="7489416" y="3971580"/>
            <a:ext cx="1353256" cy="307777"/>
          </a:xfrm>
          <a:prstGeom prst="rect">
            <a:avLst/>
          </a:prstGeom>
        </p:spPr>
        <p:txBody>
          <a:bodyPr wrap="none">
            <a:spAutoFit/>
          </a:bodyPr>
          <a:lstStyle/>
          <a:p>
            <a:r>
              <a:rPr lang="ja-JP" altLang="en-US" sz="1400" dirty="0">
                <a:solidFill>
                  <a:srgbClr val="3D3A3B"/>
                </a:solidFill>
                <a:latin typeface="Hiragino Kaku Gothic Pro"/>
              </a:rPr>
              <a:t>年齢</a:t>
            </a:r>
            <a:r>
              <a:rPr lang="en-US" altLang="ja-JP" sz="1400" dirty="0">
                <a:solidFill>
                  <a:srgbClr val="3D3A3B"/>
                </a:solidFill>
                <a:latin typeface="Hiragino Kaku Gothic Pro"/>
              </a:rPr>
              <a:t>:</a:t>
            </a:r>
            <a:r>
              <a:rPr lang="ja-JP" altLang="en-US" sz="1400" dirty="0">
                <a:solidFill>
                  <a:srgbClr val="3D3A3B"/>
                </a:solidFill>
                <a:latin typeface="Hiragino Kaku Gothic Pro"/>
              </a:rPr>
              <a:t> </a:t>
            </a:r>
            <a:r>
              <a:rPr lang="en-US" altLang="ja-JP" sz="1400" dirty="0">
                <a:solidFill>
                  <a:srgbClr val="3D3A3B"/>
                </a:solidFill>
                <a:latin typeface="Hiragino Kaku Gothic Pro"/>
              </a:rPr>
              <a:t>30</a:t>
            </a:r>
            <a:r>
              <a:rPr lang="ja-JP" altLang="en-US" sz="1400" dirty="0">
                <a:solidFill>
                  <a:srgbClr val="3D3A3B"/>
                </a:solidFill>
                <a:latin typeface="Hiragino Kaku Gothic Pro"/>
              </a:rPr>
              <a:t>歳以上</a:t>
            </a:r>
            <a:endParaRPr lang="ja-JP" altLang="en-US" sz="1400" dirty="0"/>
          </a:p>
        </p:txBody>
      </p:sp>
      <p:sp>
        <p:nvSpPr>
          <p:cNvPr id="194" name="正方形/長方形 193">
            <a:extLst>
              <a:ext uri="{FF2B5EF4-FFF2-40B4-BE49-F238E27FC236}">
                <a16:creationId xmlns:a16="http://schemas.microsoft.com/office/drawing/2014/main" id="{69A87D9D-D733-4241-A68F-618CA3A6DEE9}"/>
              </a:ext>
            </a:extLst>
          </p:cNvPr>
          <p:cNvSpPr/>
          <p:nvPr/>
        </p:nvSpPr>
        <p:spPr>
          <a:xfrm>
            <a:off x="4826573" y="5284194"/>
            <a:ext cx="1983235" cy="307777"/>
          </a:xfrm>
          <a:prstGeom prst="rect">
            <a:avLst/>
          </a:prstGeom>
        </p:spPr>
        <p:txBody>
          <a:bodyPr wrap="none">
            <a:spAutoFit/>
          </a:bodyPr>
          <a:lstStyle/>
          <a:p>
            <a:r>
              <a:rPr lang="ja-JP" altLang="en-US" sz="1400" dirty="0">
                <a:solidFill>
                  <a:srgbClr val="3D3A3B"/>
                </a:solidFill>
                <a:latin typeface="Hiragino Kaku Gothic Pro"/>
              </a:rPr>
              <a:t>自己資金</a:t>
            </a:r>
            <a:r>
              <a:rPr lang="en-US" altLang="ja-JP" sz="1400" dirty="0">
                <a:solidFill>
                  <a:srgbClr val="3D3A3B"/>
                </a:solidFill>
                <a:latin typeface="Hiragino Kaku Gothic Pro"/>
              </a:rPr>
              <a:t>:</a:t>
            </a:r>
            <a:r>
              <a:rPr lang="ja-JP" altLang="en-US" sz="1400" dirty="0">
                <a:solidFill>
                  <a:srgbClr val="3D3A3B"/>
                </a:solidFill>
                <a:latin typeface="Hiragino Kaku Gothic Pro"/>
              </a:rPr>
              <a:t> </a:t>
            </a:r>
            <a:r>
              <a:rPr lang="en-US" altLang="ja-JP" sz="1400" dirty="0">
                <a:solidFill>
                  <a:srgbClr val="3D3A3B"/>
                </a:solidFill>
                <a:latin typeface="Hiragino Kaku Gothic Pro"/>
              </a:rPr>
              <a:t>250</a:t>
            </a:r>
            <a:r>
              <a:rPr lang="ja-JP" altLang="en-US" sz="1400" dirty="0">
                <a:solidFill>
                  <a:srgbClr val="3D3A3B"/>
                </a:solidFill>
                <a:latin typeface="Hiragino Kaku Gothic Pro"/>
              </a:rPr>
              <a:t>万円未満</a:t>
            </a:r>
            <a:endParaRPr lang="ja-JP" altLang="en-US" sz="1400" dirty="0"/>
          </a:p>
        </p:txBody>
      </p:sp>
      <p:sp>
        <p:nvSpPr>
          <p:cNvPr id="195" name="正方形/長方形 194">
            <a:extLst>
              <a:ext uri="{FF2B5EF4-FFF2-40B4-BE49-F238E27FC236}">
                <a16:creationId xmlns:a16="http://schemas.microsoft.com/office/drawing/2014/main" id="{9C372F1C-693B-4CD9-B761-7E1ED58C91F6}"/>
              </a:ext>
            </a:extLst>
          </p:cNvPr>
          <p:cNvSpPr/>
          <p:nvPr/>
        </p:nvSpPr>
        <p:spPr>
          <a:xfrm>
            <a:off x="9296143" y="5284193"/>
            <a:ext cx="1983235" cy="307777"/>
          </a:xfrm>
          <a:prstGeom prst="rect">
            <a:avLst/>
          </a:prstGeom>
        </p:spPr>
        <p:txBody>
          <a:bodyPr wrap="none">
            <a:spAutoFit/>
          </a:bodyPr>
          <a:lstStyle/>
          <a:p>
            <a:r>
              <a:rPr lang="ja-JP" altLang="en-US" sz="1400" dirty="0">
                <a:solidFill>
                  <a:srgbClr val="3D3A3B"/>
                </a:solidFill>
                <a:latin typeface="Hiragino Kaku Gothic Pro"/>
              </a:rPr>
              <a:t>自己資金</a:t>
            </a:r>
            <a:r>
              <a:rPr lang="en-US" altLang="ja-JP" sz="1400" dirty="0">
                <a:solidFill>
                  <a:srgbClr val="3D3A3B"/>
                </a:solidFill>
                <a:latin typeface="Hiragino Kaku Gothic Pro"/>
              </a:rPr>
              <a:t>:</a:t>
            </a:r>
            <a:r>
              <a:rPr lang="ja-JP" altLang="en-US" sz="1400" dirty="0">
                <a:solidFill>
                  <a:srgbClr val="3D3A3B"/>
                </a:solidFill>
                <a:latin typeface="Hiragino Kaku Gothic Pro"/>
              </a:rPr>
              <a:t> </a:t>
            </a:r>
            <a:r>
              <a:rPr lang="en-US" altLang="ja-JP" sz="1400" dirty="0">
                <a:solidFill>
                  <a:srgbClr val="3D3A3B"/>
                </a:solidFill>
                <a:latin typeface="Hiragino Kaku Gothic Pro"/>
              </a:rPr>
              <a:t>250</a:t>
            </a:r>
            <a:r>
              <a:rPr lang="ja-JP" altLang="en-US" sz="1400" dirty="0">
                <a:solidFill>
                  <a:srgbClr val="3D3A3B"/>
                </a:solidFill>
                <a:latin typeface="Hiragino Kaku Gothic Pro"/>
              </a:rPr>
              <a:t>万円以上</a:t>
            </a:r>
            <a:endParaRPr lang="ja-JP" altLang="en-US" sz="1400" dirty="0"/>
          </a:p>
        </p:txBody>
      </p:sp>
      <p:sp>
        <p:nvSpPr>
          <p:cNvPr id="196" name="楕円 195">
            <a:extLst>
              <a:ext uri="{FF2B5EF4-FFF2-40B4-BE49-F238E27FC236}">
                <a16:creationId xmlns:a16="http://schemas.microsoft.com/office/drawing/2014/main" id="{FD4183D1-7272-4661-91AF-099700FFA336}"/>
              </a:ext>
            </a:extLst>
          </p:cNvPr>
          <p:cNvSpPr/>
          <p:nvPr/>
        </p:nvSpPr>
        <p:spPr>
          <a:xfrm>
            <a:off x="7717543" y="4575832"/>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97" name="楕円 196">
            <a:extLst>
              <a:ext uri="{FF2B5EF4-FFF2-40B4-BE49-F238E27FC236}">
                <a16:creationId xmlns:a16="http://schemas.microsoft.com/office/drawing/2014/main" id="{E1AB6A90-B99E-4D2F-8AA9-56B9BD853968}"/>
              </a:ext>
            </a:extLst>
          </p:cNvPr>
          <p:cNvSpPr/>
          <p:nvPr/>
        </p:nvSpPr>
        <p:spPr>
          <a:xfrm>
            <a:off x="9025611" y="5744616"/>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 name="楕円 2">
            <a:extLst>
              <a:ext uri="{FF2B5EF4-FFF2-40B4-BE49-F238E27FC236}">
                <a16:creationId xmlns:a16="http://schemas.microsoft.com/office/drawing/2014/main" id="{09C69283-2B39-20D2-3413-998768E80EB7}"/>
              </a:ext>
            </a:extLst>
          </p:cNvPr>
          <p:cNvSpPr/>
          <p:nvPr/>
        </p:nvSpPr>
        <p:spPr>
          <a:xfrm>
            <a:off x="10078135" y="3870146"/>
            <a:ext cx="140571" cy="140571"/>
          </a:xfrm>
          <a:prstGeom prst="ellipse">
            <a:avLst/>
          </a:prstGeom>
          <a:solidFill>
            <a:srgbClr val="EB00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5369EFEB-BC25-867B-A450-AA03A80B385C}"/>
              </a:ext>
            </a:extLst>
          </p:cNvPr>
          <p:cNvSpPr txBox="1"/>
          <p:nvPr/>
        </p:nvSpPr>
        <p:spPr>
          <a:xfrm>
            <a:off x="10234102" y="3799632"/>
            <a:ext cx="1045276" cy="338554"/>
          </a:xfrm>
          <a:prstGeom prst="rect">
            <a:avLst/>
          </a:prstGeom>
          <a:noFill/>
        </p:spPr>
        <p:txBody>
          <a:bodyPr wrap="square" rtlCol="0">
            <a:spAutoFit/>
          </a:bodyPr>
          <a:lstStyle/>
          <a:p>
            <a:pPr defTabSz="914400" fontAlgn="base">
              <a:spcBef>
                <a:spcPct val="0"/>
              </a:spcBef>
              <a:spcAft>
                <a:spcPct val="0"/>
              </a:spcAft>
            </a:pPr>
            <a:r>
              <a:rPr kumimoji="1" lang="ja-JP" altLang="en-US" sz="1600" dirty="0">
                <a:solidFill>
                  <a:srgbClr val="000000"/>
                </a:solidFill>
                <a:latin typeface="+mn-ea"/>
              </a:rPr>
              <a:t>購入なし</a:t>
            </a:r>
          </a:p>
        </p:txBody>
      </p:sp>
      <p:sp>
        <p:nvSpPr>
          <p:cNvPr id="12" name="テキスト ボックス 11">
            <a:extLst>
              <a:ext uri="{FF2B5EF4-FFF2-40B4-BE49-F238E27FC236}">
                <a16:creationId xmlns:a16="http://schemas.microsoft.com/office/drawing/2014/main" id="{6B92A7E1-7B4C-4C9A-FEC9-20C41E32690D}"/>
              </a:ext>
            </a:extLst>
          </p:cNvPr>
          <p:cNvSpPr txBox="1"/>
          <p:nvPr/>
        </p:nvSpPr>
        <p:spPr>
          <a:xfrm>
            <a:off x="10234102" y="3472059"/>
            <a:ext cx="1045276" cy="338554"/>
          </a:xfrm>
          <a:prstGeom prst="rect">
            <a:avLst/>
          </a:prstGeom>
          <a:noFill/>
        </p:spPr>
        <p:txBody>
          <a:bodyPr wrap="square" rtlCol="0">
            <a:spAutoFit/>
          </a:bodyPr>
          <a:lstStyle/>
          <a:p>
            <a:pPr defTabSz="914400" fontAlgn="base">
              <a:spcBef>
                <a:spcPct val="0"/>
              </a:spcBef>
              <a:spcAft>
                <a:spcPct val="0"/>
              </a:spcAft>
            </a:pPr>
            <a:r>
              <a:rPr kumimoji="1" lang="ja-JP" altLang="en-US" sz="1600" dirty="0">
                <a:solidFill>
                  <a:srgbClr val="000000"/>
                </a:solidFill>
                <a:latin typeface="+mn-ea"/>
              </a:rPr>
              <a:t>購入</a:t>
            </a:r>
          </a:p>
        </p:txBody>
      </p:sp>
      <p:sp>
        <p:nvSpPr>
          <p:cNvPr id="13" name="楕円 12">
            <a:extLst>
              <a:ext uri="{FF2B5EF4-FFF2-40B4-BE49-F238E27FC236}">
                <a16:creationId xmlns:a16="http://schemas.microsoft.com/office/drawing/2014/main" id="{AF3AC6AD-FFFE-9239-0415-9C87FC0F4E36}"/>
              </a:ext>
            </a:extLst>
          </p:cNvPr>
          <p:cNvSpPr/>
          <p:nvPr/>
        </p:nvSpPr>
        <p:spPr>
          <a:xfrm>
            <a:off x="10072407" y="3547002"/>
            <a:ext cx="140571" cy="140571"/>
          </a:xfrm>
          <a:prstGeom prst="ellipse">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40537515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4-1-2.</a:t>
            </a:r>
            <a:r>
              <a:rPr lang="ja-JP" altLang="en-US" dirty="0"/>
              <a:t>ケーススタディ</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179</a:t>
            </a:fld>
            <a:endParaRPr kumimoji="1" lang="ja-JP" altLang="en-US"/>
          </a:p>
        </p:txBody>
      </p:sp>
      <p:pic>
        <p:nvPicPr>
          <p:cNvPr id="32" name="図 31">
            <a:extLst>
              <a:ext uri="{FF2B5EF4-FFF2-40B4-BE49-F238E27FC236}">
                <a16:creationId xmlns:a16="http://schemas.microsoft.com/office/drawing/2014/main" id="{DE095473-64C8-443D-812B-A6403985D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8274" y="4943357"/>
            <a:ext cx="1377209" cy="1376150"/>
          </a:xfrm>
          <a:prstGeom prst="rect">
            <a:avLst/>
          </a:prstGeom>
        </p:spPr>
      </p:pic>
      <p:sp>
        <p:nvSpPr>
          <p:cNvPr id="33" name="コンテンツ プレースホルダー 2">
            <a:extLst>
              <a:ext uri="{FF2B5EF4-FFF2-40B4-BE49-F238E27FC236}">
                <a16:creationId xmlns:a16="http://schemas.microsoft.com/office/drawing/2014/main" id="{2ACA4C89-55E7-471B-ACF9-F0BCCEC3B1FB}"/>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課題）不動産の成約価格を予測したい２</a:t>
            </a:r>
          </a:p>
        </p:txBody>
      </p:sp>
      <p:cxnSp>
        <p:nvCxnSpPr>
          <p:cNvPr id="34" name="直線コネクタ 33">
            <a:extLst>
              <a:ext uri="{FF2B5EF4-FFF2-40B4-BE49-F238E27FC236}">
                <a16:creationId xmlns:a16="http://schemas.microsoft.com/office/drawing/2014/main" id="{14E700CC-AAE5-4033-8EC4-14E5E14F227B}"/>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C39C2514-248C-4F5E-8778-0AA80D311109}"/>
              </a:ext>
            </a:extLst>
          </p:cNvPr>
          <p:cNvSpPr/>
          <p:nvPr/>
        </p:nvSpPr>
        <p:spPr bwMode="auto">
          <a:xfrm>
            <a:off x="1002583" y="1570790"/>
            <a:ext cx="10168171" cy="2422712"/>
          </a:xfrm>
          <a:prstGeom prst="rect">
            <a:avLst/>
          </a:prstGeom>
          <a:solidFill>
            <a:srgbClr val="FFF4E1"/>
          </a:solidFill>
          <a:ln w="19050" algn="ctr">
            <a:noFill/>
            <a:prstDash val="dash"/>
            <a:round/>
            <a:headEnd/>
            <a:tailEnd/>
          </a:ln>
          <a:effectLst/>
        </p:spPr>
        <p:txBody>
          <a:bodyPr wrap="none" lIns="324000" tIns="144000" bIns="72000" rtlCol="0" anchor="ctr"/>
          <a:lstStyle/>
          <a:p>
            <a:pPr marL="0" lvl="2">
              <a:buClr>
                <a:srgbClr val="F36C37"/>
              </a:buClr>
            </a:pPr>
            <a:r>
              <a:rPr lang="ja-JP" altLang="en-US" sz="1600" b="1" dirty="0">
                <a:solidFill>
                  <a:schemeClr val="tx1">
                    <a:lumMod val="75000"/>
                    <a:lumOff val="25000"/>
                  </a:schemeClr>
                </a:solidFill>
                <a:latin typeface="+mn-ea"/>
              </a:rPr>
              <a:t>　</a:t>
            </a:r>
            <a:r>
              <a:rPr lang="en-US" altLang="ja-JP" sz="1600" b="1" dirty="0">
                <a:solidFill>
                  <a:schemeClr val="tx1">
                    <a:lumMod val="75000"/>
                    <a:lumOff val="25000"/>
                  </a:schemeClr>
                </a:solidFill>
                <a:latin typeface="+mn-ea"/>
              </a:rPr>
              <a:t>2</a:t>
            </a:r>
            <a:r>
              <a:rPr lang="ja-JP" altLang="en-US" sz="1600" b="1" dirty="0">
                <a:solidFill>
                  <a:schemeClr val="tx1">
                    <a:lumMod val="75000"/>
                    <a:lumOff val="25000"/>
                  </a:schemeClr>
                </a:solidFill>
                <a:latin typeface="+mn-ea"/>
              </a:rPr>
              <a:t>章で主に中古マンションを取り扱っていた不動産会社は、中古マンションの価格を</a:t>
            </a:r>
            <a:r>
              <a:rPr lang="en-US" altLang="ja-JP" sz="1600" b="1" dirty="0">
                <a:solidFill>
                  <a:schemeClr val="tx1">
                    <a:lumMod val="75000"/>
                    <a:lumOff val="25000"/>
                  </a:schemeClr>
                </a:solidFill>
                <a:latin typeface="+mn-ea"/>
              </a:rPr>
              <a:t>AI</a:t>
            </a:r>
            <a:r>
              <a:rPr lang="ja-JP" altLang="en-US" sz="1600" b="1" dirty="0">
                <a:solidFill>
                  <a:schemeClr val="tx1">
                    <a:lumMod val="75000"/>
                    <a:lumOff val="25000"/>
                  </a:schemeClr>
                </a:solidFill>
                <a:latin typeface="+mn-ea"/>
              </a:rPr>
              <a:t>で予測する</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ことに成功し、これまで価格の検討にあてていた時間を別のことに使えるようになりました。そこで、</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新築を含む戸建ての販売を行うことにしましたが、中古マンションに比べうまく精度を上げることが</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出来ませんでした。そこで、別のモデルを用いてみることを検討しています。</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また、中古マンションの価格予測は好調ではあるのですが、「お客様に値段の根拠を聞かれても</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答えられなかった」「なにが価格に大きな影響を与えているのか教えて欲しい」というような声も</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出ています。</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そこで、解釈性の高いアルゴリズムである、決定木を使って戸建て物件の不動産価格予測を</a:t>
            </a:r>
            <a:br>
              <a:rPr lang="en-US" altLang="ja-JP" sz="1600" b="1" dirty="0">
                <a:solidFill>
                  <a:schemeClr val="tx1">
                    <a:lumMod val="75000"/>
                    <a:lumOff val="25000"/>
                  </a:schemeClr>
                </a:solidFill>
                <a:latin typeface="+mn-ea"/>
              </a:rPr>
            </a:br>
            <a:r>
              <a:rPr lang="ja-JP" altLang="en-US" sz="1600" b="1" dirty="0">
                <a:solidFill>
                  <a:schemeClr val="tx1">
                    <a:lumMod val="75000"/>
                    <a:lumOff val="25000"/>
                  </a:schemeClr>
                </a:solidFill>
                <a:latin typeface="+mn-ea"/>
              </a:rPr>
              <a:t>行うことにしました。</a:t>
            </a:r>
            <a:endParaRPr lang="en-US" altLang="ja-JP" sz="1600" b="1" dirty="0">
              <a:solidFill>
                <a:schemeClr val="tx1">
                  <a:lumMod val="75000"/>
                  <a:lumOff val="25000"/>
                </a:schemeClr>
              </a:solidFill>
              <a:latin typeface="+mn-ea"/>
            </a:endParaRPr>
          </a:p>
        </p:txBody>
      </p:sp>
      <p:pic>
        <p:nvPicPr>
          <p:cNvPr id="36" name="図 35">
            <a:extLst>
              <a:ext uri="{FF2B5EF4-FFF2-40B4-BE49-F238E27FC236}">
                <a16:creationId xmlns:a16="http://schemas.microsoft.com/office/drawing/2014/main" id="{A306B179-4A2A-48E7-B64D-178F0114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0976" y="4611113"/>
            <a:ext cx="1017037" cy="1017037"/>
          </a:xfrm>
          <a:prstGeom prst="rect">
            <a:avLst/>
          </a:prstGeom>
        </p:spPr>
      </p:pic>
      <p:pic>
        <p:nvPicPr>
          <p:cNvPr id="37" name="図 36">
            <a:extLst>
              <a:ext uri="{FF2B5EF4-FFF2-40B4-BE49-F238E27FC236}">
                <a16:creationId xmlns:a16="http://schemas.microsoft.com/office/drawing/2014/main" id="{4924D9EE-93A9-4A76-8049-59C6EB565E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047" y="4643247"/>
            <a:ext cx="923731" cy="923731"/>
          </a:xfrm>
          <a:prstGeom prst="rect">
            <a:avLst/>
          </a:prstGeom>
        </p:spPr>
      </p:pic>
      <p:pic>
        <p:nvPicPr>
          <p:cNvPr id="38" name="図 37">
            <a:extLst>
              <a:ext uri="{FF2B5EF4-FFF2-40B4-BE49-F238E27FC236}">
                <a16:creationId xmlns:a16="http://schemas.microsoft.com/office/drawing/2014/main" id="{53EEDD10-D4C6-4B92-8D38-6654CD58BB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7900" y="4643248"/>
            <a:ext cx="923731" cy="923731"/>
          </a:xfrm>
          <a:prstGeom prst="rect">
            <a:avLst/>
          </a:prstGeom>
        </p:spPr>
      </p:pic>
      <p:sp>
        <p:nvSpPr>
          <p:cNvPr id="39" name="テキスト ボックス 38">
            <a:extLst>
              <a:ext uri="{FF2B5EF4-FFF2-40B4-BE49-F238E27FC236}">
                <a16:creationId xmlns:a16="http://schemas.microsoft.com/office/drawing/2014/main" id="{E5C7E05D-4627-4C5D-895E-F70927D2C981}"/>
              </a:ext>
            </a:extLst>
          </p:cNvPr>
          <p:cNvSpPr txBox="1"/>
          <p:nvPr/>
        </p:nvSpPr>
        <p:spPr>
          <a:xfrm>
            <a:off x="1021246" y="5648416"/>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10</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15</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2000</a:t>
            </a:r>
            <a:r>
              <a:rPr kumimoji="1" lang="ja-JP" altLang="en-US" sz="1050" b="1" dirty="0">
                <a:solidFill>
                  <a:srgbClr val="494949"/>
                </a:solidFill>
                <a:latin typeface="+mn-ea"/>
              </a:rPr>
              <a:t>万円</a:t>
            </a:r>
          </a:p>
        </p:txBody>
      </p:sp>
      <p:sp>
        <p:nvSpPr>
          <p:cNvPr id="40" name="テキスト ボックス 39">
            <a:extLst>
              <a:ext uri="{FF2B5EF4-FFF2-40B4-BE49-F238E27FC236}">
                <a16:creationId xmlns:a16="http://schemas.microsoft.com/office/drawing/2014/main" id="{43CC9E65-A0C8-40F3-A21A-7997F59A554E}"/>
              </a:ext>
            </a:extLst>
          </p:cNvPr>
          <p:cNvSpPr txBox="1"/>
          <p:nvPr/>
        </p:nvSpPr>
        <p:spPr>
          <a:xfrm>
            <a:off x="2422393" y="5648415"/>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5</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5</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4000</a:t>
            </a:r>
            <a:r>
              <a:rPr kumimoji="1" lang="ja-JP" altLang="en-US" sz="1050" b="1" dirty="0">
                <a:solidFill>
                  <a:srgbClr val="494949"/>
                </a:solidFill>
                <a:latin typeface="+mn-ea"/>
              </a:rPr>
              <a:t>万円</a:t>
            </a:r>
          </a:p>
        </p:txBody>
      </p:sp>
      <p:sp>
        <p:nvSpPr>
          <p:cNvPr id="41" name="テキスト ボックス 40">
            <a:extLst>
              <a:ext uri="{FF2B5EF4-FFF2-40B4-BE49-F238E27FC236}">
                <a16:creationId xmlns:a16="http://schemas.microsoft.com/office/drawing/2014/main" id="{126F4328-BCB1-4277-9A78-3E1A9230D5C0}"/>
              </a:ext>
            </a:extLst>
          </p:cNvPr>
          <p:cNvSpPr txBox="1"/>
          <p:nvPr/>
        </p:nvSpPr>
        <p:spPr>
          <a:xfrm>
            <a:off x="4206094" y="5648415"/>
            <a:ext cx="1377209" cy="692497"/>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・新築</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10</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3800</a:t>
            </a:r>
            <a:r>
              <a:rPr kumimoji="1" lang="ja-JP" altLang="en-US" sz="1050" b="1" dirty="0">
                <a:solidFill>
                  <a:srgbClr val="494949"/>
                </a:solidFill>
                <a:latin typeface="+mn-ea"/>
              </a:rPr>
              <a:t>万円 </a:t>
            </a:r>
            <a:r>
              <a:rPr kumimoji="1" lang="ja-JP" altLang="en-US" b="1" dirty="0">
                <a:solidFill>
                  <a:srgbClr val="EB0046"/>
                </a:solidFill>
                <a:latin typeface="+mn-ea"/>
              </a:rPr>
              <a:t>△</a:t>
            </a:r>
            <a:endParaRPr kumimoji="1" lang="ja-JP" altLang="en-US" sz="1050" b="1" dirty="0">
              <a:solidFill>
                <a:srgbClr val="EB0046"/>
              </a:solidFill>
              <a:latin typeface="+mn-ea"/>
            </a:endParaRPr>
          </a:p>
        </p:txBody>
      </p:sp>
      <p:sp>
        <p:nvSpPr>
          <p:cNvPr id="42" name="二等辺三角形 41">
            <a:extLst>
              <a:ext uri="{FF2B5EF4-FFF2-40B4-BE49-F238E27FC236}">
                <a16:creationId xmlns:a16="http://schemas.microsoft.com/office/drawing/2014/main" id="{B21DC38F-AA50-408F-8B4B-91076CD7741F}"/>
              </a:ext>
            </a:extLst>
          </p:cNvPr>
          <p:cNvSpPr/>
          <p:nvPr/>
        </p:nvSpPr>
        <p:spPr>
          <a:xfrm rot="5400000">
            <a:off x="3564615" y="5503791"/>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47" name="図 46">
            <a:extLst>
              <a:ext uri="{FF2B5EF4-FFF2-40B4-BE49-F238E27FC236}">
                <a16:creationId xmlns:a16="http://schemas.microsoft.com/office/drawing/2014/main" id="{D6E32500-0B63-42A0-8E3D-E403546CD9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5542" y="5177507"/>
            <a:ext cx="941816" cy="941816"/>
          </a:xfrm>
          <a:prstGeom prst="rect">
            <a:avLst/>
          </a:prstGeom>
        </p:spPr>
      </p:pic>
      <p:sp>
        <p:nvSpPr>
          <p:cNvPr id="48" name="吹き出し: 角を丸めた四角形 47">
            <a:extLst>
              <a:ext uri="{FF2B5EF4-FFF2-40B4-BE49-F238E27FC236}">
                <a16:creationId xmlns:a16="http://schemas.microsoft.com/office/drawing/2014/main" id="{F59C3C8B-98EF-4FDC-8DDD-44A67C612BB3}"/>
              </a:ext>
            </a:extLst>
          </p:cNvPr>
          <p:cNvSpPr/>
          <p:nvPr/>
        </p:nvSpPr>
        <p:spPr>
          <a:xfrm>
            <a:off x="7788845" y="5661490"/>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49" name="思考の吹き出し: 雲形 48">
            <a:extLst>
              <a:ext uri="{FF2B5EF4-FFF2-40B4-BE49-F238E27FC236}">
                <a16:creationId xmlns:a16="http://schemas.microsoft.com/office/drawing/2014/main" id="{4A725311-085C-4F66-9715-23628A362BF9}"/>
              </a:ext>
            </a:extLst>
          </p:cNvPr>
          <p:cNvSpPr/>
          <p:nvPr/>
        </p:nvSpPr>
        <p:spPr>
          <a:xfrm>
            <a:off x="6897335" y="3896795"/>
            <a:ext cx="3431653" cy="1280712"/>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線形的でないからかうまく</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予測できてないな</a:t>
            </a:r>
            <a:r>
              <a:rPr kumimoji="1" lang="en-US" altLang="ja-JP" sz="1400" b="1" dirty="0">
                <a:solidFill>
                  <a:srgbClr val="494949"/>
                </a:solidFill>
                <a:latin typeface="+mn-ea"/>
              </a:rPr>
              <a:t>...</a:t>
            </a:r>
          </a:p>
          <a:p>
            <a:pPr algn="ctr"/>
            <a:r>
              <a:rPr kumimoji="1" lang="ja-JP" altLang="en-US" sz="1400" b="1" dirty="0">
                <a:solidFill>
                  <a:srgbClr val="494949"/>
                </a:solidFill>
                <a:latin typeface="+mn-ea"/>
              </a:rPr>
              <a:t>値段の理由が理解できない</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sp>
        <p:nvSpPr>
          <p:cNvPr id="29" name="テキスト ボックス 28">
            <a:extLst>
              <a:ext uri="{FF2B5EF4-FFF2-40B4-BE49-F238E27FC236}">
                <a16:creationId xmlns:a16="http://schemas.microsoft.com/office/drawing/2014/main" id="{03F8D325-D889-4275-8835-536ADB64539C}"/>
              </a:ext>
            </a:extLst>
          </p:cNvPr>
          <p:cNvSpPr txBox="1"/>
          <p:nvPr/>
        </p:nvSpPr>
        <p:spPr>
          <a:xfrm rot="402062">
            <a:off x="4942306" y="4581270"/>
            <a:ext cx="794020" cy="646331"/>
          </a:xfrm>
          <a:prstGeom prst="rect">
            <a:avLst/>
          </a:prstGeom>
          <a:noFill/>
        </p:spPr>
        <p:txBody>
          <a:bodyPr wrap="square" rtlCol="0">
            <a:spAutoFit/>
          </a:bodyPr>
          <a:lstStyle/>
          <a:p>
            <a:pPr algn="ctr" defTabSz="914400" fontAlgn="base">
              <a:spcBef>
                <a:spcPct val="0"/>
              </a:spcBef>
              <a:spcAft>
                <a:spcPct val="0"/>
              </a:spcAft>
            </a:pPr>
            <a:r>
              <a:rPr kumimoji="1" lang="ja-JP" altLang="en-US" sz="3600" b="1" dirty="0">
                <a:solidFill>
                  <a:srgbClr val="FFDBCC"/>
                </a:solidFill>
                <a:effectLst>
                  <a:outerShdw blurRad="38100" dist="38100" dir="2700000" algn="tl">
                    <a:srgbClr val="000000">
                      <a:alpha val="43137"/>
                    </a:srgbClr>
                  </a:outerShdw>
                </a:effectLst>
                <a:latin typeface="+mn-ea"/>
              </a:rPr>
              <a:t>？</a:t>
            </a:r>
          </a:p>
        </p:txBody>
      </p:sp>
      <p:sp>
        <p:nvSpPr>
          <p:cNvPr id="50" name="テキスト ボックス 49">
            <a:extLst>
              <a:ext uri="{FF2B5EF4-FFF2-40B4-BE49-F238E27FC236}">
                <a16:creationId xmlns:a16="http://schemas.microsoft.com/office/drawing/2014/main" id="{017CDF42-2921-4CE4-862E-C746F46D9E14}"/>
              </a:ext>
            </a:extLst>
          </p:cNvPr>
          <p:cNvSpPr txBox="1"/>
          <p:nvPr/>
        </p:nvSpPr>
        <p:spPr>
          <a:xfrm rot="20379027">
            <a:off x="3853850" y="4403225"/>
            <a:ext cx="794020" cy="646331"/>
          </a:xfrm>
          <a:prstGeom prst="rect">
            <a:avLst/>
          </a:prstGeom>
          <a:noFill/>
        </p:spPr>
        <p:txBody>
          <a:bodyPr wrap="square" rtlCol="0">
            <a:spAutoFit/>
          </a:bodyPr>
          <a:lstStyle/>
          <a:p>
            <a:pPr algn="ctr" defTabSz="914400" fontAlgn="base">
              <a:spcBef>
                <a:spcPct val="0"/>
              </a:spcBef>
              <a:spcAft>
                <a:spcPct val="0"/>
              </a:spcAft>
            </a:pPr>
            <a:r>
              <a:rPr kumimoji="1" lang="ja-JP" altLang="en-US" sz="3600" b="1" dirty="0">
                <a:solidFill>
                  <a:srgbClr val="FFDBCC"/>
                </a:solidFill>
                <a:effectLst>
                  <a:outerShdw blurRad="38100" dist="38100" dir="2700000" algn="tl">
                    <a:srgbClr val="000000">
                      <a:alpha val="43137"/>
                    </a:srgbClr>
                  </a:outerShdw>
                </a:effectLst>
                <a:latin typeface="+mn-ea"/>
              </a:rPr>
              <a:t>？</a:t>
            </a:r>
          </a:p>
        </p:txBody>
      </p:sp>
    </p:spTree>
    <p:extLst>
      <p:ext uri="{BB962C8B-B14F-4D97-AF65-F5344CB8AC3E}">
        <p14:creationId xmlns:p14="http://schemas.microsoft.com/office/powerpoint/2010/main" val="3783299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8EBA78-7AF1-DCCD-B0E5-03C5248278C3}"/>
              </a:ext>
            </a:extLst>
          </p:cNvPr>
          <p:cNvSpPr>
            <a:spLocks noGrp="1"/>
          </p:cNvSpPr>
          <p:nvPr>
            <p:ph type="title"/>
          </p:nvPr>
        </p:nvSpPr>
        <p:spPr/>
        <p:txBody>
          <a:bodyPr/>
          <a:lstStyle/>
          <a:p>
            <a:r>
              <a:rPr kumimoji="1" lang="ja-JP" altLang="en-US"/>
              <a:t>教師あり学習</a:t>
            </a:r>
          </a:p>
        </p:txBody>
      </p:sp>
    </p:spTree>
    <p:extLst>
      <p:ext uri="{BB962C8B-B14F-4D97-AF65-F5344CB8AC3E}">
        <p14:creationId xmlns:p14="http://schemas.microsoft.com/office/powerpoint/2010/main" val="349708854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a:t>
            </a:r>
            <a:r>
              <a:rPr kumimoji="1" lang="en-US" altLang="ja-JP" dirty="0"/>
              <a:t>-1-3.</a:t>
            </a:r>
            <a:r>
              <a:rPr kumimoji="1" lang="ja-JP" altLang="en-US" dirty="0"/>
              <a:t>決定木ハンズオン</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180</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4-1_</a:t>
            </a:r>
            <a:r>
              <a:rPr lang="ja-JP" altLang="en-US" dirty="0"/>
              <a:t>決定木による戸建ての価格予測</a:t>
            </a:r>
            <a:r>
              <a:rPr lang="en-US" altLang="ja-JP" dirty="0"/>
              <a:t>.ipynb</a:t>
            </a:r>
            <a:r>
              <a:rPr lang="ja-JP" altLang="en-US" dirty="0"/>
              <a:t>」を実行する</a:t>
            </a:r>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決定木のプログラムを実行してみます。</a:t>
            </a:r>
            <a:br>
              <a:rPr lang="en-US" altLang="ja-JP" sz="2000" b="1" dirty="0">
                <a:solidFill>
                  <a:srgbClr val="F36C37"/>
                </a:solidFill>
              </a:rPr>
            </a:br>
            <a:r>
              <a:rPr lang="ja-JP" altLang="en-US" sz="2000" b="1" dirty="0">
                <a:solidFill>
                  <a:srgbClr val="F36C37"/>
                </a:solidFill>
              </a:rPr>
              <a:t>このプログラムでは、</a:t>
            </a:r>
            <a:r>
              <a:rPr lang="en-US" altLang="ja-JP" sz="2000" b="1" dirty="0">
                <a:solidFill>
                  <a:srgbClr val="F36C37"/>
                </a:solidFill>
              </a:rPr>
              <a:t>2</a:t>
            </a:r>
            <a:r>
              <a:rPr lang="ja-JP" altLang="en-US" sz="2000" b="1" dirty="0">
                <a:solidFill>
                  <a:srgbClr val="F36C37"/>
                </a:solidFill>
              </a:rPr>
              <a:t>章の演習で実施した戸建ての価格を予測するモデルを</a:t>
            </a:r>
            <a:br>
              <a:rPr lang="en-US" altLang="ja-JP" sz="2000" b="1" dirty="0">
                <a:solidFill>
                  <a:srgbClr val="F36C37"/>
                </a:solidFill>
              </a:rPr>
            </a:br>
            <a:r>
              <a:rPr lang="ja-JP" altLang="en-US" sz="2000" b="1" dirty="0">
                <a:solidFill>
                  <a:srgbClr val="F36C37"/>
                </a:solidFill>
              </a:rPr>
              <a:t>決定木で作成します。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また、</a:t>
            </a:r>
            <a:r>
              <a:rPr lang="en-US" altLang="ja-JP" sz="2000" b="1" dirty="0">
                <a:solidFill>
                  <a:srgbClr val="F36C37"/>
                </a:solidFill>
              </a:rPr>
              <a:t>scikit-learn</a:t>
            </a:r>
            <a:r>
              <a:rPr lang="ja-JP" altLang="en-US" sz="2000" b="1" dirty="0">
                <a:solidFill>
                  <a:srgbClr val="F36C37"/>
                </a:solidFill>
              </a:rPr>
              <a:t>の</a:t>
            </a:r>
            <a:r>
              <a:rPr lang="en-US" altLang="ja-JP" sz="2000" b="1" dirty="0">
                <a:solidFill>
                  <a:srgbClr val="F36C37"/>
                </a:solidFill>
              </a:rPr>
              <a:t>plot_tree</a:t>
            </a:r>
            <a:r>
              <a:rPr lang="ja-JP" altLang="en-US" sz="2000" b="1" dirty="0">
                <a:solidFill>
                  <a:srgbClr val="F36C37"/>
                </a:solidFill>
              </a:rPr>
              <a:t>メソッドで木を可視化してみます。</a:t>
            </a:r>
            <a:endParaRPr lang="en-US" altLang="ja-JP" sz="2000" b="1" dirty="0">
              <a:solidFill>
                <a:srgbClr val="F36C37"/>
              </a:solidFill>
            </a:endParaRPr>
          </a:p>
        </p:txBody>
      </p:sp>
    </p:spTree>
    <p:extLst>
      <p:ext uri="{BB962C8B-B14F-4D97-AF65-F5344CB8AC3E}">
        <p14:creationId xmlns:p14="http://schemas.microsoft.com/office/powerpoint/2010/main" val="34707626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1127E5-9282-4A02-8889-BA620D0A3CE0}"/>
              </a:ext>
            </a:extLst>
          </p:cNvPr>
          <p:cNvSpPr txBox="1"/>
          <p:nvPr/>
        </p:nvSpPr>
        <p:spPr>
          <a:xfrm>
            <a:off x="835766" y="109065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データの確認と前処理の検討</a:t>
            </a:r>
          </a:p>
          <a:p>
            <a:pPr lvl="1">
              <a:buClr>
                <a:srgbClr val="F36C37"/>
              </a:buClr>
            </a:pPr>
            <a:r>
              <a:rPr lang="ja-JP" altLang="en-US" sz="1400" b="1" dirty="0"/>
              <a:t>カテゴリ変数は線形回帰と同じくダミー変数化する</a:t>
            </a:r>
            <a:endParaRPr lang="en-US" altLang="ja-JP" sz="1400" b="1" dirty="0"/>
          </a:p>
          <a:p>
            <a:pPr lvl="1">
              <a:buClr>
                <a:srgbClr val="F36C37"/>
              </a:buClr>
            </a:pPr>
            <a:r>
              <a:rPr lang="ja-JP" altLang="en-US" sz="1400" b="1" dirty="0"/>
              <a:t>決定木は値の大小のみでルールを作る為、標準化は不要</a:t>
            </a:r>
            <a:endParaRPr lang="en-US" altLang="ja-JP" sz="1400" b="1" dirty="0"/>
          </a:p>
          <a:p>
            <a:pPr lvl="1">
              <a:buClr>
                <a:srgbClr val="F36C37"/>
              </a:buClr>
            </a:pPr>
            <a:r>
              <a:rPr lang="ja-JP" altLang="en-US" sz="1400" b="1" dirty="0"/>
              <a:t>今回はケースを単純化するため、すべての説明変数は使わないが、決定木はモデル自身が説明変数を選択するため、</a:t>
            </a:r>
            <a:br>
              <a:rPr lang="en-US" altLang="ja-JP" sz="1400" b="1" dirty="0"/>
            </a:br>
            <a:r>
              <a:rPr lang="ja-JP" altLang="en-US" sz="1400" b="1" dirty="0"/>
              <a:t>全ての説明変数をひとまず入れてみるということもできる</a:t>
            </a:r>
            <a:endParaRPr lang="ja-JP" altLang="en-US"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4-1-4.</a:t>
            </a:r>
            <a:r>
              <a:rPr lang="ja-JP" altLang="en-US" dirty="0"/>
              <a:t>データを確認する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181</a:t>
            </a:fld>
            <a:endParaRPr kumimoji="1" lang="ja-JP" altLang="en-US"/>
          </a:p>
        </p:txBody>
      </p:sp>
      <p:graphicFrame>
        <p:nvGraphicFramePr>
          <p:cNvPr id="4" name="表 7">
            <a:extLst>
              <a:ext uri="{FF2B5EF4-FFF2-40B4-BE49-F238E27FC236}">
                <a16:creationId xmlns:a16="http://schemas.microsoft.com/office/drawing/2014/main" id="{77C8EC45-9CF9-4ADB-AC49-5A4162639EA0}"/>
              </a:ext>
            </a:extLst>
          </p:cNvPr>
          <p:cNvGraphicFramePr>
            <a:graphicFrameLocks noGrp="1"/>
          </p:cNvGraphicFramePr>
          <p:nvPr>
            <p:extLst>
              <p:ext uri="{D42A27DB-BD31-4B8C-83A1-F6EECF244321}">
                <p14:modId xmlns:p14="http://schemas.microsoft.com/office/powerpoint/2010/main" val="1003868009"/>
              </p:ext>
            </p:extLst>
          </p:nvPr>
        </p:nvGraphicFramePr>
        <p:xfrm>
          <a:off x="731838" y="2601989"/>
          <a:ext cx="11125203" cy="2569927"/>
        </p:xfrm>
        <a:graphic>
          <a:graphicData uri="http://schemas.openxmlformats.org/drawingml/2006/table">
            <a:tbl>
              <a:tblPr firstRow="1" bandRow="1">
                <a:tableStyleId>{21E4AEA4-8DFA-4A89-87EB-49C32662AFE0}</a:tableStyleId>
              </a:tblPr>
              <a:tblGrid>
                <a:gridCol w="859570">
                  <a:extLst>
                    <a:ext uri="{9D8B030D-6E8A-4147-A177-3AD203B41FA5}">
                      <a16:colId xmlns:a16="http://schemas.microsoft.com/office/drawing/2014/main" val="179776946"/>
                    </a:ext>
                  </a:extLst>
                </a:gridCol>
                <a:gridCol w="624254">
                  <a:extLst>
                    <a:ext uri="{9D8B030D-6E8A-4147-A177-3AD203B41FA5}">
                      <a16:colId xmlns:a16="http://schemas.microsoft.com/office/drawing/2014/main" val="3651834403"/>
                    </a:ext>
                  </a:extLst>
                </a:gridCol>
                <a:gridCol w="833171">
                  <a:extLst>
                    <a:ext uri="{9D8B030D-6E8A-4147-A177-3AD203B41FA5}">
                      <a16:colId xmlns:a16="http://schemas.microsoft.com/office/drawing/2014/main" val="107269915"/>
                    </a:ext>
                  </a:extLst>
                </a:gridCol>
                <a:gridCol w="617559">
                  <a:extLst>
                    <a:ext uri="{9D8B030D-6E8A-4147-A177-3AD203B41FA5}">
                      <a16:colId xmlns:a16="http://schemas.microsoft.com/office/drawing/2014/main" val="423913462"/>
                    </a:ext>
                  </a:extLst>
                </a:gridCol>
                <a:gridCol w="887023">
                  <a:extLst>
                    <a:ext uri="{9D8B030D-6E8A-4147-A177-3AD203B41FA5}">
                      <a16:colId xmlns:a16="http://schemas.microsoft.com/office/drawing/2014/main" val="1102581910"/>
                    </a:ext>
                  </a:extLst>
                </a:gridCol>
                <a:gridCol w="607670">
                  <a:extLst>
                    <a:ext uri="{9D8B030D-6E8A-4147-A177-3AD203B41FA5}">
                      <a16:colId xmlns:a16="http://schemas.microsoft.com/office/drawing/2014/main" val="3565889333"/>
                    </a:ext>
                  </a:extLst>
                </a:gridCol>
                <a:gridCol w="571500">
                  <a:extLst>
                    <a:ext uri="{9D8B030D-6E8A-4147-A177-3AD203B41FA5}">
                      <a16:colId xmlns:a16="http://schemas.microsoft.com/office/drawing/2014/main" val="3869457875"/>
                    </a:ext>
                  </a:extLst>
                </a:gridCol>
                <a:gridCol w="624253">
                  <a:extLst>
                    <a:ext uri="{9D8B030D-6E8A-4147-A177-3AD203B41FA5}">
                      <a16:colId xmlns:a16="http://schemas.microsoft.com/office/drawing/2014/main" val="1593349839"/>
                    </a:ext>
                  </a:extLst>
                </a:gridCol>
                <a:gridCol w="668216">
                  <a:extLst>
                    <a:ext uri="{9D8B030D-6E8A-4147-A177-3AD203B41FA5}">
                      <a16:colId xmlns:a16="http://schemas.microsoft.com/office/drawing/2014/main" val="3909416032"/>
                    </a:ext>
                  </a:extLst>
                </a:gridCol>
                <a:gridCol w="484231">
                  <a:extLst>
                    <a:ext uri="{9D8B030D-6E8A-4147-A177-3AD203B41FA5}">
                      <a16:colId xmlns:a16="http://schemas.microsoft.com/office/drawing/2014/main" val="1848831541"/>
                    </a:ext>
                  </a:extLst>
                </a:gridCol>
                <a:gridCol w="500420">
                  <a:extLst>
                    <a:ext uri="{9D8B030D-6E8A-4147-A177-3AD203B41FA5}">
                      <a16:colId xmlns:a16="http://schemas.microsoft.com/office/drawing/2014/main" val="261494273"/>
                    </a:ext>
                  </a:extLst>
                </a:gridCol>
                <a:gridCol w="527626">
                  <a:extLst>
                    <a:ext uri="{9D8B030D-6E8A-4147-A177-3AD203B41FA5}">
                      <a16:colId xmlns:a16="http://schemas.microsoft.com/office/drawing/2014/main" val="2255579861"/>
                    </a:ext>
                  </a:extLst>
                </a:gridCol>
                <a:gridCol w="847380">
                  <a:extLst>
                    <a:ext uri="{9D8B030D-6E8A-4147-A177-3AD203B41FA5}">
                      <a16:colId xmlns:a16="http://schemas.microsoft.com/office/drawing/2014/main" val="3101072901"/>
                    </a:ext>
                  </a:extLst>
                </a:gridCol>
                <a:gridCol w="604363">
                  <a:extLst>
                    <a:ext uri="{9D8B030D-6E8A-4147-A177-3AD203B41FA5}">
                      <a16:colId xmlns:a16="http://schemas.microsoft.com/office/drawing/2014/main" val="1906868719"/>
                    </a:ext>
                  </a:extLst>
                </a:gridCol>
                <a:gridCol w="625751">
                  <a:extLst>
                    <a:ext uri="{9D8B030D-6E8A-4147-A177-3AD203B41FA5}">
                      <a16:colId xmlns:a16="http://schemas.microsoft.com/office/drawing/2014/main" val="4086456714"/>
                    </a:ext>
                  </a:extLst>
                </a:gridCol>
                <a:gridCol w="621108">
                  <a:extLst>
                    <a:ext uri="{9D8B030D-6E8A-4147-A177-3AD203B41FA5}">
                      <a16:colId xmlns:a16="http://schemas.microsoft.com/office/drawing/2014/main" val="1555870498"/>
                    </a:ext>
                  </a:extLst>
                </a:gridCol>
                <a:gridCol w="621108">
                  <a:extLst>
                    <a:ext uri="{9D8B030D-6E8A-4147-A177-3AD203B41FA5}">
                      <a16:colId xmlns:a16="http://schemas.microsoft.com/office/drawing/2014/main" val="567434991"/>
                    </a:ext>
                  </a:extLst>
                </a:gridCol>
              </a:tblGrid>
              <a:tr h="451567">
                <a:tc>
                  <a:txBody>
                    <a:bodyPr/>
                    <a:lstStyle/>
                    <a:p>
                      <a:pPr algn="ctr"/>
                      <a:r>
                        <a:rPr lang="ja-JP" altLang="en-US" sz="1100" b="1" dirty="0">
                          <a:effectLst/>
                        </a:rPr>
                        <a:t>取引価格</a:t>
                      </a:r>
                    </a:p>
                  </a:txBody>
                  <a:tcPr anchor="ctr"/>
                </a:tc>
                <a:tc>
                  <a:txBody>
                    <a:bodyPr/>
                    <a:lstStyle/>
                    <a:p>
                      <a:pPr algn="ctr"/>
                      <a:r>
                        <a:rPr lang="ja-JP" altLang="en-US" sz="1100" b="1" dirty="0">
                          <a:effectLst/>
                        </a:rPr>
                        <a:t>地区名</a:t>
                      </a:r>
                    </a:p>
                  </a:txBody>
                  <a:tcPr anchor="ctr"/>
                </a:tc>
                <a:tc>
                  <a:txBody>
                    <a:bodyPr/>
                    <a:lstStyle/>
                    <a:p>
                      <a:pPr algn="ctr"/>
                      <a:r>
                        <a:rPr lang="zh-TW" altLang="en-US" sz="1100" b="1" dirty="0">
                          <a:effectLst/>
                        </a:rPr>
                        <a:t>最寄駅</a:t>
                      </a:r>
                      <a:endParaRPr lang="en-US" altLang="zh-TW" sz="1100" b="1" dirty="0">
                        <a:effectLst/>
                      </a:endParaRPr>
                    </a:p>
                    <a:p>
                      <a:pPr algn="ctr"/>
                      <a:r>
                        <a:rPr lang="zh-TW" altLang="en-US" sz="1100" b="1" dirty="0">
                          <a:effectLst/>
                        </a:rPr>
                        <a:t>距離（分）</a:t>
                      </a:r>
                    </a:p>
                  </a:txBody>
                  <a:tcPr anchor="ctr"/>
                </a:tc>
                <a:tc>
                  <a:txBody>
                    <a:bodyPr/>
                    <a:lstStyle/>
                    <a:p>
                      <a:pPr algn="ctr"/>
                      <a:r>
                        <a:rPr lang="ja-JP" altLang="en-US" sz="1100" b="1" dirty="0">
                          <a:effectLst/>
                        </a:rPr>
                        <a:t>面積（㎡）</a:t>
                      </a:r>
                    </a:p>
                  </a:txBody>
                  <a:tcPr anchor="ctr"/>
                </a:tc>
                <a:tc>
                  <a:txBody>
                    <a:bodyPr/>
                    <a:lstStyle/>
                    <a:p>
                      <a:pPr algn="ctr"/>
                      <a:r>
                        <a:rPr lang="ja-JP" altLang="en-US" sz="1100" b="1" dirty="0">
                          <a:effectLst/>
                        </a:rPr>
                        <a:t>土地の形状</a:t>
                      </a:r>
                    </a:p>
                  </a:txBody>
                  <a:tcPr anchor="ctr"/>
                </a:tc>
                <a:tc>
                  <a:txBody>
                    <a:bodyPr/>
                    <a:lstStyle/>
                    <a:p>
                      <a:pPr algn="ctr"/>
                      <a:r>
                        <a:rPr lang="ja-JP" altLang="en-US" sz="1100" b="1" dirty="0">
                          <a:effectLst/>
                        </a:rPr>
                        <a:t>間口</a:t>
                      </a:r>
                    </a:p>
                  </a:txBody>
                  <a:tcPr anchor="ctr"/>
                </a:tc>
                <a:tc>
                  <a:txBody>
                    <a:bodyPr/>
                    <a:lstStyle/>
                    <a:p>
                      <a:pPr algn="ctr"/>
                      <a:r>
                        <a:rPr lang="zh-TW" altLang="en-US" sz="1100" b="1" dirty="0">
                          <a:effectLst/>
                        </a:rPr>
                        <a:t>延床面積（㎡）</a:t>
                      </a:r>
                    </a:p>
                  </a:txBody>
                  <a:tcPr anchor="ctr"/>
                </a:tc>
                <a:tc>
                  <a:txBody>
                    <a:bodyPr/>
                    <a:lstStyle/>
                    <a:p>
                      <a:pPr algn="ctr"/>
                      <a:r>
                        <a:rPr lang="ja-JP" altLang="en-US" sz="1100" b="1" dirty="0">
                          <a:effectLst/>
                        </a:rPr>
                        <a:t>建築年</a:t>
                      </a:r>
                    </a:p>
                  </a:txBody>
                  <a:tcPr anchor="ctr"/>
                </a:tc>
                <a:tc>
                  <a:txBody>
                    <a:bodyPr/>
                    <a:lstStyle/>
                    <a:p>
                      <a:pPr algn="ctr"/>
                      <a:r>
                        <a:rPr lang="ja-JP" altLang="en-US" sz="1100" b="1">
                          <a:effectLst/>
                        </a:rPr>
                        <a:t>築年数</a:t>
                      </a:r>
                    </a:p>
                  </a:txBody>
                  <a:tcPr anchor="ctr"/>
                </a:tc>
                <a:tc>
                  <a:txBody>
                    <a:bodyPr/>
                    <a:lstStyle/>
                    <a:p>
                      <a:pPr algn="ctr"/>
                      <a:r>
                        <a:rPr lang="ja-JP" altLang="en-US" sz="1100" b="1" dirty="0">
                          <a:effectLst/>
                        </a:rPr>
                        <a:t>構造</a:t>
                      </a:r>
                    </a:p>
                  </a:txBody>
                  <a:tcPr anchor="ctr"/>
                </a:tc>
                <a:tc>
                  <a:txBody>
                    <a:bodyPr/>
                    <a:lstStyle/>
                    <a:p>
                      <a:pPr algn="ctr"/>
                      <a:r>
                        <a:rPr lang="ja-JP" altLang="en-US" sz="1100" b="1" dirty="0">
                          <a:effectLst/>
                        </a:rPr>
                        <a:t>前面道路方位</a:t>
                      </a:r>
                    </a:p>
                  </a:txBody>
                  <a:tcPr anchor="ctr"/>
                </a:tc>
                <a:tc>
                  <a:txBody>
                    <a:bodyPr/>
                    <a:lstStyle/>
                    <a:p>
                      <a:pPr algn="ctr"/>
                      <a:r>
                        <a:rPr lang="zh-TW" altLang="en-US" sz="1100" b="1" dirty="0">
                          <a:effectLst/>
                        </a:rPr>
                        <a:t>前面道路種類</a:t>
                      </a:r>
                    </a:p>
                  </a:txBody>
                  <a:tcPr anchor="ctr"/>
                </a:tc>
                <a:tc>
                  <a:txBody>
                    <a:bodyPr/>
                    <a:lstStyle/>
                    <a:p>
                      <a:pPr algn="ctr"/>
                      <a:r>
                        <a:rPr lang="zh-TW" altLang="en-US" sz="1100" b="1" dirty="0">
                          <a:effectLst/>
                        </a:rPr>
                        <a:t>前面道路幅員（ｍ）</a:t>
                      </a:r>
                    </a:p>
                  </a:txBody>
                  <a:tcPr anchor="ctr"/>
                </a:tc>
                <a:tc>
                  <a:txBody>
                    <a:bodyPr/>
                    <a:lstStyle/>
                    <a:p>
                      <a:pPr algn="ctr"/>
                      <a:r>
                        <a:rPr lang="ja-JP" altLang="en-US" sz="1100" b="1" dirty="0">
                          <a:effectLst/>
                        </a:rPr>
                        <a:t>都市計画</a:t>
                      </a:r>
                    </a:p>
                  </a:txBody>
                  <a:tcPr anchor="ctr"/>
                </a:tc>
                <a:tc>
                  <a:txBody>
                    <a:bodyPr/>
                    <a:lstStyle/>
                    <a:p>
                      <a:pPr algn="ctr"/>
                      <a:r>
                        <a:rPr lang="ja-JP" altLang="en-US" sz="1100" b="1" dirty="0">
                          <a:effectLst/>
                        </a:rPr>
                        <a:t>建ぺい率（％）</a:t>
                      </a:r>
                    </a:p>
                  </a:txBody>
                  <a:tcPr anchor="ctr"/>
                </a:tc>
                <a:tc>
                  <a:txBody>
                    <a:bodyPr/>
                    <a:lstStyle/>
                    <a:p>
                      <a:pPr algn="ctr"/>
                      <a:r>
                        <a:rPr lang="zh-TW" altLang="en-US" sz="1100" b="1" dirty="0">
                          <a:effectLst/>
                        </a:rPr>
                        <a:t>容積率（％）</a:t>
                      </a:r>
                    </a:p>
                  </a:txBody>
                  <a:tcPr anchor="ctr"/>
                </a:tc>
                <a:tc>
                  <a:txBody>
                    <a:bodyPr/>
                    <a:lstStyle/>
                    <a:p>
                      <a:pPr algn="ctr"/>
                      <a:r>
                        <a:rPr lang="ja-JP" altLang="en-US" sz="1100" b="1" dirty="0">
                          <a:effectLst/>
                        </a:rPr>
                        <a:t>取引年</a:t>
                      </a:r>
                    </a:p>
                  </a:txBody>
                  <a:tcPr anchor="ctr"/>
                </a:tc>
                <a:extLst>
                  <a:ext uri="{0D108BD9-81ED-4DB2-BD59-A6C34878D82A}">
                    <a16:rowId xmlns:a16="http://schemas.microsoft.com/office/drawing/2014/main" val="2006228544"/>
                  </a:ext>
                </a:extLst>
              </a:tr>
              <a:tr h="451567">
                <a:tc>
                  <a:txBody>
                    <a:bodyPr/>
                    <a:lstStyle/>
                    <a:p>
                      <a:pPr algn="r"/>
                      <a:r>
                        <a:rPr lang="en-US" altLang="ja-JP" sz="1100" b="1" dirty="0">
                          <a:effectLst/>
                        </a:rPr>
                        <a:t>33000000</a:t>
                      </a:r>
                    </a:p>
                  </a:txBody>
                  <a:tcPr anchor="ctr"/>
                </a:tc>
                <a:tc>
                  <a:txBody>
                    <a:bodyPr/>
                    <a:lstStyle/>
                    <a:p>
                      <a:pPr algn="r"/>
                      <a:r>
                        <a:rPr lang="ja-JP" altLang="en-US" sz="1100" b="1" dirty="0">
                          <a:effectLst/>
                        </a:rPr>
                        <a:t>秋葉町</a:t>
                      </a:r>
                    </a:p>
                  </a:txBody>
                  <a:tcPr anchor="ctr"/>
                </a:tc>
                <a:tc>
                  <a:txBody>
                    <a:bodyPr/>
                    <a:lstStyle/>
                    <a:p>
                      <a:pPr algn="r"/>
                      <a:r>
                        <a:rPr lang="en-US" altLang="ja-JP" sz="1100" b="1" dirty="0">
                          <a:effectLst/>
                        </a:rPr>
                        <a:t>45</a:t>
                      </a:r>
                    </a:p>
                  </a:txBody>
                  <a:tcPr anchor="ctr"/>
                </a:tc>
                <a:tc>
                  <a:txBody>
                    <a:bodyPr/>
                    <a:lstStyle/>
                    <a:p>
                      <a:pPr algn="r"/>
                      <a:r>
                        <a:rPr lang="en-US" altLang="ja-JP" sz="1100" b="1" dirty="0">
                          <a:effectLst/>
                        </a:rPr>
                        <a:t>125</a:t>
                      </a:r>
                    </a:p>
                  </a:txBody>
                  <a:tcPr anchor="ctr"/>
                </a:tc>
                <a:tc>
                  <a:txBody>
                    <a:bodyPr/>
                    <a:lstStyle/>
                    <a:p>
                      <a:pPr algn="r"/>
                      <a:r>
                        <a:rPr lang="ja-JP" altLang="en-US" sz="1100" b="1">
                          <a:effectLst/>
                        </a:rPr>
                        <a:t>ほぼ長方形</a:t>
                      </a:r>
                    </a:p>
                  </a:txBody>
                  <a:tcPr anchor="ctr"/>
                </a:tc>
                <a:tc>
                  <a:txBody>
                    <a:bodyPr/>
                    <a:lstStyle/>
                    <a:p>
                      <a:pPr algn="r"/>
                      <a:r>
                        <a:rPr lang="en-US" altLang="ja-JP" sz="1100" b="1" dirty="0">
                          <a:effectLst/>
                        </a:rPr>
                        <a:t>7.0</a:t>
                      </a:r>
                    </a:p>
                  </a:txBody>
                  <a:tcPr anchor="ctr"/>
                </a:tc>
                <a:tc>
                  <a:txBody>
                    <a:bodyPr/>
                    <a:lstStyle/>
                    <a:p>
                      <a:pPr algn="r"/>
                      <a:r>
                        <a:rPr lang="en-US" altLang="ja-JP" sz="1100" b="1" dirty="0">
                          <a:effectLst/>
                        </a:rPr>
                        <a:t>100</a:t>
                      </a:r>
                    </a:p>
                  </a:txBody>
                  <a:tcPr anchor="ctr"/>
                </a:tc>
                <a:tc>
                  <a:txBody>
                    <a:bodyPr/>
                    <a:lstStyle/>
                    <a:p>
                      <a:pPr algn="r"/>
                      <a:r>
                        <a:rPr lang="ja-JP" altLang="en-US" sz="1100" b="1" dirty="0">
                          <a:effectLst/>
                        </a:rPr>
                        <a:t>令和</a:t>
                      </a:r>
                      <a:endParaRPr lang="en-US" altLang="ja-JP" sz="1100" b="1" dirty="0">
                        <a:effectLst/>
                      </a:endParaRPr>
                    </a:p>
                    <a:p>
                      <a:pPr algn="r"/>
                      <a:r>
                        <a:rPr lang="en-US" altLang="ja-JP" sz="1100" b="1" dirty="0">
                          <a:effectLst/>
                        </a:rPr>
                        <a:t>2</a:t>
                      </a:r>
                      <a:r>
                        <a:rPr lang="ja-JP" altLang="en-US" sz="1100" b="1" dirty="0">
                          <a:effectLst/>
                        </a:rPr>
                        <a:t>年</a:t>
                      </a:r>
                    </a:p>
                  </a:txBody>
                  <a:tcPr anchor="ctr"/>
                </a:tc>
                <a:tc>
                  <a:txBody>
                    <a:bodyPr/>
                    <a:lstStyle/>
                    <a:p>
                      <a:pPr algn="r"/>
                      <a:r>
                        <a:rPr lang="en-US" altLang="ja-JP" sz="1100" b="1" dirty="0">
                          <a:effectLst/>
                        </a:rPr>
                        <a:t>0</a:t>
                      </a:r>
                    </a:p>
                  </a:txBody>
                  <a:tcPr anchor="ctr"/>
                </a:tc>
                <a:tc>
                  <a:txBody>
                    <a:bodyPr/>
                    <a:lstStyle/>
                    <a:p>
                      <a:pPr algn="r"/>
                      <a:r>
                        <a:rPr lang="ja-JP" altLang="en-US" sz="1100" b="1">
                          <a:effectLst/>
                        </a:rPr>
                        <a:t>木造</a:t>
                      </a:r>
                    </a:p>
                  </a:txBody>
                  <a:tcPr anchor="ctr"/>
                </a:tc>
                <a:tc>
                  <a:txBody>
                    <a:bodyPr/>
                    <a:lstStyle/>
                    <a:p>
                      <a:pPr algn="r"/>
                      <a:r>
                        <a:rPr lang="ja-JP" altLang="en-US" sz="1100" b="1">
                          <a:effectLst/>
                        </a:rPr>
                        <a:t>東</a:t>
                      </a:r>
                    </a:p>
                  </a:txBody>
                  <a:tcPr anchor="ctr"/>
                </a:tc>
                <a:tc>
                  <a:txBody>
                    <a:bodyPr/>
                    <a:lstStyle/>
                    <a:p>
                      <a:pPr algn="r"/>
                      <a:r>
                        <a:rPr lang="ja-JP" altLang="en-US" sz="1100" b="1" dirty="0">
                          <a:effectLst/>
                        </a:rPr>
                        <a:t>市道</a:t>
                      </a:r>
                    </a:p>
                  </a:txBody>
                  <a:tcPr anchor="ctr"/>
                </a:tc>
                <a:tc>
                  <a:txBody>
                    <a:bodyPr/>
                    <a:lstStyle/>
                    <a:p>
                      <a:pPr algn="r"/>
                      <a:r>
                        <a:rPr lang="en-US" altLang="ja-JP" sz="1100" b="1" dirty="0">
                          <a:effectLst/>
                        </a:rPr>
                        <a:t>5.50</a:t>
                      </a:r>
                    </a:p>
                  </a:txBody>
                  <a:tcPr anchor="ctr"/>
                </a:tc>
                <a:tc>
                  <a:txBody>
                    <a:bodyPr/>
                    <a:lstStyle/>
                    <a:p>
                      <a:pPr algn="r"/>
                      <a:r>
                        <a:rPr lang="zh-TW" altLang="en-US" sz="1100" b="1">
                          <a:effectLst/>
                        </a:rPr>
                        <a:t>第１種低層住居専用地域</a:t>
                      </a:r>
                    </a:p>
                  </a:txBody>
                  <a:tcPr anchor="ctr"/>
                </a:tc>
                <a:tc>
                  <a:txBody>
                    <a:bodyPr/>
                    <a:lstStyle/>
                    <a:p>
                      <a:pPr algn="r"/>
                      <a:r>
                        <a:rPr lang="en-US" altLang="ja-JP" sz="1100" b="1" dirty="0">
                          <a:effectLst/>
                        </a:rPr>
                        <a:t>50.0</a:t>
                      </a:r>
                    </a:p>
                  </a:txBody>
                  <a:tcPr anchor="ctr"/>
                </a:tc>
                <a:tc>
                  <a:txBody>
                    <a:bodyPr/>
                    <a:lstStyle/>
                    <a:p>
                      <a:pPr algn="r"/>
                      <a:r>
                        <a:rPr lang="en-US" altLang="ja-JP" sz="1100" b="1" dirty="0">
                          <a:effectLst/>
                        </a:rPr>
                        <a:t>80.0</a:t>
                      </a:r>
                    </a:p>
                  </a:txBody>
                  <a:tcPr anchor="ctr"/>
                </a:tc>
                <a:tc>
                  <a:txBody>
                    <a:bodyPr/>
                    <a:lstStyle/>
                    <a:p>
                      <a:pPr algn="r"/>
                      <a:r>
                        <a:rPr lang="en-US" altLang="ja-JP" sz="1100" b="1" dirty="0">
                          <a:effectLst/>
                        </a:rPr>
                        <a:t>2020</a:t>
                      </a:r>
                    </a:p>
                  </a:txBody>
                  <a:tcPr anchor="ctr"/>
                </a:tc>
                <a:extLst>
                  <a:ext uri="{0D108BD9-81ED-4DB2-BD59-A6C34878D82A}">
                    <a16:rowId xmlns:a16="http://schemas.microsoft.com/office/drawing/2014/main" val="1421906561"/>
                  </a:ext>
                </a:extLst>
              </a:tr>
              <a:tr h="451567">
                <a:tc>
                  <a:txBody>
                    <a:bodyPr/>
                    <a:lstStyle/>
                    <a:p>
                      <a:pPr algn="r"/>
                      <a:r>
                        <a:rPr lang="en-US" altLang="ja-JP" sz="1100" b="1" dirty="0">
                          <a:effectLst/>
                        </a:rPr>
                        <a:t>23000000</a:t>
                      </a:r>
                    </a:p>
                  </a:txBody>
                  <a:tcPr anchor="ctr"/>
                </a:tc>
                <a:tc>
                  <a:txBody>
                    <a:bodyPr/>
                    <a:lstStyle/>
                    <a:p>
                      <a:pPr algn="r"/>
                      <a:r>
                        <a:rPr lang="ja-JP" altLang="en-US" sz="1100" b="1" dirty="0">
                          <a:effectLst/>
                        </a:rPr>
                        <a:t>柏尾町</a:t>
                      </a:r>
                    </a:p>
                  </a:txBody>
                  <a:tcPr anchor="ctr"/>
                </a:tc>
                <a:tc>
                  <a:txBody>
                    <a:bodyPr/>
                    <a:lstStyle/>
                    <a:p>
                      <a:pPr algn="r"/>
                      <a:r>
                        <a:rPr lang="en-US" altLang="ja-JP" sz="1100" b="1" dirty="0">
                          <a:effectLst/>
                        </a:rPr>
                        <a:t>45</a:t>
                      </a:r>
                    </a:p>
                  </a:txBody>
                  <a:tcPr anchor="ctr"/>
                </a:tc>
                <a:tc>
                  <a:txBody>
                    <a:bodyPr/>
                    <a:lstStyle/>
                    <a:p>
                      <a:pPr algn="r"/>
                      <a:r>
                        <a:rPr lang="en-US" altLang="ja-JP" sz="1100" b="1" dirty="0">
                          <a:effectLst/>
                        </a:rPr>
                        <a:t>190</a:t>
                      </a:r>
                    </a:p>
                  </a:txBody>
                  <a:tcPr anchor="ctr"/>
                </a:tc>
                <a:tc>
                  <a:txBody>
                    <a:bodyPr/>
                    <a:lstStyle/>
                    <a:p>
                      <a:pPr algn="r"/>
                      <a:r>
                        <a:rPr lang="ja-JP" altLang="en-US" sz="1100" b="1">
                          <a:effectLst/>
                        </a:rPr>
                        <a:t>長方形</a:t>
                      </a:r>
                    </a:p>
                  </a:txBody>
                  <a:tcPr anchor="ctr"/>
                </a:tc>
                <a:tc>
                  <a:txBody>
                    <a:bodyPr/>
                    <a:lstStyle/>
                    <a:p>
                      <a:pPr algn="r"/>
                      <a:r>
                        <a:rPr lang="en-US" altLang="ja-JP" sz="1100" b="1" dirty="0">
                          <a:effectLst/>
                        </a:rPr>
                        <a:t>12.0</a:t>
                      </a:r>
                    </a:p>
                  </a:txBody>
                  <a:tcPr anchor="ctr"/>
                </a:tc>
                <a:tc>
                  <a:txBody>
                    <a:bodyPr/>
                    <a:lstStyle/>
                    <a:p>
                      <a:pPr algn="r"/>
                      <a:r>
                        <a:rPr lang="en-US" altLang="ja-JP" sz="1100" b="1" dirty="0">
                          <a:effectLst/>
                        </a:rPr>
                        <a:t>110</a:t>
                      </a:r>
                    </a:p>
                  </a:txBody>
                  <a:tcPr anchor="ctr"/>
                </a:tc>
                <a:tc>
                  <a:txBody>
                    <a:bodyPr/>
                    <a:lstStyle/>
                    <a:p>
                      <a:pPr algn="r"/>
                      <a:r>
                        <a:rPr lang="ja-JP" altLang="en-US" sz="1100" b="1" dirty="0">
                          <a:effectLst/>
                        </a:rPr>
                        <a:t>昭和</a:t>
                      </a:r>
                      <a:endParaRPr lang="en-US" altLang="ja-JP" sz="1100" b="1" dirty="0">
                        <a:effectLst/>
                      </a:endParaRPr>
                    </a:p>
                    <a:p>
                      <a:pPr algn="r"/>
                      <a:r>
                        <a:rPr lang="en-US" altLang="ja-JP" sz="1100" b="1" dirty="0">
                          <a:effectLst/>
                        </a:rPr>
                        <a:t>63</a:t>
                      </a:r>
                      <a:r>
                        <a:rPr lang="ja-JP" altLang="en-US" sz="1100" b="1" dirty="0">
                          <a:effectLst/>
                        </a:rPr>
                        <a:t>年</a:t>
                      </a:r>
                    </a:p>
                  </a:txBody>
                  <a:tcPr anchor="ctr"/>
                </a:tc>
                <a:tc>
                  <a:txBody>
                    <a:bodyPr/>
                    <a:lstStyle/>
                    <a:p>
                      <a:pPr algn="r"/>
                      <a:r>
                        <a:rPr lang="en-US" altLang="ja-JP" sz="1100" b="1" dirty="0">
                          <a:effectLst/>
                        </a:rPr>
                        <a:t>33</a:t>
                      </a:r>
                    </a:p>
                  </a:txBody>
                  <a:tcPr anchor="ctr"/>
                </a:tc>
                <a:tc>
                  <a:txBody>
                    <a:bodyPr/>
                    <a:lstStyle/>
                    <a:p>
                      <a:pPr algn="r"/>
                      <a:r>
                        <a:rPr lang="ja-JP" altLang="en-US" sz="1100" b="1">
                          <a:effectLst/>
                        </a:rPr>
                        <a:t>木造</a:t>
                      </a:r>
                    </a:p>
                  </a:txBody>
                  <a:tcPr anchor="ctr"/>
                </a:tc>
                <a:tc>
                  <a:txBody>
                    <a:bodyPr/>
                    <a:lstStyle/>
                    <a:p>
                      <a:pPr algn="r"/>
                      <a:r>
                        <a:rPr lang="ja-JP" altLang="en-US" sz="1100" b="1">
                          <a:effectLst/>
                        </a:rPr>
                        <a:t>北</a:t>
                      </a:r>
                    </a:p>
                  </a:txBody>
                  <a:tcPr anchor="ctr"/>
                </a:tc>
                <a:tc>
                  <a:txBody>
                    <a:bodyPr/>
                    <a:lstStyle/>
                    <a:p>
                      <a:pPr algn="r"/>
                      <a:r>
                        <a:rPr lang="ja-JP" altLang="en-US" sz="1100" b="1">
                          <a:effectLst/>
                        </a:rPr>
                        <a:t>市道</a:t>
                      </a:r>
                    </a:p>
                  </a:txBody>
                  <a:tcPr anchor="ctr"/>
                </a:tc>
                <a:tc>
                  <a:txBody>
                    <a:bodyPr/>
                    <a:lstStyle/>
                    <a:p>
                      <a:pPr algn="r"/>
                      <a:r>
                        <a:rPr lang="en-US" altLang="ja-JP" sz="1100" b="1" dirty="0">
                          <a:effectLst/>
                        </a:rPr>
                        <a:t>6.50</a:t>
                      </a:r>
                    </a:p>
                  </a:txBody>
                  <a:tcPr anchor="ctr"/>
                </a:tc>
                <a:tc>
                  <a:txBody>
                    <a:bodyPr/>
                    <a:lstStyle/>
                    <a:p>
                      <a:pPr algn="r"/>
                      <a:r>
                        <a:rPr lang="zh-TW" altLang="en-US" sz="1100" b="1" dirty="0">
                          <a:effectLst/>
                        </a:rPr>
                        <a:t>第１種低層住居専用地域</a:t>
                      </a:r>
                    </a:p>
                  </a:txBody>
                  <a:tcPr anchor="ctr"/>
                </a:tc>
                <a:tc>
                  <a:txBody>
                    <a:bodyPr/>
                    <a:lstStyle/>
                    <a:p>
                      <a:pPr algn="r"/>
                      <a:r>
                        <a:rPr lang="en-US" altLang="ja-JP" sz="1100" b="1" dirty="0">
                          <a:effectLst/>
                        </a:rPr>
                        <a:t>40.0</a:t>
                      </a:r>
                    </a:p>
                  </a:txBody>
                  <a:tcPr anchor="ctr"/>
                </a:tc>
                <a:tc>
                  <a:txBody>
                    <a:bodyPr/>
                    <a:lstStyle/>
                    <a:p>
                      <a:pPr algn="r"/>
                      <a:r>
                        <a:rPr lang="en-US" altLang="ja-JP" sz="1100" b="1" dirty="0">
                          <a:effectLst/>
                        </a:rPr>
                        <a:t>80.0</a:t>
                      </a:r>
                    </a:p>
                  </a:txBody>
                  <a:tcPr anchor="ctr"/>
                </a:tc>
                <a:tc>
                  <a:txBody>
                    <a:bodyPr/>
                    <a:lstStyle/>
                    <a:p>
                      <a:pPr algn="r"/>
                      <a:r>
                        <a:rPr lang="en-US" altLang="ja-JP" sz="1100" b="1" dirty="0">
                          <a:effectLst/>
                        </a:rPr>
                        <a:t>2021</a:t>
                      </a:r>
                    </a:p>
                  </a:txBody>
                  <a:tcPr anchor="ctr"/>
                </a:tc>
                <a:extLst>
                  <a:ext uri="{0D108BD9-81ED-4DB2-BD59-A6C34878D82A}">
                    <a16:rowId xmlns:a16="http://schemas.microsoft.com/office/drawing/2014/main" val="3133906787"/>
                  </a:ext>
                </a:extLst>
              </a:tr>
              <a:tr h="451567">
                <a:tc>
                  <a:txBody>
                    <a:bodyPr/>
                    <a:lstStyle/>
                    <a:p>
                      <a:pPr algn="r"/>
                      <a:r>
                        <a:rPr lang="en-US" altLang="ja-JP" sz="1100" b="1" dirty="0">
                          <a:effectLst/>
                        </a:rPr>
                        <a:t>32000000</a:t>
                      </a:r>
                    </a:p>
                  </a:txBody>
                  <a:tcPr anchor="ctr"/>
                </a:tc>
                <a:tc>
                  <a:txBody>
                    <a:bodyPr/>
                    <a:lstStyle/>
                    <a:p>
                      <a:pPr algn="r"/>
                      <a:r>
                        <a:rPr lang="ja-JP" altLang="en-US" sz="1100" b="1" dirty="0">
                          <a:effectLst/>
                        </a:rPr>
                        <a:t>柏尾町</a:t>
                      </a:r>
                    </a:p>
                  </a:txBody>
                  <a:tcPr anchor="ctr"/>
                </a:tc>
                <a:tc>
                  <a:txBody>
                    <a:bodyPr/>
                    <a:lstStyle/>
                    <a:p>
                      <a:pPr algn="r"/>
                      <a:r>
                        <a:rPr lang="en-US" altLang="ja-JP" sz="1100" b="1" dirty="0">
                          <a:effectLst/>
                        </a:rPr>
                        <a:t>24</a:t>
                      </a:r>
                    </a:p>
                  </a:txBody>
                  <a:tcPr anchor="ctr"/>
                </a:tc>
                <a:tc>
                  <a:txBody>
                    <a:bodyPr/>
                    <a:lstStyle/>
                    <a:p>
                      <a:pPr algn="r"/>
                      <a:r>
                        <a:rPr lang="en-US" altLang="ja-JP" sz="1100" b="1" dirty="0">
                          <a:effectLst/>
                        </a:rPr>
                        <a:t>65</a:t>
                      </a:r>
                    </a:p>
                  </a:txBody>
                  <a:tcPr anchor="ctr"/>
                </a:tc>
                <a:tc>
                  <a:txBody>
                    <a:bodyPr/>
                    <a:lstStyle/>
                    <a:p>
                      <a:pPr algn="r"/>
                      <a:r>
                        <a:rPr lang="ja-JP" altLang="en-US" sz="1100" b="1">
                          <a:effectLst/>
                        </a:rPr>
                        <a:t>ほぼ長方形</a:t>
                      </a:r>
                    </a:p>
                  </a:txBody>
                  <a:tcPr anchor="ctr"/>
                </a:tc>
                <a:tc>
                  <a:txBody>
                    <a:bodyPr/>
                    <a:lstStyle/>
                    <a:p>
                      <a:pPr algn="r"/>
                      <a:r>
                        <a:rPr lang="en-US" altLang="ja-JP" sz="1100" b="1" dirty="0">
                          <a:effectLst/>
                        </a:rPr>
                        <a:t>9.0</a:t>
                      </a:r>
                    </a:p>
                  </a:txBody>
                  <a:tcPr anchor="ctr"/>
                </a:tc>
                <a:tc>
                  <a:txBody>
                    <a:bodyPr/>
                    <a:lstStyle/>
                    <a:p>
                      <a:pPr algn="r"/>
                      <a:r>
                        <a:rPr lang="en-US" altLang="ja-JP" sz="1100" b="1" dirty="0">
                          <a:effectLst/>
                        </a:rPr>
                        <a:t>105</a:t>
                      </a:r>
                    </a:p>
                  </a:txBody>
                  <a:tcPr anchor="ctr"/>
                </a:tc>
                <a:tc>
                  <a:txBody>
                    <a:bodyPr/>
                    <a:lstStyle/>
                    <a:p>
                      <a:pPr algn="r"/>
                      <a:r>
                        <a:rPr lang="ja-JP" altLang="en-US" sz="1100" b="1" dirty="0">
                          <a:effectLst/>
                        </a:rPr>
                        <a:t>令和</a:t>
                      </a:r>
                      <a:endParaRPr lang="en-US" altLang="ja-JP" sz="1100" b="1" dirty="0">
                        <a:effectLst/>
                      </a:endParaRPr>
                    </a:p>
                    <a:p>
                      <a:pPr algn="r"/>
                      <a:r>
                        <a:rPr lang="en-US" altLang="ja-JP" sz="1100" b="1" dirty="0">
                          <a:effectLst/>
                        </a:rPr>
                        <a:t>2</a:t>
                      </a:r>
                      <a:r>
                        <a:rPr lang="ja-JP" altLang="en-US" sz="1100" b="1" dirty="0">
                          <a:effectLst/>
                        </a:rPr>
                        <a:t>年</a:t>
                      </a:r>
                    </a:p>
                  </a:txBody>
                  <a:tcPr anchor="ctr"/>
                </a:tc>
                <a:tc>
                  <a:txBody>
                    <a:bodyPr/>
                    <a:lstStyle/>
                    <a:p>
                      <a:pPr algn="r"/>
                      <a:r>
                        <a:rPr lang="en-US" altLang="ja-JP" sz="1100" b="1" dirty="0">
                          <a:effectLst/>
                        </a:rPr>
                        <a:t>0</a:t>
                      </a:r>
                    </a:p>
                  </a:txBody>
                  <a:tcPr anchor="ctr"/>
                </a:tc>
                <a:tc>
                  <a:txBody>
                    <a:bodyPr/>
                    <a:lstStyle/>
                    <a:p>
                      <a:pPr algn="r"/>
                      <a:r>
                        <a:rPr lang="ja-JP" altLang="en-US" sz="1100" b="1">
                          <a:effectLst/>
                        </a:rPr>
                        <a:t>木造</a:t>
                      </a:r>
                    </a:p>
                  </a:txBody>
                  <a:tcPr anchor="ctr"/>
                </a:tc>
                <a:tc>
                  <a:txBody>
                    <a:bodyPr/>
                    <a:lstStyle/>
                    <a:p>
                      <a:pPr algn="r"/>
                      <a:r>
                        <a:rPr lang="ja-JP" altLang="en-US" sz="1100" b="1">
                          <a:effectLst/>
                        </a:rPr>
                        <a:t>北西</a:t>
                      </a:r>
                    </a:p>
                  </a:txBody>
                  <a:tcPr anchor="ctr"/>
                </a:tc>
                <a:tc>
                  <a:txBody>
                    <a:bodyPr/>
                    <a:lstStyle/>
                    <a:p>
                      <a:pPr algn="r"/>
                      <a:r>
                        <a:rPr lang="ja-JP" altLang="en-US" sz="1100" b="1">
                          <a:effectLst/>
                        </a:rPr>
                        <a:t>市道</a:t>
                      </a:r>
                    </a:p>
                  </a:txBody>
                  <a:tcPr anchor="ctr"/>
                </a:tc>
                <a:tc>
                  <a:txBody>
                    <a:bodyPr/>
                    <a:lstStyle/>
                    <a:p>
                      <a:pPr algn="r"/>
                      <a:r>
                        <a:rPr lang="en-US" altLang="ja-JP" sz="1100" b="1" dirty="0">
                          <a:effectLst/>
                        </a:rPr>
                        <a:t>5.00</a:t>
                      </a:r>
                    </a:p>
                  </a:txBody>
                  <a:tcPr anchor="ctr"/>
                </a:tc>
                <a:tc>
                  <a:txBody>
                    <a:bodyPr/>
                    <a:lstStyle/>
                    <a:p>
                      <a:pPr algn="r"/>
                      <a:r>
                        <a:rPr lang="ja-JP" altLang="en-US" sz="1100" b="1">
                          <a:effectLst/>
                        </a:rPr>
                        <a:t>準工業地域</a:t>
                      </a:r>
                    </a:p>
                  </a:txBody>
                  <a:tcPr anchor="ctr"/>
                </a:tc>
                <a:tc>
                  <a:txBody>
                    <a:bodyPr/>
                    <a:lstStyle/>
                    <a:p>
                      <a:pPr algn="r"/>
                      <a:r>
                        <a:rPr lang="en-US" altLang="ja-JP" sz="1100" b="1" dirty="0">
                          <a:effectLst/>
                        </a:rPr>
                        <a:t>60.0</a:t>
                      </a:r>
                    </a:p>
                  </a:txBody>
                  <a:tcPr anchor="ctr"/>
                </a:tc>
                <a:tc>
                  <a:txBody>
                    <a:bodyPr/>
                    <a:lstStyle/>
                    <a:p>
                      <a:pPr algn="r"/>
                      <a:r>
                        <a:rPr lang="en-US" altLang="ja-JP" sz="1100" b="1" dirty="0">
                          <a:effectLst/>
                        </a:rPr>
                        <a:t>200.0</a:t>
                      </a:r>
                    </a:p>
                  </a:txBody>
                  <a:tcPr anchor="ctr"/>
                </a:tc>
                <a:tc>
                  <a:txBody>
                    <a:bodyPr/>
                    <a:lstStyle/>
                    <a:p>
                      <a:pPr algn="r"/>
                      <a:r>
                        <a:rPr lang="en-US" altLang="ja-JP" sz="1100" b="1" dirty="0">
                          <a:effectLst/>
                        </a:rPr>
                        <a:t>2020</a:t>
                      </a:r>
                    </a:p>
                  </a:txBody>
                  <a:tcPr anchor="ctr"/>
                </a:tc>
                <a:extLst>
                  <a:ext uri="{0D108BD9-81ED-4DB2-BD59-A6C34878D82A}">
                    <a16:rowId xmlns:a16="http://schemas.microsoft.com/office/drawing/2014/main" val="1332891417"/>
                  </a:ext>
                </a:extLst>
              </a:tr>
            </a:tbl>
          </a:graphicData>
        </a:graphic>
      </p:graphicFrame>
      <p:sp>
        <p:nvSpPr>
          <p:cNvPr id="15" name="四角形: 角を丸くする 14">
            <a:extLst>
              <a:ext uri="{FF2B5EF4-FFF2-40B4-BE49-F238E27FC236}">
                <a16:creationId xmlns:a16="http://schemas.microsoft.com/office/drawing/2014/main" id="{5172D3E7-6B7D-4145-A367-CCF1B2946D51}"/>
              </a:ext>
            </a:extLst>
          </p:cNvPr>
          <p:cNvSpPr/>
          <p:nvPr/>
        </p:nvSpPr>
        <p:spPr>
          <a:xfrm>
            <a:off x="766763" y="2657172"/>
            <a:ext cx="824645" cy="2514744"/>
          </a:xfrm>
          <a:prstGeom prst="roundRect">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 name="吹き出し: 折線 (強調線付き) 15">
            <a:extLst>
              <a:ext uri="{FF2B5EF4-FFF2-40B4-BE49-F238E27FC236}">
                <a16:creationId xmlns:a16="http://schemas.microsoft.com/office/drawing/2014/main" id="{1FBB6657-765F-4C81-8DC2-C046C2C54EA1}"/>
              </a:ext>
            </a:extLst>
          </p:cNvPr>
          <p:cNvSpPr/>
          <p:nvPr/>
        </p:nvSpPr>
        <p:spPr>
          <a:xfrm>
            <a:off x="1799193" y="5411905"/>
            <a:ext cx="1528354" cy="429815"/>
          </a:xfrm>
          <a:prstGeom prst="accentCallout2">
            <a:avLst>
              <a:gd name="adj1" fmla="val 18750"/>
              <a:gd name="adj2" fmla="val -8333"/>
              <a:gd name="adj3" fmla="val 18750"/>
              <a:gd name="adj4" fmla="val -16667"/>
              <a:gd name="adj5" fmla="val -59919"/>
              <a:gd name="adj6" fmla="val -42292"/>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目的変数</a:t>
            </a:r>
            <a:endParaRPr kumimoji="1" lang="en-US" altLang="ja-JP" b="1" dirty="0">
              <a:solidFill>
                <a:srgbClr val="EB0046"/>
              </a:solidFill>
              <a:latin typeface="+mn-ea"/>
            </a:endParaRPr>
          </a:p>
        </p:txBody>
      </p:sp>
      <p:sp>
        <p:nvSpPr>
          <p:cNvPr id="17" name="四角形: 角を丸くする 16">
            <a:extLst>
              <a:ext uri="{FF2B5EF4-FFF2-40B4-BE49-F238E27FC236}">
                <a16:creationId xmlns:a16="http://schemas.microsoft.com/office/drawing/2014/main" id="{6AA2E208-AF79-4523-B38B-9F6BF24BEBA9}"/>
              </a:ext>
            </a:extLst>
          </p:cNvPr>
          <p:cNvSpPr/>
          <p:nvPr/>
        </p:nvSpPr>
        <p:spPr>
          <a:xfrm>
            <a:off x="1626333" y="2619812"/>
            <a:ext cx="2930427" cy="2552104"/>
          </a:xfrm>
          <a:prstGeom prst="roundRect">
            <a:avLst>
              <a:gd name="adj" fmla="val 6515"/>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8" name="吹き出し: 折線 (強調線付き) 17">
            <a:extLst>
              <a:ext uri="{FF2B5EF4-FFF2-40B4-BE49-F238E27FC236}">
                <a16:creationId xmlns:a16="http://schemas.microsoft.com/office/drawing/2014/main" id="{A0FEC3F6-FF2E-46CF-81A1-B58C91391AF6}"/>
              </a:ext>
            </a:extLst>
          </p:cNvPr>
          <p:cNvSpPr/>
          <p:nvPr/>
        </p:nvSpPr>
        <p:spPr>
          <a:xfrm>
            <a:off x="9514251" y="5423183"/>
            <a:ext cx="1492898" cy="418537"/>
          </a:xfrm>
          <a:prstGeom prst="accentCallout2">
            <a:avLst>
              <a:gd name="adj1" fmla="val 18750"/>
              <a:gd name="adj2" fmla="val -8333"/>
              <a:gd name="adj3" fmla="val 18750"/>
              <a:gd name="adj4" fmla="val -390292"/>
              <a:gd name="adj5" fmla="val -59977"/>
              <a:gd name="adj6" fmla="val -410584"/>
            </a:avLst>
          </a:prstGeom>
          <a:noFill/>
          <a:ln w="1905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EB0046"/>
                </a:solidFill>
                <a:latin typeface="+mn-ea"/>
              </a:rPr>
              <a:t>説明変数</a:t>
            </a:r>
            <a:endParaRPr kumimoji="1" lang="en-US" altLang="ja-JP" b="1" dirty="0">
              <a:solidFill>
                <a:srgbClr val="EB0046"/>
              </a:solidFill>
              <a:latin typeface="+mn-ea"/>
            </a:endParaRPr>
          </a:p>
        </p:txBody>
      </p:sp>
      <p:sp>
        <p:nvSpPr>
          <p:cNvPr id="19" name="テキスト ボックス 18">
            <a:extLst>
              <a:ext uri="{FF2B5EF4-FFF2-40B4-BE49-F238E27FC236}">
                <a16:creationId xmlns:a16="http://schemas.microsoft.com/office/drawing/2014/main" id="{9EF726F7-49A4-4BEB-9FE1-4F735A5259AE}"/>
              </a:ext>
            </a:extLst>
          </p:cNvPr>
          <p:cNvSpPr txBox="1"/>
          <p:nvPr/>
        </p:nvSpPr>
        <p:spPr>
          <a:xfrm>
            <a:off x="731838" y="5942763"/>
            <a:ext cx="11091871" cy="59862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r>
              <a:rPr lang="en-US" altLang="ja-JP" sz="1400" dirty="0"/>
              <a:t>※ </a:t>
            </a:r>
            <a:r>
              <a:rPr lang="ja-JP" altLang="en-US" sz="1400" dirty="0"/>
              <a:t>決定木系のアルゴリズムではダミー変数化は</a:t>
            </a:r>
            <a:r>
              <a:rPr lang="en-US" altLang="ja-JP" sz="1400" dirty="0"/>
              <a:t>One-Hot</a:t>
            </a:r>
            <a:r>
              <a:rPr lang="ja-JP" altLang="en-US" sz="1400" dirty="0"/>
              <a:t>エンコーディングではなく、ラベルエンコーディングという</a:t>
            </a:r>
            <a:endParaRPr lang="en-US" altLang="ja-JP" sz="1400" dirty="0"/>
          </a:p>
          <a:p>
            <a:pPr algn="l"/>
            <a:r>
              <a:rPr lang="ja-JP" altLang="en-US" sz="1400" dirty="0"/>
              <a:t>　 手法を使った方がメモリ消費を抑え、効率的な場合があります。</a:t>
            </a:r>
            <a:endParaRPr lang="en-US" altLang="ja-JP" sz="1400" dirty="0"/>
          </a:p>
        </p:txBody>
      </p:sp>
      <p:sp>
        <p:nvSpPr>
          <p:cNvPr id="11" name="四角形: 角を丸くする 10">
            <a:extLst>
              <a:ext uri="{FF2B5EF4-FFF2-40B4-BE49-F238E27FC236}">
                <a16:creationId xmlns:a16="http://schemas.microsoft.com/office/drawing/2014/main" id="{5B3E8DB0-3B28-429B-B945-D995486F4927}"/>
              </a:ext>
            </a:extLst>
          </p:cNvPr>
          <p:cNvSpPr/>
          <p:nvPr/>
        </p:nvSpPr>
        <p:spPr>
          <a:xfrm>
            <a:off x="6345750" y="2619812"/>
            <a:ext cx="1119777" cy="2552104"/>
          </a:xfrm>
          <a:prstGeom prst="roundRect">
            <a:avLst>
              <a:gd name="adj" fmla="val 6515"/>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 name="四角形: 角を丸くする 11">
            <a:extLst>
              <a:ext uri="{FF2B5EF4-FFF2-40B4-BE49-F238E27FC236}">
                <a16:creationId xmlns:a16="http://schemas.microsoft.com/office/drawing/2014/main" id="{63E1E841-AB07-4F0B-948C-50E0C1104BD9}"/>
              </a:ext>
            </a:extLst>
          </p:cNvPr>
          <p:cNvSpPr/>
          <p:nvPr/>
        </p:nvSpPr>
        <p:spPr>
          <a:xfrm>
            <a:off x="5164658" y="2619812"/>
            <a:ext cx="573194" cy="2552104"/>
          </a:xfrm>
          <a:prstGeom prst="roundRect">
            <a:avLst>
              <a:gd name="adj" fmla="val 6515"/>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3" name="四角形: 角を丸くする 12">
            <a:extLst>
              <a:ext uri="{FF2B5EF4-FFF2-40B4-BE49-F238E27FC236}">
                <a16:creationId xmlns:a16="http://schemas.microsoft.com/office/drawing/2014/main" id="{CE3A720D-8DD1-4E51-B707-58C1107A2544}"/>
              </a:ext>
            </a:extLst>
          </p:cNvPr>
          <p:cNvSpPr/>
          <p:nvPr/>
        </p:nvSpPr>
        <p:spPr>
          <a:xfrm>
            <a:off x="8018938" y="2612741"/>
            <a:ext cx="1368902" cy="2552104"/>
          </a:xfrm>
          <a:prstGeom prst="roundRect">
            <a:avLst>
              <a:gd name="adj" fmla="val 6515"/>
            </a:avLst>
          </a:prstGeom>
          <a:noFill/>
          <a:ln w="38100">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6" name="直線コネクタ 5">
            <a:extLst>
              <a:ext uri="{FF2B5EF4-FFF2-40B4-BE49-F238E27FC236}">
                <a16:creationId xmlns:a16="http://schemas.microsoft.com/office/drawing/2014/main" id="{60272EEF-12F5-43EC-BF77-F82AD81C5316}"/>
              </a:ext>
            </a:extLst>
          </p:cNvPr>
          <p:cNvCxnSpPr>
            <a:cxnSpLocks/>
          </p:cNvCxnSpPr>
          <p:nvPr/>
        </p:nvCxnSpPr>
        <p:spPr>
          <a:xfrm>
            <a:off x="5451255" y="5189739"/>
            <a:ext cx="325658" cy="315711"/>
          </a:xfrm>
          <a:prstGeom prst="line">
            <a:avLst/>
          </a:prstGeom>
          <a:ln w="19050">
            <a:solidFill>
              <a:srgbClr val="EB004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 name="直線コネクタ 19">
            <a:extLst>
              <a:ext uri="{FF2B5EF4-FFF2-40B4-BE49-F238E27FC236}">
                <a16:creationId xmlns:a16="http://schemas.microsoft.com/office/drawing/2014/main" id="{4AAD1A06-CEDC-4964-ACFC-3FF6CD75AAE9}"/>
              </a:ext>
            </a:extLst>
          </p:cNvPr>
          <p:cNvCxnSpPr>
            <a:cxnSpLocks/>
          </p:cNvCxnSpPr>
          <p:nvPr/>
        </p:nvCxnSpPr>
        <p:spPr>
          <a:xfrm>
            <a:off x="6902056" y="5187402"/>
            <a:ext cx="325658" cy="315711"/>
          </a:xfrm>
          <a:prstGeom prst="line">
            <a:avLst/>
          </a:prstGeom>
          <a:ln w="19050">
            <a:solidFill>
              <a:srgbClr val="EB004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1" name="直線コネクタ 20">
            <a:extLst>
              <a:ext uri="{FF2B5EF4-FFF2-40B4-BE49-F238E27FC236}">
                <a16:creationId xmlns:a16="http://schemas.microsoft.com/office/drawing/2014/main" id="{54884171-545E-4A52-8F44-4CB4CDFEEDD6}"/>
              </a:ext>
            </a:extLst>
          </p:cNvPr>
          <p:cNvCxnSpPr>
            <a:cxnSpLocks/>
          </p:cNvCxnSpPr>
          <p:nvPr/>
        </p:nvCxnSpPr>
        <p:spPr>
          <a:xfrm>
            <a:off x="8703389" y="5182668"/>
            <a:ext cx="325658" cy="315711"/>
          </a:xfrm>
          <a:prstGeom prst="line">
            <a:avLst/>
          </a:prstGeom>
          <a:ln w="19050">
            <a:solidFill>
              <a:srgbClr val="EB004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6364125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182</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chemeClr val="tx1">
                    <a:lumMod val="75000"/>
                    <a:lumOff val="25000"/>
                  </a:schemeClr>
                </a:solidFill>
              </a:rPr>
              <a:t>4-2.</a:t>
            </a:r>
            <a:r>
              <a:rPr lang="ja-JP" altLang="en-US" sz="2100" b="1" spc="300" dirty="0">
                <a:solidFill>
                  <a:schemeClr val="tx1">
                    <a:lumMod val="75000"/>
                    <a:lumOff val="25000"/>
                  </a:schemeClr>
                </a:solidFill>
              </a:rPr>
              <a:t>決定木の実装</a:t>
            </a:r>
            <a:endParaRPr lang="en-US" altLang="ja-JP" sz="2100" b="1" spc="300" dirty="0">
              <a:solidFill>
                <a:schemeClr val="tx1">
                  <a:lumMod val="75000"/>
                  <a:lumOff val="25000"/>
                </a:schemeClr>
              </a:solidFill>
            </a:endParaRPr>
          </a:p>
          <a:p>
            <a:pPr algn="l">
              <a:lnSpc>
                <a:spcPct val="150000"/>
              </a:lnSpc>
            </a:pPr>
            <a:r>
              <a:rPr lang="en-US" altLang="ja-JP" sz="2100" b="1" spc="300" dirty="0">
                <a:solidFill>
                  <a:srgbClr val="BFBFBF"/>
                </a:solidFill>
              </a:rPr>
              <a:t>4-3.</a:t>
            </a:r>
            <a:r>
              <a:rPr lang="ja-JP" altLang="en-US" sz="2100" b="1" spc="300" dirty="0">
                <a:solidFill>
                  <a:srgbClr val="BFBFBF"/>
                </a:solidFill>
              </a:rPr>
              <a:t>決定木のパラメータチューニング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4-4.</a:t>
            </a:r>
            <a:r>
              <a:rPr lang="ja-JP" altLang="en-US" sz="2100" b="1" spc="300" dirty="0">
                <a:solidFill>
                  <a:srgbClr val="BFBFBF"/>
                </a:solidFill>
              </a:rPr>
              <a:t>オプション演習：決定木</a:t>
            </a:r>
            <a:endParaRPr lang="en-US" altLang="ja-JP" sz="2100" b="1" spc="300" dirty="0">
              <a:solidFill>
                <a:srgbClr val="BFBFBF"/>
              </a:solidFill>
            </a:endParaRPr>
          </a:p>
          <a:p>
            <a:pPr algn="l">
              <a:lnSpc>
                <a:spcPct val="150000"/>
              </a:lnSpc>
            </a:pPr>
            <a:r>
              <a:rPr kumimoji="1" lang="en-US" altLang="ja-JP" sz="2100" b="1" spc="300" dirty="0">
                <a:solidFill>
                  <a:srgbClr val="BFBFBF"/>
                </a:solidFill>
              </a:rPr>
              <a:t>4-5.</a:t>
            </a:r>
            <a:r>
              <a:rPr kumimoji="1" lang="ja-JP" altLang="en-US" sz="2100" b="1" spc="300" dirty="0">
                <a:solidFill>
                  <a:srgbClr val="BFBFBF"/>
                </a:solidFill>
              </a:rPr>
              <a:t>ランダムフォレスト</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4-6.</a:t>
            </a:r>
            <a:r>
              <a:rPr lang="ja-JP" altLang="en-US" sz="2100" b="1" spc="300" dirty="0">
                <a:solidFill>
                  <a:srgbClr val="BFBFBF"/>
                </a:solidFill>
              </a:rPr>
              <a:t>ランダムフォレストの実装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4-7.</a:t>
            </a:r>
            <a:r>
              <a:rPr lang="ja-JP" altLang="en-US" sz="2100" b="1" spc="300" dirty="0">
                <a:solidFill>
                  <a:srgbClr val="BFBFBF"/>
                </a:solidFill>
              </a:rPr>
              <a:t>ランダムフォレストのパラメータチューニング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4-8.</a:t>
            </a:r>
            <a:r>
              <a:rPr lang="ja-JP" altLang="en-US" sz="2100" b="1" spc="300" dirty="0">
                <a:solidFill>
                  <a:srgbClr val="BFBFBF"/>
                </a:solidFill>
              </a:rPr>
              <a:t>オプション演習：ランダムフォレスト</a:t>
            </a:r>
            <a:endParaRPr lang="en-US" altLang="ja-JP" sz="2100" b="1" spc="300" dirty="0">
              <a:solidFill>
                <a:srgbClr val="BFBFBF"/>
              </a:solidFill>
            </a:endParaRPr>
          </a:p>
        </p:txBody>
      </p:sp>
    </p:spTree>
    <p:extLst>
      <p:ext uri="{BB962C8B-B14F-4D97-AF65-F5344CB8AC3E}">
        <p14:creationId xmlns:p14="http://schemas.microsoft.com/office/powerpoint/2010/main" val="29234774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決定木を実装する</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scikit-learn</a:t>
            </a:r>
            <a:r>
              <a:rPr lang="ja-JP" altLang="en-US" sz="1800" dirty="0"/>
              <a:t>の決定木モデル</a:t>
            </a:r>
          </a:p>
          <a:p>
            <a:pPr lvl="1">
              <a:buClr>
                <a:srgbClr val="F36C37"/>
              </a:buClr>
            </a:pPr>
            <a:r>
              <a:rPr lang="ja-JP" altLang="en-US" sz="1400" b="1" dirty="0"/>
              <a:t>回帰の場合は、</a:t>
            </a:r>
            <a:r>
              <a:rPr lang="en-US" altLang="ja-JP" sz="1400" b="1" dirty="0"/>
              <a:t>scikit-learn</a:t>
            </a:r>
            <a:r>
              <a:rPr lang="ja-JP" altLang="en-US" sz="1400" b="1" dirty="0"/>
              <a:t>の</a:t>
            </a:r>
            <a:r>
              <a:rPr lang="en-US" altLang="ja-JP" sz="1400" b="1" dirty="0" err="1"/>
              <a:t>linear_model.DecisionTreeRegressor</a:t>
            </a:r>
            <a:r>
              <a:rPr lang="ja-JP" altLang="en-US" sz="1400" b="1" dirty="0"/>
              <a:t>クラスを使用</a:t>
            </a:r>
            <a:endParaRPr lang="en-US" altLang="ja-JP" sz="1400" b="1" dirty="0"/>
          </a:p>
          <a:p>
            <a:pPr lvl="1">
              <a:buClr>
                <a:srgbClr val="F36C37"/>
              </a:buClr>
            </a:pPr>
            <a:r>
              <a:rPr lang="ja-JP" altLang="en-US" sz="1400" b="1" dirty="0"/>
              <a:t>分類の場合は、</a:t>
            </a:r>
            <a:r>
              <a:rPr lang="en-US" altLang="ja-JP" sz="1400" b="1" dirty="0"/>
              <a:t>scikit-learn</a:t>
            </a:r>
            <a:r>
              <a:rPr lang="ja-JP" altLang="en-US" sz="1400" b="1" dirty="0"/>
              <a:t>の</a:t>
            </a:r>
            <a:r>
              <a:rPr lang="en-US" altLang="ja-JP" sz="1400" b="1" dirty="0" err="1"/>
              <a:t>linear_model.DecisionTreeClassifier</a:t>
            </a:r>
            <a:r>
              <a:rPr lang="ja-JP" altLang="en-US" sz="1400" b="1" dirty="0"/>
              <a:t>クラスを使用</a:t>
            </a:r>
            <a:endParaRPr lang="en-US" altLang="ja-JP" sz="1400" b="1" dirty="0"/>
          </a:p>
          <a:p>
            <a:pPr lvl="1">
              <a:buClr>
                <a:srgbClr val="F36C37"/>
              </a:buClr>
            </a:pPr>
            <a:r>
              <a:rPr lang="ja-JP" altLang="en-US" sz="1400" b="1" dirty="0"/>
              <a:t>他のモデル同様に学習、評価に使う各種のメソッドがあらかじめ用意されている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4-2-1.</a:t>
            </a:r>
            <a:r>
              <a:rPr lang="ja-JP" altLang="en-US" dirty="0"/>
              <a:t>決定木</a:t>
            </a:r>
            <a:r>
              <a:rPr kumimoji="1" lang="ja-JP" altLang="en-US" dirty="0"/>
              <a:t>をプログラミングする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183</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132469"/>
            <a:ext cx="10658473" cy="3268313"/>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ライブラリをインポート</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sklearn.tree </a:t>
            </a:r>
            <a:r>
              <a:rPr lang="en-US" altLang="ja-JP" sz="1400" b="0" dirty="0">
                <a:solidFill>
                  <a:srgbClr val="AF00DB"/>
                </a:solidFill>
                <a:effectLst/>
                <a:latin typeface="+mn-ea"/>
              </a:rPr>
              <a:t>import</a:t>
            </a:r>
            <a:r>
              <a:rPr lang="en-US" altLang="ja-JP" sz="1400" b="0" dirty="0">
                <a:solidFill>
                  <a:srgbClr val="000000"/>
                </a:solidFill>
                <a:effectLst/>
                <a:latin typeface="+mn-ea"/>
              </a:rPr>
              <a:t> DecisionTreeRegressor</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a:t>
            </a:r>
            <a:r>
              <a:rPr lang="en-US" altLang="ja-JP" sz="1400" b="0" dirty="0">
                <a:solidFill>
                  <a:srgbClr val="000000"/>
                </a:solidFill>
                <a:effectLst/>
                <a:latin typeface="Meiryo UI" panose="020B0604030504040204" pitchFamily="50" charset="-128"/>
                <a:ea typeface="Meiryo UI" panose="020B0604030504040204" pitchFamily="50" charset="-128"/>
              </a:rPr>
              <a:t>DecisionTreeRegressor </a:t>
            </a:r>
            <a:r>
              <a:rPr lang="en-US" altLang="ja-JP" sz="1400" dirty="0">
                <a:latin typeface="Meiryo UI" panose="020B0604030504040204" pitchFamily="50" charset="-128"/>
                <a:ea typeface="Meiryo UI" panose="020B0604030504040204" pitchFamily="50" charset="-128"/>
              </a:rPr>
              <a:t>(random_state=0)</a:t>
            </a:r>
          </a:p>
          <a:p>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fit(</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で学習</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model.fit(train_x, train_y)</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predict([</a:t>
            </a:r>
            <a:r>
              <a:rPr lang="ja-JP" altLang="en-US" sz="1400" dirty="0">
                <a:solidFill>
                  <a:srgbClr val="00879E"/>
                </a:solidFill>
                <a:latin typeface="Meiryo UI" panose="020B0604030504040204" pitchFamily="50" charset="-128"/>
                <a:ea typeface="Meiryo UI" panose="020B0604030504040204" pitchFamily="50" charset="-128"/>
              </a:rPr>
              <a:t>説明変数のリスト</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で予測</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prediction = model.predict(train_x)</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score(</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で予測精度（回帰：決定係数、分類：正解率（</a:t>
            </a:r>
            <a:r>
              <a:rPr lang="en-US" altLang="ja-JP" sz="1400" dirty="0">
                <a:solidFill>
                  <a:srgbClr val="00879E"/>
                </a:solidFill>
                <a:latin typeface="Meiryo UI" panose="020B0604030504040204" pitchFamily="50" charset="-128"/>
                <a:ea typeface="Meiryo UI" panose="020B0604030504040204" pitchFamily="50" charset="-128"/>
              </a:rPr>
              <a:t>Accuracy</a:t>
            </a:r>
            <a:r>
              <a:rPr lang="ja-JP" altLang="en-US" sz="1400" dirty="0">
                <a:solidFill>
                  <a:srgbClr val="00879E"/>
                </a:solidFill>
                <a:latin typeface="Meiryo UI" panose="020B0604030504040204" pitchFamily="50" charset="-128"/>
                <a:ea typeface="Meiryo UI" panose="020B0604030504040204" pitchFamily="50" charset="-128"/>
              </a:rPr>
              <a:t>））を算出</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model.score(train_x, train_y)</a:t>
            </a:r>
          </a:p>
          <a:p>
            <a:endParaRPr lang="en-US" altLang="ja-JP" sz="1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08D9C451-1B40-4A33-9996-57483C2B35FC}"/>
              </a:ext>
            </a:extLst>
          </p:cNvPr>
          <p:cNvSpPr txBox="1"/>
          <p:nvPr/>
        </p:nvSpPr>
        <p:spPr>
          <a:xfrm>
            <a:off x="6219730" y="3429000"/>
            <a:ext cx="4825497" cy="954107"/>
          </a:xfrm>
          <a:prstGeom prst="rect">
            <a:avLst/>
          </a:prstGeom>
          <a:noFill/>
          <a:ln w="57150">
            <a:solidFill>
              <a:schemeClr val="bg2">
                <a:lumMod val="65000"/>
              </a:schemeClr>
            </a:solidFill>
          </a:ln>
        </p:spPr>
        <p:txBody>
          <a:bodyPr wrap="squar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決定木は木を作成する際に、内部で乱数を使っているため、再現性を得るには乱数を固定する必要がある。モデルの引数に</a:t>
            </a:r>
            <a:r>
              <a:rPr kumimoji="1" lang="en-US" altLang="ja-JP" sz="1400" dirty="0">
                <a:solidFill>
                  <a:srgbClr val="494949"/>
                </a:solidFill>
                <a:latin typeface="+mn-ea"/>
              </a:rPr>
              <a:t>random_state=0</a:t>
            </a:r>
            <a:r>
              <a:rPr kumimoji="1" lang="ja-JP" altLang="en-US" sz="1400" dirty="0">
                <a:solidFill>
                  <a:srgbClr val="494949"/>
                </a:solidFill>
                <a:latin typeface="+mn-ea"/>
              </a:rPr>
              <a:t>を指定して乱数を固定している。</a:t>
            </a:r>
            <a:endParaRPr kumimoji="1" lang="en-US" altLang="ja-JP" sz="1400" dirty="0">
              <a:solidFill>
                <a:srgbClr val="494949"/>
              </a:solidFill>
              <a:latin typeface="+mn-ea"/>
            </a:endParaRPr>
          </a:p>
        </p:txBody>
      </p:sp>
    </p:spTree>
    <p:extLst>
      <p:ext uri="{BB962C8B-B14F-4D97-AF65-F5344CB8AC3E}">
        <p14:creationId xmlns:p14="http://schemas.microsoft.com/office/powerpoint/2010/main" val="156993440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決定木の可視化</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902877" y="1511518"/>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400" dirty="0"/>
              <a:t>決定木は学習により作成された木を可視化して、どのようなプロセスで予測が行われるのか確認することができる。</a:t>
            </a:r>
            <a:endParaRPr lang="en-US" altLang="ja-JP" sz="1400" dirty="0"/>
          </a:p>
          <a:p>
            <a:pPr>
              <a:buClr>
                <a:srgbClr val="F36C37"/>
              </a:buClr>
              <a:buFont typeface="Wingdings" panose="05000000000000000000" pitchFamily="2" charset="2"/>
              <a:buChar char="l"/>
            </a:pPr>
            <a:r>
              <a:rPr lang="ja-JP" altLang="en-US" sz="1400" dirty="0"/>
              <a:t>可視化に使うライブラリは以下のようなものがよく使われる。</a:t>
            </a:r>
            <a:br>
              <a:rPr lang="en-US" altLang="ja-JP" sz="1400" dirty="0"/>
            </a:br>
            <a:r>
              <a:rPr lang="ja-JP" altLang="en-US" sz="1400" dirty="0"/>
              <a:t>今回は</a:t>
            </a:r>
            <a:r>
              <a:rPr lang="en-US" altLang="ja-JP" sz="1400" dirty="0"/>
              <a:t>matplotlib</a:t>
            </a:r>
            <a:r>
              <a:rPr lang="ja-JP" altLang="en-US" sz="1400" dirty="0"/>
              <a:t>を内部で用いている、</a:t>
            </a:r>
            <a:r>
              <a:rPr lang="en-US" altLang="ja-JP" sz="1400" dirty="0"/>
              <a:t>scikit-learn</a:t>
            </a:r>
            <a:r>
              <a:rPr lang="ja-JP" altLang="en-US" sz="1400" dirty="0"/>
              <a:t>の</a:t>
            </a:r>
            <a:r>
              <a:rPr lang="en-US" altLang="ja-JP" sz="1400" dirty="0">
                <a:solidFill>
                  <a:srgbClr val="F36C37"/>
                </a:solidFill>
              </a:rPr>
              <a:t>plot_tree</a:t>
            </a:r>
            <a:r>
              <a:rPr lang="ja-JP" altLang="en-US" sz="1400" dirty="0"/>
              <a:t>メソッドを用います。</a:t>
            </a:r>
            <a:endParaRPr lang="en-US" altLang="ja-JP" sz="1400" dirty="0"/>
          </a:p>
          <a:p>
            <a:pPr lvl="1">
              <a:buClr>
                <a:srgbClr val="F36C37"/>
              </a:buClr>
            </a:pPr>
            <a:r>
              <a:rPr lang="en-US" altLang="ja-JP" sz="1200" b="1" dirty="0"/>
              <a:t>scikit-learn</a:t>
            </a:r>
            <a:r>
              <a:rPr lang="ja-JP" altLang="en-US" sz="1200" b="1" dirty="0"/>
              <a:t>の</a:t>
            </a:r>
            <a:r>
              <a:rPr lang="en-US" altLang="ja-JP" sz="1200" b="1" dirty="0"/>
              <a:t>sklearn.tree.plot_tree</a:t>
            </a:r>
          </a:p>
          <a:p>
            <a:pPr lvl="1">
              <a:buClr>
                <a:srgbClr val="F36C37"/>
              </a:buClr>
            </a:pPr>
            <a:r>
              <a:rPr lang="en-US" altLang="ja-JP" sz="1200" b="1" dirty="0"/>
              <a:t>Graphviz</a:t>
            </a:r>
          </a:p>
          <a:p>
            <a:pPr lvl="1">
              <a:buClr>
                <a:srgbClr val="F36C37"/>
              </a:buClr>
            </a:pPr>
            <a:r>
              <a:rPr lang="en-US" altLang="ja-JP" sz="1200" b="1" dirty="0"/>
              <a:t>dtreeviz</a:t>
            </a:r>
            <a:endParaRPr lang="ja-JP" altLang="en-US" sz="1200" b="1" dirty="0"/>
          </a:p>
          <a:p>
            <a:pPr>
              <a:buClr>
                <a:srgbClr val="F36C37"/>
              </a:buClr>
              <a:buFont typeface="Wingdings" panose="05000000000000000000" pitchFamily="2" charset="2"/>
              <a:buChar char="l"/>
            </a:pPr>
            <a:endParaRPr lang="ja-JP" altLang="en-US" sz="14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4-2-2.</a:t>
            </a:r>
            <a:r>
              <a:rPr lang="ja-JP" altLang="en-US" dirty="0"/>
              <a:t>決定木を可視化</a:t>
            </a:r>
            <a:r>
              <a:rPr kumimoji="1" lang="ja-JP" altLang="en-US" dirty="0"/>
              <a:t>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184</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710354"/>
            <a:ext cx="10658473" cy="269042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 matplotlib</a:t>
            </a:r>
            <a:r>
              <a:rPr lang="ja-JP" altLang="en-US" sz="1400" dirty="0">
                <a:solidFill>
                  <a:srgbClr val="00879E"/>
                </a:solidFill>
                <a:latin typeface="Meiryo UI" panose="020B0604030504040204" pitchFamily="50" charset="-128"/>
                <a:ea typeface="Meiryo UI" panose="020B0604030504040204" pitchFamily="50" charset="-128"/>
              </a:rPr>
              <a:t>で画像サイズの調整（横幅、縦幅）</a:t>
            </a:r>
          </a:p>
          <a:p>
            <a:r>
              <a:rPr lang="en-US" altLang="ja-JP" sz="1400" dirty="0">
                <a:solidFill>
                  <a:srgbClr val="494949"/>
                </a:solidFill>
                <a:latin typeface="Meiryo UI" panose="020B0604030504040204" pitchFamily="50" charset="-128"/>
                <a:ea typeface="Meiryo UI" panose="020B0604030504040204" pitchFamily="50" charset="-128"/>
              </a:rPr>
              <a:t>plt.figure(figsize=(45,10))</a:t>
            </a:r>
          </a:p>
          <a:p>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描画と設定</a:t>
            </a:r>
          </a:p>
          <a:p>
            <a:r>
              <a:rPr lang="en-US" altLang="ja-JP" sz="1400" dirty="0">
                <a:solidFill>
                  <a:srgbClr val="494949"/>
                </a:solidFill>
                <a:latin typeface="Meiryo UI" panose="020B0604030504040204" pitchFamily="50" charset="-128"/>
                <a:ea typeface="Meiryo UI" panose="020B0604030504040204" pitchFamily="50" charset="-128"/>
              </a:rPr>
              <a:t>plot_tree(</a:t>
            </a:r>
          </a:p>
          <a:p>
            <a:r>
              <a:rPr lang="en-US" altLang="ja-JP"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model, 							</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可視化するモデルを指定</a:t>
            </a:r>
          </a:p>
          <a:p>
            <a:r>
              <a:rPr lang="ja-JP" altLang="en-US"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max_depth=6, 					</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可視化する木の深さ</a:t>
            </a:r>
          </a:p>
          <a:p>
            <a:r>
              <a:rPr lang="ja-JP" altLang="en-US"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feature_names = train_x.columns, 	</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分割するときの説明変数名を設定</a:t>
            </a:r>
          </a:p>
          <a:p>
            <a:r>
              <a:rPr lang="ja-JP" altLang="en-US"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filled=True, 						</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色を付ける場合は</a:t>
            </a:r>
            <a:r>
              <a:rPr lang="en-US" altLang="ja-JP" sz="1400" dirty="0">
                <a:solidFill>
                  <a:srgbClr val="00879E"/>
                </a:solidFill>
                <a:latin typeface="Meiryo UI" panose="020B0604030504040204" pitchFamily="50" charset="-128"/>
                <a:ea typeface="Meiryo UI" panose="020B0604030504040204" pitchFamily="50" charset="-128"/>
              </a:rPr>
              <a:t>True</a:t>
            </a:r>
          </a:p>
          <a:p>
            <a:r>
              <a:rPr lang="en-US" altLang="ja-JP"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fontsize=12,</a:t>
            </a:r>
          </a:p>
          <a:p>
            <a:r>
              <a:rPr lang="en-US" altLang="ja-JP"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impurity=False</a:t>
            </a:r>
            <a:r>
              <a:rPr lang="en-US" altLang="ja-JP" sz="1400" dirty="0">
                <a:solidFill>
                  <a:srgbClr val="00879E"/>
                </a:solidFill>
                <a:latin typeface="Meiryo UI" panose="020B0604030504040204" pitchFamily="50" charset="-128"/>
                <a:ea typeface="Meiryo UI" panose="020B0604030504040204" pitchFamily="50" charset="-128"/>
              </a:rPr>
              <a:t> 					# </a:t>
            </a:r>
            <a:r>
              <a:rPr lang="ja-JP" altLang="en-US" sz="1400" dirty="0">
                <a:solidFill>
                  <a:srgbClr val="00879E"/>
                </a:solidFill>
                <a:latin typeface="Meiryo UI" panose="020B0604030504040204" pitchFamily="50" charset="-128"/>
                <a:ea typeface="Meiryo UI" panose="020B0604030504040204" pitchFamily="50" charset="-128"/>
              </a:rPr>
              <a:t>ジニ不純度</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どれくらい分類できていないかどうか</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を表示するかどうか</a:t>
            </a:r>
          </a:p>
          <a:p>
            <a:r>
              <a:rPr lang="ja-JP" altLang="en-US" sz="1400" dirty="0">
                <a:solidFill>
                  <a:srgbClr val="494949"/>
                </a:solidFill>
                <a:latin typeface="Meiryo UI" panose="020B0604030504040204" pitchFamily="50" charset="-128"/>
                <a:ea typeface="Meiryo UI" panose="020B0604030504040204" pitchFamily="50" charset="-128"/>
              </a:rPr>
              <a:t>    </a:t>
            </a:r>
            <a:r>
              <a:rPr lang="en-US" altLang="ja-JP" sz="1400" dirty="0">
                <a:solidFill>
                  <a:srgbClr val="494949"/>
                </a:solidFill>
                <a:latin typeface="Meiryo UI" panose="020B0604030504040204" pitchFamily="50" charset="-128"/>
                <a:ea typeface="Meiryo UI" panose="020B0604030504040204" pitchFamily="50" charset="-128"/>
              </a:rPr>
              <a:t>)</a:t>
            </a:r>
          </a:p>
          <a:p>
            <a:r>
              <a:rPr lang="en-US" altLang="ja-JP" sz="1400" dirty="0">
                <a:solidFill>
                  <a:srgbClr val="494949"/>
                </a:solidFill>
                <a:latin typeface="Meiryo UI" panose="020B0604030504040204" pitchFamily="50" charset="-128"/>
                <a:ea typeface="Meiryo UI" panose="020B0604030504040204" pitchFamily="50" charset="-128"/>
              </a:rPr>
              <a:t>plt.show()</a:t>
            </a:r>
            <a:r>
              <a:rPr lang="ja-JP" altLang="en-US" sz="1400" dirty="0">
                <a:solidFill>
                  <a:srgbClr val="494949"/>
                </a:solidFill>
                <a:latin typeface="Meiryo UI" panose="020B0604030504040204" pitchFamily="50" charset="-128"/>
                <a:ea typeface="Meiryo UI" panose="020B0604030504040204" pitchFamily="50" charset="-128"/>
              </a:rPr>
              <a:t>  </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結果を表示する</a:t>
            </a:r>
            <a:endParaRPr lang="en-US" altLang="ja-JP" sz="1400" dirty="0">
              <a:solidFill>
                <a:srgbClr val="00879E"/>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6CBBF085-A27C-4853-9FEB-29D1AC9DA95D}"/>
              </a:ext>
            </a:extLst>
          </p:cNvPr>
          <p:cNvSpPr txBox="1"/>
          <p:nvPr/>
        </p:nvSpPr>
        <p:spPr>
          <a:xfrm>
            <a:off x="8159262" y="3710354"/>
            <a:ext cx="3265974" cy="738664"/>
          </a:xfrm>
          <a:prstGeom prst="rect">
            <a:avLst/>
          </a:prstGeom>
          <a:noFill/>
        </p:spPr>
        <p:txBody>
          <a:bodyPr wrap="square" rtlCol="0">
            <a:spAutoFit/>
          </a:bodyPr>
          <a:lstStyle/>
          <a:p>
            <a:pPr defTabSz="914400" fontAlgn="base">
              <a:spcBef>
                <a:spcPct val="0"/>
              </a:spcBef>
              <a:spcAft>
                <a:spcPct val="0"/>
              </a:spcAft>
            </a:pPr>
            <a:r>
              <a:rPr kumimoji="1" lang="en-US" altLang="ja-JP" sz="1400" dirty="0">
                <a:solidFill>
                  <a:srgbClr val="000000"/>
                </a:solidFill>
                <a:latin typeface="+mn-ea"/>
              </a:rPr>
              <a:t>※ matplotlib</a:t>
            </a:r>
            <a:r>
              <a:rPr kumimoji="1" lang="ja-JP" altLang="en-US" sz="1400" dirty="0">
                <a:solidFill>
                  <a:srgbClr val="000000"/>
                </a:solidFill>
                <a:latin typeface="+mn-ea"/>
              </a:rPr>
              <a:t>でのグラフ設定は本講義では詳しく扱わないものとさせていただきます。</a:t>
            </a:r>
          </a:p>
        </p:txBody>
      </p:sp>
    </p:spTree>
    <p:extLst>
      <p:ext uri="{BB962C8B-B14F-4D97-AF65-F5344CB8AC3E}">
        <p14:creationId xmlns:p14="http://schemas.microsoft.com/office/powerpoint/2010/main" val="96947936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F28D57-2EEC-4321-933F-77369FCCE7F8}"/>
              </a:ext>
            </a:extLst>
          </p:cNvPr>
          <p:cNvSpPr>
            <a:spLocks noGrp="1"/>
          </p:cNvSpPr>
          <p:nvPr>
            <p:ph type="title"/>
          </p:nvPr>
        </p:nvSpPr>
        <p:spPr/>
        <p:txBody>
          <a:bodyPr/>
          <a:lstStyle/>
          <a:p>
            <a:r>
              <a:rPr kumimoji="1" lang="en-US" altLang="ja-JP" dirty="0"/>
              <a:t>4-2-3.</a:t>
            </a:r>
            <a:r>
              <a:rPr kumimoji="1" lang="ja-JP" altLang="en-US" dirty="0"/>
              <a:t>決定木をプログラミングする③</a:t>
            </a:r>
          </a:p>
        </p:txBody>
      </p:sp>
      <p:sp>
        <p:nvSpPr>
          <p:cNvPr id="3" name="スライド番号プレースホルダー 2">
            <a:extLst>
              <a:ext uri="{FF2B5EF4-FFF2-40B4-BE49-F238E27FC236}">
                <a16:creationId xmlns:a16="http://schemas.microsoft.com/office/drawing/2014/main" id="{2BFDC5C0-B4D2-44B4-8E7E-A3B0CD8925B6}"/>
              </a:ext>
            </a:extLst>
          </p:cNvPr>
          <p:cNvSpPr>
            <a:spLocks noGrp="1"/>
          </p:cNvSpPr>
          <p:nvPr>
            <p:ph type="sldNum" sz="quarter" idx="10"/>
          </p:nvPr>
        </p:nvSpPr>
        <p:spPr/>
        <p:txBody>
          <a:bodyPr/>
          <a:lstStyle/>
          <a:p>
            <a:fld id="{5D750650-B10A-47BF-93C2-E1678438B37A}" type="slidenum">
              <a:rPr lang="en-US" altLang="ja-JP" smtClean="0"/>
              <a:pPr/>
              <a:t>185</a:t>
            </a:fld>
            <a:endParaRPr lang="en-US" altLang="ja-JP" dirty="0"/>
          </a:p>
        </p:txBody>
      </p:sp>
      <p:pic>
        <p:nvPicPr>
          <p:cNvPr id="5" name="図 4">
            <a:extLst>
              <a:ext uri="{FF2B5EF4-FFF2-40B4-BE49-F238E27FC236}">
                <a16:creationId xmlns:a16="http://schemas.microsoft.com/office/drawing/2014/main" id="{757555DE-4894-4121-BFF7-5044E58CCB59}"/>
              </a:ext>
            </a:extLst>
          </p:cNvPr>
          <p:cNvPicPr>
            <a:picLocks noChangeAspect="1"/>
          </p:cNvPicPr>
          <p:nvPr/>
        </p:nvPicPr>
        <p:blipFill rotWithShape="1">
          <a:blip r:embed="rId3"/>
          <a:srcRect l="919" t="908" r="892" b="2437"/>
          <a:stretch/>
        </p:blipFill>
        <p:spPr>
          <a:xfrm>
            <a:off x="931985" y="1002323"/>
            <a:ext cx="10330961" cy="5354515"/>
          </a:xfrm>
          <a:prstGeom prst="rect">
            <a:avLst/>
          </a:prstGeom>
        </p:spPr>
      </p:pic>
      <p:sp>
        <p:nvSpPr>
          <p:cNvPr id="6" name="テキスト ボックス 5">
            <a:extLst>
              <a:ext uri="{FF2B5EF4-FFF2-40B4-BE49-F238E27FC236}">
                <a16:creationId xmlns:a16="http://schemas.microsoft.com/office/drawing/2014/main" id="{36721EE0-0959-47A2-9388-415D79FAE872}"/>
              </a:ext>
            </a:extLst>
          </p:cNvPr>
          <p:cNvSpPr txBox="1"/>
          <p:nvPr/>
        </p:nvSpPr>
        <p:spPr>
          <a:xfrm>
            <a:off x="610002" y="1077065"/>
            <a:ext cx="5222230"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決定木モデル可視化の例（</a:t>
            </a:r>
            <a:r>
              <a:rPr lang="en-US" altLang="ja-JP" sz="1800" dirty="0"/>
              <a:t>iris</a:t>
            </a:r>
            <a:r>
              <a:rPr lang="ja-JP" altLang="en-US" sz="1800" dirty="0"/>
              <a:t>データ）</a:t>
            </a:r>
          </a:p>
          <a:p>
            <a:pPr lvl="1">
              <a:buClr>
                <a:srgbClr val="F36C37"/>
              </a:buClr>
            </a:pPr>
            <a:r>
              <a:rPr lang="en-US" altLang="ja-JP" sz="1400" b="1" dirty="0"/>
              <a:t>3</a:t>
            </a:r>
            <a:r>
              <a:rPr lang="ja-JP" altLang="en-US" sz="1400" b="1" dirty="0"/>
              <a:t>章の演習で使用したアヤメ分類問題</a:t>
            </a:r>
            <a:endParaRPr lang="en-US" altLang="ja-JP" sz="1400" b="1" dirty="0"/>
          </a:p>
          <a:p>
            <a:pPr lvl="1">
              <a:buClr>
                <a:srgbClr val="F36C37"/>
              </a:buClr>
            </a:pPr>
            <a:r>
              <a:rPr lang="ja-JP" altLang="en-US" sz="1400" b="1" dirty="0"/>
              <a:t>決定木で学習を行い可視化</a:t>
            </a:r>
            <a:endParaRPr lang="en-US" altLang="ja-JP" sz="1400" b="1" dirty="0"/>
          </a:p>
          <a:p>
            <a:pPr lvl="1">
              <a:buClr>
                <a:srgbClr val="F36C37"/>
              </a:buClr>
            </a:pPr>
            <a:r>
              <a:rPr lang="ja-JP" altLang="en-US" sz="1400" b="1" dirty="0"/>
              <a:t>特に注目するのは、大きくデータを</a:t>
            </a:r>
            <a:br>
              <a:rPr lang="en-US" altLang="ja-JP" sz="1400" b="1" dirty="0"/>
            </a:br>
            <a:r>
              <a:rPr lang="ja-JP" altLang="en-US" sz="1400" b="1" dirty="0"/>
              <a:t>分割できている質問</a:t>
            </a:r>
            <a:endParaRPr lang="en-US" altLang="ja-JP" sz="1400" b="1" dirty="0"/>
          </a:p>
        </p:txBody>
      </p:sp>
      <p:grpSp>
        <p:nvGrpSpPr>
          <p:cNvPr id="7" name="グループ化 6">
            <a:extLst>
              <a:ext uri="{FF2B5EF4-FFF2-40B4-BE49-F238E27FC236}">
                <a16:creationId xmlns:a16="http://schemas.microsoft.com/office/drawing/2014/main" id="{0EAA3F48-D45C-4FE3-8C44-0326E790616D}"/>
              </a:ext>
            </a:extLst>
          </p:cNvPr>
          <p:cNvGrpSpPr/>
          <p:nvPr/>
        </p:nvGrpSpPr>
        <p:grpSpPr>
          <a:xfrm>
            <a:off x="9589149" y="833594"/>
            <a:ext cx="2095500" cy="1590879"/>
            <a:chOff x="6866930" y="802812"/>
            <a:chExt cx="2095500" cy="1590879"/>
          </a:xfrm>
        </p:grpSpPr>
        <p:pic>
          <p:nvPicPr>
            <p:cNvPr id="8" name="Picture 6" descr="https://upload.wikimedia.org/wikipedia/commons/thumb/4/41/Iris_versicolor_3.jpg/220px-Iris_versicolor_3.jpg">
              <a:extLst>
                <a:ext uri="{FF2B5EF4-FFF2-40B4-BE49-F238E27FC236}">
                  <a16:creationId xmlns:a16="http://schemas.microsoft.com/office/drawing/2014/main" id="{768D82AA-2778-41A0-A0E2-078E910999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6930" y="802812"/>
              <a:ext cx="2095500" cy="157162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矢印コネクタ 8">
              <a:extLst>
                <a:ext uri="{FF2B5EF4-FFF2-40B4-BE49-F238E27FC236}">
                  <a16:creationId xmlns:a16="http://schemas.microsoft.com/office/drawing/2014/main" id="{DFD53892-8382-4993-8ECF-AAE566B325D6}"/>
                </a:ext>
              </a:extLst>
            </p:cNvPr>
            <p:cNvCxnSpPr>
              <a:cxnSpLocks/>
            </p:cNvCxnSpPr>
            <p:nvPr/>
          </p:nvCxnSpPr>
          <p:spPr>
            <a:xfrm flipV="1">
              <a:off x="8161020" y="1836422"/>
              <a:ext cx="416528" cy="405259"/>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正方形/長方形 9">
              <a:extLst>
                <a:ext uri="{FF2B5EF4-FFF2-40B4-BE49-F238E27FC236}">
                  <a16:creationId xmlns:a16="http://schemas.microsoft.com/office/drawing/2014/main" id="{EEA159D9-4235-46A7-99EA-CAF651074ADF}"/>
                </a:ext>
              </a:extLst>
            </p:cNvPr>
            <p:cNvSpPr/>
            <p:nvPr/>
          </p:nvSpPr>
          <p:spPr>
            <a:xfrm>
              <a:off x="7548253" y="2105099"/>
              <a:ext cx="506870" cy="253916"/>
            </a:xfrm>
            <a:prstGeom prst="rect">
              <a:avLst/>
            </a:prstGeom>
          </p:spPr>
          <p:txBody>
            <a:bodyPr wrap="none">
              <a:spAutoFit/>
            </a:bodyPr>
            <a:lstStyle/>
            <a:p>
              <a:r>
                <a:rPr lang="en-US" altLang="ja-JP" sz="1050" dirty="0">
                  <a:solidFill>
                    <a:schemeClr val="bg1"/>
                  </a:solidFill>
                </a:rPr>
                <a:t>petal</a:t>
              </a:r>
              <a:endParaRPr lang="ja-JP" altLang="en-US" sz="1050" dirty="0">
                <a:solidFill>
                  <a:schemeClr val="bg1"/>
                </a:solidFill>
              </a:endParaRPr>
            </a:p>
          </p:txBody>
        </p:sp>
        <p:sp>
          <p:nvSpPr>
            <p:cNvPr id="11" name="正方形/長方形 10">
              <a:extLst>
                <a:ext uri="{FF2B5EF4-FFF2-40B4-BE49-F238E27FC236}">
                  <a16:creationId xmlns:a16="http://schemas.microsoft.com/office/drawing/2014/main" id="{3E478AD6-368A-4E95-8F21-7A7CD1043400}"/>
                </a:ext>
              </a:extLst>
            </p:cNvPr>
            <p:cNvSpPr/>
            <p:nvPr/>
          </p:nvSpPr>
          <p:spPr>
            <a:xfrm>
              <a:off x="8306131" y="2116692"/>
              <a:ext cx="570990" cy="276999"/>
            </a:xfrm>
            <a:prstGeom prst="rect">
              <a:avLst/>
            </a:prstGeom>
          </p:spPr>
          <p:txBody>
            <a:bodyPr wrap="none">
              <a:spAutoFit/>
            </a:bodyPr>
            <a:lstStyle/>
            <a:p>
              <a:r>
                <a:rPr lang="en-US" altLang="ja-JP" sz="1200" dirty="0">
                  <a:solidFill>
                    <a:schemeClr val="bg1"/>
                  </a:solidFill>
                </a:rPr>
                <a:t>sepal</a:t>
              </a:r>
              <a:endParaRPr lang="ja-JP" altLang="en-US" sz="1200" dirty="0">
                <a:solidFill>
                  <a:schemeClr val="bg1"/>
                </a:solidFill>
              </a:endParaRPr>
            </a:p>
          </p:txBody>
        </p:sp>
        <p:cxnSp>
          <p:nvCxnSpPr>
            <p:cNvPr id="12" name="直線矢印コネクタ 11">
              <a:extLst>
                <a:ext uri="{FF2B5EF4-FFF2-40B4-BE49-F238E27FC236}">
                  <a16:creationId xmlns:a16="http://schemas.microsoft.com/office/drawing/2014/main" id="{0F9CBFEE-D42B-4CFA-BAC9-D8F01212281F}"/>
                </a:ext>
              </a:extLst>
            </p:cNvPr>
            <p:cNvCxnSpPr>
              <a:cxnSpLocks/>
            </p:cNvCxnSpPr>
            <p:nvPr/>
          </p:nvCxnSpPr>
          <p:spPr>
            <a:xfrm>
              <a:off x="8233410" y="1889425"/>
              <a:ext cx="286476" cy="301414"/>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3" name="直線矢印コネクタ 12">
              <a:extLst>
                <a:ext uri="{FF2B5EF4-FFF2-40B4-BE49-F238E27FC236}">
                  <a16:creationId xmlns:a16="http://schemas.microsoft.com/office/drawing/2014/main" id="{0AB5FA1D-9C10-4724-BD61-5E77FC6759BA}"/>
                </a:ext>
              </a:extLst>
            </p:cNvPr>
            <p:cNvCxnSpPr>
              <a:cxnSpLocks/>
            </p:cNvCxnSpPr>
            <p:nvPr/>
          </p:nvCxnSpPr>
          <p:spPr>
            <a:xfrm>
              <a:off x="7695111" y="1871260"/>
              <a:ext cx="319793" cy="97774"/>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4" name="直線矢印コネクタ 13">
              <a:extLst>
                <a:ext uri="{FF2B5EF4-FFF2-40B4-BE49-F238E27FC236}">
                  <a16:creationId xmlns:a16="http://schemas.microsoft.com/office/drawing/2014/main" id="{E600D2A6-970F-44AB-B944-9DE71B146151}"/>
                </a:ext>
              </a:extLst>
            </p:cNvPr>
            <p:cNvCxnSpPr>
              <a:cxnSpLocks/>
            </p:cNvCxnSpPr>
            <p:nvPr/>
          </p:nvCxnSpPr>
          <p:spPr>
            <a:xfrm flipV="1">
              <a:off x="7788634" y="1733550"/>
              <a:ext cx="126046" cy="439058"/>
            </a:xfrm>
            <a:prstGeom prst="straightConnector1">
              <a:avLst/>
            </a:prstGeom>
            <a:ln w="190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grpSp>
      <p:grpSp>
        <p:nvGrpSpPr>
          <p:cNvPr id="15" name="グループ化 14">
            <a:extLst>
              <a:ext uri="{FF2B5EF4-FFF2-40B4-BE49-F238E27FC236}">
                <a16:creationId xmlns:a16="http://schemas.microsoft.com/office/drawing/2014/main" id="{F378B4B4-3B4A-45EC-BD2E-52F2846BA7E7}"/>
              </a:ext>
            </a:extLst>
          </p:cNvPr>
          <p:cNvGrpSpPr/>
          <p:nvPr/>
        </p:nvGrpSpPr>
        <p:grpSpPr>
          <a:xfrm>
            <a:off x="8942007" y="5383452"/>
            <a:ext cx="644728" cy="1005616"/>
            <a:chOff x="6199618" y="5529656"/>
            <a:chExt cx="644728" cy="1005616"/>
          </a:xfrm>
        </p:grpSpPr>
        <p:pic>
          <p:nvPicPr>
            <p:cNvPr id="16" name="Picture 4" descr="https://upload.wikimedia.org/wikipedia/commons/thumb/5/56/Kosaciec_szczecinkowaty_Iris_setosa.jpg/220px-Kosaciec_szczecinkowaty_Iris_setosa.jpg">
              <a:extLst>
                <a:ext uri="{FF2B5EF4-FFF2-40B4-BE49-F238E27FC236}">
                  <a16:creationId xmlns:a16="http://schemas.microsoft.com/office/drawing/2014/main" id="{BD98F98D-F2F4-4CB3-AE0F-D159A8BB43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1434" y="5761359"/>
              <a:ext cx="581096" cy="773913"/>
            </a:xfrm>
            <a:prstGeom prst="rect">
              <a:avLst/>
            </a:prstGeom>
            <a:noFill/>
            <a:extLst>
              <a:ext uri="{909E8E84-426E-40DD-AFC4-6F175D3DCCD1}">
                <a14:hiddenFill xmlns:a14="http://schemas.microsoft.com/office/drawing/2010/main">
                  <a:solidFill>
                    <a:srgbClr val="FFFFFF"/>
                  </a:solidFill>
                </a14:hiddenFill>
              </a:ext>
            </a:extLst>
          </p:spPr>
        </p:pic>
        <p:sp>
          <p:nvSpPr>
            <p:cNvPr id="17" name="正方形/長方形 16">
              <a:extLst>
                <a:ext uri="{FF2B5EF4-FFF2-40B4-BE49-F238E27FC236}">
                  <a16:creationId xmlns:a16="http://schemas.microsoft.com/office/drawing/2014/main" id="{B214E5BF-BBAB-4CFD-92CB-71FE61FFC090}"/>
                </a:ext>
              </a:extLst>
            </p:cNvPr>
            <p:cNvSpPr/>
            <p:nvPr/>
          </p:nvSpPr>
          <p:spPr>
            <a:xfrm>
              <a:off x="6199618" y="5529656"/>
              <a:ext cx="644728" cy="261610"/>
            </a:xfrm>
            <a:prstGeom prst="rect">
              <a:avLst/>
            </a:prstGeom>
          </p:spPr>
          <p:txBody>
            <a:bodyPr wrap="none">
              <a:spAutoFit/>
            </a:bodyPr>
            <a:lstStyle/>
            <a:p>
              <a:r>
                <a:rPr lang="en-US" altLang="ja-JP" sz="1050" dirty="0"/>
                <a:t>Setosa</a:t>
              </a:r>
            </a:p>
          </p:txBody>
        </p:sp>
      </p:grpSp>
      <p:grpSp>
        <p:nvGrpSpPr>
          <p:cNvPr id="18" name="グループ化 17">
            <a:extLst>
              <a:ext uri="{FF2B5EF4-FFF2-40B4-BE49-F238E27FC236}">
                <a16:creationId xmlns:a16="http://schemas.microsoft.com/office/drawing/2014/main" id="{ADDDDD45-2071-4B89-A543-91CA40D1370D}"/>
              </a:ext>
            </a:extLst>
          </p:cNvPr>
          <p:cNvGrpSpPr/>
          <p:nvPr/>
        </p:nvGrpSpPr>
        <p:grpSpPr>
          <a:xfrm>
            <a:off x="9613764" y="5383452"/>
            <a:ext cx="1051004" cy="1019956"/>
            <a:chOff x="6960372" y="5529656"/>
            <a:chExt cx="1051004" cy="1019956"/>
          </a:xfrm>
        </p:grpSpPr>
        <p:pic>
          <p:nvPicPr>
            <p:cNvPr id="19" name="Picture 6" descr="https://upload.wikimedia.org/wikipedia/commons/thumb/4/41/Iris_versicolor_3.jpg/220px-Iris_versicolor_3.jpg">
              <a:extLst>
                <a:ext uri="{FF2B5EF4-FFF2-40B4-BE49-F238E27FC236}">
                  <a16:creationId xmlns:a16="http://schemas.microsoft.com/office/drawing/2014/main" id="{03E3B0B2-C113-4315-A296-F356EBEB7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0372" y="5761359"/>
              <a:ext cx="1051004" cy="788253"/>
            </a:xfrm>
            <a:prstGeom prst="rect">
              <a:avLst/>
            </a:prstGeom>
            <a:noFill/>
            <a:extLst>
              <a:ext uri="{909E8E84-426E-40DD-AFC4-6F175D3DCCD1}">
                <a14:hiddenFill xmlns:a14="http://schemas.microsoft.com/office/drawing/2010/main">
                  <a:solidFill>
                    <a:srgbClr val="FFFFFF"/>
                  </a:solidFill>
                </a14:hiddenFill>
              </a:ext>
            </a:extLst>
          </p:spPr>
        </p:pic>
        <p:sp>
          <p:nvSpPr>
            <p:cNvPr id="20" name="正方形/長方形 19">
              <a:extLst>
                <a:ext uri="{FF2B5EF4-FFF2-40B4-BE49-F238E27FC236}">
                  <a16:creationId xmlns:a16="http://schemas.microsoft.com/office/drawing/2014/main" id="{1F066EB6-0525-4BC2-B7CA-23D7992B8A5B}"/>
                </a:ext>
              </a:extLst>
            </p:cNvPr>
            <p:cNvSpPr/>
            <p:nvPr/>
          </p:nvSpPr>
          <p:spPr>
            <a:xfrm>
              <a:off x="7056911" y="5529656"/>
              <a:ext cx="857927" cy="261610"/>
            </a:xfrm>
            <a:prstGeom prst="rect">
              <a:avLst/>
            </a:prstGeom>
          </p:spPr>
          <p:txBody>
            <a:bodyPr wrap="none">
              <a:spAutoFit/>
            </a:bodyPr>
            <a:lstStyle/>
            <a:p>
              <a:r>
                <a:rPr lang="en-US" altLang="ja-JP" sz="1050" dirty="0"/>
                <a:t>Versicolor</a:t>
              </a:r>
            </a:p>
          </p:txBody>
        </p:sp>
      </p:grpSp>
      <p:grpSp>
        <p:nvGrpSpPr>
          <p:cNvPr id="21" name="グループ化 20">
            <a:extLst>
              <a:ext uri="{FF2B5EF4-FFF2-40B4-BE49-F238E27FC236}">
                <a16:creationId xmlns:a16="http://schemas.microsoft.com/office/drawing/2014/main" id="{75C668B9-FA58-4D5C-BAED-EEAF84C73BE9}"/>
              </a:ext>
            </a:extLst>
          </p:cNvPr>
          <p:cNvGrpSpPr/>
          <p:nvPr/>
        </p:nvGrpSpPr>
        <p:grpSpPr>
          <a:xfrm>
            <a:off x="10715846" y="5383452"/>
            <a:ext cx="968803" cy="1019956"/>
            <a:chOff x="8093147" y="5529656"/>
            <a:chExt cx="968803" cy="1019956"/>
          </a:xfrm>
        </p:grpSpPr>
        <p:pic>
          <p:nvPicPr>
            <p:cNvPr id="22" name="Picture 8" descr="https://upload.wikimedia.org/wikipedia/commons/thumb/9/9f/Iris_virginica.jpg/220px-Iris_virginica.jpg">
              <a:extLst>
                <a:ext uri="{FF2B5EF4-FFF2-40B4-BE49-F238E27FC236}">
                  <a16:creationId xmlns:a16="http://schemas.microsoft.com/office/drawing/2014/main" id="{6E76B93E-593C-41A9-A04E-78DEF4B071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3147" y="5761359"/>
              <a:ext cx="968803" cy="788253"/>
            </a:xfrm>
            <a:prstGeom prst="rect">
              <a:avLst/>
            </a:prstGeom>
            <a:noFill/>
            <a:extLst>
              <a:ext uri="{909E8E84-426E-40DD-AFC4-6F175D3DCCD1}">
                <a14:hiddenFill xmlns:a14="http://schemas.microsoft.com/office/drawing/2010/main">
                  <a:solidFill>
                    <a:srgbClr val="FFFFFF"/>
                  </a:solidFill>
                </a14:hiddenFill>
              </a:ext>
            </a:extLst>
          </p:spPr>
        </p:pic>
        <p:sp>
          <p:nvSpPr>
            <p:cNvPr id="23" name="正方形/長方形 22">
              <a:extLst>
                <a:ext uri="{FF2B5EF4-FFF2-40B4-BE49-F238E27FC236}">
                  <a16:creationId xmlns:a16="http://schemas.microsoft.com/office/drawing/2014/main" id="{4E13B894-8DF7-4D8A-ADA4-B79F5752B460}"/>
                </a:ext>
              </a:extLst>
            </p:cNvPr>
            <p:cNvSpPr/>
            <p:nvPr/>
          </p:nvSpPr>
          <p:spPr>
            <a:xfrm>
              <a:off x="8192667" y="5529656"/>
              <a:ext cx="769763" cy="261610"/>
            </a:xfrm>
            <a:prstGeom prst="rect">
              <a:avLst/>
            </a:prstGeom>
          </p:spPr>
          <p:txBody>
            <a:bodyPr wrap="none">
              <a:spAutoFit/>
            </a:bodyPr>
            <a:lstStyle/>
            <a:p>
              <a:r>
                <a:rPr lang="en-US" altLang="ja-JP" sz="1050" dirty="0"/>
                <a:t>Virginica</a:t>
              </a:r>
              <a:endParaRPr lang="ja-JP" altLang="en-US" sz="1050" dirty="0"/>
            </a:p>
          </p:txBody>
        </p:sp>
      </p:grpSp>
      <p:sp>
        <p:nvSpPr>
          <p:cNvPr id="24" name="吹き出し: 四角形 23">
            <a:extLst>
              <a:ext uri="{FF2B5EF4-FFF2-40B4-BE49-F238E27FC236}">
                <a16:creationId xmlns:a16="http://schemas.microsoft.com/office/drawing/2014/main" id="{27907C00-F196-45D5-B11C-872E05C6F377}"/>
              </a:ext>
            </a:extLst>
          </p:cNvPr>
          <p:cNvSpPr/>
          <p:nvPr/>
        </p:nvSpPr>
        <p:spPr>
          <a:xfrm>
            <a:off x="731838" y="2713948"/>
            <a:ext cx="2276363" cy="715052"/>
          </a:xfrm>
          <a:prstGeom prst="wedgeRectCallout">
            <a:avLst>
              <a:gd name="adj1" fmla="val 53232"/>
              <a:gd name="adj2" fmla="val 90079"/>
            </a:avLst>
          </a:prstGeom>
          <a:solidFill>
            <a:srgbClr val="E8E8E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ja-JP" altLang="en-US" sz="1200" b="1" dirty="0">
                <a:solidFill>
                  <a:schemeClr val="tx1"/>
                </a:solidFill>
              </a:rPr>
              <a:t>分割処理を繰り返し実行</a:t>
            </a:r>
            <a:endParaRPr kumimoji="1" lang="en-US" altLang="ja-JP" sz="1200" b="1" dirty="0">
              <a:solidFill>
                <a:schemeClr val="tx1"/>
              </a:solidFill>
            </a:endParaRPr>
          </a:p>
          <a:p>
            <a:r>
              <a:rPr kumimoji="1" lang="ja-JP" altLang="en-US" sz="1200" b="1" dirty="0">
                <a:solidFill>
                  <a:schemeClr val="tx1"/>
                </a:solidFill>
              </a:rPr>
              <a:t>・分割ができなくなるまで</a:t>
            </a:r>
            <a:endParaRPr kumimoji="1" lang="en-US" altLang="ja-JP" sz="1200" b="1" dirty="0">
              <a:solidFill>
                <a:schemeClr val="tx1"/>
              </a:solidFill>
            </a:endParaRPr>
          </a:p>
          <a:p>
            <a:r>
              <a:rPr kumimoji="1" lang="ja-JP" altLang="en-US" sz="1200" b="1" dirty="0">
                <a:solidFill>
                  <a:schemeClr val="tx1"/>
                </a:solidFill>
              </a:rPr>
              <a:t>・事前に定義した階層まで</a:t>
            </a:r>
          </a:p>
        </p:txBody>
      </p:sp>
    </p:spTree>
    <p:extLst>
      <p:ext uri="{BB962C8B-B14F-4D97-AF65-F5344CB8AC3E}">
        <p14:creationId xmlns:p14="http://schemas.microsoft.com/office/powerpoint/2010/main" val="316946201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a:t>
            </a:r>
            <a:r>
              <a:rPr kumimoji="1" lang="en-US" altLang="ja-JP" dirty="0"/>
              <a:t>-2-4.</a:t>
            </a:r>
            <a:r>
              <a:rPr lang="ja-JP" altLang="en-US" dirty="0"/>
              <a:t>過学習（過剰適合）</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186</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機械学習は過学習（過剰適合）との闘い</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89"/>
            <a:ext cx="10168171" cy="3200169"/>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lnSpc>
                <a:spcPct val="110000"/>
              </a:lnSpc>
              <a:buClr>
                <a:srgbClr val="F36C37"/>
              </a:buClr>
            </a:pPr>
            <a:r>
              <a:rPr lang="ja-JP" altLang="en-US" sz="1600" b="1" dirty="0">
                <a:solidFill>
                  <a:schemeClr val="tx1">
                    <a:lumMod val="75000"/>
                    <a:lumOff val="25000"/>
                  </a:schemeClr>
                </a:solidFill>
                <a:latin typeface="+mn-ea"/>
              </a:rPr>
              <a:t>　訓練データに過剰に適合することで、多様なデータに対して汎用性がなくなってしまうことを</a:t>
            </a:r>
            <a:r>
              <a:rPr lang="ja-JP" altLang="en-US" sz="1600" b="1" dirty="0">
                <a:solidFill>
                  <a:srgbClr val="F36C37"/>
                </a:solidFill>
                <a:latin typeface="+mn-ea"/>
              </a:rPr>
              <a:t>過学習</a:t>
            </a:r>
            <a:r>
              <a:rPr lang="ja-JP" altLang="en-US" sz="1600" b="1" dirty="0">
                <a:solidFill>
                  <a:schemeClr val="tx1">
                    <a:lumMod val="75000"/>
                    <a:lumOff val="25000"/>
                  </a:schemeClr>
                </a:solidFill>
                <a:latin typeface="+mn-ea"/>
              </a:rPr>
              <a:t>または</a:t>
            </a:r>
            <a:r>
              <a:rPr lang="ja-JP" altLang="en-US" sz="1600" b="1" dirty="0">
                <a:solidFill>
                  <a:srgbClr val="F36C37"/>
                </a:solidFill>
                <a:latin typeface="+mn-ea"/>
              </a:rPr>
              <a:t>過剰適合</a:t>
            </a:r>
            <a:r>
              <a:rPr lang="ja-JP" altLang="en-US" sz="1600" b="1" dirty="0">
                <a:solidFill>
                  <a:schemeClr val="tx1">
                    <a:lumMod val="75000"/>
                    <a:lumOff val="25000"/>
                  </a:schemeClr>
                </a:solidFill>
                <a:latin typeface="+mn-ea"/>
              </a:rPr>
              <a:t>といいます。これはテスト勉強で問題集の答えを丸暗記したことで、全く同じ問題なら完璧に正解できるものの、少し違うだけでも全く歯が立たないような状態です。過学習が発生すると、訓練データでは良い精度が出ますが、検証データや実際に利用するときに発生する</a:t>
            </a:r>
            <a:r>
              <a:rPr lang="ja-JP" altLang="en-US" sz="1600" b="1" dirty="0">
                <a:solidFill>
                  <a:srgbClr val="F36C37"/>
                </a:solidFill>
                <a:latin typeface="+mn-ea"/>
              </a:rPr>
              <a:t>未知のデータに対しては精度が低くなってしまいます</a:t>
            </a:r>
            <a:r>
              <a:rPr lang="ja-JP" altLang="en-US" sz="1600" b="1" dirty="0">
                <a:solidFill>
                  <a:schemeClr val="tx1">
                    <a:lumMod val="75000"/>
                    <a:lumOff val="25000"/>
                  </a:schemeClr>
                </a:solidFill>
                <a:latin typeface="+mn-ea"/>
              </a:rPr>
              <a:t>。</a:t>
            </a:r>
            <a:endParaRPr lang="en-US" altLang="ja-JP" sz="1600" b="1" dirty="0">
              <a:solidFill>
                <a:schemeClr val="tx1">
                  <a:lumMod val="75000"/>
                  <a:lumOff val="25000"/>
                </a:schemeClr>
              </a:solidFill>
              <a:latin typeface="+mn-ea"/>
            </a:endParaRPr>
          </a:p>
          <a:p>
            <a:pPr marL="0" lvl="2">
              <a:lnSpc>
                <a:spcPct val="110000"/>
              </a:lnSpc>
              <a:buClr>
                <a:srgbClr val="F36C37"/>
              </a:buClr>
            </a:pPr>
            <a:r>
              <a:rPr lang="ja-JP" altLang="en-US" sz="1600" b="1" dirty="0">
                <a:solidFill>
                  <a:schemeClr val="tx1">
                    <a:lumMod val="75000"/>
                    <a:lumOff val="25000"/>
                  </a:schemeClr>
                </a:solidFill>
                <a:latin typeface="+mn-ea"/>
              </a:rPr>
              <a:t>　決定木は最後の一つのサンプルになるまで木を成長させていけば、完全に訓練データを予測できるようになるため、過学習を起こしやすいモデルです。また、線形回帰でも説明変数が大量にあると同じように過学習を起こします。</a:t>
            </a:r>
            <a:endParaRPr lang="en-US" altLang="ja-JP" sz="1600" b="1" dirty="0">
              <a:solidFill>
                <a:schemeClr val="tx1">
                  <a:lumMod val="75000"/>
                  <a:lumOff val="25000"/>
                </a:schemeClr>
              </a:solidFill>
              <a:latin typeface="+mn-ea"/>
            </a:endParaRPr>
          </a:p>
          <a:p>
            <a:pPr marL="0" lvl="2">
              <a:lnSpc>
                <a:spcPct val="110000"/>
              </a:lnSpc>
              <a:buClr>
                <a:srgbClr val="F36C37"/>
              </a:buClr>
            </a:pPr>
            <a:r>
              <a:rPr lang="ja-JP" altLang="en-US" sz="1600" b="1" dirty="0">
                <a:solidFill>
                  <a:schemeClr val="tx1">
                    <a:lumMod val="75000"/>
                    <a:lumOff val="25000"/>
                  </a:schemeClr>
                </a:solidFill>
                <a:latin typeface="+mn-ea"/>
              </a:rPr>
              <a:t>　この後紹介するパラメータの調整などにより過学習を抑えることができますが、過学習を起こさないように加減をしすぎると、今度はまだ精度が上がる状態である</a:t>
            </a:r>
            <a:r>
              <a:rPr lang="ja-JP" altLang="en-US" sz="1600" b="1" dirty="0">
                <a:solidFill>
                  <a:srgbClr val="F36C37"/>
                </a:solidFill>
                <a:latin typeface="+mn-ea"/>
              </a:rPr>
              <a:t>学習不足（未学習）</a:t>
            </a:r>
            <a:r>
              <a:rPr lang="ja-JP" altLang="en-US" sz="1600" b="1" dirty="0">
                <a:solidFill>
                  <a:schemeClr val="tx1">
                    <a:lumMod val="75000"/>
                    <a:lumOff val="25000"/>
                  </a:schemeClr>
                </a:solidFill>
                <a:latin typeface="+mn-ea"/>
              </a:rPr>
              <a:t>状態になります。</a:t>
            </a:r>
            <a:endParaRPr lang="en-US" altLang="ja-JP" sz="1600" b="1" dirty="0">
              <a:solidFill>
                <a:schemeClr val="tx1">
                  <a:lumMod val="75000"/>
                  <a:lumOff val="25000"/>
                </a:schemeClr>
              </a:solidFill>
              <a:latin typeface="+mn-ea"/>
            </a:endParaRPr>
          </a:p>
        </p:txBody>
      </p:sp>
      <p:sp>
        <p:nvSpPr>
          <p:cNvPr id="56" name="正方形/長方形 55">
            <a:extLst>
              <a:ext uri="{FF2B5EF4-FFF2-40B4-BE49-F238E27FC236}">
                <a16:creationId xmlns:a16="http://schemas.microsoft.com/office/drawing/2014/main" id="{7B8A9DF8-0193-421E-8371-848E05C1469A}"/>
              </a:ext>
            </a:extLst>
          </p:cNvPr>
          <p:cNvSpPr/>
          <p:nvPr/>
        </p:nvSpPr>
        <p:spPr>
          <a:xfrm>
            <a:off x="6432896" y="6275196"/>
            <a:ext cx="766672" cy="250342"/>
          </a:xfrm>
          <a:prstGeom prst="rect">
            <a:avLst/>
          </a:prstGeom>
        </p:spPr>
        <p:txBody>
          <a:bodyPr wrap="none">
            <a:spAutoFit/>
          </a:bodyPr>
          <a:lstStyle/>
          <a:p>
            <a:pPr algn="ctr"/>
            <a:r>
              <a:rPr lang="ja-JP" altLang="en-US" sz="1200" dirty="0"/>
              <a:t>訓練データ</a:t>
            </a:r>
          </a:p>
        </p:txBody>
      </p:sp>
      <p:grpSp>
        <p:nvGrpSpPr>
          <p:cNvPr id="3" name="グループ化 2">
            <a:extLst>
              <a:ext uri="{FF2B5EF4-FFF2-40B4-BE49-F238E27FC236}">
                <a16:creationId xmlns:a16="http://schemas.microsoft.com/office/drawing/2014/main" id="{0419A523-8F82-4EEB-ACD3-46D5990D35F7}"/>
              </a:ext>
            </a:extLst>
          </p:cNvPr>
          <p:cNvGrpSpPr/>
          <p:nvPr/>
        </p:nvGrpSpPr>
        <p:grpSpPr>
          <a:xfrm>
            <a:off x="4754718" y="4799877"/>
            <a:ext cx="2523459" cy="1599282"/>
            <a:chOff x="4754718" y="4799877"/>
            <a:chExt cx="2523459" cy="1599282"/>
          </a:xfrm>
        </p:grpSpPr>
        <p:cxnSp>
          <p:nvCxnSpPr>
            <p:cNvPr id="36" name="直線矢印コネクタ 35">
              <a:extLst>
                <a:ext uri="{FF2B5EF4-FFF2-40B4-BE49-F238E27FC236}">
                  <a16:creationId xmlns:a16="http://schemas.microsoft.com/office/drawing/2014/main" id="{26F8F8DC-DCF7-4146-AB97-B367E4C4BC2D}"/>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7" name="直線矢印コネクタ 36">
              <a:extLst>
                <a:ext uri="{FF2B5EF4-FFF2-40B4-BE49-F238E27FC236}">
                  <a16:creationId xmlns:a16="http://schemas.microsoft.com/office/drawing/2014/main" id="{256B1CEA-CF64-4F20-9427-5A325B0CF64B}"/>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8" name="楕円 37">
              <a:extLst>
                <a:ext uri="{FF2B5EF4-FFF2-40B4-BE49-F238E27FC236}">
                  <a16:creationId xmlns:a16="http://schemas.microsoft.com/office/drawing/2014/main" id="{B26DD42F-B0E5-4BAC-A707-C05FC41C8C35}"/>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E99F36F4-8C87-4209-A4CA-8EC8B4115B8C}"/>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0E14F88F-F789-470E-80E2-97A3F8054A12}"/>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CAB69024-CFF9-41FE-80D2-99B50EAFD335}"/>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8353EAF5-B1CA-4CE1-B126-8C21736812FE}"/>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DABBD05C-2234-461C-BE4C-0A624319482A}"/>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E5DAFC60-141A-42CA-86C1-E77A09F8CE5A}"/>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55832B72-0F7C-4835-B161-AD1BC7C464C8}"/>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0DDCE1B0-E87E-4540-9E6D-965259F53FE5}"/>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A1891127-5F6E-4BFA-9048-264FE671DBA8}"/>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CA523C55-FE5A-4589-9DCA-761FD3594A7F}"/>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967C1DE0-691A-4849-80A8-E3D73FC70439}"/>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CE913B1F-0AB3-436F-A8DA-E05BAA20410E}"/>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F06D6145-1384-4F9E-A5AF-39849928CAD1}"/>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50D7903F-F546-4C6B-B08E-830E9E535B88}"/>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E7931A76-E2AE-4912-8823-C1E4625E8530}"/>
                </a:ext>
              </a:extLst>
            </p:cNvPr>
            <p:cNvSpPr/>
            <p:nvPr/>
          </p:nvSpPr>
          <p:spPr>
            <a:xfrm>
              <a:off x="4754718" y="4925902"/>
              <a:ext cx="333789" cy="500684"/>
            </a:xfrm>
            <a:prstGeom prst="rect">
              <a:avLst/>
            </a:prstGeom>
          </p:spPr>
          <p:txBody>
            <a:bodyPr vert="eaVert" wrap="none">
              <a:spAutoFit/>
            </a:bodyPr>
            <a:lstStyle/>
            <a:p>
              <a:pPr algn="ctr"/>
              <a:r>
                <a:rPr lang="ja-JP" altLang="en-US" sz="1200" dirty="0"/>
                <a:t>予測値</a:t>
              </a:r>
            </a:p>
          </p:txBody>
        </p:sp>
      </p:grpSp>
      <p:sp>
        <p:nvSpPr>
          <p:cNvPr id="13" name="正方形/長方形 12">
            <a:extLst>
              <a:ext uri="{FF2B5EF4-FFF2-40B4-BE49-F238E27FC236}">
                <a16:creationId xmlns:a16="http://schemas.microsoft.com/office/drawing/2014/main" id="{6269974B-BEC4-4679-9DCC-5B455C364A74}"/>
              </a:ext>
            </a:extLst>
          </p:cNvPr>
          <p:cNvSpPr/>
          <p:nvPr/>
        </p:nvSpPr>
        <p:spPr>
          <a:xfrm>
            <a:off x="2761812" y="6315329"/>
            <a:ext cx="1005403" cy="338554"/>
          </a:xfrm>
          <a:prstGeom prst="rect">
            <a:avLst/>
          </a:prstGeom>
        </p:spPr>
        <p:txBody>
          <a:bodyPr wrap="none">
            <a:spAutoFit/>
          </a:bodyPr>
          <a:lstStyle/>
          <a:p>
            <a:r>
              <a:rPr lang="ja-JP" altLang="en-US" sz="1600" b="1" dirty="0">
                <a:solidFill>
                  <a:srgbClr val="00879E"/>
                </a:solidFill>
              </a:rPr>
              <a:t>学習不足</a:t>
            </a:r>
          </a:p>
        </p:txBody>
      </p:sp>
      <p:sp>
        <p:nvSpPr>
          <p:cNvPr id="4" name="フリーフォーム: 図形 3">
            <a:extLst>
              <a:ext uri="{FF2B5EF4-FFF2-40B4-BE49-F238E27FC236}">
                <a16:creationId xmlns:a16="http://schemas.microsoft.com/office/drawing/2014/main" id="{444E33B8-E462-4DD1-9966-E7B14DC8289D}"/>
              </a:ext>
            </a:extLst>
          </p:cNvPr>
          <p:cNvSpPr/>
          <p:nvPr/>
        </p:nvSpPr>
        <p:spPr>
          <a:xfrm>
            <a:off x="5134708" y="5205046"/>
            <a:ext cx="1811215" cy="1019908"/>
          </a:xfrm>
          <a:custGeom>
            <a:avLst/>
            <a:gdLst>
              <a:gd name="connsiteX0" fmla="*/ 0 w 1811215"/>
              <a:gd name="connsiteY0" fmla="*/ 1019908 h 1019908"/>
              <a:gd name="connsiteX1" fmla="*/ 580292 w 1811215"/>
              <a:gd name="connsiteY1" fmla="*/ 395654 h 1019908"/>
              <a:gd name="connsiteX2" fmla="*/ 1143000 w 1811215"/>
              <a:gd name="connsiteY2" fmla="*/ 808892 h 1019908"/>
              <a:gd name="connsiteX3" fmla="*/ 1811215 w 1811215"/>
              <a:gd name="connsiteY3" fmla="*/ 0 h 1019908"/>
            </a:gdLst>
            <a:ahLst/>
            <a:cxnLst>
              <a:cxn ang="0">
                <a:pos x="connsiteX0" y="connsiteY0"/>
              </a:cxn>
              <a:cxn ang="0">
                <a:pos x="connsiteX1" y="connsiteY1"/>
              </a:cxn>
              <a:cxn ang="0">
                <a:pos x="connsiteX2" y="connsiteY2"/>
              </a:cxn>
              <a:cxn ang="0">
                <a:pos x="connsiteX3" y="connsiteY3"/>
              </a:cxn>
            </a:cxnLst>
            <a:rect l="l" t="t" r="r" b="b"/>
            <a:pathLst>
              <a:path w="1811215" h="1019908">
                <a:moveTo>
                  <a:pt x="0" y="1019908"/>
                </a:moveTo>
                <a:cubicBezTo>
                  <a:pt x="194896" y="725365"/>
                  <a:pt x="389792" y="430823"/>
                  <a:pt x="580292" y="395654"/>
                </a:cubicBezTo>
                <a:cubicBezTo>
                  <a:pt x="770792" y="360485"/>
                  <a:pt x="937846" y="874834"/>
                  <a:pt x="1143000" y="808892"/>
                </a:cubicBezTo>
                <a:cubicBezTo>
                  <a:pt x="1348154" y="742950"/>
                  <a:pt x="1579684" y="371475"/>
                  <a:pt x="1811215"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519013BA-D419-4BD1-8259-89A9DF314ED7}"/>
              </a:ext>
            </a:extLst>
          </p:cNvPr>
          <p:cNvSpPr/>
          <p:nvPr/>
        </p:nvSpPr>
        <p:spPr>
          <a:xfrm>
            <a:off x="3798777" y="6271625"/>
            <a:ext cx="766672" cy="250342"/>
          </a:xfrm>
          <a:prstGeom prst="rect">
            <a:avLst/>
          </a:prstGeom>
        </p:spPr>
        <p:txBody>
          <a:bodyPr wrap="none">
            <a:spAutoFit/>
          </a:bodyPr>
          <a:lstStyle/>
          <a:p>
            <a:pPr algn="ctr"/>
            <a:r>
              <a:rPr lang="ja-JP" altLang="en-US" sz="1200" dirty="0"/>
              <a:t>訓練データ</a:t>
            </a:r>
          </a:p>
        </p:txBody>
      </p:sp>
      <p:grpSp>
        <p:nvGrpSpPr>
          <p:cNvPr id="60" name="グループ化 59">
            <a:extLst>
              <a:ext uri="{FF2B5EF4-FFF2-40B4-BE49-F238E27FC236}">
                <a16:creationId xmlns:a16="http://schemas.microsoft.com/office/drawing/2014/main" id="{887D87C3-BAAA-4B5E-98C6-1605E522885D}"/>
              </a:ext>
            </a:extLst>
          </p:cNvPr>
          <p:cNvGrpSpPr/>
          <p:nvPr/>
        </p:nvGrpSpPr>
        <p:grpSpPr>
          <a:xfrm>
            <a:off x="2120599" y="4796306"/>
            <a:ext cx="2523459" cy="1599282"/>
            <a:chOff x="4754718" y="4799877"/>
            <a:chExt cx="2523459" cy="1599282"/>
          </a:xfrm>
        </p:grpSpPr>
        <p:cxnSp>
          <p:nvCxnSpPr>
            <p:cNvPr id="61" name="直線矢印コネクタ 60">
              <a:extLst>
                <a:ext uri="{FF2B5EF4-FFF2-40B4-BE49-F238E27FC236}">
                  <a16:creationId xmlns:a16="http://schemas.microsoft.com/office/drawing/2014/main" id="{0141C172-AEE5-4FDE-88DD-84EBBA0E9496}"/>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2" name="直線矢印コネクタ 61">
              <a:extLst>
                <a:ext uri="{FF2B5EF4-FFF2-40B4-BE49-F238E27FC236}">
                  <a16:creationId xmlns:a16="http://schemas.microsoft.com/office/drawing/2014/main" id="{31AD996F-A613-4517-98CD-6CDD6B2EE641}"/>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63" name="楕円 62">
              <a:extLst>
                <a:ext uri="{FF2B5EF4-FFF2-40B4-BE49-F238E27FC236}">
                  <a16:creationId xmlns:a16="http://schemas.microsoft.com/office/drawing/2014/main" id="{D733CE43-88F9-417E-AC06-6F33429F0133}"/>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65E537F7-BF01-48EB-B74E-199FACE8526F}"/>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0C6002C2-A98D-4990-8248-6CAE5BC14213}"/>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BF51DDAF-A0F1-4F95-836A-705B1D1484CC}"/>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52A39798-80E2-4D45-B5D9-699041A4750A}"/>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0CC9BB80-E9C4-4337-97D8-0605953EC22F}"/>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BA59B409-9122-4263-9A58-F6BF5234005D}"/>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8F03A1DD-81F5-4AE2-AC97-D1E7AB74F0A1}"/>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37EEDDEB-7527-4897-B8BB-453468FE6A9B}"/>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A4C24778-491E-406B-96D6-0CF258922D19}"/>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50221562-5C9F-4B36-B89F-22F6E32B0232}"/>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16C84A68-8064-46A8-AC36-E81C571F417C}"/>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64247474-61F6-47F0-AB04-3ED864E18B90}"/>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46704CA4-B915-419E-9FA7-FF92A878F9D9}"/>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67E387C1-AB5B-4E05-B56D-076E462E1F33}"/>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45D8499A-8A85-44A1-83CC-DC53583E72B2}"/>
                </a:ext>
              </a:extLst>
            </p:cNvPr>
            <p:cNvSpPr/>
            <p:nvPr/>
          </p:nvSpPr>
          <p:spPr>
            <a:xfrm>
              <a:off x="4754718" y="4925902"/>
              <a:ext cx="333789" cy="500684"/>
            </a:xfrm>
            <a:prstGeom prst="rect">
              <a:avLst/>
            </a:prstGeom>
          </p:spPr>
          <p:txBody>
            <a:bodyPr vert="eaVert" wrap="none">
              <a:spAutoFit/>
            </a:bodyPr>
            <a:lstStyle/>
            <a:p>
              <a:pPr algn="ctr"/>
              <a:r>
                <a:rPr lang="ja-JP" altLang="en-US" sz="1200" dirty="0"/>
                <a:t>予測値</a:t>
              </a:r>
            </a:p>
          </p:txBody>
        </p:sp>
      </p:grpSp>
      <p:sp>
        <p:nvSpPr>
          <p:cNvPr id="80" name="フリーフォーム: 図形 79">
            <a:extLst>
              <a:ext uri="{FF2B5EF4-FFF2-40B4-BE49-F238E27FC236}">
                <a16:creationId xmlns:a16="http://schemas.microsoft.com/office/drawing/2014/main" id="{C8A327CB-902B-476C-AA1C-714441B16ACD}"/>
              </a:ext>
            </a:extLst>
          </p:cNvPr>
          <p:cNvSpPr/>
          <p:nvPr/>
        </p:nvSpPr>
        <p:spPr>
          <a:xfrm>
            <a:off x="2514600" y="5168468"/>
            <a:ext cx="1943100" cy="1030110"/>
          </a:xfrm>
          <a:custGeom>
            <a:avLst/>
            <a:gdLst>
              <a:gd name="connsiteX0" fmla="*/ 0 w 1943100"/>
              <a:gd name="connsiteY0" fmla="*/ 703385 h 703385"/>
              <a:gd name="connsiteX1" fmla="*/ 597877 w 1943100"/>
              <a:gd name="connsiteY1" fmla="*/ 413239 h 703385"/>
              <a:gd name="connsiteX2" fmla="*/ 1362808 w 1943100"/>
              <a:gd name="connsiteY2" fmla="*/ 342900 h 703385"/>
              <a:gd name="connsiteX3" fmla="*/ 1943100 w 1943100"/>
              <a:gd name="connsiteY3" fmla="*/ 0 h 703385"/>
            </a:gdLst>
            <a:ahLst/>
            <a:cxnLst>
              <a:cxn ang="0">
                <a:pos x="connsiteX0" y="connsiteY0"/>
              </a:cxn>
              <a:cxn ang="0">
                <a:pos x="connsiteX1" y="connsiteY1"/>
              </a:cxn>
              <a:cxn ang="0">
                <a:pos x="connsiteX2" y="connsiteY2"/>
              </a:cxn>
              <a:cxn ang="0">
                <a:pos x="connsiteX3" y="connsiteY3"/>
              </a:cxn>
            </a:cxnLst>
            <a:rect l="l" t="t" r="r" b="b"/>
            <a:pathLst>
              <a:path w="1943100" h="703385">
                <a:moveTo>
                  <a:pt x="0" y="703385"/>
                </a:moveTo>
                <a:cubicBezTo>
                  <a:pt x="185371" y="588352"/>
                  <a:pt x="370742" y="473320"/>
                  <a:pt x="597877" y="413239"/>
                </a:cubicBezTo>
                <a:cubicBezTo>
                  <a:pt x="825012" y="353158"/>
                  <a:pt x="1138604" y="411773"/>
                  <a:pt x="1362808" y="342900"/>
                </a:cubicBezTo>
                <a:cubicBezTo>
                  <a:pt x="1587012" y="274027"/>
                  <a:pt x="1765056" y="137013"/>
                  <a:pt x="1943100"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F4322609-03F4-4638-A657-DD9E6DD4AD19}"/>
              </a:ext>
            </a:extLst>
          </p:cNvPr>
          <p:cNvSpPr/>
          <p:nvPr/>
        </p:nvSpPr>
        <p:spPr>
          <a:xfrm>
            <a:off x="5300447" y="6309574"/>
            <a:ext cx="1005403" cy="338554"/>
          </a:xfrm>
          <a:prstGeom prst="rect">
            <a:avLst/>
          </a:prstGeom>
        </p:spPr>
        <p:txBody>
          <a:bodyPr wrap="none">
            <a:spAutoFit/>
          </a:bodyPr>
          <a:lstStyle/>
          <a:p>
            <a:r>
              <a:rPr lang="ja-JP" altLang="en-US" sz="1600" b="1" dirty="0">
                <a:solidFill>
                  <a:srgbClr val="00879E"/>
                </a:solidFill>
              </a:rPr>
              <a:t>丁度よい</a:t>
            </a:r>
          </a:p>
        </p:txBody>
      </p:sp>
      <p:sp>
        <p:nvSpPr>
          <p:cNvPr id="82" name="正方形/長方形 81">
            <a:extLst>
              <a:ext uri="{FF2B5EF4-FFF2-40B4-BE49-F238E27FC236}">
                <a16:creationId xmlns:a16="http://schemas.microsoft.com/office/drawing/2014/main" id="{0271C4A7-4965-4DDB-BEA3-84079C164BB6}"/>
              </a:ext>
            </a:extLst>
          </p:cNvPr>
          <p:cNvSpPr/>
          <p:nvPr/>
        </p:nvSpPr>
        <p:spPr>
          <a:xfrm>
            <a:off x="9021561" y="6286170"/>
            <a:ext cx="766672" cy="250342"/>
          </a:xfrm>
          <a:prstGeom prst="rect">
            <a:avLst/>
          </a:prstGeom>
        </p:spPr>
        <p:txBody>
          <a:bodyPr wrap="none">
            <a:spAutoFit/>
          </a:bodyPr>
          <a:lstStyle/>
          <a:p>
            <a:pPr algn="ctr"/>
            <a:r>
              <a:rPr lang="ja-JP" altLang="en-US" sz="1200" dirty="0"/>
              <a:t>訓練データ</a:t>
            </a:r>
          </a:p>
        </p:txBody>
      </p:sp>
      <p:grpSp>
        <p:nvGrpSpPr>
          <p:cNvPr id="83" name="グループ化 82">
            <a:extLst>
              <a:ext uri="{FF2B5EF4-FFF2-40B4-BE49-F238E27FC236}">
                <a16:creationId xmlns:a16="http://schemas.microsoft.com/office/drawing/2014/main" id="{39E64DE1-93DB-433B-BD0D-00CE2E134ADA}"/>
              </a:ext>
            </a:extLst>
          </p:cNvPr>
          <p:cNvGrpSpPr/>
          <p:nvPr/>
        </p:nvGrpSpPr>
        <p:grpSpPr>
          <a:xfrm>
            <a:off x="7343383" y="4810851"/>
            <a:ext cx="2523459" cy="1599282"/>
            <a:chOff x="4754718" y="4799877"/>
            <a:chExt cx="2523459" cy="1599282"/>
          </a:xfrm>
        </p:grpSpPr>
        <p:cxnSp>
          <p:nvCxnSpPr>
            <p:cNvPr id="84" name="直線矢印コネクタ 83">
              <a:extLst>
                <a:ext uri="{FF2B5EF4-FFF2-40B4-BE49-F238E27FC236}">
                  <a16:creationId xmlns:a16="http://schemas.microsoft.com/office/drawing/2014/main" id="{BABAE664-168E-43A5-8071-F65CBED02297}"/>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85" name="直線矢印コネクタ 84">
              <a:extLst>
                <a:ext uri="{FF2B5EF4-FFF2-40B4-BE49-F238E27FC236}">
                  <a16:creationId xmlns:a16="http://schemas.microsoft.com/office/drawing/2014/main" id="{66DD0620-FF9E-4FBD-BCC0-887D9D2C2585}"/>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6" name="楕円 85">
              <a:extLst>
                <a:ext uri="{FF2B5EF4-FFF2-40B4-BE49-F238E27FC236}">
                  <a16:creationId xmlns:a16="http://schemas.microsoft.com/office/drawing/2014/main" id="{37E8ACBC-25AC-45DF-9D4D-654F7B313A14}"/>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7" name="楕円 86">
              <a:extLst>
                <a:ext uri="{FF2B5EF4-FFF2-40B4-BE49-F238E27FC236}">
                  <a16:creationId xmlns:a16="http://schemas.microsoft.com/office/drawing/2014/main" id="{B645BACE-8953-4759-A3DA-78750A843A23}"/>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8" name="楕円 87">
              <a:extLst>
                <a:ext uri="{FF2B5EF4-FFF2-40B4-BE49-F238E27FC236}">
                  <a16:creationId xmlns:a16="http://schemas.microsoft.com/office/drawing/2014/main" id="{A3603AAD-2EFF-4F98-9DD6-17863D6CCB57}"/>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65001632-D206-4438-9A74-8F605EFC7409}"/>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0" name="楕円 89">
              <a:extLst>
                <a:ext uri="{FF2B5EF4-FFF2-40B4-BE49-F238E27FC236}">
                  <a16:creationId xmlns:a16="http://schemas.microsoft.com/office/drawing/2014/main" id="{7228821D-BD52-470A-87BE-A75F6F8EED7E}"/>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D499C0EA-7272-44AB-9DA5-7D7CBC9E49E5}"/>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2" name="楕円 91">
              <a:extLst>
                <a:ext uri="{FF2B5EF4-FFF2-40B4-BE49-F238E27FC236}">
                  <a16:creationId xmlns:a16="http://schemas.microsoft.com/office/drawing/2014/main" id="{5682AAFB-7A34-4107-8740-CEBED0D0847D}"/>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3" name="楕円 92">
              <a:extLst>
                <a:ext uri="{FF2B5EF4-FFF2-40B4-BE49-F238E27FC236}">
                  <a16:creationId xmlns:a16="http://schemas.microsoft.com/office/drawing/2014/main" id="{6AB21AF3-CAC8-4239-B235-F5CD0EBC2F57}"/>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4" name="楕円 93">
              <a:extLst>
                <a:ext uri="{FF2B5EF4-FFF2-40B4-BE49-F238E27FC236}">
                  <a16:creationId xmlns:a16="http://schemas.microsoft.com/office/drawing/2014/main" id="{5D32BA72-08CE-4612-85AD-036F83569F19}"/>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id="{FFD9AD13-573C-40C4-A546-4B1D80A9EAFD}"/>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6" name="楕円 95">
              <a:extLst>
                <a:ext uri="{FF2B5EF4-FFF2-40B4-BE49-F238E27FC236}">
                  <a16:creationId xmlns:a16="http://schemas.microsoft.com/office/drawing/2014/main" id="{EBEFDF8C-18F1-47DD-AFBC-D5E2CD8EBC12}"/>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7" name="楕円 96">
              <a:extLst>
                <a:ext uri="{FF2B5EF4-FFF2-40B4-BE49-F238E27FC236}">
                  <a16:creationId xmlns:a16="http://schemas.microsoft.com/office/drawing/2014/main" id="{79A768EF-40AB-4D6F-9023-3E2E0B1AF55B}"/>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34B3216C-1C02-463B-B246-49CAE7E9D154}"/>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9" name="楕円 98">
              <a:extLst>
                <a:ext uri="{FF2B5EF4-FFF2-40B4-BE49-F238E27FC236}">
                  <a16:creationId xmlns:a16="http://schemas.microsoft.com/office/drawing/2014/main" id="{00EA2725-0BBE-4C2B-B840-72B2C6AF2CA3}"/>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0" name="楕円 99">
              <a:extLst>
                <a:ext uri="{FF2B5EF4-FFF2-40B4-BE49-F238E27FC236}">
                  <a16:creationId xmlns:a16="http://schemas.microsoft.com/office/drawing/2014/main" id="{C5F707A0-4339-49A3-AD5B-3D9485D805B6}"/>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1" name="正方形/長方形 100">
              <a:extLst>
                <a:ext uri="{FF2B5EF4-FFF2-40B4-BE49-F238E27FC236}">
                  <a16:creationId xmlns:a16="http://schemas.microsoft.com/office/drawing/2014/main" id="{433E7072-1548-4E8F-BD67-63A6E8BEED47}"/>
                </a:ext>
              </a:extLst>
            </p:cNvPr>
            <p:cNvSpPr/>
            <p:nvPr/>
          </p:nvSpPr>
          <p:spPr>
            <a:xfrm>
              <a:off x="4754718" y="4925902"/>
              <a:ext cx="333789" cy="500684"/>
            </a:xfrm>
            <a:prstGeom prst="rect">
              <a:avLst/>
            </a:prstGeom>
          </p:spPr>
          <p:txBody>
            <a:bodyPr vert="eaVert" wrap="none">
              <a:spAutoFit/>
            </a:bodyPr>
            <a:lstStyle/>
            <a:p>
              <a:pPr algn="ctr"/>
              <a:r>
                <a:rPr lang="ja-JP" altLang="en-US" sz="1200" dirty="0"/>
                <a:t>予測値</a:t>
              </a:r>
            </a:p>
          </p:txBody>
        </p:sp>
      </p:grpSp>
      <p:sp>
        <p:nvSpPr>
          <p:cNvPr id="103" name="正方形/長方形 102">
            <a:extLst>
              <a:ext uri="{FF2B5EF4-FFF2-40B4-BE49-F238E27FC236}">
                <a16:creationId xmlns:a16="http://schemas.microsoft.com/office/drawing/2014/main" id="{E8E18C77-3695-49AC-84D9-1A8E7BB07533}"/>
              </a:ext>
            </a:extLst>
          </p:cNvPr>
          <p:cNvSpPr/>
          <p:nvPr/>
        </p:nvSpPr>
        <p:spPr>
          <a:xfrm>
            <a:off x="7889112" y="6320548"/>
            <a:ext cx="800219" cy="338554"/>
          </a:xfrm>
          <a:prstGeom prst="rect">
            <a:avLst/>
          </a:prstGeom>
        </p:spPr>
        <p:txBody>
          <a:bodyPr wrap="none">
            <a:spAutoFit/>
          </a:bodyPr>
          <a:lstStyle/>
          <a:p>
            <a:r>
              <a:rPr lang="ja-JP" altLang="en-US" sz="1600" b="1" dirty="0">
                <a:solidFill>
                  <a:srgbClr val="00879E"/>
                </a:solidFill>
              </a:rPr>
              <a:t>過学習</a:t>
            </a:r>
          </a:p>
        </p:txBody>
      </p:sp>
      <p:sp>
        <p:nvSpPr>
          <p:cNvPr id="104" name="フリーフォーム: 図形 103">
            <a:extLst>
              <a:ext uri="{FF2B5EF4-FFF2-40B4-BE49-F238E27FC236}">
                <a16:creationId xmlns:a16="http://schemas.microsoft.com/office/drawing/2014/main" id="{922327DF-766D-463C-A309-5A9BD9493363}"/>
              </a:ext>
            </a:extLst>
          </p:cNvPr>
          <p:cNvSpPr/>
          <p:nvPr/>
        </p:nvSpPr>
        <p:spPr>
          <a:xfrm>
            <a:off x="7873628" y="5120064"/>
            <a:ext cx="1727572" cy="1034551"/>
          </a:xfrm>
          <a:custGeom>
            <a:avLst/>
            <a:gdLst>
              <a:gd name="connsiteX0" fmla="*/ 4280 w 1727572"/>
              <a:gd name="connsiteY0" fmla="*/ 1034551 h 1034551"/>
              <a:gd name="connsiteX1" fmla="*/ 30657 w 1727572"/>
              <a:gd name="connsiteY1" fmla="*/ 524598 h 1034551"/>
              <a:gd name="connsiteX2" fmla="*/ 232880 w 1727572"/>
              <a:gd name="connsiteY2" fmla="*/ 709236 h 1034551"/>
              <a:gd name="connsiteX3" fmla="*/ 417518 w 1727572"/>
              <a:gd name="connsiteY3" fmla="*/ 366336 h 1034551"/>
              <a:gd name="connsiteX4" fmla="*/ 602157 w 1727572"/>
              <a:gd name="connsiteY4" fmla="*/ 682859 h 1034551"/>
              <a:gd name="connsiteX5" fmla="*/ 795587 w 1727572"/>
              <a:gd name="connsiteY5" fmla="*/ 805951 h 1034551"/>
              <a:gd name="connsiteX6" fmla="*/ 945057 w 1727572"/>
              <a:gd name="connsiteY6" fmla="*/ 999382 h 1034551"/>
              <a:gd name="connsiteX7" fmla="*/ 1191241 w 1727572"/>
              <a:gd name="connsiteY7" fmla="*/ 867498 h 1034551"/>
              <a:gd name="connsiteX8" fmla="*/ 1182449 w 1727572"/>
              <a:gd name="connsiteY8" fmla="*/ 612521 h 1034551"/>
              <a:gd name="connsiteX9" fmla="*/ 1367087 w 1727572"/>
              <a:gd name="connsiteY9" fmla="*/ 427882 h 1034551"/>
              <a:gd name="connsiteX10" fmla="*/ 1367087 w 1727572"/>
              <a:gd name="connsiteY10" fmla="*/ 164113 h 1034551"/>
              <a:gd name="connsiteX11" fmla="*/ 1507764 w 1727572"/>
              <a:gd name="connsiteY11" fmla="*/ 797159 h 1034551"/>
              <a:gd name="connsiteX12" fmla="*/ 1613272 w 1727572"/>
              <a:gd name="connsiteY12" fmla="*/ 586144 h 1034551"/>
              <a:gd name="connsiteX13" fmla="*/ 1586895 w 1727572"/>
              <a:gd name="connsiteY13" fmla="*/ 14644 h 1034551"/>
              <a:gd name="connsiteX14" fmla="*/ 1727572 w 1727572"/>
              <a:gd name="connsiteY14" fmla="*/ 225659 h 103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7572" h="1034551">
                <a:moveTo>
                  <a:pt x="4280" y="1034551"/>
                </a:moveTo>
                <a:cubicBezTo>
                  <a:pt x="-1582" y="806684"/>
                  <a:pt x="-7443" y="578817"/>
                  <a:pt x="30657" y="524598"/>
                </a:cubicBezTo>
                <a:cubicBezTo>
                  <a:pt x="68757" y="470379"/>
                  <a:pt x="168403" y="735613"/>
                  <a:pt x="232880" y="709236"/>
                </a:cubicBezTo>
                <a:cubicBezTo>
                  <a:pt x="297357" y="682859"/>
                  <a:pt x="355972" y="370732"/>
                  <a:pt x="417518" y="366336"/>
                </a:cubicBezTo>
                <a:cubicBezTo>
                  <a:pt x="479064" y="361940"/>
                  <a:pt x="539146" y="609590"/>
                  <a:pt x="602157" y="682859"/>
                </a:cubicBezTo>
                <a:cubicBezTo>
                  <a:pt x="665168" y="756128"/>
                  <a:pt x="738437" y="753197"/>
                  <a:pt x="795587" y="805951"/>
                </a:cubicBezTo>
                <a:cubicBezTo>
                  <a:pt x="852737" y="858705"/>
                  <a:pt x="879115" y="989124"/>
                  <a:pt x="945057" y="999382"/>
                </a:cubicBezTo>
                <a:cubicBezTo>
                  <a:pt x="1010999" y="1009640"/>
                  <a:pt x="1151676" y="931975"/>
                  <a:pt x="1191241" y="867498"/>
                </a:cubicBezTo>
                <a:cubicBezTo>
                  <a:pt x="1230806" y="803021"/>
                  <a:pt x="1153141" y="685790"/>
                  <a:pt x="1182449" y="612521"/>
                </a:cubicBezTo>
                <a:cubicBezTo>
                  <a:pt x="1211757" y="539252"/>
                  <a:pt x="1336314" y="502617"/>
                  <a:pt x="1367087" y="427882"/>
                </a:cubicBezTo>
                <a:cubicBezTo>
                  <a:pt x="1397860" y="353147"/>
                  <a:pt x="1343641" y="102567"/>
                  <a:pt x="1367087" y="164113"/>
                </a:cubicBezTo>
                <a:cubicBezTo>
                  <a:pt x="1390533" y="225659"/>
                  <a:pt x="1466733" y="726820"/>
                  <a:pt x="1507764" y="797159"/>
                </a:cubicBezTo>
                <a:cubicBezTo>
                  <a:pt x="1548795" y="867498"/>
                  <a:pt x="1600084" y="716563"/>
                  <a:pt x="1613272" y="586144"/>
                </a:cubicBezTo>
                <a:cubicBezTo>
                  <a:pt x="1626460" y="455725"/>
                  <a:pt x="1567845" y="74725"/>
                  <a:pt x="1586895" y="14644"/>
                </a:cubicBezTo>
                <a:cubicBezTo>
                  <a:pt x="1605945" y="-45437"/>
                  <a:pt x="1666758" y="90111"/>
                  <a:pt x="1727572" y="225659"/>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E0A500AA-F5ED-4660-8A93-B77A9534683E}"/>
              </a:ext>
            </a:extLst>
          </p:cNvPr>
          <p:cNvSpPr/>
          <p:nvPr/>
        </p:nvSpPr>
        <p:spPr>
          <a:xfrm>
            <a:off x="2815945" y="5421570"/>
            <a:ext cx="155003" cy="155003"/>
          </a:xfrm>
          <a:prstGeom prst="ellipse">
            <a:avLst/>
          </a:prstGeom>
          <a:solidFill>
            <a:srgbClr val="00B0F0"/>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B247C34-C028-CE11-C8A7-B63BE4E55D84}"/>
              </a:ext>
            </a:extLst>
          </p:cNvPr>
          <p:cNvSpPr/>
          <p:nvPr/>
        </p:nvSpPr>
        <p:spPr>
          <a:xfrm>
            <a:off x="2467311" y="5098580"/>
            <a:ext cx="1107997" cy="276999"/>
          </a:xfrm>
          <a:prstGeom prst="rect">
            <a:avLst/>
          </a:prstGeom>
        </p:spPr>
        <p:txBody>
          <a:bodyPr wrap="none">
            <a:spAutoFit/>
          </a:bodyPr>
          <a:lstStyle/>
          <a:p>
            <a:pPr algn="ctr"/>
            <a:r>
              <a:rPr lang="ja-JP" altLang="en-US" sz="1200" dirty="0">
                <a:solidFill>
                  <a:srgbClr val="00B0F0"/>
                </a:solidFill>
              </a:rPr>
              <a:t>未知のデータ</a:t>
            </a:r>
          </a:p>
        </p:txBody>
      </p:sp>
      <p:sp>
        <p:nvSpPr>
          <p:cNvPr id="8" name="楕円 7">
            <a:extLst>
              <a:ext uri="{FF2B5EF4-FFF2-40B4-BE49-F238E27FC236}">
                <a16:creationId xmlns:a16="http://schemas.microsoft.com/office/drawing/2014/main" id="{31C8F40B-DA99-445D-C898-F00DF2BEFF96}"/>
              </a:ext>
            </a:extLst>
          </p:cNvPr>
          <p:cNvSpPr/>
          <p:nvPr/>
        </p:nvSpPr>
        <p:spPr>
          <a:xfrm>
            <a:off x="5450064" y="5444408"/>
            <a:ext cx="155003" cy="155003"/>
          </a:xfrm>
          <a:prstGeom prst="ellipse">
            <a:avLst/>
          </a:prstGeom>
          <a:solidFill>
            <a:srgbClr val="00B0F0"/>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703A7EAC-D248-AEFB-C2E1-534A147E8E41}"/>
              </a:ext>
            </a:extLst>
          </p:cNvPr>
          <p:cNvSpPr/>
          <p:nvPr/>
        </p:nvSpPr>
        <p:spPr>
          <a:xfrm>
            <a:off x="8032591" y="5457662"/>
            <a:ext cx="155003" cy="155003"/>
          </a:xfrm>
          <a:prstGeom prst="ellipse">
            <a:avLst/>
          </a:prstGeom>
          <a:solidFill>
            <a:srgbClr val="00B0F0"/>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046664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187</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4-2.</a:t>
            </a:r>
            <a:r>
              <a:rPr lang="ja-JP" altLang="en-US" sz="2100" b="1" spc="300" dirty="0">
                <a:solidFill>
                  <a:srgbClr val="BFBFBF"/>
                </a:solidFill>
              </a:rPr>
              <a:t>決定木の実装</a:t>
            </a:r>
            <a:endParaRPr lang="en-US" altLang="ja-JP" sz="2100" b="1" spc="300" dirty="0">
              <a:solidFill>
                <a:srgbClr val="BFBFBF"/>
              </a:solidFill>
            </a:endParaRPr>
          </a:p>
          <a:p>
            <a:pPr algn="l">
              <a:lnSpc>
                <a:spcPct val="150000"/>
              </a:lnSpc>
            </a:pPr>
            <a:r>
              <a:rPr lang="en-US" altLang="ja-JP" sz="2100" b="1" spc="300" dirty="0">
                <a:solidFill>
                  <a:schemeClr val="tx1">
                    <a:lumMod val="75000"/>
                    <a:lumOff val="25000"/>
                  </a:schemeClr>
                </a:solidFill>
              </a:rPr>
              <a:t>4-3.</a:t>
            </a:r>
            <a:r>
              <a:rPr lang="ja-JP" altLang="en-US" sz="2100" b="1" spc="300" dirty="0">
                <a:solidFill>
                  <a:schemeClr val="tx1">
                    <a:lumMod val="75000"/>
                    <a:lumOff val="25000"/>
                  </a:schemeClr>
                </a:solidFill>
              </a:rPr>
              <a:t>決定木のパラメータチューニング</a:t>
            </a:r>
            <a:endParaRPr lang="en-US" altLang="ja-JP" sz="2100" b="1" spc="300" dirty="0">
              <a:solidFill>
                <a:schemeClr val="tx1">
                  <a:lumMod val="75000"/>
                  <a:lumOff val="25000"/>
                </a:schemeClr>
              </a:solidFill>
            </a:endParaRPr>
          </a:p>
          <a:p>
            <a:pPr algn="l">
              <a:lnSpc>
                <a:spcPct val="150000"/>
              </a:lnSpc>
            </a:pPr>
            <a:r>
              <a:rPr lang="en-US" altLang="ja-JP" sz="2100" b="1" spc="300" dirty="0">
                <a:solidFill>
                  <a:srgbClr val="BFBFBF"/>
                </a:solidFill>
              </a:rPr>
              <a:t>4-4.</a:t>
            </a:r>
            <a:r>
              <a:rPr lang="ja-JP" altLang="en-US" sz="2100" b="1" spc="300" dirty="0">
                <a:solidFill>
                  <a:srgbClr val="BFBFBF"/>
                </a:solidFill>
              </a:rPr>
              <a:t>オプション演習：決定木</a:t>
            </a:r>
            <a:endParaRPr lang="en-US" altLang="ja-JP" sz="2100" b="1" spc="300" dirty="0">
              <a:solidFill>
                <a:srgbClr val="BFBFBF"/>
              </a:solidFill>
            </a:endParaRPr>
          </a:p>
          <a:p>
            <a:pPr algn="l">
              <a:lnSpc>
                <a:spcPct val="150000"/>
              </a:lnSpc>
            </a:pPr>
            <a:r>
              <a:rPr kumimoji="1" lang="en-US" altLang="ja-JP" sz="2100" b="1" spc="300" dirty="0">
                <a:solidFill>
                  <a:srgbClr val="BFBFBF"/>
                </a:solidFill>
              </a:rPr>
              <a:t>4-5.</a:t>
            </a:r>
            <a:r>
              <a:rPr kumimoji="1" lang="ja-JP" altLang="en-US" sz="2100" b="1" spc="300" dirty="0">
                <a:solidFill>
                  <a:srgbClr val="BFBFBF"/>
                </a:solidFill>
              </a:rPr>
              <a:t>ランダムフォレスト</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4-6.</a:t>
            </a:r>
            <a:r>
              <a:rPr lang="ja-JP" altLang="en-US" sz="2100" b="1" spc="300" dirty="0">
                <a:solidFill>
                  <a:srgbClr val="BFBFBF"/>
                </a:solidFill>
              </a:rPr>
              <a:t>ランダムフォレストの実装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4-7.</a:t>
            </a:r>
            <a:r>
              <a:rPr lang="ja-JP" altLang="en-US" sz="2100" b="1" spc="300" dirty="0">
                <a:solidFill>
                  <a:srgbClr val="BFBFBF"/>
                </a:solidFill>
              </a:rPr>
              <a:t>ランダムフォレストのパラメータチューニング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4-8.</a:t>
            </a:r>
            <a:r>
              <a:rPr lang="ja-JP" altLang="en-US" sz="2100" b="1" spc="300" dirty="0">
                <a:solidFill>
                  <a:srgbClr val="BFBFBF"/>
                </a:solidFill>
              </a:rPr>
              <a:t>オプション演習：ランダムフォレスト</a:t>
            </a:r>
            <a:endParaRPr lang="en-US" altLang="ja-JP" sz="2100" b="1" spc="300" dirty="0">
              <a:solidFill>
                <a:srgbClr val="BFBFBF"/>
              </a:solidFill>
            </a:endParaRPr>
          </a:p>
        </p:txBody>
      </p:sp>
    </p:spTree>
    <p:extLst>
      <p:ext uri="{BB962C8B-B14F-4D97-AF65-F5344CB8AC3E}">
        <p14:creationId xmlns:p14="http://schemas.microsoft.com/office/powerpoint/2010/main" val="103208371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en-US" altLang="ja-JP" dirty="0"/>
              <a:t>4-3-1.</a:t>
            </a:r>
            <a:r>
              <a:rPr lang="ja-JP" altLang="en-US" dirty="0"/>
              <a:t>決定木ハンズオン モデルを改良する</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nSpc>
                <a:spcPct val="120000"/>
              </a:lnSpc>
              <a:spcBef>
                <a:spcPts val="0"/>
              </a:spcBef>
              <a:spcAft>
                <a:spcPts val="2400"/>
              </a:spcAft>
              <a:buClr>
                <a:srgbClr val="F36C37"/>
              </a:buClr>
              <a:buNone/>
            </a:pPr>
            <a:r>
              <a:rPr lang="ja-JP" altLang="en-US" sz="2000" b="1" dirty="0">
                <a:solidFill>
                  <a:srgbClr val="F36C37"/>
                </a:solidFill>
              </a:rPr>
              <a:t>決定木モデルを用いて、価格が決定された根拠を理解することができるモデルが</a:t>
            </a:r>
            <a:br>
              <a:rPr lang="en-US" altLang="ja-JP" sz="2000" b="1" dirty="0">
                <a:solidFill>
                  <a:srgbClr val="F36C37"/>
                </a:solidFill>
              </a:rPr>
            </a:br>
            <a:r>
              <a:rPr lang="ja-JP" altLang="en-US" sz="2000" b="1" dirty="0">
                <a:solidFill>
                  <a:srgbClr val="F36C37"/>
                </a:solidFill>
              </a:rPr>
              <a:t>出来上がりました。しかし、肝心の予測精度はあまり上がらず、実用することは</a:t>
            </a:r>
            <a:br>
              <a:rPr lang="en-US" altLang="ja-JP" sz="2000" b="1" dirty="0">
                <a:solidFill>
                  <a:srgbClr val="F36C37"/>
                </a:solidFill>
              </a:rPr>
            </a:br>
            <a:r>
              <a:rPr lang="ja-JP" altLang="en-US" sz="2000" b="1" dirty="0">
                <a:solidFill>
                  <a:srgbClr val="F36C37"/>
                </a:solidFill>
              </a:rPr>
              <a:t>難しそうです。</a:t>
            </a:r>
            <a:br>
              <a:rPr lang="en-US" altLang="ja-JP" sz="2000" b="1" dirty="0">
                <a:solidFill>
                  <a:srgbClr val="F36C37"/>
                </a:solidFill>
              </a:rPr>
            </a:br>
            <a:r>
              <a:rPr lang="ja-JP" altLang="en-US" sz="2000" b="1" dirty="0">
                <a:solidFill>
                  <a:srgbClr val="F36C37"/>
                </a:solidFill>
              </a:rPr>
              <a:t>また、木の構造を見ても、直観的に何が大事なのか把握しづらいように思えます。</a:t>
            </a:r>
            <a:endParaRPr lang="en-US" altLang="ja-JP" sz="2000" b="1" dirty="0">
              <a:solidFill>
                <a:srgbClr val="F36C37"/>
              </a:solidFill>
            </a:endParaRPr>
          </a:p>
          <a:p>
            <a:pPr marL="0" indent="0">
              <a:lnSpc>
                <a:spcPct val="120000"/>
              </a:lnSpc>
              <a:spcBef>
                <a:spcPts val="0"/>
              </a:spcBef>
              <a:spcAft>
                <a:spcPts val="2400"/>
              </a:spcAft>
              <a:buClr>
                <a:srgbClr val="F36C37"/>
              </a:buClr>
              <a:buNone/>
            </a:pPr>
            <a:r>
              <a:rPr lang="ja-JP" altLang="en-US" sz="2000" b="1" dirty="0">
                <a:solidFill>
                  <a:srgbClr val="F36C37"/>
                </a:solidFill>
              </a:rPr>
              <a:t>そこで、パラメータチューニングでモデルを改良するとともに、説明変数の重要度</a:t>
            </a:r>
            <a:br>
              <a:rPr lang="en-US" altLang="ja-JP" sz="2000" b="1" dirty="0">
                <a:solidFill>
                  <a:srgbClr val="F36C37"/>
                </a:solidFill>
              </a:rPr>
            </a:br>
            <a:r>
              <a:rPr lang="ja-JP" altLang="en-US" sz="2000" b="1" dirty="0">
                <a:solidFill>
                  <a:srgbClr val="F36C37"/>
                </a:solidFill>
              </a:rPr>
              <a:t>を確認してみます。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188</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今回改良を行うポイント</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モデルのパラメータチューニングを行う</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説明変数の重要度を確認する</a:t>
            </a:r>
            <a:endParaRPr lang="en-US" altLang="ja-JP" sz="2000" b="1" dirty="0"/>
          </a:p>
        </p:txBody>
      </p:sp>
      <p:sp>
        <p:nvSpPr>
          <p:cNvPr id="16" name="思考の吹き出し: 雲形 15">
            <a:extLst>
              <a:ext uri="{FF2B5EF4-FFF2-40B4-BE49-F238E27FC236}">
                <a16:creationId xmlns:a16="http://schemas.microsoft.com/office/drawing/2014/main" id="{B7B665ED-F3B8-4F54-9C33-13DCF32DFE7A}"/>
              </a:ext>
            </a:extLst>
          </p:cNvPr>
          <p:cNvSpPr/>
          <p:nvPr/>
        </p:nvSpPr>
        <p:spPr>
          <a:xfrm>
            <a:off x="6875585" y="3940880"/>
            <a:ext cx="3916521" cy="1280712"/>
          </a:xfrm>
          <a:prstGeom prst="cloudCallout">
            <a:avLst>
              <a:gd name="adj1" fmla="val -29193"/>
              <a:gd name="adj2" fmla="val 61688"/>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過学習をなんとかしないと</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使えないな</a:t>
            </a:r>
            <a:r>
              <a:rPr kumimoji="1" lang="en-US" altLang="ja-JP" sz="1400" b="1" dirty="0">
                <a:solidFill>
                  <a:srgbClr val="494949"/>
                </a:solidFill>
                <a:latin typeface="+mn-ea"/>
              </a:rPr>
              <a:t>...</a:t>
            </a:r>
          </a:p>
          <a:p>
            <a:pPr algn="ctr"/>
            <a:r>
              <a:rPr kumimoji="1" lang="ja-JP" altLang="en-US" sz="1400" b="1" dirty="0">
                <a:solidFill>
                  <a:srgbClr val="494949"/>
                </a:solidFill>
                <a:latin typeface="+mn-ea"/>
              </a:rPr>
              <a:t>木の構造を全部確認するのはちょっと</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pic>
        <p:nvPicPr>
          <p:cNvPr id="14" name="図 13">
            <a:extLst>
              <a:ext uri="{FF2B5EF4-FFF2-40B4-BE49-F238E27FC236}">
                <a16:creationId xmlns:a16="http://schemas.microsoft.com/office/drawing/2014/main" id="{CE8F2693-27D3-4CD2-BD44-BB3A6714E5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9288" y="4943357"/>
            <a:ext cx="1377209" cy="1376150"/>
          </a:xfrm>
          <a:prstGeom prst="rect">
            <a:avLst/>
          </a:prstGeom>
        </p:spPr>
      </p:pic>
      <p:sp>
        <p:nvSpPr>
          <p:cNvPr id="18" name="吹き出し: 角を丸めた四角形 17">
            <a:extLst>
              <a:ext uri="{FF2B5EF4-FFF2-40B4-BE49-F238E27FC236}">
                <a16:creationId xmlns:a16="http://schemas.microsoft.com/office/drawing/2014/main" id="{306242E2-9A15-4CCF-9444-02F25070408A}"/>
              </a:ext>
            </a:extLst>
          </p:cNvPr>
          <p:cNvSpPr/>
          <p:nvPr/>
        </p:nvSpPr>
        <p:spPr>
          <a:xfrm>
            <a:off x="7999859" y="5661490"/>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pic>
        <p:nvPicPr>
          <p:cNvPr id="19" name="図 18">
            <a:extLst>
              <a:ext uri="{FF2B5EF4-FFF2-40B4-BE49-F238E27FC236}">
                <a16:creationId xmlns:a16="http://schemas.microsoft.com/office/drawing/2014/main" id="{6908D3C3-9FD0-492A-923C-724F606E43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5157" y="5300595"/>
            <a:ext cx="941816" cy="941816"/>
          </a:xfrm>
          <a:prstGeom prst="rect">
            <a:avLst/>
          </a:prstGeom>
        </p:spPr>
      </p:pic>
    </p:spTree>
    <p:extLst>
      <p:ext uri="{BB962C8B-B14F-4D97-AF65-F5344CB8AC3E}">
        <p14:creationId xmlns:p14="http://schemas.microsoft.com/office/powerpoint/2010/main" val="110256236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4-3-2.</a:t>
            </a:r>
            <a:r>
              <a:rPr kumimoji="1" lang="ja-JP" altLang="en-US" dirty="0"/>
              <a:t>決定木モデルを改良する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189</a:t>
            </a:fld>
            <a:endParaRPr kumimoji="1" lang="ja-JP" altLang="en-US"/>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パラメータチューニング、特徴量の重要度確認をプログラムで実行してみます。</a:t>
            </a:r>
            <a:br>
              <a:rPr lang="en-US" altLang="ja-JP" sz="2000" b="1" dirty="0">
                <a:solidFill>
                  <a:srgbClr val="F36C37"/>
                </a:solidFill>
              </a:rPr>
            </a:br>
            <a:r>
              <a:rPr lang="ja-JP" altLang="en-US" sz="2000" b="1" dirty="0">
                <a:solidFill>
                  <a:srgbClr val="F36C37"/>
                </a:solidFill>
              </a:rPr>
              <a:t>このプログラムでは、引き続き戸建て価格を、</a:t>
            </a:r>
            <a:br>
              <a:rPr lang="en-US" altLang="ja-JP" sz="2000" b="1" dirty="0">
                <a:solidFill>
                  <a:srgbClr val="F36C37"/>
                </a:solidFill>
              </a:rPr>
            </a:br>
            <a:r>
              <a:rPr lang="ja-JP" altLang="en-US" sz="2000" b="1" dirty="0">
                <a:solidFill>
                  <a:srgbClr val="F36C37"/>
                </a:solidFill>
              </a:rPr>
              <a:t>決定木を用いて予測するモデルを作成します。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en-US" altLang="ja-JP" sz="1600" b="1" dirty="0">
                <a:solidFill>
                  <a:srgbClr val="494949"/>
                </a:solidFill>
              </a:rPr>
              <a:t>(Colab</a:t>
            </a:r>
            <a:r>
              <a:rPr lang="ja-JP" altLang="en-US" sz="1600" b="1" dirty="0">
                <a:solidFill>
                  <a:srgbClr val="494949"/>
                </a:solidFill>
              </a:rPr>
              <a:t> ノートブックの接続が終了している場合には始めから再度実行します</a:t>
            </a:r>
            <a:r>
              <a:rPr lang="en-US" altLang="ja-JP" sz="1600" b="1" dirty="0">
                <a:solidFill>
                  <a:srgbClr val="494949"/>
                </a:solidFill>
              </a:rPr>
              <a:t>)</a:t>
            </a:r>
          </a:p>
        </p:txBody>
      </p:sp>
      <p:sp>
        <p:nvSpPr>
          <p:cNvPr id="9" name="テキスト ボックス 8">
            <a:extLst>
              <a:ext uri="{FF2B5EF4-FFF2-40B4-BE49-F238E27FC236}">
                <a16:creationId xmlns:a16="http://schemas.microsoft.com/office/drawing/2014/main" id="{4FE66F6D-9176-48B2-876B-442F21892379}"/>
              </a:ext>
            </a:extLst>
          </p:cNvPr>
          <p:cNvSpPr txBox="1"/>
          <p:nvPr/>
        </p:nvSpPr>
        <p:spPr>
          <a:xfrm>
            <a:off x="766765" y="93406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dirty="0"/>
              <a:t>さきほどの続きから </a:t>
            </a: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4-1_</a:t>
            </a:r>
            <a:r>
              <a:rPr lang="ja-JP" altLang="en-US" dirty="0"/>
              <a:t>決定木による戸建ての価格予測</a:t>
            </a:r>
            <a:r>
              <a:rPr lang="en-US" altLang="ja-JP" dirty="0"/>
              <a:t>.ipynb </a:t>
            </a:r>
            <a:r>
              <a:rPr lang="ja-JP" altLang="en-US" dirty="0"/>
              <a:t>」を実行する</a:t>
            </a:r>
          </a:p>
        </p:txBody>
      </p:sp>
    </p:spTree>
    <p:extLst>
      <p:ext uri="{BB962C8B-B14F-4D97-AF65-F5344CB8AC3E}">
        <p14:creationId xmlns:p14="http://schemas.microsoft.com/office/powerpoint/2010/main" val="998702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67FF84-7E92-4EE8-125B-60EC1778E515}"/>
              </a:ext>
            </a:extLst>
          </p:cNvPr>
          <p:cNvSpPr>
            <a:spLocks noGrp="1"/>
          </p:cNvSpPr>
          <p:nvPr>
            <p:ph type="title"/>
          </p:nvPr>
        </p:nvSpPr>
        <p:spPr/>
        <p:txBody>
          <a:bodyPr/>
          <a:lstStyle/>
          <a:p>
            <a:r>
              <a:rPr lang="ja-JP" altLang="en-US"/>
              <a:t>教師なし学習</a:t>
            </a:r>
            <a:endParaRPr kumimoji="1" lang="ja-JP" altLang="en-US"/>
          </a:p>
        </p:txBody>
      </p:sp>
    </p:spTree>
    <p:extLst>
      <p:ext uri="{BB962C8B-B14F-4D97-AF65-F5344CB8AC3E}">
        <p14:creationId xmlns:p14="http://schemas.microsoft.com/office/powerpoint/2010/main" val="122096543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4-3-3.</a:t>
            </a:r>
            <a:r>
              <a:rPr lang="ja-JP" altLang="en-US" dirty="0"/>
              <a:t>パラメータチューニング</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190</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867990" y="5109909"/>
            <a:ext cx="8640762" cy="1338718"/>
          </a:xfrm>
        </p:spPr>
        <p:txBody>
          <a:bodyPr>
            <a:normAutofit/>
          </a:bodyPr>
          <a:lstStyle/>
          <a:p>
            <a:pPr>
              <a:buClr>
                <a:srgbClr val="F36C37"/>
              </a:buClr>
            </a:pPr>
            <a:r>
              <a:rPr lang="ja-JP" altLang="en-US" sz="1600" b="1" dirty="0"/>
              <a:t>ほとんどのモデルでハイパーパラメータを調整することができる</a:t>
            </a:r>
          </a:p>
          <a:p>
            <a:pPr>
              <a:buClr>
                <a:srgbClr val="F36C37"/>
              </a:buClr>
            </a:pPr>
            <a:r>
              <a:rPr lang="ja-JP" altLang="en-US" sz="1600" b="1" dirty="0"/>
              <a:t>ハイパーパラメータを調整することをパラメータチューニングとよく表現します</a:t>
            </a:r>
            <a:endParaRPr lang="en-US" altLang="ja-JP" sz="1600" b="1" dirty="0"/>
          </a:p>
          <a:p>
            <a:pPr marL="0" indent="0">
              <a:buClr>
                <a:srgbClr val="F36C37"/>
              </a:buClr>
              <a:buNone/>
            </a:pPr>
            <a:r>
              <a:rPr lang="ja-JP" altLang="en-US" sz="1600" b="1" dirty="0"/>
              <a:t>　 </a:t>
            </a:r>
            <a:r>
              <a:rPr lang="en-US" altLang="ja-JP" sz="1600" b="1" dirty="0"/>
              <a:t>※ </a:t>
            </a:r>
            <a:r>
              <a:rPr lang="ja-JP" altLang="en-US" sz="1600" b="1" dirty="0"/>
              <a:t>純粋な線形回帰のモデルにはハイパーパラメータの調整はない</a:t>
            </a:r>
          </a:p>
          <a:p>
            <a:pPr>
              <a:buClr>
                <a:srgbClr val="F36C37"/>
              </a:buClr>
            </a:pPr>
            <a:endParaRPr lang="ja-JP" altLang="en-US" sz="2000" b="1" dirty="0"/>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3671458"/>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ハイパーパラメータ</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1387718" y="1514093"/>
            <a:ext cx="9416563" cy="3400931"/>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これまで、クラスからモデルをインスタンス化する際に引数を指定していませんでしたが、引数としてモデルの設定（</a:t>
            </a:r>
            <a:r>
              <a:rPr lang="ja-JP" altLang="en-US" sz="2000" spc="0" dirty="0">
                <a:solidFill>
                  <a:srgbClr val="F36C37"/>
                </a:solidFill>
              </a:rPr>
              <a:t>ハイパーパラメータ</a:t>
            </a:r>
            <a:r>
              <a:rPr lang="ja-JP" altLang="en-US" sz="2000" spc="0" dirty="0">
                <a:solidFill>
                  <a:schemeClr val="tx1">
                    <a:lumMod val="75000"/>
                    <a:lumOff val="25000"/>
                  </a:schemeClr>
                </a:solidFill>
              </a:rPr>
              <a:t>）を渡すことができます。</a:t>
            </a:r>
            <a:endParaRPr lang="en-US" altLang="ja-JP" sz="2000" spc="0" dirty="0">
              <a:solidFill>
                <a:schemeClr val="tx1">
                  <a:lumMod val="75000"/>
                  <a:lumOff val="25000"/>
                </a:schemeClr>
              </a:solidFill>
            </a:endParaRPr>
          </a:p>
          <a:p>
            <a:r>
              <a:rPr lang="ja-JP" altLang="en-US" sz="2000" spc="0" dirty="0">
                <a:solidFill>
                  <a:schemeClr val="tx1">
                    <a:lumMod val="75000"/>
                    <a:lumOff val="25000"/>
                  </a:schemeClr>
                </a:solidFill>
              </a:rPr>
              <a:t>　モデルは学習によって内部のパラメータを自動で書き換えますが、</a:t>
            </a:r>
            <a:r>
              <a:rPr lang="ja-JP" altLang="en-US" sz="2000" spc="0" dirty="0">
                <a:solidFill>
                  <a:srgbClr val="F36C37"/>
                </a:solidFill>
              </a:rPr>
              <a:t>ハイパーパラメータは学習中に更新されることはないパラメータ</a:t>
            </a:r>
            <a:r>
              <a:rPr lang="ja-JP" altLang="en-US" sz="2000" spc="0" dirty="0">
                <a:solidFill>
                  <a:schemeClr val="tx1">
                    <a:lumMod val="75000"/>
                    <a:lumOff val="25000"/>
                  </a:schemeClr>
                </a:solidFill>
              </a:rPr>
              <a:t>のことを指しており、</a:t>
            </a:r>
            <a:r>
              <a:rPr lang="ja-JP" altLang="en-US" sz="2000" spc="0" dirty="0">
                <a:solidFill>
                  <a:srgbClr val="F36C37"/>
                </a:solidFill>
              </a:rPr>
              <a:t>人間が事前に指定する</a:t>
            </a:r>
            <a:r>
              <a:rPr lang="ja-JP" altLang="en-US" sz="2000" spc="0" dirty="0">
                <a:solidFill>
                  <a:schemeClr val="tx1">
                    <a:lumMod val="75000"/>
                    <a:lumOff val="25000"/>
                  </a:schemeClr>
                </a:solidFill>
              </a:rPr>
              <a:t>必要があります。</a:t>
            </a:r>
            <a:endParaRPr lang="en-US" altLang="ja-JP" sz="2000" spc="0" dirty="0">
              <a:solidFill>
                <a:schemeClr val="tx1">
                  <a:lumMod val="75000"/>
                  <a:lumOff val="25000"/>
                </a:schemeClr>
              </a:solidFill>
            </a:endParaRPr>
          </a:p>
          <a:p>
            <a:r>
              <a:rPr lang="ja-JP" altLang="en-US" sz="2000" spc="0" dirty="0">
                <a:solidFill>
                  <a:schemeClr val="tx1">
                    <a:lumMod val="75000"/>
                    <a:lumOff val="25000"/>
                  </a:schemeClr>
                </a:solidFill>
              </a:rPr>
              <a:t>　これまでは特に指定していなかったので、デフォルトの値が使用されていましたが、このハイパーパラメータを調整することでモデルの精度や学習・予測の速度などを調整することができます。</a:t>
            </a:r>
          </a:p>
        </p:txBody>
      </p:sp>
    </p:spTree>
    <p:extLst>
      <p:ext uri="{BB962C8B-B14F-4D97-AF65-F5344CB8AC3E}">
        <p14:creationId xmlns:p14="http://schemas.microsoft.com/office/powerpoint/2010/main" val="129776425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決定木のハイパーパラメータ</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31114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決定木のハイパーパラメータのうち特に重要なハイパーパラメータは以下の</a:t>
            </a:r>
            <a:r>
              <a:rPr lang="en-US" altLang="ja-JP" sz="1800" dirty="0"/>
              <a:t>3</a:t>
            </a:r>
            <a:r>
              <a:rPr lang="ja-JP" altLang="en-US" sz="1800" dirty="0"/>
              <a:t>つです。</a:t>
            </a:r>
          </a:p>
          <a:p>
            <a:pPr lvl="1">
              <a:buClr>
                <a:srgbClr val="F36C37"/>
              </a:buClr>
            </a:pPr>
            <a:r>
              <a:rPr lang="en-US" altLang="ja-JP" sz="1400" b="1" dirty="0"/>
              <a:t>max_depth		</a:t>
            </a:r>
            <a:r>
              <a:rPr lang="ja-JP" altLang="en-US" sz="1400" b="1" dirty="0"/>
              <a:t>：決定木の最大の深さ</a:t>
            </a:r>
          </a:p>
          <a:p>
            <a:pPr lvl="1">
              <a:buClr>
                <a:srgbClr val="F36C37"/>
              </a:buClr>
            </a:pPr>
            <a:r>
              <a:rPr lang="en-US" altLang="ja-JP" sz="1400" b="1" dirty="0"/>
              <a:t>min_sample_leaf	</a:t>
            </a:r>
            <a:r>
              <a:rPr lang="ja-JP" altLang="en-US" sz="1400" b="1" dirty="0"/>
              <a:t>：葉ノード（木の先端）に分類される最小のサンプル数。この数を下回らないようになる。</a:t>
            </a:r>
          </a:p>
          <a:p>
            <a:pPr lvl="1">
              <a:buClr>
                <a:srgbClr val="F36C37"/>
              </a:buClr>
            </a:pPr>
            <a:r>
              <a:rPr lang="en-US" altLang="ja-JP" sz="1400" b="1" dirty="0"/>
              <a:t>max_leaf_nodes	</a:t>
            </a:r>
            <a:r>
              <a:rPr lang="ja-JP" altLang="en-US" sz="1400" b="1" dirty="0"/>
              <a:t>：葉ノードの最大数</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4-3-4.</a:t>
            </a:r>
            <a:r>
              <a:rPr kumimoji="1" lang="ja-JP" altLang="en-US" dirty="0"/>
              <a:t>決定木の</a:t>
            </a:r>
            <a:r>
              <a:rPr lang="ja-JP" altLang="en-US" dirty="0"/>
              <a:t>パラメータチューニング</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191</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5539154"/>
            <a:ext cx="10658473" cy="86162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a:t>
            </a:r>
            <a:r>
              <a:rPr lang="en-US" altLang="ja-JP" sz="1400" b="0" dirty="0">
                <a:solidFill>
                  <a:srgbClr val="000000"/>
                </a:solidFill>
                <a:effectLst/>
                <a:latin typeface="Meiryo UI" panose="020B0604030504040204" pitchFamily="50" charset="-128"/>
                <a:ea typeface="Meiryo UI" panose="020B0604030504040204" pitchFamily="50" charset="-128"/>
              </a:rPr>
              <a:t>DecisionTreeRegressor</a:t>
            </a:r>
            <a:r>
              <a:rPr lang="en-US" altLang="ja-JP" sz="1400" b="0" dirty="0">
                <a:solidFill>
                  <a:srgbClr val="000000"/>
                </a:solidFill>
                <a:effectLst/>
                <a:latin typeface="+mn-ea"/>
              </a:rPr>
              <a:t>(</a:t>
            </a:r>
            <a:r>
              <a:rPr lang="en-US" altLang="ja-JP" sz="1400" b="0" dirty="0" err="1">
                <a:solidFill>
                  <a:srgbClr val="000000"/>
                </a:solidFill>
                <a:effectLst/>
                <a:latin typeface="+mn-ea"/>
              </a:rPr>
              <a:t>max_depth</a:t>
            </a:r>
            <a:r>
              <a:rPr lang="en-US" altLang="ja-JP" sz="1400" b="0" dirty="0">
                <a:solidFill>
                  <a:srgbClr val="000000"/>
                </a:solidFill>
                <a:effectLst/>
                <a:latin typeface="+mn-ea"/>
              </a:rPr>
              <a:t>=</a:t>
            </a:r>
            <a:r>
              <a:rPr lang="en-US" altLang="ja-JP" sz="1400" b="0" dirty="0">
                <a:solidFill>
                  <a:srgbClr val="09885A"/>
                </a:solidFill>
                <a:effectLst/>
                <a:latin typeface="+mn-ea"/>
              </a:rPr>
              <a:t>15</a:t>
            </a:r>
            <a:r>
              <a:rPr lang="en-US" altLang="ja-JP" sz="1400" b="0" dirty="0">
                <a:solidFill>
                  <a:srgbClr val="000000"/>
                </a:solidFill>
                <a:effectLst/>
                <a:latin typeface="+mn-ea"/>
              </a:rPr>
              <a:t>, </a:t>
            </a:r>
            <a:r>
              <a:rPr lang="en-US" altLang="ja-JP" sz="1400" b="0" dirty="0" err="1">
                <a:solidFill>
                  <a:srgbClr val="000000"/>
                </a:solidFill>
                <a:effectLst/>
                <a:latin typeface="+mn-ea"/>
              </a:rPr>
              <a:t>min_samples_leaf</a:t>
            </a:r>
            <a:r>
              <a:rPr lang="en-US" altLang="ja-JP" sz="1400" b="0" dirty="0">
                <a:solidFill>
                  <a:srgbClr val="000000"/>
                </a:solidFill>
                <a:effectLst/>
                <a:latin typeface="+mn-ea"/>
              </a:rPr>
              <a:t>=</a:t>
            </a:r>
            <a:r>
              <a:rPr lang="en-US" altLang="ja-JP" sz="1400" b="0" dirty="0">
                <a:solidFill>
                  <a:srgbClr val="09885A"/>
                </a:solidFill>
                <a:effectLst/>
                <a:latin typeface="+mn-ea"/>
              </a:rPr>
              <a:t>1</a:t>
            </a:r>
            <a:r>
              <a:rPr lang="en-US" altLang="ja-JP" sz="1400" b="0" dirty="0">
                <a:solidFill>
                  <a:srgbClr val="000000"/>
                </a:solidFill>
                <a:effectLst/>
                <a:latin typeface="+mn-ea"/>
              </a:rPr>
              <a:t>, </a:t>
            </a:r>
          </a:p>
          <a:p>
            <a:r>
              <a:rPr lang="en-US" altLang="ja-JP" sz="1400" dirty="0">
                <a:solidFill>
                  <a:srgbClr val="000000"/>
                </a:solidFill>
                <a:latin typeface="+mn-ea"/>
              </a:rPr>
              <a:t>								</a:t>
            </a:r>
            <a:r>
              <a:rPr lang="en-US" altLang="ja-JP" sz="1400" b="0" dirty="0" err="1">
                <a:solidFill>
                  <a:srgbClr val="000000"/>
                </a:solidFill>
                <a:effectLst/>
                <a:latin typeface="+mn-ea"/>
              </a:rPr>
              <a:t>max_leaf_nodes</a:t>
            </a:r>
            <a:r>
              <a:rPr lang="en-US" altLang="ja-JP" sz="1400" b="0" dirty="0">
                <a:solidFill>
                  <a:srgbClr val="000000"/>
                </a:solidFill>
                <a:effectLst/>
                <a:latin typeface="+mn-ea"/>
              </a:rPr>
              <a:t>=</a:t>
            </a:r>
            <a:r>
              <a:rPr lang="en-US" altLang="ja-JP" sz="1400" b="0" dirty="0">
                <a:solidFill>
                  <a:srgbClr val="0000FF"/>
                </a:solidFill>
                <a:effectLst/>
                <a:latin typeface="+mn-ea"/>
              </a:rPr>
              <a:t>None</a:t>
            </a:r>
            <a:r>
              <a:rPr lang="en-US" altLang="ja-JP" sz="1400" b="0" dirty="0">
                <a:solidFill>
                  <a:srgbClr val="000000"/>
                </a:solidFill>
                <a:effectLst/>
                <a:latin typeface="+mn-ea"/>
              </a:rPr>
              <a:t>, </a:t>
            </a:r>
            <a:r>
              <a:rPr lang="en-US" altLang="ja-JP" sz="1400" b="0" dirty="0" err="1">
                <a:solidFill>
                  <a:srgbClr val="000000"/>
                </a:solidFill>
                <a:effectLst/>
                <a:latin typeface="+mn-ea"/>
              </a:rPr>
              <a:t>random_state</a:t>
            </a:r>
            <a:r>
              <a:rPr lang="en-US" altLang="ja-JP" sz="1400" b="0" dirty="0">
                <a:solidFill>
                  <a:srgbClr val="000000"/>
                </a:solidFill>
                <a:effectLst/>
                <a:latin typeface="+mn-ea"/>
              </a:rPr>
              <a:t>=</a:t>
            </a:r>
            <a:r>
              <a:rPr lang="en-US" altLang="ja-JP" sz="1400" b="0" dirty="0">
                <a:solidFill>
                  <a:srgbClr val="09885A"/>
                </a:solidFill>
                <a:effectLst/>
                <a:latin typeface="+mn-ea"/>
              </a:rPr>
              <a:t>0</a:t>
            </a:r>
            <a:r>
              <a:rPr lang="en-US" altLang="ja-JP" sz="1400" b="0" dirty="0">
                <a:solidFill>
                  <a:srgbClr val="000000"/>
                </a:solidFill>
                <a:effectLst/>
                <a:latin typeface="+mn-ea"/>
              </a:rPr>
              <a:t>)</a:t>
            </a:r>
          </a:p>
          <a:p>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F94A987E-061A-4B2A-BBB7-27D318EACCEF}"/>
              </a:ext>
            </a:extLst>
          </p:cNvPr>
          <p:cNvSpPr/>
          <p:nvPr/>
        </p:nvSpPr>
        <p:spPr>
          <a:xfrm>
            <a:off x="766762" y="5136168"/>
            <a:ext cx="3180983" cy="338554"/>
          </a:xfrm>
          <a:prstGeom prst="rect">
            <a:avLst/>
          </a:prstGeom>
        </p:spPr>
        <p:txBody>
          <a:bodyPr wrap="square">
            <a:spAutoFit/>
          </a:bodyPr>
          <a:lstStyle/>
          <a:p>
            <a:r>
              <a:rPr lang="ja-JP" altLang="en-US" sz="1600" b="1" dirty="0">
                <a:solidFill>
                  <a:srgbClr val="00879E"/>
                </a:solidFill>
              </a:rPr>
              <a:t>ハイパーパラメータの設定例</a:t>
            </a:r>
          </a:p>
        </p:txBody>
      </p:sp>
      <p:sp>
        <p:nvSpPr>
          <p:cNvPr id="11" name="テキスト ボックス 10">
            <a:extLst>
              <a:ext uri="{FF2B5EF4-FFF2-40B4-BE49-F238E27FC236}">
                <a16:creationId xmlns:a16="http://schemas.microsoft.com/office/drawing/2014/main" id="{609D5D67-A846-4C0B-B801-FCBA6C14FC3B}"/>
              </a:ext>
            </a:extLst>
          </p:cNvPr>
          <p:cNvSpPr txBox="1"/>
          <p:nvPr/>
        </p:nvSpPr>
        <p:spPr>
          <a:xfrm>
            <a:off x="1038990" y="3241561"/>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そのほかのハイパーパラメータについては以下の公式リファレンスに記載があります。</a:t>
            </a:r>
            <a:br>
              <a:rPr lang="en-US" altLang="ja-JP" sz="1800" dirty="0"/>
            </a:br>
            <a:br>
              <a:rPr lang="en-US" altLang="ja-JP" sz="1800" dirty="0"/>
            </a:br>
            <a:r>
              <a:rPr lang="ja-JP" altLang="en-US" sz="1400" dirty="0"/>
              <a:t>決定木の</a:t>
            </a:r>
            <a:r>
              <a:rPr lang="en-US" altLang="ja-JP" sz="1400" dirty="0"/>
              <a:t>API</a:t>
            </a:r>
            <a:r>
              <a:rPr lang="ja-JP" altLang="en-US" sz="1400" dirty="0"/>
              <a:t>リファレンス</a:t>
            </a:r>
            <a:br>
              <a:rPr lang="en-US" altLang="ja-JP" sz="1800" dirty="0"/>
            </a:br>
            <a:r>
              <a:rPr lang="en-US" altLang="ja-JP" sz="1400" dirty="0">
                <a:hlinkClick r:id="rId3"/>
              </a:rPr>
              <a:t>https://scikit-learn.org/stable/modules/classes.html#module-sklearn.tree</a:t>
            </a:r>
            <a:br>
              <a:rPr lang="ja-JP" altLang="en-US" sz="600" b="1" dirty="0"/>
            </a:br>
            <a:endParaRPr lang="ja-JP" altLang="en-US" sz="600" b="1" dirty="0"/>
          </a:p>
        </p:txBody>
      </p:sp>
    </p:spTree>
    <p:extLst>
      <p:ext uri="{BB962C8B-B14F-4D97-AF65-F5344CB8AC3E}">
        <p14:creationId xmlns:p14="http://schemas.microsoft.com/office/powerpoint/2010/main" val="154482795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吹き出し: 角を丸めた四角形 125">
            <a:extLst>
              <a:ext uri="{FF2B5EF4-FFF2-40B4-BE49-F238E27FC236}">
                <a16:creationId xmlns:a16="http://schemas.microsoft.com/office/drawing/2014/main" id="{71503CF2-B7C1-43AD-BC0F-9D5DA0F0170F}"/>
              </a:ext>
            </a:extLst>
          </p:cNvPr>
          <p:cNvSpPr/>
          <p:nvPr/>
        </p:nvSpPr>
        <p:spPr>
          <a:xfrm>
            <a:off x="9160732" y="3941918"/>
            <a:ext cx="2361802" cy="1740905"/>
          </a:xfrm>
          <a:prstGeom prst="wedgeRoundRectCallout">
            <a:avLst>
              <a:gd name="adj1" fmla="val -60841"/>
              <a:gd name="adj2" fmla="val -35983"/>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5" name="吹き出し: 角を丸めた四角形 124">
            <a:extLst>
              <a:ext uri="{FF2B5EF4-FFF2-40B4-BE49-F238E27FC236}">
                <a16:creationId xmlns:a16="http://schemas.microsoft.com/office/drawing/2014/main" id="{829C7634-9ECE-4128-9232-621E76643ABF}"/>
              </a:ext>
            </a:extLst>
          </p:cNvPr>
          <p:cNvSpPr/>
          <p:nvPr/>
        </p:nvSpPr>
        <p:spPr>
          <a:xfrm>
            <a:off x="5455052" y="4364634"/>
            <a:ext cx="2319281" cy="1577880"/>
          </a:xfrm>
          <a:prstGeom prst="wedgeRoundRectCallout">
            <a:avLst>
              <a:gd name="adj1" fmla="val -9560"/>
              <a:gd name="adj2" fmla="val -75967"/>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 name="吹き出し: 角を丸めた四角形 15">
            <a:extLst>
              <a:ext uri="{FF2B5EF4-FFF2-40B4-BE49-F238E27FC236}">
                <a16:creationId xmlns:a16="http://schemas.microsoft.com/office/drawing/2014/main" id="{E41BE0F6-BE65-45D6-BD73-C4A569EECB05}"/>
              </a:ext>
            </a:extLst>
          </p:cNvPr>
          <p:cNvSpPr/>
          <p:nvPr/>
        </p:nvSpPr>
        <p:spPr>
          <a:xfrm>
            <a:off x="423688" y="3321062"/>
            <a:ext cx="2361802" cy="1740905"/>
          </a:xfrm>
          <a:prstGeom prst="wedgeRoundRectCallout">
            <a:avLst>
              <a:gd name="adj1" fmla="val 73176"/>
              <a:gd name="adj2" fmla="val 44824"/>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a:t>
            </a:r>
            <a:r>
              <a:rPr kumimoji="1" lang="en-US" altLang="ja-JP" dirty="0"/>
              <a:t>-3-5.</a:t>
            </a:r>
            <a:r>
              <a:rPr kumimoji="1" lang="ja-JP" altLang="en-US" dirty="0"/>
              <a:t>パラメータチューニング②</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192</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スイートスポットを探す</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89"/>
            <a:ext cx="10228881" cy="1453765"/>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lnSpc>
                <a:spcPct val="110000"/>
              </a:lnSpc>
              <a:buClr>
                <a:srgbClr val="F36C37"/>
              </a:buClr>
            </a:pPr>
            <a:r>
              <a:rPr lang="ja-JP" altLang="en-US" sz="1600" b="1" dirty="0">
                <a:solidFill>
                  <a:schemeClr val="tx1">
                    <a:lumMod val="75000"/>
                    <a:lumOff val="25000"/>
                  </a:schemeClr>
                </a:solidFill>
                <a:latin typeface="+mn-ea"/>
              </a:rPr>
              <a:t>　パラメータチューニングに定型化された方法はなく、たどり着く正解もないため、手探りで探す必要があります。過学習でも学習不足でもない丁度よい瞬間を探すことになるので、少しずつパラメータを変えながら、訓練データと検証データが上下する様子を確かめると良いでしょう。</a:t>
            </a:r>
            <a:endParaRPr lang="en-US" altLang="ja-JP" sz="1600" b="1" dirty="0">
              <a:solidFill>
                <a:schemeClr val="tx1">
                  <a:lumMod val="75000"/>
                  <a:lumOff val="25000"/>
                </a:schemeClr>
              </a:solidFill>
              <a:latin typeface="+mn-ea"/>
            </a:endParaRPr>
          </a:p>
        </p:txBody>
      </p:sp>
      <p:grpSp>
        <p:nvGrpSpPr>
          <p:cNvPr id="6" name="グループ化 5">
            <a:extLst>
              <a:ext uri="{FF2B5EF4-FFF2-40B4-BE49-F238E27FC236}">
                <a16:creationId xmlns:a16="http://schemas.microsoft.com/office/drawing/2014/main" id="{D526A27F-EDDD-4B3E-B947-866A4C899909}"/>
              </a:ext>
            </a:extLst>
          </p:cNvPr>
          <p:cNvGrpSpPr/>
          <p:nvPr/>
        </p:nvGrpSpPr>
        <p:grpSpPr>
          <a:xfrm>
            <a:off x="352307" y="3425672"/>
            <a:ext cx="2323911" cy="1611910"/>
            <a:chOff x="528617" y="2822493"/>
            <a:chExt cx="2603424" cy="1805786"/>
          </a:xfrm>
        </p:grpSpPr>
        <p:sp>
          <p:nvSpPr>
            <p:cNvPr id="13" name="正方形/長方形 12">
              <a:extLst>
                <a:ext uri="{FF2B5EF4-FFF2-40B4-BE49-F238E27FC236}">
                  <a16:creationId xmlns:a16="http://schemas.microsoft.com/office/drawing/2014/main" id="{6269974B-BEC4-4679-9DCC-5B455C364A74}"/>
                </a:ext>
              </a:extLst>
            </p:cNvPr>
            <p:cNvSpPr/>
            <p:nvPr/>
          </p:nvSpPr>
          <p:spPr>
            <a:xfrm>
              <a:off x="1137367" y="2981844"/>
              <a:ext cx="1005403" cy="338554"/>
            </a:xfrm>
            <a:prstGeom prst="rect">
              <a:avLst/>
            </a:prstGeom>
          </p:spPr>
          <p:txBody>
            <a:bodyPr wrap="none">
              <a:spAutoFit/>
            </a:bodyPr>
            <a:lstStyle/>
            <a:p>
              <a:r>
                <a:rPr lang="ja-JP" altLang="en-US" sz="1600" b="1" dirty="0">
                  <a:solidFill>
                    <a:srgbClr val="00879E"/>
                  </a:solidFill>
                </a:rPr>
                <a:t>学習不足</a:t>
              </a:r>
            </a:p>
          </p:txBody>
        </p:sp>
        <p:sp>
          <p:nvSpPr>
            <p:cNvPr id="59" name="正方形/長方形 58">
              <a:extLst>
                <a:ext uri="{FF2B5EF4-FFF2-40B4-BE49-F238E27FC236}">
                  <a16:creationId xmlns:a16="http://schemas.microsoft.com/office/drawing/2014/main" id="{519013BA-D419-4BD1-8259-89A9DF314ED7}"/>
                </a:ext>
              </a:extLst>
            </p:cNvPr>
            <p:cNvSpPr/>
            <p:nvPr/>
          </p:nvSpPr>
          <p:spPr>
            <a:xfrm>
              <a:off x="2221864" y="4317963"/>
              <a:ext cx="896467" cy="310316"/>
            </a:xfrm>
            <a:prstGeom prst="rect">
              <a:avLst/>
            </a:prstGeom>
          </p:spPr>
          <p:txBody>
            <a:bodyPr wrap="none">
              <a:spAutoFit/>
            </a:bodyPr>
            <a:lstStyle/>
            <a:p>
              <a:pPr algn="ctr"/>
              <a:r>
                <a:rPr lang="ja-JP" altLang="en-US" sz="1200" dirty="0"/>
                <a:t>説明変数</a:t>
              </a:r>
            </a:p>
          </p:txBody>
        </p:sp>
        <p:grpSp>
          <p:nvGrpSpPr>
            <p:cNvPr id="60" name="グループ化 59">
              <a:extLst>
                <a:ext uri="{FF2B5EF4-FFF2-40B4-BE49-F238E27FC236}">
                  <a16:creationId xmlns:a16="http://schemas.microsoft.com/office/drawing/2014/main" id="{887D87C3-BAAA-4B5E-98C6-1605E522885D}"/>
                </a:ext>
              </a:extLst>
            </p:cNvPr>
            <p:cNvGrpSpPr/>
            <p:nvPr/>
          </p:nvGrpSpPr>
          <p:grpSpPr>
            <a:xfrm>
              <a:off x="528617" y="2822493"/>
              <a:ext cx="2603424" cy="1619433"/>
              <a:chOff x="4674753" y="4779726"/>
              <a:chExt cx="2603424" cy="1619433"/>
            </a:xfrm>
          </p:grpSpPr>
          <p:cxnSp>
            <p:nvCxnSpPr>
              <p:cNvPr id="61" name="直線矢印コネクタ 60">
                <a:extLst>
                  <a:ext uri="{FF2B5EF4-FFF2-40B4-BE49-F238E27FC236}">
                    <a16:creationId xmlns:a16="http://schemas.microsoft.com/office/drawing/2014/main" id="{0141C172-AEE5-4FDE-88DD-84EBBA0E9496}"/>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2" name="直線矢印コネクタ 61">
                <a:extLst>
                  <a:ext uri="{FF2B5EF4-FFF2-40B4-BE49-F238E27FC236}">
                    <a16:creationId xmlns:a16="http://schemas.microsoft.com/office/drawing/2014/main" id="{31AD996F-A613-4517-98CD-6CDD6B2EE641}"/>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63" name="楕円 62">
                <a:extLst>
                  <a:ext uri="{FF2B5EF4-FFF2-40B4-BE49-F238E27FC236}">
                    <a16:creationId xmlns:a16="http://schemas.microsoft.com/office/drawing/2014/main" id="{D733CE43-88F9-417E-AC06-6F33429F0133}"/>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65E537F7-BF01-48EB-B74E-199FACE8526F}"/>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0C6002C2-A98D-4990-8248-6CAE5BC14213}"/>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BF51DDAF-A0F1-4F95-836A-705B1D1484CC}"/>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52A39798-80E2-4D45-B5D9-699041A4750A}"/>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0CC9BB80-E9C4-4337-97D8-0605953EC22F}"/>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BA59B409-9122-4263-9A58-F6BF5234005D}"/>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8F03A1DD-81F5-4AE2-AC97-D1E7AB74F0A1}"/>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37EEDDEB-7527-4897-B8BB-453468FE6A9B}"/>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A4C24778-491E-406B-96D6-0CF258922D19}"/>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50221562-5C9F-4B36-B89F-22F6E32B0232}"/>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16C84A68-8064-46A8-AC36-E81C571F417C}"/>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64247474-61F6-47F0-AB04-3ED864E18B90}"/>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46704CA4-B915-419E-9FA7-FF92A878F9D9}"/>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67E387C1-AB5B-4E05-B56D-076E462E1F33}"/>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45D8499A-8A85-44A1-83CC-DC53583E72B2}"/>
                  </a:ext>
                </a:extLst>
              </p:cNvPr>
              <p:cNvSpPr/>
              <p:nvPr/>
            </p:nvSpPr>
            <p:spPr>
              <a:xfrm>
                <a:off x="4674753" y="4779726"/>
                <a:ext cx="413754" cy="793028"/>
              </a:xfrm>
              <a:prstGeom prst="rect">
                <a:avLst/>
              </a:prstGeom>
            </p:spPr>
            <p:txBody>
              <a:bodyPr vert="eaVert" wrap="none">
                <a:spAutoFit/>
              </a:bodyPr>
              <a:lstStyle/>
              <a:p>
                <a:pPr algn="ctr"/>
                <a:r>
                  <a:rPr lang="ja-JP" altLang="en-US" sz="1200" dirty="0"/>
                  <a:t>目的変数</a:t>
                </a:r>
              </a:p>
            </p:txBody>
          </p:sp>
        </p:grpSp>
        <p:sp>
          <p:nvSpPr>
            <p:cNvPr id="80" name="フリーフォーム: 図形 79">
              <a:extLst>
                <a:ext uri="{FF2B5EF4-FFF2-40B4-BE49-F238E27FC236}">
                  <a16:creationId xmlns:a16="http://schemas.microsoft.com/office/drawing/2014/main" id="{C8A327CB-902B-476C-AA1C-714441B16ACD}"/>
                </a:ext>
              </a:extLst>
            </p:cNvPr>
            <p:cNvSpPr/>
            <p:nvPr/>
          </p:nvSpPr>
          <p:spPr>
            <a:xfrm>
              <a:off x="1002583" y="3214806"/>
              <a:ext cx="1943100" cy="1030110"/>
            </a:xfrm>
            <a:custGeom>
              <a:avLst/>
              <a:gdLst>
                <a:gd name="connsiteX0" fmla="*/ 0 w 1943100"/>
                <a:gd name="connsiteY0" fmla="*/ 703385 h 703385"/>
                <a:gd name="connsiteX1" fmla="*/ 597877 w 1943100"/>
                <a:gd name="connsiteY1" fmla="*/ 413239 h 703385"/>
                <a:gd name="connsiteX2" fmla="*/ 1362808 w 1943100"/>
                <a:gd name="connsiteY2" fmla="*/ 342900 h 703385"/>
                <a:gd name="connsiteX3" fmla="*/ 1943100 w 1943100"/>
                <a:gd name="connsiteY3" fmla="*/ 0 h 703385"/>
              </a:gdLst>
              <a:ahLst/>
              <a:cxnLst>
                <a:cxn ang="0">
                  <a:pos x="connsiteX0" y="connsiteY0"/>
                </a:cxn>
                <a:cxn ang="0">
                  <a:pos x="connsiteX1" y="connsiteY1"/>
                </a:cxn>
                <a:cxn ang="0">
                  <a:pos x="connsiteX2" y="connsiteY2"/>
                </a:cxn>
                <a:cxn ang="0">
                  <a:pos x="connsiteX3" y="connsiteY3"/>
                </a:cxn>
              </a:cxnLst>
              <a:rect l="l" t="t" r="r" b="b"/>
              <a:pathLst>
                <a:path w="1943100" h="703385">
                  <a:moveTo>
                    <a:pt x="0" y="703385"/>
                  </a:moveTo>
                  <a:cubicBezTo>
                    <a:pt x="185371" y="588352"/>
                    <a:pt x="370742" y="473320"/>
                    <a:pt x="597877" y="413239"/>
                  </a:cubicBezTo>
                  <a:cubicBezTo>
                    <a:pt x="825012" y="353158"/>
                    <a:pt x="1138604" y="411773"/>
                    <a:pt x="1362808" y="342900"/>
                  </a:cubicBezTo>
                  <a:cubicBezTo>
                    <a:pt x="1587012" y="274027"/>
                    <a:pt x="1765056" y="137013"/>
                    <a:pt x="1943100"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6DB1121C-591D-4F91-93FC-5C7BC1C93F2A}"/>
              </a:ext>
            </a:extLst>
          </p:cNvPr>
          <p:cNvGrpSpPr/>
          <p:nvPr/>
        </p:nvGrpSpPr>
        <p:grpSpPr>
          <a:xfrm>
            <a:off x="5359082" y="4373073"/>
            <a:ext cx="2308668" cy="1627660"/>
            <a:chOff x="6145767" y="4832354"/>
            <a:chExt cx="2606677" cy="1837762"/>
          </a:xfrm>
        </p:grpSpPr>
        <p:sp>
          <p:nvSpPr>
            <p:cNvPr id="56" name="正方形/長方形 55">
              <a:extLst>
                <a:ext uri="{FF2B5EF4-FFF2-40B4-BE49-F238E27FC236}">
                  <a16:creationId xmlns:a16="http://schemas.microsoft.com/office/drawing/2014/main" id="{7B8A9DF8-0193-421E-8371-848E05C1469A}"/>
                </a:ext>
              </a:extLst>
            </p:cNvPr>
            <p:cNvSpPr/>
            <p:nvPr/>
          </p:nvSpPr>
          <p:spPr>
            <a:xfrm>
              <a:off x="7838744" y="6357361"/>
              <a:ext cx="903513" cy="312755"/>
            </a:xfrm>
            <a:prstGeom prst="rect">
              <a:avLst/>
            </a:prstGeom>
          </p:spPr>
          <p:txBody>
            <a:bodyPr wrap="none">
              <a:spAutoFit/>
            </a:bodyPr>
            <a:lstStyle/>
            <a:p>
              <a:pPr algn="ctr"/>
              <a:r>
                <a:rPr lang="ja-JP" altLang="en-US" sz="1200" dirty="0"/>
                <a:t>説明変数</a:t>
              </a:r>
            </a:p>
          </p:txBody>
        </p:sp>
        <p:grpSp>
          <p:nvGrpSpPr>
            <p:cNvPr id="3" name="グループ化 2">
              <a:extLst>
                <a:ext uri="{FF2B5EF4-FFF2-40B4-BE49-F238E27FC236}">
                  <a16:creationId xmlns:a16="http://schemas.microsoft.com/office/drawing/2014/main" id="{0419A523-8F82-4EEB-ACD3-46D5990D35F7}"/>
                </a:ext>
              </a:extLst>
            </p:cNvPr>
            <p:cNvGrpSpPr/>
            <p:nvPr/>
          </p:nvGrpSpPr>
          <p:grpSpPr>
            <a:xfrm>
              <a:off x="6145767" y="4858775"/>
              <a:ext cx="2606677" cy="1622549"/>
              <a:chOff x="4671500" y="4776610"/>
              <a:chExt cx="2606677" cy="1622549"/>
            </a:xfrm>
          </p:grpSpPr>
          <p:cxnSp>
            <p:nvCxnSpPr>
              <p:cNvPr id="36" name="直線矢印コネクタ 35">
                <a:extLst>
                  <a:ext uri="{FF2B5EF4-FFF2-40B4-BE49-F238E27FC236}">
                    <a16:creationId xmlns:a16="http://schemas.microsoft.com/office/drawing/2014/main" id="{26F8F8DC-DCF7-4146-AB97-B367E4C4BC2D}"/>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7" name="直線矢印コネクタ 36">
                <a:extLst>
                  <a:ext uri="{FF2B5EF4-FFF2-40B4-BE49-F238E27FC236}">
                    <a16:creationId xmlns:a16="http://schemas.microsoft.com/office/drawing/2014/main" id="{256B1CEA-CF64-4F20-9427-5A325B0CF64B}"/>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8" name="楕円 37">
                <a:extLst>
                  <a:ext uri="{FF2B5EF4-FFF2-40B4-BE49-F238E27FC236}">
                    <a16:creationId xmlns:a16="http://schemas.microsoft.com/office/drawing/2014/main" id="{B26DD42F-B0E5-4BAC-A707-C05FC41C8C35}"/>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E99F36F4-8C87-4209-A4CA-8EC8B4115B8C}"/>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0E14F88F-F789-470E-80E2-97A3F8054A12}"/>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CAB69024-CFF9-41FE-80D2-99B50EAFD335}"/>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8353EAF5-B1CA-4CE1-B126-8C21736812FE}"/>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DABBD05C-2234-461C-BE4C-0A624319482A}"/>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E5DAFC60-141A-42CA-86C1-E77A09F8CE5A}"/>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55832B72-0F7C-4835-B161-AD1BC7C464C8}"/>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0DDCE1B0-E87E-4540-9E6D-965259F53FE5}"/>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A1891127-5F6E-4BFA-9048-264FE671DBA8}"/>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CA523C55-FE5A-4589-9DCA-761FD3594A7F}"/>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967C1DE0-691A-4849-80A8-E3D73FC70439}"/>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CE913B1F-0AB3-436F-A8DA-E05BAA20410E}"/>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F06D6145-1384-4F9E-A5AF-39849928CAD1}"/>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50D7903F-F546-4C6B-B08E-830E9E535B88}"/>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E7931A76-E2AE-4912-8823-C1E4625E8530}"/>
                  </a:ext>
                </a:extLst>
              </p:cNvPr>
              <p:cNvSpPr/>
              <p:nvPr/>
            </p:nvSpPr>
            <p:spPr>
              <a:xfrm>
                <a:off x="4671500" y="4776610"/>
                <a:ext cx="417006" cy="799262"/>
              </a:xfrm>
              <a:prstGeom prst="rect">
                <a:avLst/>
              </a:prstGeom>
            </p:spPr>
            <p:txBody>
              <a:bodyPr vert="eaVert" wrap="none">
                <a:spAutoFit/>
              </a:bodyPr>
              <a:lstStyle/>
              <a:p>
                <a:pPr algn="ctr"/>
                <a:r>
                  <a:rPr lang="ja-JP" altLang="en-US" sz="1200" dirty="0"/>
                  <a:t>目的変数</a:t>
                </a:r>
              </a:p>
            </p:txBody>
          </p:sp>
        </p:grpSp>
        <p:sp>
          <p:nvSpPr>
            <p:cNvPr id="4" name="フリーフォーム: 図形 3">
              <a:extLst>
                <a:ext uri="{FF2B5EF4-FFF2-40B4-BE49-F238E27FC236}">
                  <a16:creationId xmlns:a16="http://schemas.microsoft.com/office/drawing/2014/main" id="{444E33B8-E462-4DD1-9966-E7B14DC8289D}"/>
                </a:ext>
              </a:extLst>
            </p:cNvPr>
            <p:cNvSpPr/>
            <p:nvPr/>
          </p:nvSpPr>
          <p:spPr>
            <a:xfrm>
              <a:off x="6608975" y="5287211"/>
              <a:ext cx="1811215" cy="1019908"/>
            </a:xfrm>
            <a:custGeom>
              <a:avLst/>
              <a:gdLst>
                <a:gd name="connsiteX0" fmla="*/ 0 w 1811215"/>
                <a:gd name="connsiteY0" fmla="*/ 1019908 h 1019908"/>
                <a:gd name="connsiteX1" fmla="*/ 580292 w 1811215"/>
                <a:gd name="connsiteY1" fmla="*/ 395654 h 1019908"/>
                <a:gd name="connsiteX2" fmla="*/ 1143000 w 1811215"/>
                <a:gd name="connsiteY2" fmla="*/ 808892 h 1019908"/>
                <a:gd name="connsiteX3" fmla="*/ 1811215 w 1811215"/>
                <a:gd name="connsiteY3" fmla="*/ 0 h 1019908"/>
              </a:gdLst>
              <a:ahLst/>
              <a:cxnLst>
                <a:cxn ang="0">
                  <a:pos x="connsiteX0" y="connsiteY0"/>
                </a:cxn>
                <a:cxn ang="0">
                  <a:pos x="connsiteX1" y="connsiteY1"/>
                </a:cxn>
                <a:cxn ang="0">
                  <a:pos x="connsiteX2" y="connsiteY2"/>
                </a:cxn>
                <a:cxn ang="0">
                  <a:pos x="connsiteX3" y="connsiteY3"/>
                </a:cxn>
              </a:cxnLst>
              <a:rect l="l" t="t" r="r" b="b"/>
              <a:pathLst>
                <a:path w="1811215" h="1019908">
                  <a:moveTo>
                    <a:pt x="0" y="1019908"/>
                  </a:moveTo>
                  <a:cubicBezTo>
                    <a:pt x="194896" y="725365"/>
                    <a:pt x="389792" y="430823"/>
                    <a:pt x="580292" y="395654"/>
                  </a:cubicBezTo>
                  <a:cubicBezTo>
                    <a:pt x="770792" y="360485"/>
                    <a:pt x="937846" y="874834"/>
                    <a:pt x="1143000" y="808892"/>
                  </a:cubicBezTo>
                  <a:cubicBezTo>
                    <a:pt x="1348154" y="742950"/>
                    <a:pt x="1579684" y="371475"/>
                    <a:pt x="1811215"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F4322609-03F4-4638-A657-DD9E6DD4AD19}"/>
                </a:ext>
              </a:extLst>
            </p:cNvPr>
            <p:cNvSpPr/>
            <p:nvPr/>
          </p:nvSpPr>
          <p:spPr>
            <a:xfrm>
              <a:off x="6511366" y="4832354"/>
              <a:ext cx="2061864" cy="660259"/>
            </a:xfrm>
            <a:prstGeom prst="rect">
              <a:avLst/>
            </a:prstGeom>
          </p:spPr>
          <p:txBody>
            <a:bodyPr wrap="none">
              <a:spAutoFit/>
            </a:bodyPr>
            <a:lstStyle/>
            <a:p>
              <a:r>
                <a:rPr lang="ja-JP" altLang="en-US" sz="1600" b="1" dirty="0">
                  <a:solidFill>
                    <a:srgbClr val="EB0046"/>
                  </a:solidFill>
                </a:rPr>
                <a:t>スイートスポット</a:t>
              </a:r>
              <a:endParaRPr lang="en-US" altLang="ja-JP" sz="1600" b="1" dirty="0">
                <a:solidFill>
                  <a:srgbClr val="EB0046"/>
                </a:solidFill>
              </a:endParaRPr>
            </a:p>
            <a:p>
              <a:endParaRPr lang="ja-JP" altLang="en-US" sz="1600" b="1" dirty="0">
                <a:solidFill>
                  <a:srgbClr val="EB0046"/>
                </a:solidFill>
              </a:endParaRPr>
            </a:p>
          </p:txBody>
        </p:sp>
      </p:grpSp>
      <p:grpSp>
        <p:nvGrpSpPr>
          <p:cNvPr id="8" name="グループ化 7">
            <a:extLst>
              <a:ext uri="{FF2B5EF4-FFF2-40B4-BE49-F238E27FC236}">
                <a16:creationId xmlns:a16="http://schemas.microsoft.com/office/drawing/2014/main" id="{F6C1BE15-F6C9-424B-AC44-115DE6AABCB4}"/>
              </a:ext>
            </a:extLst>
          </p:cNvPr>
          <p:cNvGrpSpPr/>
          <p:nvPr/>
        </p:nvGrpSpPr>
        <p:grpSpPr>
          <a:xfrm>
            <a:off x="9087664" y="4014544"/>
            <a:ext cx="2378858" cy="1639486"/>
            <a:chOff x="8916370" y="4073513"/>
            <a:chExt cx="2592111" cy="1786459"/>
          </a:xfrm>
        </p:grpSpPr>
        <p:sp>
          <p:nvSpPr>
            <p:cNvPr id="82" name="正方形/長方形 81">
              <a:extLst>
                <a:ext uri="{FF2B5EF4-FFF2-40B4-BE49-F238E27FC236}">
                  <a16:creationId xmlns:a16="http://schemas.microsoft.com/office/drawing/2014/main" id="{0271C4A7-4965-4DDB-BEA3-84079C164BB6}"/>
                </a:ext>
              </a:extLst>
            </p:cNvPr>
            <p:cNvSpPr/>
            <p:nvPr/>
          </p:nvSpPr>
          <p:spPr>
            <a:xfrm>
              <a:off x="10610561" y="5558141"/>
              <a:ext cx="871955" cy="301831"/>
            </a:xfrm>
            <a:prstGeom prst="rect">
              <a:avLst/>
            </a:prstGeom>
          </p:spPr>
          <p:txBody>
            <a:bodyPr wrap="none">
              <a:spAutoFit/>
            </a:bodyPr>
            <a:lstStyle/>
            <a:p>
              <a:pPr algn="ctr"/>
              <a:r>
                <a:rPr lang="ja-JP" altLang="en-US" sz="1200" dirty="0"/>
                <a:t>説明変数</a:t>
              </a:r>
            </a:p>
          </p:txBody>
        </p:sp>
        <p:grpSp>
          <p:nvGrpSpPr>
            <p:cNvPr id="83" name="グループ化 82">
              <a:extLst>
                <a:ext uri="{FF2B5EF4-FFF2-40B4-BE49-F238E27FC236}">
                  <a16:creationId xmlns:a16="http://schemas.microsoft.com/office/drawing/2014/main" id="{39E64DE1-93DB-433B-BD0D-00CE2E134ADA}"/>
                </a:ext>
              </a:extLst>
            </p:cNvPr>
            <p:cNvGrpSpPr/>
            <p:nvPr/>
          </p:nvGrpSpPr>
          <p:grpSpPr>
            <a:xfrm>
              <a:off x="8916370" y="4073513"/>
              <a:ext cx="2592111" cy="1608591"/>
              <a:chOff x="4686066" y="4790568"/>
              <a:chExt cx="2592111" cy="1608591"/>
            </a:xfrm>
          </p:grpSpPr>
          <p:cxnSp>
            <p:nvCxnSpPr>
              <p:cNvPr id="84" name="直線矢印コネクタ 83">
                <a:extLst>
                  <a:ext uri="{FF2B5EF4-FFF2-40B4-BE49-F238E27FC236}">
                    <a16:creationId xmlns:a16="http://schemas.microsoft.com/office/drawing/2014/main" id="{BABAE664-168E-43A5-8071-F65CBED02297}"/>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85" name="直線矢印コネクタ 84">
                <a:extLst>
                  <a:ext uri="{FF2B5EF4-FFF2-40B4-BE49-F238E27FC236}">
                    <a16:creationId xmlns:a16="http://schemas.microsoft.com/office/drawing/2014/main" id="{66DD0620-FF9E-4FBD-BCC0-887D9D2C2585}"/>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6" name="楕円 85">
                <a:extLst>
                  <a:ext uri="{FF2B5EF4-FFF2-40B4-BE49-F238E27FC236}">
                    <a16:creationId xmlns:a16="http://schemas.microsoft.com/office/drawing/2014/main" id="{37E8ACBC-25AC-45DF-9D4D-654F7B313A14}"/>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7" name="楕円 86">
                <a:extLst>
                  <a:ext uri="{FF2B5EF4-FFF2-40B4-BE49-F238E27FC236}">
                    <a16:creationId xmlns:a16="http://schemas.microsoft.com/office/drawing/2014/main" id="{B645BACE-8953-4759-A3DA-78750A843A23}"/>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8" name="楕円 87">
                <a:extLst>
                  <a:ext uri="{FF2B5EF4-FFF2-40B4-BE49-F238E27FC236}">
                    <a16:creationId xmlns:a16="http://schemas.microsoft.com/office/drawing/2014/main" id="{A3603AAD-2EFF-4F98-9DD6-17863D6CCB57}"/>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65001632-D206-4438-9A74-8F605EFC7409}"/>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0" name="楕円 89">
                <a:extLst>
                  <a:ext uri="{FF2B5EF4-FFF2-40B4-BE49-F238E27FC236}">
                    <a16:creationId xmlns:a16="http://schemas.microsoft.com/office/drawing/2014/main" id="{7228821D-BD52-470A-87BE-A75F6F8EED7E}"/>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D499C0EA-7272-44AB-9DA5-7D7CBC9E49E5}"/>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2" name="楕円 91">
                <a:extLst>
                  <a:ext uri="{FF2B5EF4-FFF2-40B4-BE49-F238E27FC236}">
                    <a16:creationId xmlns:a16="http://schemas.microsoft.com/office/drawing/2014/main" id="{5682AAFB-7A34-4107-8740-CEBED0D0847D}"/>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3" name="楕円 92">
                <a:extLst>
                  <a:ext uri="{FF2B5EF4-FFF2-40B4-BE49-F238E27FC236}">
                    <a16:creationId xmlns:a16="http://schemas.microsoft.com/office/drawing/2014/main" id="{6AB21AF3-CAC8-4239-B235-F5CD0EBC2F57}"/>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4" name="楕円 93">
                <a:extLst>
                  <a:ext uri="{FF2B5EF4-FFF2-40B4-BE49-F238E27FC236}">
                    <a16:creationId xmlns:a16="http://schemas.microsoft.com/office/drawing/2014/main" id="{5D32BA72-08CE-4612-85AD-036F83569F19}"/>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id="{FFD9AD13-573C-40C4-A546-4B1D80A9EAFD}"/>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6" name="楕円 95">
                <a:extLst>
                  <a:ext uri="{FF2B5EF4-FFF2-40B4-BE49-F238E27FC236}">
                    <a16:creationId xmlns:a16="http://schemas.microsoft.com/office/drawing/2014/main" id="{EBEFDF8C-18F1-47DD-AFBC-D5E2CD8EBC12}"/>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7" name="楕円 96">
                <a:extLst>
                  <a:ext uri="{FF2B5EF4-FFF2-40B4-BE49-F238E27FC236}">
                    <a16:creationId xmlns:a16="http://schemas.microsoft.com/office/drawing/2014/main" id="{79A768EF-40AB-4D6F-9023-3E2E0B1AF55B}"/>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34B3216C-1C02-463B-B246-49CAE7E9D154}"/>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9" name="楕円 98">
                <a:extLst>
                  <a:ext uri="{FF2B5EF4-FFF2-40B4-BE49-F238E27FC236}">
                    <a16:creationId xmlns:a16="http://schemas.microsoft.com/office/drawing/2014/main" id="{00EA2725-0BBE-4C2B-B840-72B2C6AF2CA3}"/>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0" name="楕円 99">
                <a:extLst>
                  <a:ext uri="{FF2B5EF4-FFF2-40B4-BE49-F238E27FC236}">
                    <a16:creationId xmlns:a16="http://schemas.microsoft.com/office/drawing/2014/main" id="{C5F707A0-4339-49A3-AD5B-3D9485D805B6}"/>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1" name="正方形/長方形 100">
                <a:extLst>
                  <a:ext uri="{FF2B5EF4-FFF2-40B4-BE49-F238E27FC236}">
                    <a16:creationId xmlns:a16="http://schemas.microsoft.com/office/drawing/2014/main" id="{433E7072-1548-4E8F-BD67-63A6E8BEED47}"/>
                  </a:ext>
                </a:extLst>
              </p:cNvPr>
              <p:cNvSpPr/>
              <p:nvPr/>
            </p:nvSpPr>
            <p:spPr>
              <a:xfrm>
                <a:off x="4686066" y="4790568"/>
                <a:ext cx="402441" cy="771345"/>
              </a:xfrm>
              <a:prstGeom prst="rect">
                <a:avLst/>
              </a:prstGeom>
            </p:spPr>
            <p:txBody>
              <a:bodyPr vert="eaVert" wrap="none">
                <a:spAutoFit/>
              </a:bodyPr>
              <a:lstStyle/>
              <a:p>
                <a:pPr algn="ctr"/>
                <a:r>
                  <a:rPr lang="ja-JP" altLang="en-US" sz="1200" dirty="0"/>
                  <a:t>目的変数</a:t>
                </a:r>
              </a:p>
            </p:txBody>
          </p:sp>
        </p:grpSp>
        <p:sp>
          <p:nvSpPr>
            <p:cNvPr id="103" name="正方形/長方形 102">
              <a:extLst>
                <a:ext uri="{FF2B5EF4-FFF2-40B4-BE49-F238E27FC236}">
                  <a16:creationId xmlns:a16="http://schemas.microsoft.com/office/drawing/2014/main" id="{E8E18C77-3695-49AC-84D9-1A8E7BB07533}"/>
                </a:ext>
              </a:extLst>
            </p:cNvPr>
            <p:cNvSpPr/>
            <p:nvPr/>
          </p:nvSpPr>
          <p:spPr>
            <a:xfrm>
              <a:off x="9551214" y="4308289"/>
              <a:ext cx="800219" cy="338554"/>
            </a:xfrm>
            <a:prstGeom prst="rect">
              <a:avLst/>
            </a:prstGeom>
          </p:spPr>
          <p:txBody>
            <a:bodyPr wrap="none">
              <a:spAutoFit/>
            </a:bodyPr>
            <a:lstStyle/>
            <a:p>
              <a:r>
                <a:rPr lang="ja-JP" altLang="en-US" sz="1600" b="1" dirty="0">
                  <a:solidFill>
                    <a:srgbClr val="00879E"/>
                  </a:solidFill>
                </a:rPr>
                <a:t>過学習</a:t>
              </a:r>
            </a:p>
          </p:txBody>
        </p:sp>
        <p:sp>
          <p:nvSpPr>
            <p:cNvPr id="104" name="フリーフォーム: 図形 103">
              <a:extLst>
                <a:ext uri="{FF2B5EF4-FFF2-40B4-BE49-F238E27FC236}">
                  <a16:creationId xmlns:a16="http://schemas.microsoft.com/office/drawing/2014/main" id="{922327DF-766D-463C-A309-5A9BD9493363}"/>
                </a:ext>
              </a:extLst>
            </p:cNvPr>
            <p:cNvSpPr/>
            <p:nvPr/>
          </p:nvSpPr>
          <p:spPr>
            <a:xfrm>
              <a:off x="9515267" y="4392035"/>
              <a:ext cx="1727572" cy="1034551"/>
            </a:xfrm>
            <a:custGeom>
              <a:avLst/>
              <a:gdLst>
                <a:gd name="connsiteX0" fmla="*/ 4280 w 1727572"/>
                <a:gd name="connsiteY0" fmla="*/ 1034551 h 1034551"/>
                <a:gd name="connsiteX1" fmla="*/ 30657 w 1727572"/>
                <a:gd name="connsiteY1" fmla="*/ 524598 h 1034551"/>
                <a:gd name="connsiteX2" fmla="*/ 232880 w 1727572"/>
                <a:gd name="connsiteY2" fmla="*/ 709236 h 1034551"/>
                <a:gd name="connsiteX3" fmla="*/ 417518 w 1727572"/>
                <a:gd name="connsiteY3" fmla="*/ 366336 h 1034551"/>
                <a:gd name="connsiteX4" fmla="*/ 602157 w 1727572"/>
                <a:gd name="connsiteY4" fmla="*/ 682859 h 1034551"/>
                <a:gd name="connsiteX5" fmla="*/ 795587 w 1727572"/>
                <a:gd name="connsiteY5" fmla="*/ 805951 h 1034551"/>
                <a:gd name="connsiteX6" fmla="*/ 945057 w 1727572"/>
                <a:gd name="connsiteY6" fmla="*/ 999382 h 1034551"/>
                <a:gd name="connsiteX7" fmla="*/ 1191241 w 1727572"/>
                <a:gd name="connsiteY7" fmla="*/ 867498 h 1034551"/>
                <a:gd name="connsiteX8" fmla="*/ 1182449 w 1727572"/>
                <a:gd name="connsiteY8" fmla="*/ 612521 h 1034551"/>
                <a:gd name="connsiteX9" fmla="*/ 1367087 w 1727572"/>
                <a:gd name="connsiteY9" fmla="*/ 427882 h 1034551"/>
                <a:gd name="connsiteX10" fmla="*/ 1367087 w 1727572"/>
                <a:gd name="connsiteY10" fmla="*/ 164113 h 1034551"/>
                <a:gd name="connsiteX11" fmla="*/ 1507764 w 1727572"/>
                <a:gd name="connsiteY11" fmla="*/ 797159 h 1034551"/>
                <a:gd name="connsiteX12" fmla="*/ 1613272 w 1727572"/>
                <a:gd name="connsiteY12" fmla="*/ 586144 h 1034551"/>
                <a:gd name="connsiteX13" fmla="*/ 1586895 w 1727572"/>
                <a:gd name="connsiteY13" fmla="*/ 14644 h 1034551"/>
                <a:gd name="connsiteX14" fmla="*/ 1727572 w 1727572"/>
                <a:gd name="connsiteY14" fmla="*/ 225659 h 103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7572" h="1034551">
                  <a:moveTo>
                    <a:pt x="4280" y="1034551"/>
                  </a:moveTo>
                  <a:cubicBezTo>
                    <a:pt x="-1582" y="806684"/>
                    <a:pt x="-7443" y="578817"/>
                    <a:pt x="30657" y="524598"/>
                  </a:cubicBezTo>
                  <a:cubicBezTo>
                    <a:pt x="68757" y="470379"/>
                    <a:pt x="168403" y="735613"/>
                    <a:pt x="232880" y="709236"/>
                  </a:cubicBezTo>
                  <a:cubicBezTo>
                    <a:pt x="297357" y="682859"/>
                    <a:pt x="355972" y="370732"/>
                    <a:pt x="417518" y="366336"/>
                  </a:cubicBezTo>
                  <a:cubicBezTo>
                    <a:pt x="479064" y="361940"/>
                    <a:pt x="539146" y="609590"/>
                    <a:pt x="602157" y="682859"/>
                  </a:cubicBezTo>
                  <a:cubicBezTo>
                    <a:pt x="665168" y="756128"/>
                    <a:pt x="738437" y="753197"/>
                    <a:pt x="795587" y="805951"/>
                  </a:cubicBezTo>
                  <a:cubicBezTo>
                    <a:pt x="852737" y="858705"/>
                    <a:pt x="879115" y="989124"/>
                    <a:pt x="945057" y="999382"/>
                  </a:cubicBezTo>
                  <a:cubicBezTo>
                    <a:pt x="1010999" y="1009640"/>
                    <a:pt x="1151676" y="931975"/>
                    <a:pt x="1191241" y="867498"/>
                  </a:cubicBezTo>
                  <a:cubicBezTo>
                    <a:pt x="1230806" y="803021"/>
                    <a:pt x="1153141" y="685790"/>
                    <a:pt x="1182449" y="612521"/>
                  </a:cubicBezTo>
                  <a:cubicBezTo>
                    <a:pt x="1211757" y="539252"/>
                    <a:pt x="1336314" y="502617"/>
                    <a:pt x="1367087" y="427882"/>
                  </a:cubicBezTo>
                  <a:cubicBezTo>
                    <a:pt x="1397860" y="353147"/>
                    <a:pt x="1343641" y="102567"/>
                    <a:pt x="1367087" y="164113"/>
                  </a:cubicBezTo>
                  <a:cubicBezTo>
                    <a:pt x="1390533" y="225659"/>
                    <a:pt x="1466733" y="726820"/>
                    <a:pt x="1507764" y="797159"/>
                  </a:cubicBezTo>
                  <a:cubicBezTo>
                    <a:pt x="1548795" y="867498"/>
                    <a:pt x="1600084" y="716563"/>
                    <a:pt x="1613272" y="586144"/>
                  </a:cubicBezTo>
                  <a:cubicBezTo>
                    <a:pt x="1626460" y="455725"/>
                    <a:pt x="1567845" y="74725"/>
                    <a:pt x="1586895" y="14644"/>
                  </a:cubicBezTo>
                  <a:cubicBezTo>
                    <a:pt x="1605945" y="-45437"/>
                    <a:pt x="1666758" y="90111"/>
                    <a:pt x="1727572" y="225659"/>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ADE0A168-5934-41A3-928D-6F4D2E96F7C2}"/>
              </a:ext>
            </a:extLst>
          </p:cNvPr>
          <p:cNvGrpSpPr/>
          <p:nvPr/>
        </p:nvGrpSpPr>
        <p:grpSpPr>
          <a:xfrm>
            <a:off x="2697362" y="3090210"/>
            <a:ext cx="6580571" cy="3222069"/>
            <a:chOff x="3904499" y="3328171"/>
            <a:chExt cx="2458716" cy="1652742"/>
          </a:xfrm>
        </p:grpSpPr>
        <p:sp>
          <p:nvSpPr>
            <p:cNvPr id="79" name="正方形/長方形 78">
              <a:extLst>
                <a:ext uri="{FF2B5EF4-FFF2-40B4-BE49-F238E27FC236}">
                  <a16:creationId xmlns:a16="http://schemas.microsoft.com/office/drawing/2014/main" id="{02C217B6-B66D-41E3-B986-370E95747116}"/>
                </a:ext>
              </a:extLst>
            </p:cNvPr>
            <p:cNvSpPr/>
            <p:nvPr/>
          </p:nvSpPr>
          <p:spPr>
            <a:xfrm>
              <a:off x="5666323" y="4838828"/>
              <a:ext cx="696892" cy="142085"/>
            </a:xfrm>
            <a:prstGeom prst="rect">
              <a:avLst/>
            </a:prstGeom>
          </p:spPr>
          <p:txBody>
            <a:bodyPr wrap="square">
              <a:spAutoFit/>
            </a:bodyPr>
            <a:lstStyle/>
            <a:p>
              <a:pPr algn="ctr"/>
              <a:r>
                <a:rPr lang="ja-JP" altLang="en-US" sz="1200" dirty="0"/>
                <a:t>モデルの複雑さ</a:t>
              </a:r>
            </a:p>
          </p:txBody>
        </p:sp>
        <p:cxnSp>
          <p:nvCxnSpPr>
            <p:cNvPr id="105" name="直線矢印コネクタ 104">
              <a:extLst>
                <a:ext uri="{FF2B5EF4-FFF2-40B4-BE49-F238E27FC236}">
                  <a16:creationId xmlns:a16="http://schemas.microsoft.com/office/drawing/2014/main" id="{2C70A4A2-6829-4E2C-9D8A-40FB48CD5B85}"/>
                </a:ext>
              </a:extLst>
            </p:cNvPr>
            <p:cNvCxnSpPr>
              <a:cxnSpLocks/>
            </p:cNvCxnSpPr>
            <p:nvPr/>
          </p:nvCxnSpPr>
          <p:spPr>
            <a:xfrm>
              <a:off x="3973496" y="4808303"/>
              <a:ext cx="2248622"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06" name="直線矢印コネクタ 105">
              <a:extLst>
                <a:ext uri="{FF2B5EF4-FFF2-40B4-BE49-F238E27FC236}">
                  <a16:creationId xmlns:a16="http://schemas.microsoft.com/office/drawing/2014/main" id="{FB52B4A9-2FEB-4F61-9BF4-AB39089E0D21}"/>
                </a:ext>
              </a:extLst>
            </p:cNvPr>
            <p:cNvCxnSpPr>
              <a:cxnSpLocks/>
            </p:cNvCxnSpPr>
            <p:nvPr/>
          </p:nvCxnSpPr>
          <p:spPr>
            <a:xfrm flipV="1">
              <a:off x="4039238" y="3330832"/>
              <a:ext cx="0" cy="1579038"/>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22" name="正方形/長方形 121">
              <a:extLst>
                <a:ext uri="{FF2B5EF4-FFF2-40B4-BE49-F238E27FC236}">
                  <a16:creationId xmlns:a16="http://schemas.microsoft.com/office/drawing/2014/main" id="{84D98B09-266A-46DE-9B5C-3D2D81AA8E33}"/>
                </a:ext>
              </a:extLst>
            </p:cNvPr>
            <p:cNvSpPr/>
            <p:nvPr/>
          </p:nvSpPr>
          <p:spPr>
            <a:xfrm>
              <a:off x="3904499" y="3328171"/>
              <a:ext cx="137994" cy="349187"/>
            </a:xfrm>
            <a:prstGeom prst="rect">
              <a:avLst/>
            </a:prstGeom>
          </p:spPr>
          <p:txBody>
            <a:bodyPr vert="eaVert" wrap="square">
              <a:spAutoFit/>
            </a:bodyPr>
            <a:lstStyle/>
            <a:p>
              <a:pPr algn="ctr"/>
              <a:r>
                <a:rPr lang="ja-JP" altLang="en-US" sz="1200" dirty="0"/>
                <a:t>精度</a:t>
              </a:r>
            </a:p>
          </p:txBody>
        </p:sp>
        <p:sp>
          <p:nvSpPr>
            <p:cNvPr id="9" name="フリーフォーム: 図形 8">
              <a:extLst>
                <a:ext uri="{FF2B5EF4-FFF2-40B4-BE49-F238E27FC236}">
                  <a16:creationId xmlns:a16="http://schemas.microsoft.com/office/drawing/2014/main" id="{F85FB604-EB46-466A-BF84-9ADE8EE73D32}"/>
                </a:ext>
              </a:extLst>
            </p:cNvPr>
            <p:cNvSpPr/>
            <p:nvPr/>
          </p:nvSpPr>
          <p:spPr>
            <a:xfrm>
              <a:off x="4118558" y="3769820"/>
              <a:ext cx="1921757" cy="913913"/>
            </a:xfrm>
            <a:custGeom>
              <a:avLst/>
              <a:gdLst>
                <a:gd name="connsiteX0" fmla="*/ 0 w 1934307"/>
                <a:gd name="connsiteY0" fmla="*/ 740634 h 740634"/>
                <a:gd name="connsiteX1" fmla="*/ 993530 w 1934307"/>
                <a:gd name="connsiteY1" fmla="*/ 19665 h 740634"/>
                <a:gd name="connsiteX2" fmla="*/ 1934307 w 1934307"/>
                <a:gd name="connsiteY2" fmla="*/ 274642 h 740634"/>
              </a:gdLst>
              <a:ahLst/>
              <a:cxnLst>
                <a:cxn ang="0">
                  <a:pos x="connsiteX0" y="connsiteY0"/>
                </a:cxn>
                <a:cxn ang="0">
                  <a:pos x="connsiteX1" y="connsiteY1"/>
                </a:cxn>
                <a:cxn ang="0">
                  <a:pos x="connsiteX2" y="connsiteY2"/>
                </a:cxn>
              </a:cxnLst>
              <a:rect l="l" t="t" r="r" b="b"/>
              <a:pathLst>
                <a:path w="1934307" h="740634">
                  <a:moveTo>
                    <a:pt x="0" y="740634"/>
                  </a:moveTo>
                  <a:cubicBezTo>
                    <a:pt x="335573" y="418982"/>
                    <a:pt x="671146" y="97330"/>
                    <a:pt x="993530" y="19665"/>
                  </a:cubicBezTo>
                  <a:cubicBezTo>
                    <a:pt x="1315915" y="-58000"/>
                    <a:pt x="1625111" y="108321"/>
                    <a:pt x="1934307" y="27464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図形 9">
              <a:extLst>
                <a:ext uri="{FF2B5EF4-FFF2-40B4-BE49-F238E27FC236}">
                  <a16:creationId xmlns:a16="http://schemas.microsoft.com/office/drawing/2014/main" id="{29703734-60AD-4378-A5EA-E53EC13E0DA4}"/>
                </a:ext>
              </a:extLst>
            </p:cNvPr>
            <p:cNvSpPr/>
            <p:nvPr/>
          </p:nvSpPr>
          <p:spPr>
            <a:xfrm>
              <a:off x="4118196" y="3446585"/>
              <a:ext cx="1930911" cy="1233568"/>
            </a:xfrm>
            <a:custGeom>
              <a:avLst/>
              <a:gdLst>
                <a:gd name="connsiteX0" fmla="*/ 0 w 1960685"/>
                <a:gd name="connsiteY0" fmla="*/ 1019907 h 1019907"/>
                <a:gd name="connsiteX1" fmla="*/ 888023 w 1960685"/>
                <a:gd name="connsiteY1" fmla="*/ 202223 h 1019907"/>
                <a:gd name="connsiteX2" fmla="*/ 1960685 w 1960685"/>
                <a:gd name="connsiteY2" fmla="*/ 0 h 1019907"/>
              </a:gdLst>
              <a:ahLst/>
              <a:cxnLst>
                <a:cxn ang="0">
                  <a:pos x="connsiteX0" y="connsiteY0"/>
                </a:cxn>
                <a:cxn ang="0">
                  <a:pos x="connsiteX1" y="connsiteY1"/>
                </a:cxn>
                <a:cxn ang="0">
                  <a:pos x="connsiteX2" y="connsiteY2"/>
                </a:cxn>
              </a:cxnLst>
              <a:rect l="l" t="t" r="r" b="b"/>
              <a:pathLst>
                <a:path w="1960685" h="1019907">
                  <a:moveTo>
                    <a:pt x="0" y="1019907"/>
                  </a:moveTo>
                  <a:cubicBezTo>
                    <a:pt x="280621" y="696057"/>
                    <a:pt x="561242" y="372207"/>
                    <a:pt x="888023" y="202223"/>
                  </a:cubicBezTo>
                  <a:cubicBezTo>
                    <a:pt x="1214804" y="32239"/>
                    <a:pt x="1587744" y="16119"/>
                    <a:pt x="196068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a:extLst>
              <a:ext uri="{FF2B5EF4-FFF2-40B4-BE49-F238E27FC236}">
                <a16:creationId xmlns:a16="http://schemas.microsoft.com/office/drawing/2014/main" id="{C4624CE4-BD74-40A4-B582-1A0D47D5EA3C}"/>
              </a:ext>
            </a:extLst>
          </p:cNvPr>
          <p:cNvCxnSpPr/>
          <p:nvPr/>
        </p:nvCxnSpPr>
        <p:spPr>
          <a:xfrm>
            <a:off x="6526775" y="3828361"/>
            <a:ext cx="321426" cy="62420"/>
          </a:xfrm>
          <a:prstGeom prst="straightConnector1">
            <a:avLst/>
          </a:prstGeom>
          <a:ln w="47625">
            <a:solidFill>
              <a:schemeClr val="accent3"/>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27" name="直線矢印コネクタ 126">
            <a:extLst>
              <a:ext uri="{FF2B5EF4-FFF2-40B4-BE49-F238E27FC236}">
                <a16:creationId xmlns:a16="http://schemas.microsoft.com/office/drawing/2014/main" id="{5F3EA475-DAEB-41B2-B7B7-D70516F6007C}"/>
              </a:ext>
            </a:extLst>
          </p:cNvPr>
          <p:cNvCxnSpPr>
            <a:cxnSpLocks/>
          </p:cNvCxnSpPr>
          <p:nvPr/>
        </p:nvCxnSpPr>
        <p:spPr>
          <a:xfrm flipH="1">
            <a:off x="5929744" y="3829658"/>
            <a:ext cx="321426" cy="62420"/>
          </a:xfrm>
          <a:prstGeom prst="straightConnector1">
            <a:avLst/>
          </a:prstGeom>
          <a:ln w="47625">
            <a:solidFill>
              <a:schemeClr val="accent3"/>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0" name="楕円 19">
            <a:extLst>
              <a:ext uri="{FF2B5EF4-FFF2-40B4-BE49-F238E27FC236}">
                <a16:creationId xmlns:a16="http://schemas.microsoft.com/office/drawing/2014/main" id="{887E3B79-8FB6-44BB-B4FA-D5E795A43AF0}"/>
              </a:ext>
            </a:extLst>
          </p:cNvPr>
          <p:cNvSpPr/>
          <p:nvPr/>
        </p:nvSpPr>
        <p:spPr>
          <a:xfrm rot="19818263">
            <a:off x="3228675" y="4150610"/>
            <a:ext cx="2310376" cy="1340943"/>
          </a:xfrm>
          <a:prstGeom prst="ellipse">
            <a:avLst/>
          </a:prstGeom>
          <a:solidFill>
            <a:srgbClr val="5694D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8" name="楕円 127">
            <a:extLst>
              <a:ext uri="{FF2B5EF4-FFF2-40B4-BE49-F238E27FC236}">
                <a16:creationId xmlns:a16="http://schemas.microsoft.com/office/drawing/2014/main" id="{DF2742F8-06D4-469B-9598-E2D4958D556D}"/>
              </a:ext>
            </a:extLst>
          </p:cNvPr>
          <p:cNvSpPr/>
          <p:nvPr/>
        </p:nvSpPr>
        <p:spPr>
          <a:xfrm rot="12034846">
            <a:off x="6685515" y="3192279"/>
            <a:ext cx="2310376" cy="1132863"/>
          </a:xfrm>
          <a:prstGeom prst="ellipse">
            <a:avLst/>
          </a:prstGeom>
          <a:solidFill>
            <a:srgbClr val="5694D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2" name="正方形/長方形 101">
            <a:extLst>
              <a:ext uri="{FF2B5EF4-FFF2-40B4-BE49-F238E27FC236}">
                <a16:creationId xmlns:a16="http://schemas.microsoft.com/office/drawing/2014/main" id="{2482E5CD-943C-4598-A596-7D09C225F1F9}"/>
              </a:ext>
            </a:extLst>
          </p:cNvPr>
          <p:cNvSpPr/>
          <p:nvPr/>
        </p:nvSpPr>
        <p:spPr>
          <a:xfrm>
            <a:off x="8252718" y="3050210"/>
            <a:ext cx="1210588" cy="338554"/>
          </a:xfrm>
          <a:prstGeom prst="rect">
            <a:avLst/>
          </a:prstGeom>
        </p:spPr>
        <p:txBody>
          <a:bodyPr wrap="none">
            <a:spAutoFit/>
          </a:bodyPr>
          <a:lstStyle/>
          <a:p>
            <a:r>
              <a:rPr lang="ja-JP" altLang="en-US" sz="1600" b="1" dirty="0">
                <a:solidFill>
                  <a:srgbClr val="494949"/>
                </a:solidFill>
              </a:rPr>
              <a:t>訓練データ</a:t>
            </a:r>
          </a:p>
        </p:txBody>
      </p:sp>
      <p:sp>
        <p:nvSpPr>
          <p:cNvPr id="107" name="正方形/長方形 106">
            <a:extLst>
              <a:ext uri="{FF2B5EF4-FFF2-40B4-BE49-F238E27FC236}">
                <a16:creationId xmlns:a16="http://schemas.microsoft.com/office/drawing/2014/main" id="{8E96EE83-130E-4602-8E2C-0728D6B662CB}"/>
              </a:ext>
            </a:extLst>
          </p:cNvPr>
          <p:cNvSpPr/>
          <p:nvPr/>
        </p:nvSpPr>
        <p:spPr>
          <a:xfrm>
            <a:off x="7779061" y="4688342"/>
            <a:ext cx="1210588" cy="338554"/>
          </a:xfrm>
          <a:prstGeom prst="rect">
            <a:avLst/>
          </a:prstGeom>
        </p:spPr>
        <p:txBody>
          <a:bodyPr wrap="none">
            <a:spAutoFit/>
          </a:bodyPr>
          <a:lstStyle/>
          <a:p>
            <a:r>
              <a:rPr lang="ja-JP" altLang="en-US" sz="1600" b="1" dirty="0">
                <a:solidFill>
                  <a:srgbClr val="494949"/>
                </a:solidFill>
              </a:rPr>
              <a:t>検証データ</a:t>
            </a:r>
          </a:p>
        </p:txBody>
      </p:sp>
    </p:spTree>
    <p:extLst>
      <p:ext uri="{BB962C8B-B14F-4D97-AF65-F5344CB8AC3E}">
        <p14:creationId xmlns:p14="http://schemas.microsoft.com/office/powerpoint/2010/main" val="167288231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決定木の特徴量重要度確認</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31114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決定木は</a:t>
            </a:r>
            <a:r>
              <a:rPr lang="en-US" altLang="ja-JP" sz="1800" dirty="0">
                <a:solidFill>
                  <a:srgbClr val="F36C37"/>
                </a:solidFill>
              </a:rPr>
              <a:t>feature_importances_</a:t>
            </a:r>
            <a:r>
              <a:rPr lang="ja-JP" altLang="en-US" sz="1800" dirty="0"/>
              <a:t>プロパティを使用して特徴量（説明変数）の重要度を</a:t>
            </a:r>
            <a:br>
              <a:rPr lang="en-US" altLang="ja-JP" sz="1800" dirty="0"/>
            </a:br>
            <a:r>
              <a:rPr lang="ja-JP" altLang="en-US" sz="1800" dirty="0"/>
              <a:t>確認することができる</a:t>
            </a:r>
            <a:endParaRPr lang="en-US" altLang="ja-JP" sz="2600" dirty="0"/>
          </a:p>
          <a:p>
            <a:pPr>
              <a:buClr>
                <a:srgbClr val="F36C37"/>
              </a:buClr>
              <a:buFont typeface="Wingdings" panose="05000000000000000000" pitchFamily="2" charset="2"/>
              <a:buChar char="l"/>
            </a:pPr>
            <a:r>
              <a:rPr lang="ja-JP" altLang="en-US" sz="1800" dirty="0"/>
              <a:t>重要度は決定木全体でサンプルの分割基準となった特徴量に対して、どれだけサンプルを</a:t>
            </a:r>
            <a:br>
              <a:rPr lang="en-US" altLang="ja-JP" sz="1800" dirty="0"/>
            </a:br>
            <a:r>
              <a:rPr lang="ja-JP" altLang="en-US" sz="1800" dirty="0"/>
              <a:t>分けることができたか</a:t>
            </a:r>
            <a:endParaRPr lang="en-US" altLang="ja-JP" sz="1800" dirty="0"/>
          </a:p>
          <a:p>
            <a:pPr>
              <a:buClr>
                <a:srgbClr val="F36C37"/>
              </a:buClr>
              <a:buFont typeface="Wingdings" panose="05000000000000000000" pitchFamily="2" charset="2"/>
              <a:buChar char="l"/>
            </a:pPr>
            <a:r>
              <a:rPr lang="ja-JP" altLang="en-US" sz="1800" dirty="0"/>
              <a:t>特徴量重要度は、重要な特徴量を把握したり、他のモデルで使用する特徴量を選択するための</a:t>
            </a:r>
            <a:br>
              <a:rPr lang="en-US" altLang="ja-JP" sz="1800" dirty="0"/>
            </a:br>
            <a:r>
              <a:rPr lang="ja-JP" altLang="en-US" sz="1800" dirty="0"/>
              <a:t>基準として使うことができる</a:t>
            </a:r>
            <a:endParaRPr lang="en-US" altLang="ja-JP"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4-3-6.</a:t>
            </a:r>
            <a:r>
              <a:rPr lang="ja-JP" altLang="en-US" dirty="0"/>
              <a:t>特徴量重要度を確認する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193</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31838" y="4179601"/>
            <a:ext cx="10658473" cy="1146852"/>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a:t>
            </a:r>
            <a:r>
              <a:rPr lang="en-US" altLang="ja-JP" sz="1400" dirty="0">
                <a:solidFill>
                  <a:srgbClr val="00879E"/>
                </a:solidFill>
                <a:latin typeface="Meiryo UI" panose="020B0604030504040204" pitchFamily="50" charset="-128"/>
                <a:ea typeface="Meiryo UI" panose="020B0604030504040204" pitchFamily="50" charset="-128"/>
              </a:rPr>
              <a:t>iris</a:t>
            </a:r>
            <a:r>
              <a:rPr lang="ja-JP" altLang="en-US" sz="1400" dirty="0">
                <a:solidFill>
                  <a:srgbClr val="00879E"/>
                </a:solidFill>
                <a:latin typeface="Meiryo UI" panose="020B0604030504040204" pitchFamily="50" charset="-128"/>
                <a:ea typeface="Meiryo UI" panose="020B0604030504040204" pitchFamily="50" charset="-128"/>
              </a:rPr>
              <a:t>データセットを予測したモデルに対して特徴量重要度を確認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順番に</a:t>
            </a:r>
            <a:r>
              <a:rPr lang="en-US" altLang="ja-JP" sz="1400" dirty="0">
                <a:solidFill>
                  <a:srgbClr val="00879E"/>
                </a:solidFill>
                <a:latin typeface="Meiryo UI" panose="020B0604030504040204" pitchFamily="50" charset="-128"/>
                <a:ea typeface="Meiryo UI" panose="020B0604030504040204" pitchFamily="50" charset="-128"/>
              </a:rPr>
              <a:t>[sepal_length, sepal_width, petal_length, petal_width]</a:t>
            </a:r>
            <a:r>
              <a:rPr lang="ja-JP" altLang="en-US" sz="1400" dirty="0">
                <a:solidFill>
                  <a:srgbClr val="00879E"/>
                </a:solidFill>
                <a:latin typeface="Meiryo UI" panose="020B0604030504040204" pitchFamily="50" charset="-128"/>
                <a:ea typeface="Meiryo UI" panose="020B0604030504040204" pitchFamily="50" charset="-128"/>
              </a:rPr>
              <a:t>　高いほど重要な特徴量</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model.feature_importances_ </a:t>
            </a:r>
          </a:p>
          <a:p>
            <a:endParaRPr lang="en-US" altLang="ja-JP" sz="1400" dirty="0">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F94A987E-061A-4B2A-BBB7-27D318EACCEF}"/>
              </a:ext>
            </a:extLst>
          </p:cNvPr>
          <p:cNvSpPr/>
          <p:nvPr/>
        </p:nvSpPr>
        <p:spPr>
          <a:xfrm>
            <a:off x="731837" y="3776615"/>
            <a:ext cx="3913880" cy="338554"/>
          </a:xfrm>
          <a:prstGeom prst="rect">
            <a:avLst/>
          </a:prstGeom>
        </p:spPr>
        <p:txBody>
          <a:bodyPr wrap="square">
            <a:spAutoFit/>
          </a:bodyPr>
          <a:lstStyle/>
          <a:p>
            <a:r>
              <a:rPr lang="en-US" altLang="ja-JP" sz="1600" b="1" dirty="0">
                <a:solidFill>
                  <a:srgbClr val="00879E"/>
                </a:solidFill>
              </a:rPr>
              <a:t>feaure_importances_</a:t>
            </a:r>
            <a:r>
              <a:rPr lang="ja-JP" altLang="en-US" sz="1600" b="1" dirty="0">
                <a:solidFill>
                  <a:srgbClr val="00879E"/>
                </a:solidFill>
              </a:rPr>
              <a:t>プロパティの例</a:t>
            </a:r>
          </a:p>
        </p:txBody>
      </p:sp>
      <p:sp>
        <p:nvSpPr>
          <p:cNvPr id="9" name="正方形/長方形 8">
            <a:extLst>
              <a:ext uri="{FF2B5EF4-FFF2-40B4-BE49-F238E27FC236}">
                <a16:creationId xmlns:a16="http://schemas.microsoft.com/office/drawing/2014/main" id="{B4A13E7A-EB6D-4036-BB11-CD0019C2DB26}"/>
              </a:ext>
            </a:extLst>
          </p:cNvPr>
          <p:cNvSpPr/>
          <p:nvPr/>
        </p:nvSpPr>
        <p:spPr bwMode="auto">
          <a:xfrm>
            <a:off x="731837" y="5289648"/>
            <a:ext cx="10658473" cy="743686"/>
          </a:xfrm>
          <a:prstGeom prst="rect">
            <a:avLst/>
          </a:prstGeom>
          <a:solidFill>
            <a:schemeClr val="bg1"/>
          </a:solidFill>
          <a:ln w="3175">
            <a:solidFill>
              <a:schemeClr val="tx1"/>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err="1">
                <a:latin typeface="Meiryo UI" panose="020B0604030504040204" pitchFamily="50" charset="-128"/>
                <a:ea typeface="Meiryo UI" panose="020B0604030504040204" pitchFamily="50" charset="-128"/>
              </a:rPr>
              <a:t>model.feature_importances</a:t>
            </a:r>
            <a:r>
              <a:rPr lang="en-US" altLang="ja-JP" sz="1400" dirty="0">
                <a:latin typeface="Meiryo UI" panose="020B0604030504040204" pitchFamily="50" charset="-128"/>
                <a:ea typeface="Meiryo UI" panose="020B0604030504040204" pitchFamily="50" charset="-128"/>
              </a:rPr>
              <a:t>_ </a:t>
            </a:r>
          </a:p>
          <a:p>
            <a:r>
              <a:rPr lang="en-US" altLang="ja-JP" sz="1400" b="0" i="0" dirty="0">
                <a:solidFill>
                  <a:srgbClr val="212121"/>
                </a:solidFill>
                <a:effectLst/>
                <a:latin typeface="Courier New" panose="02070309020205020404" pitchFamily="49" charset="0"/>
              </a:rPr>
              <a:t>array([0.026, 0. , 0.550, 0.422])</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48267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4-3-7.</a:t>
            </a:r>
            <a:r>
              <a:rPr kumimoji="1" lang="ja-JP" altLang="en-US" dirty="0"/>
              <a:t>プログラ</a:t>
            </a:r>
            <a:r>
              <a:rPr lang="ja-JP" altLang="en-US" dirty="0"/>
              <a:t>ムのダイジェスト①</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194</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ライブラリのインポート</a:t>
            </a:r>
            <a:endParaRPr lang="ja-JP" altLang="en-US" sz="1400" b="0" dirty="0">
              <a:solidFill>
                <a:srgbClr val="000000"/>
              </a:solidFill>
              <a:effectLst/>
              <a:latin typeface="+mn-ea"/>
            </a:endParaRPr>
          </a:p>
          <a:p>
            <a:r>
              <a:rPr lang="en-US" altLang="ja-JP" sz="1400" b="0" dirty="0">
                <a:solidFill>
                  <a:srgbClr val="AF00DB"/>
                </a:solidFill>
                <a:effectLst/>
                <a:latin typeface="+mn-ea"/>
              </a:rPr>
              <a:t>import</a:t>
            </a:r>
            <a:r>
              <a:rPr lang="en-US" altLang="ja-JP" sz="1400" b="0" dirty="0">
                <a:solidFill>
                  <a:srgbClr val="000000"/>
                </a:solidFill>
                <a:effectLst/>
                <a:latin typeface="+mn-ea"/>
              </a:rPr>
              <a:t> numpy </a:t>
            </a:r>
            <a:r>
              <a:rPr lang="en-US" altLang="ja-JP" sz="1400" b="0" dirty="0">
                <a:solidFill>
                  <a:srgbClr val="AF00DB"/>
                </a:solidFill>
                <a:effectLst/>
                <a:latin typeface="+mn-ea"/>
              </a:rPr>
              <a:t>as</a:t>
            </a:r>
            <a:r>
              <a:rPr lang="en-US" altLang="ja-JP" sz="1400" b="0" dirty="0">
                <a:solidFill>
                  <a:srgbClr val="000000"/>
                </a:solidFill>
                <a:effectLst/>
                <a:latin typeface="+mn-ea"/>
              </a:rPr>
              <a:t> np</a:t>
            </a:r>
          </a:p>
          <a:p>
            <a:r>
              <a:rPr lang="en-US" altLang="ja-JP" sz="1400" b="0" dirty="0">
                <a:solidFill>
                  <a:srgbClr val="AF00DB"/>
                </a:solidFill>
                <a:effectLst/>
                <a:latin typeface="+mn-ea"/>
              </a:rPr>
              <a:t>import</a:t>
            </a:r>
            <a:r>
              <a:rPr lang="en-US" altLang="ja-JP" sz="1400" b="0" dirty="0">
                <a:solidFill>
                  <a:srgbClr val="000000"/>
                </a:solidFill>
                <a:effectLst/>
                <a:latin typeface="+mn-ea"/>
              </a:rPr>
              <a:t> pandas </a:t>
            </a:r>
            <a:r>
              <a:rPr lang="en-US" altLang="ja-JP" sz="1400" b="0" dirty="0">
                <a:solidFill>
                  <a:srgbClr val="AF00DB"/>
                </a:solidFill>
                <a:effectLst/>
                <a:latin typeface="+mn-ea"/>
              </a:rPr>
              <a:t>as</a:t>
            </a:r>
            <a:r>
              <a:rPr lang="en-US" altLang="ja-JP" sz="1400" b="0" dirty="0">
                <a:solidFill>
                  <a:srgbClr val="000000"/>
                </a:solidFill>
                <a:effectLst/>
                <a:latin typeface="+mn-ea"/>
              </a:rPr>
              <a:t> pd</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sklearn.tree </a:t>
            </a:r>
            <a:r>
              <a:rPr lang="en-US" altLang="ja-JP" sz="1400" b="0" dirty="0">
                <a:solidFill>
                  <a:srgbClr val="AF00DB"/>
                </a:solidFill>
                <a:effectLst/>
                <a:latin typeface="+mn-ea"/>
              </a:rPr>
              <a:t>import</a:t>
            </a:r>
            <a:r>
              <a:rPr lang="en-US" altLang="ja-JP" sz="1400" b="0" dirty="0">
                <a:solidFill>
                  <a:srgbClr val="000000"/>
                </a:solidFill>
                <a:effectLst/>
                <a:latin typeface="+mn-ea"/>
              </a:rPr>
              <a:t> DecisionTreeRegressor</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train_test_split</a:t>
            </a:r>
          </a:p>
          <a:p>
            <a:r>
              <a:rPr lang="en-US" altLang="ja-JP" sz="1400" b="0" dirty="0">
                <a:solidFill>
                  <a:srgbClr val="008000"/>
                </a:solidFill>
                <a:effectLst/>
                <a:latin typeface="+mn-ea"/>
              </a:rPr>
              <a:t># </a:t>
            </a:r>
            <a:r>
              <a:rPr lang="ja-JP" altLang="en-US" sz="1400" b="0" dirty="0">
                <a:solidFill>
                  <a:srgbClr val="008000"/>
                </a:solidFill>
                <a:effectLst/>
                <a:latin typeface="+mn-ea"/>
              </a:rPr>
              <a:t>データの準備</a:t>
            </a:r>
            <a:endParaRPr lang="ja-JP" altLang="en-US" sz="1400" b="0" dirty="0">
              <a:solidFill>
                <a:srgbClr val="000000"/>
              </a:solidFill>
              <a:effectLst/>
              <a:latin typeface="+mn-ea"/>
            </a:endParaRPr>
          </a:p>
          <a:p>
            <a:r>
              <a:rPr lang="en-US" altLang="ja-JP" sz="1400" b="0" dirty="0">
                <a:solidFill>
                  <a:srgbClr val="000000"/>
                </a:solidFill>
                <a:effectLst/>
                <a:latin typeface="+mn-ea"/>
              </a:rPr>
              <a:t>totsuka_kodate = pd.read_csv(</a:t>
            </a:r>
            <a:r>
              <a:rPr lang="en-US" altLang="ja-JP" sz="1400" b="0" dirty="0">
                <a:solidFill>
                  <a:srgbClr val="A31515"/>
                </a:solidFill>
                <a:effectLst/>
                <a:latin typeface="+mn-ea"/>
              </a:rPr>
              <a:t>"/content/drive/MyDrive/mlho/data/totsuka_kodate.csv"</a:t>
            </a:r>
            <a:r>
              <a:rPr lang="en-US" altLang="ja-JP" sz="1400" b="0" dirty="0">
                <a:solidFill>
                  <a:srgbClr val="000000"/>
                </a:solidFill>
                <a:effectLst/>
                <a:latin typeface="+mn-ea"/>
              </a:rPr>
              <a:t>)</a:t>
            </a:r>
          </a:p>
          <a:p>
            <a:r>
              <a:rPr lang="en-US" altLang="ja-JP" sz="1400" b="0" dirty="0">
                <a:solidFill>
                  <a:srgbClr val="000000"/>
                </a:solidFill>
                <a:effectLst/>
                <a:latin typeface="+mn-ea"/>
              </a:rPr>
              <a:t>x = pd.get_dummies( totsuka_kodate[[</a:t>
            </a:r>
            <a:r>
              <a:rPr lang="en-US" altLang="ja-JP" sz="1400" b="0" dirty="0">
                <a:solidFill>
                  <a:srgbClr val="A31515"/>
                </a:solidFill>
                <a:effectLst/>
                <a:latin typeface="+mn-ea"/>
              </a:rPr>
              <a:t>'</a:t>
            </a:r>
            <a:r>
              <a:rPr lang="ja-JP" altLang="en-US" sz="1400" b="0" dirty="0">
                <a:solidFill>
                  <a:srgbClr val="A31515"/>
                </a:solidFill>
                <a:effectLst/>
                <a:latin typeface="+mn-ea"/>
              </a:rPr>
              <a:t>築年数</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最寄駅距離（分）</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延床面積（㎡）</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dirty="0">
                <a:solidFill>
                  <a:srgbClr val="000000"/>
                </a:solidFill>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面積（㎡）</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前面道路幅員（ｍ）</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地区名</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前面道路種類</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土地の形状</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000000"/>
                </a:solidFill>
                <a:effectLst/>
                <a:latin typeface="+mn-ea"/>
              </a:rPr>
              <a:t>y = totsuka_kodate[</a:t>
            </a:r>
            <a:r>
              <a:rPr lang="en-US" altLang="ja-JP" sz="1400" b="0" dirty="0">
                <a:solidFill>
                  <a:srgbClr val="A31515"/>
                </a:solidFill>
                <a:effectLst/>
                <a:latin typeface="+mn-ea"/>
              </a:rPr>
              <a:t>'</a:t>
            </a:r>
            <a:r>
              <a:rPr lang="ja-JP" altLang="en-US" sz="1400" b="0" dirty="0">
                <a:solidFill>
                  <a:srgbClr val="A31515"/>
                </a:solidFill>
                <a:effectLst/>
                <a:latin typeface="+mn-ea"/>
              </a:rPr>
              <a:t>取引価格</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err="1">
                <a:solidFill>
                  <a:srgbClr val="000000"/>
                </a:solidFill>
                <a:effectLst/>
                <a:latin typeface="+mn-ea"/>
              </a:rPr>
              <a:t>train_x</a:t>
            </a:r>
            <a:r>
              <a:rPr lang="en-US" altLang="ja-JP" sz="1400" b="0" dirty="0">
                <a:solidFill>
                  <a:srgbClr val="000000"/>
                </a:solidFill>
                <a:effectLst/>
                <a:latin typeface="+mn-ea"/>
              </a:rPr>
              <a:t>, </a:t>
            </a:r>
            <a:r>
              <a:rPr lang="en-US" altLang="ja-JP" sz="1400" b="0" dirty="0" err="1">
                <a:solidFill>
                  <a:srgbClr val="000000"/>
                </a:solidFill>
                <a:effectLst/>
                <a:latin typeface="+mn-ea"/>
              </a:rPr>
              <a:t>val_x</a:t>
            </a:r>
            <a:r>
              <a:rPr lang="en-US" altLang="ja-JP" sz="1400" b="0" dirty="0">
                <a:solidFill>
                  <a:srgbClr val="000000"/>
                </a:solidFill>
                <a:effectLst/>
                <a:latin typeface="+mn-ea"/>
              </a:rPr>
              <a:t>, </a:t>
            </a:r>
            <a:r>
              <a:rPr lang="en-US" altLang="ja-JP" sz="1400" b="0" dirty="0" err="1">
                <a:solidFill>
                  <a:srgbClr val="000000"/>
                </a:solidFill>
                <a:effectLst/>
                <a:latin typeface="+mn-ea"/>
              </a:rPr>
              <a:t>train_y</a:t>
            </a:r>
            <a:r>
              <a:rPr lang="en-US" altLang="ja-JP" sz="1400" b="0" dirty="0">
                <a:solidFill>
                  <a:srgbClr val="000000"/>
                </a:solidFill>
                <a:effectLst/>
                <a:latin typeface="+mn-ea"/>
              </a:rPr>
              <a:t>, </a:t>
            </a:r>
            <a:r>
              <a:rPr lang="en-US" altLang="ja-JP" sz="1400" b="0" dirty="0" err="1">
                <a:solidFill>
                  <a:srgbClr val="000000"/>
                </a:solidFill>
                <a:effectLst/>
                <a:latin typeface="+mn-ea"/>
              </a:rPr>
              <a:t>val_y</a:t>
            </a:r>
            <a:r>
              <a:rPr lang="en-US" altLang="ja-JP" sz="1400" b="0" dirty="0">
                <a:solidFill>
                  <a:srgbClr val="000000"/>
                </a:solidFill>
                <a:effectLst/>
                <a:latin typeface="+mn-ea"/>
              </a:rPr>
              <a:t> = </a:t>
            </a:r>
            <a:r>
              <a:rPr lang="en-US" altLang="ja-JP" sz="1400" b="0" dirty="0" err="1">
                <a:solidFill>
                  <a:srgbClr val="000000"/>
                </a:solidFill>
                <a:effectLst/>
                <a:latin typeface="+mn-ea"/>
              </a:rPr>
              <a:t>train_test_split</a:t>
            </a:r>
            <a:r>
              <a:rPr lang="en-US" altLang="ja-JP" sz="1400" b="0" dirty="0">
                <a:solidFill>
                  <a:srgbClr val="000000"/>
                </a:solidFill>
                <a:effectLst/>
                <a:latin typeface="+mn-ea"/>
              </a:rPr>
              <a:t>(x, y, </a:t>
            </a:r>
            <a:r>
              <a:rPr lang="en-US" altLang="ja-JP" sz="1400" b="0" dirty="0" err="1">
                <a:solidFill>
                  <a:srgbClr val="000000"/>
                </a:solidFill>
                <a:effectLst/>
                <a:latin typeface="+mn-ea"/>
              </a:rPr>
              <a:t>train_size</a:t>
            </a:r>
            <a:r>
              <a:rPr lang="en-US" altLang="ja-JP" sz="1400" b="0" dirty="0">
                <a:solidFill>
                  <a:srgbClr val="000000"/>
                </a:solidFill>
                <a:effectLst/>
                <a:latin typeface="+mn-ea"/>
              </a:rPr>
              <a:t>=</a:t>
            </a:r>
            <a:r>
              <a:rPr lang="en-US" altLang="ja-JP" sz="1400" b="0" dirty="0">
                <a:solidFill>
                  <a:srgbClr val="09885A"/>
                </a:solidFill>
                <a:effectLst/>
                <a:latin typeface="+mn-ea"/>
              </a:rPr>
              <a:t>0.7</a:t>
            </a:r>
            <a:r>
              <a:rPr lang="en-US" altLang="ja-JP" sz="1400" b="0" dirty="0">
                <a:solidFill>
                  <a:srgbClr val="000000"/>
                </a:solidFill>
                <a:effectLst/>
                <a:latin typeface="+mn-ea"/>
              </a:rPr>
              <a:t>, </a:t>
            </a:r>
            <a:r>
              <a:rPr lang="en-US" altLang="ja-JP" sz="1400" b="0" dirty="0" err="1">
                <a:solidFill>
                  <a:srgbClr val="000000"/>
                </a:solidFill>
                <a:effectLst/>
                <a:latin typeface="+mn-ea"/>
              </a:rPr>
              <a:t>test_size</a:t>
            </a:r>
            <a:r>
              <a:rPr lang="en-US" altLang="ja-JP" sz="1400" b="0" dirty="0">
                <a:solidFill>
                  <a:srgbClr val="000000"/>
                </a:solidFill>
                <a:effectLst/>
                <a:latin typeface="+mn-ea"/>
              </a:rPr>
              <a:t>=</a:t>
            </a:r>
            <a:r>
              <a:rPr lang="en-US" altLang="ja-JP" sz="1400" b="0" dirty="0">
                <a:solidFill>
                  <a:srgbClr val="09885A"/>
                </a:solidFill>
                <a:effectLst/>
                <a:latin typeface="+mn-ea"/>
              </a:rPr>
              <a:t>0.3</a:t>
            </a:r>
            <a:r>
              <a:rPr lang="en-US" altLang="ja-JP" sz="1400" b="0" dirty="0">
                <a:solidFill>
                  <a:srgbClr val="000000"/>
                </a:solidFill>
                <a:effectLst/>
                <a:latin typeface="+mn-ea"/>
              </a:rPr>
              <a:t>, </a:t>
            </a:r>
            <a:r>
              <a:rPr lang="en-US" altLang="ja-JP" sz="1400" b="0" dirty="0" err="1">
                <a:solidFill>
                  <a:srgbClr val="000000"/>
                </a:solidFill>
                <a:effectLst/>
                <a:latin typeface="+mn-ea"/>
              </a:rPr>
              <a:t>random_state</a:t>
            </a:r>
            <a:r>
              <a:rPr lang="en-US" altLang="ja-JP" sz="1400" b="0" dirty="0">
                <a:solidFill>
                  <a:srgbClr val="000000"/>
                </a:solidFill>
                <a:effectLst/>
                <a:latin typeface="+mn-ea"/>
              </a:rPr>
              <a:t>=</a:t>
            </a:r>
            <a:r>
              <a:rPr lang="en-US" altLang="ja-JP" sz="1400" b="0" dirty="0">
                <a:solidFill>
                  <a:srgbClr val="09885A"/>
                </a:solidFill>
                <a:effectLst/>
                <a:latin typeface="+mn-ea"/>
              </a:rPr>
              <a:t>8</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モデルの定義</a:t>
            </a:r>
            <a:endParaRPr lang="ja-JP" altLang="en-US" sz="1400" b="0" dirty="0">
              <a:solidFill>
                <a:srgbClr val="000000"/>
              </a:solidFill>
              <a:effectLst/>
              <a:latin typeface="+mn-ea"/>
            </a:endParaRPr>
          </a:p>
          <a:p>
            <a:r>
              <a:rPr lang="en-US" altLang="ja-JP" sz="1400" b="0" dirty="0">
                <a:solidFill>
                  <a:srgbClr val="000000"/>
                </a:solidFill>
                <a:effectLst/>
                <a:latin typeface="+mn-ea"/>
              </a:rPr>
              <a:t>model = </a:t>
            </a:r>
            <a:r>
              <a:rPr lang="en-US" altLang="ja-JP" sz="1400" b="0" dirty="0" err="1">
                <a:solidFill>
                  <a:srgbClr val="000000"/>
                </a:solidFill>
                <a:effectLst/>
                <a:latin typeface="+mn-ea"/>
              </a:rPr>
              <a:t>DecisionTreeRegressor</a:t>
            </a:r>
            <a:r>
              <a:rPr lang="en-US" altLang="ja-JP" sz="1400" b="0" dirty="0">
                <a:solidFill>
                  <a:srgbClr val="000000"/>
                </a:solidFill>
                <a:effectLst/>
                <a:latin typeface="+mn-ea"/>
              </a:rPr>
              <a:t>(</a:t>
            </a:r>
            <a:r>
              <a:rPr lang="en-US" altLang="ja-JP" sz="1400" b="0" dirty="0" err="1">
                <a:solidFill>
                  <a:srgbClr val="000000"/>
                </a:solidFill>
                <a:effectLst/>
                <a:latin typeface="+mn-ea"/>
              </a:rPr>
              <a:t>max_depth</a:t>
            </a:r>
            <a:r>
              <a:rPr lang="en-US" altLang="ja-JP" sz="1400" b="0" dirty="0">
                <a:solidFill>
                  <a:srgbClr val="000000"/>
                </a:solidFill>
                <a:effectLst/>
                <a:latin typeface="+mn-ea"/>
              </a:rPr>
              <a:t> = </a:t>
            </a:r>
            <a:r>
              <a:rPr lang="en-US" altLang="ja-JP" sz="1400" b="0" dirty="0">
                <a:solidFill>
                  <a:srgbClr val="09885A"/>
                </a:solidFill>
                <a:effectLst/>
                <a:latin typeface="+mn-ea"/>
              </a:rPr>
              <a:t>5</a:t>
            </a:r>
            <a:r>
              <a:rPr lang="en-US" altLang="ja-JP" sz="1400" b="0" dirty="0">
                <a:solidFill>
                  <a:srgbClr val="000000"/>
                </a:solidFill>
                <a:effectLst/>
                <a:latin typeface="+mn-ea"/>
              </a:rPr>
              <a:t>, </a:t>
            </a:r>
            <a:r>
              <a:rPr lang="en-US" altLang="ja-JP" sz="1400" b="0" dirty="0" err="1">
                <a:solidFill>
                  <a:srgbClr val="000000"/>
                </a:solidFill>
                <a:effectLst/>
                <a:latin typeface="+mn-ea"/>
              </a:rPr>
              <a:t>random_state</a:t>
            </a:r>
            <a:r>
              <a:rPr lang="en-US" altLang="ja-JP" sz="1400" b="0" dirty="0">
                <a:solidFill>
                  <a:srgbClr val="000000"/>
                </a:solidFill>
                <a:effectLst/>
                <a:latin typeface="+mn-ea"/>
              </a:rPr>
              <a:t>=</a:t>
            </a:r>
            <a:r>
              <a:rPr lang="en-US" altLang="ja-JP" sz="1400" b="0" dirty="0">
                <a:solidFill>
                  <a:srgbClr val="09885A"/>
                </a:solidFill>
                <a:effectLst/>
                <a:latin typeface="+mn-ea"/>
              </a:rPr>
              <a:t>0</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学習</a:t>
            </a:r>
            <a:endParaRPr lang="ja-JP" altLang="en-US" sz="1400" b="0" dirty="0">
              <a:solidFill>
                <a:srgbClr val="000000"/>
              </a:solidFill>
              <a:effectLst/>
              <a:latin typeface="+mn-ea"/>
            </a:endParaRPr>
          </a:p>
          <a:p>
            <a:r>
              <a:rPr lang="en-US" altLang="ja-JP" sz="1400" b="0" dirty="0">
                <a:solidFill>
                  <a:srgbClr val="000000"/>
                </a:solidFill>
                <a:effectLst/>
                <a:latin typeface="+mn-ea"/>
              </a:rPr>
              <a:t>model.fit(train_x,train_y)</a:t>
            </a:r>
          </a:p>
          <a:p>
            <a:r>
              <a:rPr lang="en-US" altLang="ja-JP" sz="1400" b="0" dirty="0">
                <a:solidFill>
                  <a:srgbClr val="008000"/>
                </a:solidFill>
                <a:effectLst/>
                <a:latin typeface="+mn-ea"/>
              </a:rPr>
              <a:t># </a:t>
            </a:r>
            <a:r>
              <a:rPr lang="ja-JP" altLang="en-US" sz="1400" b="0" dirty="0">
                <a:solidFill>
                  <a:srgbClr val="008000"/>
                </a:solidFill>
                <a:effectLst/>
                <a:latin typeface="+mn-ea"/>
              </a:rPr>
              <a:t>評価</a:t>
            </a:r>
            <a:endParaRPr lang="ja-JP" altLang="en-US" sz="1400" b="0" dirty="0">
              <a:solidFill>
                <a:srgbClr val="000000"/>
              </a:solidFill>
              <a:effectLst/>
              <a:latin typeface="+mn-ea"/>
            </a:endParaRP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0000FF"/>
                </a:solidFill>
                <a:effectLst/>
                <a:latin typeface="+mn-ea"/>
              </a:rPr>
              <a:t>f</a:t>
            </a:r>
            <a:r>
              <a:rPr lang="en-US" altLang="ja-JP" sz="1400" b="0" dirty="0">
                <a:solidFill>
                  <a:srgbClr val="A31515"/>
                </a:solidFill>
                <a:effectLst/>
                <a:latin typeface="+mn-ea"/>
              </a:rPr>
              <a:t>'</a:t>
            </a:r>
            <a:r>
              <a:rPr lang="ja-JP" altLang="en-US" sz="1400" b="0" dirty="0">
                <a:solidFill>
                  <a:srgbClr val="A31515"/>
                </a:solidFill>
                <a:effectLst/>
                <a:latin typeface="+mn-ea"/>
              </a:rPr>
              <a:t>訓練データ精度：</a:t>
            </a:r>
            <a:r>
              <a:rPr lang="en-US" altLang="ja-JP" sz="1400" b="0" dirty="0">
                <a:solidFill>
                  <a:srgbClr val="000000"/>
                </a:solidFill>
                <a:effectLst/>
                <a:latin typeface="+mn-ea"/>
              </a:rPr>
              <a:t>{</a:t>
            </a:r>
            <a:r>
              <a:rPr lang="en-US" altLang="ja-JP" sz="1400" b="0" dirty="0" err="1">
                <a:solidFill>
                  <a:srgbClr val="000000"/>
                </a:solidFill>
                <a:effectLst/>
                <a:latin typeface="+mn-ea"/>
              </a:rPr>
              <a:t>model.score</a:t>
            </a:r>
            <a:r>
              <a:rPr lang="en-US" altLang="ja-JP" sz="1400" b="0" dirty="0">
                <a:solidFill>
                  <a:srgbClr val="000000"/>
                </a:solidFill>
                <a:effectLst/>
                <a:latin typeface="+mn-ea"/>
              </a:rPr>
              <a:t>(</a:t>
            </a:r>
            <a:r>
              <a:rPr lang="en-US" altLang="ja-JP" sz="1400" b="0" dirty="0" err="1">
                <a:solidFill>
                  <a:srgbClr val="000000"/>
                </a:solidFill>
                <a:effectLst/>
                <a:latin typeface="+mn-ea"/>
              </a:rPr>
              <a:t>train_x</a:t>
            </a:r>
            <a:r>
              <a:rPr lang="en-US" altLang="ja-JP" sz="1400" b="0" dirty="0">
                <a:solidFill>
                  <a:srgbClr val="000000"/>
                </a:solidFill>
                <a:effectLst/>
                <a:latin typeface="+mn-ea"/>
              </a:rPr>
              <a:t>, </a:t>
            </a:r>
            <a:r>
              <a:rPr lang="en-US" altLang="ja-JP" sz="1400" b="0" dirty="0" err="1">
                <a:solidFill>
                  <a:srgbClr val="000000"/>
                </a:solidFill>
                <a:effectLst/>
                <a:latin typeface="+mn-ea"/>
              </a:rPr>
              <a:t>train_y</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0000FF"/>
                </a:solidFill>
                <a:effectLst/>
                <a:latin typeface="+mn-ea"/>
              </a:rPr>
              <a:t>f</a:t>
            </a:r>
            <a:r>
              <a:rPr lang="en-US" altLang="ja-JP" sz="1400" b="0" dirty="0">
                <a:solidFill>
                  <a:srgbClr val="A31515"/>
                </a:solidFill>
                <a:effectLst/>
                <a:latin typeface="+mn-ea"/>
              </a:rPr>
              <a:t>'</a:t>
            </a:r>
            <a:r>
              <a:rPr lang="ja-JP" altLang="en-US" sz="1400" b="0" dirty="0">
                <a:solidFill>
                  <a:srgbClr val="A31515"/>
                </a:solidFill>
                <a:effectLst/>
                <a:latin typeface="+mn-ea"/>
              </a:rPr>
              <a:t>検証データ精度：</a:t>
            </a:r>
            <a:r>
              <a:rPr lang="en-US" altLang="ja-JP" sz="1400" b="0" dirty="0">
                <a:solidFill>
                  <a:srgbClr val="000000"/>
                </a:solidFill>
                <a:effectLst/>
                <a:latin typeface="+mn-ea"/>
              </a:rPr>
              <a:t>{</a:t>
            </a:r>
            <a:r>
              <a:rPr lang="en-US" altLang="ja-JP" sz="1400" b="0" dirty="0" err="1">
                <a:solidFill>
                  <a:srgbClr val="000000"/>
                </a:solidFill>
                <a:effectLst/>
                <a:latin typeface="+mn-ea"/>
              </a:rPr>
              <a:t>model.score</a:t>
            </a:r>
            <a:r>
              <a:rPr lang="en-US" altLang="ja-JP" sz="1400" b="0" dirty="0">
                <a:solidFill>
                  <a:srgbClr val="000000"/>
                </a:solidFill>
                <a:effectLst/>
                <a:latin typeface="+mn-ea"/>
              </a:rPr>
              <a:t>(</a:t>
            </a:r>
            <a:r>
              <a:rPr lang="en-US" altLang="ja-JP" sz="1400" b="0" dirty="0" err="1">
                <a:solidFill>
                  <a:srgbClr val="000000"/>
                </a:solidFill>
                <a:effectLst/>
                <a:latin typeface="+mn-ea"/>
              </a:rPr>
              <a:t>val_x</a:t>
            </a:r>
            <a:r>
              <a:rPr lang="en-US" altLang="ja-JP" sz="1400" b="0" dirty="0">
                <a:solidFill>
                  <a:srgbClr val="000000"/>
                </a:solidFill>
                <a:effectLst/>
                <a:latin typeface="+mn-ea"/>
              </a:rPr>
              <a:t>, </a:t>
            </a:r>
            <a:r>
              <a:rPr lang="en-US" altLang="ja-JP" sz="1400" b="0" dirty="0" err="1">
                <a:solidFill>
                  <a:srgbClr val="000000"/>
                </a:solidFill>
                <a:effectLst/>
                <a:latin typeface="+mn-ea"/>
              </a:rPr>
              <a:t>val_y</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en-US" altLang="ja-JP" sz="1400" b="0" dirty="0">
                <a:solidFill>
                  <a:srgbClr val="000000"/>
                </a:solidFill>
                <a:effectLst/>
                <a:latin typeface="+mn-ea"/>
              </a:rPr>
              <a:t>)</a:t>
            </a:r>
          </a:p>
          <a:p>
            <a:endParaRPr lang="en-US" altLang="ja-JP" sz="1400" b="0" dirty="0">
              <a:solidFill>
                <a:srgbClr val="000000"/>
              </a:solidFill>
              <a:effectLst/>
              <a:latin typeface="+mn-ea"/>
            </a:endParaRPr>
          </a:p>
        </p:txBody>
      </p:sp>
    </p:spTree>
    <p:extLst>
      <p:ext uri="{BB962C8B-B14F-4D97-AF65-F5344CB8AC3E}">
        <p14:creationId xmlns:p14="http://schemas.microsoft.com/office/powerpoint/2010/main" val="249975082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a:t>
            </a:r>
            <a:r>
              <a:rPr kumimoji="1" lang="en-US" altLang="ja-JP" dirty="0"/>
              <a:t>-3-8.</a:t>
            </a:r>
            <a:r>
              <a:rPr kumimoji="1" lang="ja-JP" altLang="en-US" dirty="0"/>
              <a:t>プログラ</a:t>
            </a:r>
            <a:r>
              <a:rPr lang="ja-JP" altLang="en-US" dirty="0"/>
              <a:t>ムのダイジェスト②</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195</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決定木の可視化</a:t>
            </a:r>
            <a:endParaRPr lang="ja-JP" altLang="en-US" sz="1400" b="0" dirty="0">
              <a:solidFill>
                <a:srgbClr val="000000"/>
              </a:solidFill>
              <a:effectLst/>
              <a:latin typeface="+mn-ea"/>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matplotlib </a:t>
            </a:r>
            <a:r>
              <a:rPr lang="en-US" altLang="ja-JP" sz="1400" b="0" dirty="0">
                <a:solidFill>
                  <a:srgbClr val="AF00DB"/>
                </a:solidFill>
                <a:effectLst/>
                <a:latin typeface="+mn-ea"/>
              </a:rPr>
              <a:t>import</a:t>
            </a:r>
            <a:r>
              <a:rPr lang="en-US" altLang="ja-JP" sz="1400" b="0" dirty="0">
                <a:solidFill>
                  <a:srgbClr val="000000"/>
                </a:solidFill>
                <a:effectLst/>
                <a:latin typeface="+mn-ea"/>
              </a:rPr>
              <a:t> pyplot </a:t>
            </a:r>
            <a:r>
              <a:rPr lang="en-US" altLang="ja-JP" sz="1400" b="0" dirty="0">
                <a:solidFill>
                  <a:srgbClr val="AF00DB"/>
                </a:solidFill>
                <a:effectLst/>
                <a:latin typeface="+mn-ea"/>
              </a:rPr>
              <a:t>as</a:t>
            </a:r>
            <a:r>
              <a:rPr lang="en-US" altLang="ja-JP" sz="1400" b="0" dirty="0">
                <a:solidFill>
                  <a:srgbClr val="000000"/>
                </a:solidFill>
                <a:effectLst/>
                <a:latin typeface="+mn-ea"/>
              </a:rPr>
              <a:t> plt</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sklearn.tree </a:t>
            </a:r>
            <a:r>
              <a:rPr lang="en-US" altLang="ja-JP" sz="1400" b="0" dirty="0">
                <a:solidFill>
                  <a:srgbClr val="AF00DB"/>
                </a:solidFill>
                <a:effectLst/>
                <a:latin typeface="+mn-ea"/>
              </a:rPr>
              <a:t>import</a:t>
            </a:r>
            <a:r>
              <a:rPr lang="en-US" altLang="ja-JP" sz="1400" b="0" dirty="0">
                <a:solidFill>
                  <a:srgbClr val="000000"/>
                </a:solidFill>
                <a:effectLst/>
                <a:latin typeface="+mn-ea"/>
              </a:rPr>
              <a:t> plot_tree</a:t>
            </a:r>
          </a:p>
          <a:p>
            <a:r>
              <a:rPr lang="en-US" altLang="ja-JP" sz="1400" b="0" dirty="0">
                <a:solidFill>
                  <a:srgbClr val="0000FF"/>
                </a:solidFill>
                <a:effectLst/>
                <a:latin typeface="+mn-ea"/>
              </a:rPr>
              <a:t>!</a:t>
            </a:r>
            <a:r>
              <a:rPr lang="en-US" altLang="ja-JP" sz="1400" b="0" dirty="0">
                <a:solidFill>
                  <a:srgbClr val="000000"/>
                </a:solidFill>
                <a:effectLst/>
                <a:latin typeface="+mn-ea"/>
              </a:rPr>
              <a:t>pip install japanize_matplotlib | tail -n </a:t>
            </a:r>
            <a:r>
              <a:rPr lang="en-US" altLang="ja-JP" sz="1400" b="0" dirty="0">
                <a:solidFill>
                  <a:srgbClr val="098658"/>
                </a:solidFill>
                <a:effectLst/>
                <a:latin typeface="+mn-ea"/>
              </a:rPr>
              <a:t>1</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日本語を表示させるために必要な設定</a:t>
            </a:r>
            <a:endParaRPr lang="ja-JP" altLang="en-US" sz="1400" b="0" dirty="0">
              <a:solidFill>
                <a:srgbClr val="000000"/>
              </a:solidFill>
              <a:effectLst/>
              <a:latin typeface="+mn-ea"/>
            </a:endParaRPr>
          </a:p>
          <a:p>
            <a:r>
              <a:rPr lang="en-US" altLang="ja-JP" sz="1400" b="0" dirty="0">
                <a:solidFill>
                  <a:srgbClr val="AF00DB"/>
                </a:solidFill>
                <a:effectLst/>
                <a:latin typeface="+mn-ea"/>
              </a:rPr>
              <a:t>import</a:t>
            </a:r>
            <a:r>
              <a:rPr lang="en-US" altLang="ja-JP" sz="1400" b="0" dirty="0">
                <a:solidFill>
                  <a:srgbClr val="000000"/>
                </a:solidFill>
                <a:effectLst/>
                <a:latin typeface="+mn-ea"/>
              </a:rPr>
              <a:t> japanize_matplotlib                      </a:t>
            </a:r>
            <a:r>
              <a:rPr lang="en-US" altLang="ja-JP" sz="1400" dirty="0">
                <a:solidFill>
                  <a:srgbClr val="000000"/>
                </a:solidFill>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日本語を表示させるために必要な設定</a:t>
            </a:r>
            <a:endParaRPr lang="ja-JP" altLang="en-US" sz="1400" b="0" dirty="0">
              <a:solidFill>
                <a:srgbClr val="000000"/>
              </a:solidFill>
              <a:effectLst/>
              <a:latin typeface="+mn-ea"/>
            </a:endParaRPr>
          </a:p>
          <a:p>
            <a:br>
              <a:rPr lang="ja-JP" altLang="en-US" sz="1400" b="0" dirty="0">
                <a:solidFill>
                  <a:srgbClr val="000000"/>
                </a:solidFill>
                <a:effectLst/>
                <a:latin typeface="+mn-ea"/>
              </a:rPr>
            </a:br>
            <a:r>
              <a:rPr lang="en-US" altLang="ja-JP" sz="1400" b="0" dirty="0">
                <a:solidFill>
                  <a:srgbClr val="000000"/>
                </a:solidFill>
                <a:effectLst/>
                <a:latin typeface="+mn-ea"/>
              </a:rPr>
              <a:t>plt.figure(figsize=(</a:t>
            </a:r>
            <a:r>
              <a:rPr lang="en-US" altLang="ja-JP" sz="1400" b="0" dirty="0">
                <a:solidFill>
                  <a:srgbClr val="09885A"/>
                </a:solidFill>
                <a:effectLst/>
                <a:latin typeface="+mn-ea"/>
              </a:rPr>
              <a:t>45</a:t>
            </a:r>
            <a:r>
              <a:rPr lang="en-US" altLang="ja-JP" sz="1400" b="0" dirty="0">
                <a:solidFill>
                  <a:srgbClr val="000000"/>
                </a:solidFill>
                <a:effectLst/>
                <a:latin typeface="+mn-ea"/>
              </a:rPr>
              <a:t>,</a:t>
            </a:r>
            <a:r>
              <a:rPr lang="en-US" altLang="ja-JP" sz="1400" b="0" dirty="0">
                <a:solidFill>
                  <a:srgbClr val="09885A"/>
                </a:solidFill>
                <a:effectLst/>
                <a:latin typeface="+mn-ea"/>
              </a:rPr>
              <a:t>10</a:t>
            </a:r>
            <a:r>
              <a:rPr lang="en-US" altLang="ja-JP" sz="1400" b="0" dirty="0">
                <a:solidFill>
                  <a:srgbClr val="000000"/>
                </a:solidFill>
                <a:effectLst/>
                <a:latin typeface="+mn-ea"/>
              </a:rPr>
              <a:t>))    </a:t>
            </a:r>
            <a:r>
              <a:rPr lang="en-US" altLang="ja-JP" sz="1400" b="0" dirty="0">
                <a:solidFill>
                  <a:srgbClr val="008000"/>
                </a:solidFill>
                <a:effectLst/>
                <a:latin typeface="+mn-ea"/>
              </a:rPr>
              <a:t># matplotlib</a:t>
            </a:r>
            <a:r>
              <a:rPr lang="ja-JP" altLang="en-US" sz="1400" b="0" dirty="0">
                <a:solidFill>
                  <a:srgbClr val="008000"/>
                </a:solidFill>
                <a:effectLst/>
                <a:latin typeface="+mn-ea"/>
              </a:rPr>
              <a:t>で画像サイズの調整（横幅、縦幅）</a:t>
            </a:r>
            <a:endParaRPr lang="ja-JP" altLang="en-US" sz="1400" b="0" dirty="0">
              <a:solidFill>
                <a:srgbClr val="000000"/>
              </a:solidFill>
              <a:effectLst/>
              <a:latin typeface="+mn-ea"/>
            </a:endParaRPr>
          </a:p>
          <a:p>
            <a:r>
              <a:rPr lang="en-US" altLang="ja-JP" sz="1400" b="0" dirty="0">
                <a:solidFill>
                  <a:srgbClr val="000000"/>
                </a:solidFill>
                <a:effectLst/>
                <a:latin typeface="+mn-ea"/>
              </a:rPr>
              <a:t>plot_tree(</a:t>
            </a:r>
          </a:p>
          <a:p>
            <a:r>
              <a:rPr lang="en-US" altLang="ja-JP" sz="1400" b="0" dirty="0">
                <a:solidFill>
                  <a:srgbClr val="000000"/>
                </a:solidFill>
                <a:effectLst/>
                <a:latin typeface="+mn-ea"/>
              </a:rPr>
              <a:t>    model,                            </a:t>
            </a:r>
            <a:r>
              <a:rPr lang="en-US" altLang="ja-JP" sz="1400" b="0" dirty="0">
                <a:solidFill>
                  <a:srgbClr val="008000"/>
                </a:solidFill>
                <a:effectLst/>
                <a:latin typeface="+mn-ea"/>
              </a:rPr>
              <a:t># </a:t>
            </a:r>
            <a:r>
              <a:rPr lang="ja-JP" altLang="en-US" sz="1400" b="0" dirty="0">
                <a:solidFill>
                  <a:srgbClr val="008000"/>
                </a:solidFill>
                <a:effectLst/>
                <a:latin typeface="+mn-ea"/>
              </a:rPr>
              <a:t>可視化するモデルを指定</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max_depth=</a:t>
            </a:r>
            <a:r>
              <a:rPr lang="en-US" altLang="ja-JP" sz="1400" b="0" dirty="0">
                <a:solidFill>
                  <a:srgbClr val="09885A"/>
                </a:solidFill>
                <a:effectLst/>
                <a:latin typeface="+mn-ea"/>
              </a:rPr>
              <a:t>6</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可視化する木の深さ</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feature_names = train_x.columns,  </a:t>
            </a:r>
            <a:r>
              <a:rPr lang="en-US" altLang="ja-JP" sz="1400" b="0" dirty="0">
                <a:solidFill>
                  <a:srgbClr val="008000"/>
                </a:solidFill>
                <a:effectLst/>
                <a:latin typeface="+mn-ea"/>
              </a:rPr>
              <a:t># </a:t>
            </a:r>
            <a:r>
              <a:rPr lang="ja-JP" altLang="en-US" sz="1400" b="0" dirty="0">
                <a:solidFill>
                  <a:srgbClr val="008000"/>
                </a:solidFill>
                <a:effectLst/>
                <a:latin typeface="+mn-ea"/>
              </a:rPr>
              <a:t>分割するときの説明変数名を設定</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filled=</a:t>
            </a:r>
            <a:r>
              <a:rPr lang="en-US" altLang="ja-JP" sz="1400" b="0" dirty="0">
                <a:solidFill>
                  <a:srgbClr val="0000FF"/>
                </a:solidFill>
                <a:effectLst/>
                <a:latin typeface="+mn-ea"/>
              </a:rPr>
              <a:t>True</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色を付ける場合は</a:t>
            </a:r>
            <a:r>
              <a:rPr lang="en-US" altLang="ja-JP" sz="1400" b="0" dirty="0">
                <a:solidFill>
                  <a:srgbClr val="008000"/>
                </a:solidFill>
                <a:effectLst/>
                <a:latin typeface="+mn-ea"/>
              </a:rPr>
              <a:t>True</a:t>
            </a:r>
            <a:endParaRPr lang="en-US" altLang="ja-JP" sz="1400" b="0" dirty="0">
              <a:solidFill>
                <a:srgbClr val="000000"/>
              </a:solidFill>
              <a:effectLst/>
              <a:latin typeface="+mn-ea"/>
            </a:endParaRPr>
          </a:p>
          <a:p>
            <a:r>
              <a:rPr lang="en-US" altLang="ja-JP" sz="1400" b="0" dirty="0">
                <a:solidFill>
                  <a:srgbClr val="000000"/>
                </a:solidFill>
                <a:effectLst/>
                <a:latin typeface="+mn-ea"/>
              </a:rPr>
              <a:t>    fontsize=</a:t>
            </a:r>
            <a:r>
              <a:rPr lang="en-US" altLang="ja-JP" sz="1400" b="0" dirty="0">
                <a:solidFill>
                  <a:srgbClr val="09885A"/>
                </a:solidFill>
                <a:effectLst/>
                <a:latin typeface="+mn-ea"/>
              </a:rPr>
              <a:t>12</a:t>
            </a:r>
            <a:r>
              <a:rPr lang="en-US" altLang="ja-JP" sz="1400" b="0" dirty="0">
                <a:solidFill>
                  <a:srgbClr val="000000"/>
                </a:solidFill>
                <a:effectLst/>
                <a:latin typeface="+mn-ea"/>
              </a:rPr>
              <a:t>,</a:t>
            </a:r>
          </a:p>
          <a:p>
            <a:r>
              <a:rPr lang="en-US" altLang="ja-JP" sz="1400" b="0" dirty="0">
                <a:solidFill>
                  <a:srgbClr val="000000"/>
                </a:solidFill>
                <a:effectLst/>
                <a:latin typeface="+mn-ea"/>
              </a:rPr>
              <a:t>    impurity=</a:t>
            </a:r>
            <a:r>
              <a:rPr lang="en-US" altLang="ja-JP" sz="1400" b="0" dirty="0">
                <a:solidFill>
                  <a:srgbClr val="0000FF"/>
                </a:solidFill>
                <a:effectLst/>
                <a:latin typeface="+mn-ea"/>
              </a:rPr>
              <a:t>False</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ジニ不純度</a:t>
            </a:r>
            <a:r>
              <a:rPr lang="en-US" altLang="ja-JP" sz="1400" b="0" dirty="0">
                <a:solidFill>
                  <a:srgbClr val="008000"/>
                </a:solidFill>
                <a:effectLst/>
                <a:latin typeface="+mn-ea"/>
              </a:rPr>
              <a:t>(</a:t>
            </a:r>
            <a:r>
              <a:rPr lang="ja-JP" altLang="en-US" sz="1400" b="0" dirty="0">
                <a:solidFill>
                  <a:srgbClr val="008000"/>
                </a:solidFill>
                <a:effectLst/>
                <a:latin typeface="+mn-ea"/>
              </a:rPr>
              <a:t>どれくらい分類できていないかどうか</a:t>
            </a:r>
            <a:r>
              <a:rPr lang="en-US" altLang="ja-JP" sz="1400" b="0" dirty="0">
                <a:solidFill>
                  <a:srgbClr val="008000"/>
                </a:solidFill>
                <a:effectLst/>
                <a:latin typeface="+mn-ea"/>
              </a:rPr>
              <a:t>)</a:t>
            </a:r>
            <a:r>
              <a:rPr lang="ja-JP" altLang="en-US" sz="1400" b="0" dirty="0">
                <a:solidFill>
                  <a:srgbClr val="008000"/>
                </a:solidFill>
                <a:effectLst/>
                <a:latin typeface="+mn-ea"/>
              </a:rPr>
              <a:t>を表示するかどうか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a:t>
            </a:r>
          </a:p>
          <a:p>
            <a:r>
              <a:rPr lang="en-US" altLang="ja-JP" sz="1400" b="0" dirty="0">
                <a:solidFill>
                  <a:srgbClr val="000000"/>
                </a:solidFill>
                <a:effectLst/>
                <a:latin typeface="+mn-ea"/>
              </a:rPr>
              <a:t>plt.show()  </a:t>
            </a:r>
            <a:r>
              <a:rPr lang="en-US" altLang="ja-JP" sz="1400" b="0" dirty="0">
                <a:solidFill>
                  <a:srgbClr val="008000"/>
                </a:solidFill>
                <a:effectLst/>
                <a:latin typeface="+mn-ea"/>
              </a:rPr>
              <a:t># </a:t>
            </a:r>
            <a:r>
              <a:rPr lang="ja-JP" altLang="en-US" sz="1400" b="0" dirty="0">
                <a:solidFill>
                  <a:srgbClr val="008000"/>
                </a:solidFill>
                <a:effectLst/>
                <a:latin typeface="+mn-ea"/>
              </a:rPr>
              <a:t>結果を表示する</a:t>
            </a:r>
            <a:endParaRPr lang="ja-JP" altLang="en-US" sz="1400" b="0" dirty="0">
              <a:solidFill>
                <a:srgbClr val="000000"/>
              </a:solidFill>
              <a:effectLst/>
              <a:latin typeface="+mn-ea"/>
            </a:endParaRPr>
          </a:p>
          <a:p>
            <a:br>
              <a:rPr lang="ja-JP" altLang="en-US" sz="1400" b="0" dirty="0">
                <a:solidFill>
                  <a:srgbClr val="000000"/>
                </a:solidFill>
                <a:effectLst/>
                <a:latin typeface="+mn-ea"/>
              </a:rPr>
            </a:br>
            <a:r>
              <a:rPr lang="en-US" altLang="ja-JP" sz="1400" b="0" dirty="0">
                <a:solidFill>
                  <a:srgbClr val="008000"/>
                </a:solidFill>
                <a:effectLst/>
                <a:latin typeface="+mn-ea"/>
              </a:rPr>
              <a:t># </a:t>
            </a:r>
            <a:r>
              <a:rPr lang="ja-JP" altLang="en-US" sz="1400" b="0" dirty="0">
                <a:solidFill>
                  <a:srgbClr val="008000"/>
                </a:solidFill>
                <a:effectLst/>
                <a:latin typeface="+mn-ea"/>
              </a:rPr>
              <a:t>特徴量重要度確認</a:t>
            </a:r>
            <a:endParaRPr lang="ja-JP" altLang="en-US" sz="1400" b="0" dirty="0">
              <a:solidFill>
                <a:srgbClr val="000000"/>
              </a:solidFill>
              <a:effectLst/>
              <a:latin typeface="+mn-ea"/>
            </a:endParaRP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特徴量重要度：</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err="1">
                <a:solidFill>
                  <a:srgbClr val="000000"/>
                </a:solidFill>
                <a:effectLst/>
                <a:latin typeface="+mn-ea"/>
              </a:rPr>
              <a:t>importances</a:t>
            </a:r>
            <a:r>
              <a:rPr lang="en-US" altLang="ja-JP" sz="1400" b="0" dirty="0">
                <a:solidFill>
                  <a:srgbClr val="000000"/>
                </a:solidFill>
                <a:effectLst/>
                <a:latin typeface="+mn-ea"/>
              </a:rPr>
              <a:t>= </a:t>
            </a:r>
            <a:r>
              <a:rPr lang="en-US" altLang="ja-JP" sz="1400" b="0" dirty="0" err="1">
                <a:solidFill>
                  <a:srgbClr val="000000"/>
                </a:solidFill>
                <a:effectLst/>
                <a:latin typeface="+mn-ea"/>
              </a:rPr>
              <a:t>model.feature_importances</a:t>
            </a:r>
            <a:r>
              <a:rPr lang="en-US" altLang="ja-JP" sz="1400" b="0" dirty="0">
                <a:solidFill>
                  <a:srgbClr val="000000"/>
                </a:solidFill>
                <a:effectLst/>
                <a:latin typeface="+mn-ea"/>
              </a:rPr>
              <a:t>_</a:t>
            </a:r>
          </a:p>
          <a:p>
            <a:r>
              <a:rPr lang="en-US" altLang="ja-JP" sz="1400" b="0" dirty="0" err="1">
                <a:solidFill>
                  <a:srgbClr val="000000"/>
                </a:solidFill>
                <a:effectLst/>
                <a:latin typeface="+mn-ea"/>
              </a:rPr>
              <a:t>df_importances</a:t>
            </a:r>
            <a:r>
              <a:rPr lang="en-US" altLang="ja-JP" sz="1400" b="0" dirty="0">
                <a:solidFill>
                  <a:srgbClr val="000000"/>
                </a:solidFill>
                <a:effectLst/>
                <a:latin typeface="+mn-ea"/>
              </a:rPr>
              <a:t> =</a:t>
            </a:r>
            <a:r>
              <a:rPr lang="en-US" altLang="ja-JP" sz="1400" b="0" dirty="0" err="1">
                <a:solidFill>
                  <a:srgbClr val="000000"/>
                </a:solidFill>
                <a:effectLst/>
                <a:latin typeface="+mn-ea"/>
              </a:rPr>
              <a:t>pd.DataFrame</a:t>
            </a:r>
            <a:r>
              <a:rPr lang="en-US" altLang="ja-JP" sz="1400" b="0" dirty="0">
                <a:solidFill>
                  <a:srgbClr val="000000"/>
                </a:solidFill>
                <a:effectLst/>
                <a:latin typeface="+mn-ea"/>
              </a:rPr>
              <a:t>(data=</a:t>
            </a:r>
            <a:r>
              <a:rPr lang="en-US" altLang="ja-JP" sz="1400" b="0" dirty="0" err="1">
                <a:solidFill>
                  <a:srgbClr val="000000"/>
                </a:solidFill>
                <a:effectLst/>
                <a:latin typeface="+mn-ea"/>
              </a:rPr>
              <a:t>importances</a:t>
            </a:r>
            <a:r>
              <a:rPr lang="en-US" altLang="ja-JP" sz="1400" b="0" dirty="0">
                <a:solidFill>
                  <a:srgbClr val="000000"/>
                </a:solidFill>
                <a:effectLst/>
                <a:latin typeface="+mn-ea"/>
              </a:rPr>
              <a:t>, index=</a:t>
            </a:r>
            <a:r>
              <a:rPr lang="en-US" altLang="ja-JP" sz="1400" b="0" dirty="0" err="1">
                <a:solidFill>
                  <a:srgbClr val="000000"/>
                </a:solidFill>
                <a:effectLst/>
                <a:latin typeface="+mn-ea"/>
              </a:rPr>
              <a:t>train_x.columns</a:t>
            </a:r>
            <a:r>
              <a:rPr lang="en-US" altLang="ja-JP" sz="1400" b="0" dirty="0">
                <a:solidFill>
                  <a:srgbClr val="000000"/>
                </a:solidFill>
                <a:effectLst/>
                <a:latin typeface="+mn-ea"/>
              </a:rPr>
              <a:t>)</a:t>
            </a:r>
          </a:p>
          <a:p>
            <a:r>
              <a:rPr lang="en-US" altLang="ja-JP" sz="1400" b="0" dirty="0">
                <a:solidFill>
                  <a:srgbClr val="000000"/>
                </a:solidFill>
                <a:effectLst/>
                <a:latin typeface="+mn-ea"/>
              </a:rPr>
              <a:t>display(</a:t>
            </a:r>
            <a:r>
              <a:rPr lang="en-US" altLang="ja-JP" sz="1400" b="0" dirty="0" err="1">
                <a:solidFill>
                  <a:srgbClr val="000000"/>
                </a:solidFill>
                <a:effectLst/>
                <a:latin typeface="+mn-ea"/>
              </a:rPr>
              <a:t>df_importances.sort_values</a:t>
            </a:r>
            <a:r>
              <a:rPr lang="en-US" altLang="ja-JP" sz="1400" b="0" dirty="0">
                <a:solidFill>
                  <a:srgbClr val="000000"/>
                </a:solidFill>
                <a:effectLst/>
                <a:latin typeface="+mn-ea"/>
              </a:rPr>
              <a:t>(</a:t>
            </a:r>
            <a:r>
              <a:rPr lang="en-US" altLang="ja-JP" sz="1400" b="0" dirty="0">
                <a:solidFill>
                  <a:srgbClr val="09885A"/>
                </a:solidFill>
                <a:effectLst/>
                <a:latin typeface="+mn-ea"/>
              </a:rPr>
              <a:t>0</a:t>
            </a:r>
            <a:r>
              <a:rPr lang="en-US" altLang="ja-JP" sz="1400" b="0" dirty="0">
                <a:solidFill>
                  <a:srgbClr val="000000"/>
                </a:solidFill>
                <a:effectLst/>
                <a:latin typeface="+mn-ea"/>
              </a:rPr>
              <a:t>, ascending=</a:t>
            </a:r>
            <a:r>
              <a:rPr lang="en-US" altLang="ja-JP" sz="1400" b="0" dirty="0">
                <a:solidFill>
                  <a:srgbClr val="0000FF"/>
                </a:solidFill>
                <a:effectLst/>
                <a:latin typeface="+mn-ea"/>
              </a:rPr>
              <a:t>False</a:t>
            </a:r>
            <a:r>
              <a:rPr lang="en-US" altLang="ja-JP" sz="1400" b="0" dirty="0">
                <a:solidFill>
                  <a:srgbClr val="000000"/>
                </a:solidFill>
                <a:effectLst/>
                <a:latin typeface="+mn-ea"/>
              </a:rPr>
              <a:t>))</a:t>
            </a:r>
          </a:p>
        </p:txBody>
      </p:sp>
      <p:sp>
        <p:nvSpPr>
          <p:cNvPr id="3" name="テキスト ボックス 2">
            <a:extLst>
              <a:ext uri="{FF2B5EF4-FFF2-40B4-BE49-F238E27FC236}">
                <a16:creationId xmlns:a16="http://schemas.microsoft.com/office/drawing/2014/main" id="{EE986B2D-3056-4653-8C45-D1E49016BD94}"/>
              </a:ext>
            </a:extLst>
          </p:cNvPr>
          <p:cNvSpPr txBox="1"/>
          <p:nvPr/>
        </p:nvSpPr>
        <p:spPr>
          <a:xfrm>
            <a:off x="8159262" y="961535"/>
            <a:ext cx="3265974" cy="738664"/>
          </a:xfrm>
          <a:prstGeom prst="rect">
            <a:avLst/>
          </a:prstGeom>
          <a:noFill/>
        </p:spPr>
        <p:txBody>
          <a:bodyPr wrap="square" rtlCol="0">
            <a:spAutoFit/>
          </a:bodyPr>
          <a:lstStyle/>
          <a:p>
            <a:pPr defTabSz="914400" fontAlgn="base">
              <a:spcBef>
                <a:spcPct val="0"/>
              </a:spcBef>
              <a:spcAft>
                <a:spcPct val="0"/>
              </a:spcAft>
            </a:pPr>
            <a:r>
              <a:rPr kumimoji="1" lang="en-US" altLang="ja-JP" sz="1400" dirty="0">
                <a:solidFill>
                  <a:srgbClr val="000000"/>
                </a:solidFill>
                <a:latin typeface="+mn-ea"/>
              </a:rPr>
              <a:t>※ matplotlib</a:t>
            </a:r>
            <a:r>
              <a:rPr kumimoji="1" lang="ja-JP" altLang="en-US" sz="1400" dirty="0">
                <a:solidFill>
                  <a:srgbClr val="000000"/>
                </a:solidFill>
                <a:latin typeface="+mn-ea"/>
              </a:rPr>
              <a:t>でのグラフ設定は本講義では詳しく扱わないものとさせていただきます。</a:t>
            </a:r>
          </a:p>
        </p:txBody>
      </p:sp>
    </p:spTree>
    <p:extLst>
      <p:ext uri="{BB962C8B-B14F-4D97-AF65-F5344CB8AC3E}">
        <p14:creationId xmlns:p14="http://schemas.microsoft.com/office/powerpoint/2010/main" val="15256843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196</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4-2.</a:t>
            </a:r>
            <a:r>
              <a:rPr lang="ja-JP" altLang="en-US" sz="2100" b="1" spc="300" dirty="0">
                <a:solidFill>
                  <a:srgbClr val="BFBFBF"/>
                </a:solidFill>
              </a:rPr>
              <a:t>決定木の実装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4-3.</a:t>
            </a:r>
            <a:r>
              <a:rPr lang="ja-JP" altLang="en-US" sz="2100" b="1" spc="300" dirty="0">
                <a:solidFill>
                  <a:srgbClr val="BFBFBF"/>
                </a:solidFill>
              </a:rPr>
              <a:t>決定木のパラメータチューニング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00879E"/>
                </a:solidFill>
              </a:rPr>
              <a:t>4-4.</a:t>
            </a:r>
            <a:r>
              <a:rPr lang="ja-JP" altLang="en-US" sz="2100" b="1" spc="300" dirty="0">
                <a:solidFill>
                  <a:srgbClr val="00879E"/>
                </a:solidFill>
              </a:rPr>
              <a:t>オプション演習：決定木</a:t>
            </a:r>
            <a:endParaRPr lang="en-US" altLang="ja-JP" sz="2100" b="1" spc="300" dirty="0">
              <a:solidFill>
                <a:srgbClr val="00879E"/>
              </a:solidFill>
            </a:endParaRPr>
          </a:p>
          <a:p>
            <a:pPr algn="l">
              <a:lnSpc>
                <a:spcPct val="150000"/>
              </a:lnSpc>
            </a:pPr>
            <a:r>
              <a:rPr kumimoji="1" lang="en-US" altLang="ja-JP" sz="2100" b="1" spc="300" dirty="0">
                <a:solidFill>
                  <a:srgbClr val="BFBFBF"/>
                </a:solidFill>
              </a:rPr>
              <a:t>4-5.</a:t>
            </a:r>
            <a:r>
              <a:rPr kumimoji="1" lang="ja-JP" altLang="en-US" sz="2100" b="1" spc="300" dirty="0">
                <a:solidFill>
                  <a:srgbClr val="BFBFBF"/>
                </a:solidFill>
              </a:rPr>
              <a:t>ランダムフォレスト</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4-6.</a:t>
            </a:r>
            <a:r>
              <a:rPr lang="ja-JP" altLang="en-US" sz="2100" b="1" spc="300" dirty="0">
                <a:solidFill>
                  <a:srgbClr val="BFBFBF"/>
                </a:solidFill>
              </a:rPr>
              <a:t>ランダムフォレストの実装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4-7.</a:t>
            </a:r>
            <a:r>
              <a:rPr lang="ja-JP" altLang="en-US" sz="2100" b="1" spc="300" dirty="0">
                <a:solidFill>
                  <a:srgbClr val="BFBFBF"/>
                </a:solidFill>
              </a:rPr>
              <a:t>ランダムフォレストのパラメータチューニング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4-8.</a:t>
            </a:r>
            <a:r>
              <a:rPr lang="ja-JP" altLang="en-US" sz="2100" b="1" spc="300" dirty="0">
                <a:solidFill>
                  <a:srgbClr val="BFBFBF"/>
                </a:solidFill>
              </a:rPr>
              <a:t>オプション演習：ランダムフォレスト</a:t>
            </a:r>
            <a:endParaRPr lang="en-US" altLang="ja-JP" sz="2100" b="1" spc="300" dirty="0">
              <a:solidFill>
                <a:srgbClr val="BFBFBF"/>
              </a:solidFill>
            </a:endParaRPr>
          </a:p>
        </p:txBody>
      </p:sp>
    </p:spTree>
    <p:extLst>
      <p:ext uri="{BB962C8B-B14F-4D97-AF65-F5344CB8AC3E}">
        <p14:creationId xmlns:p14="http://schemas.microsoft.com/office/powerpoint/2010/main" val="43593351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a:t>
            </a:r>
            <a:r>
              <a:rPr kumimoji="1" lang="en-US" altLang="ja-JP" dirty="0"/>
              <a:t>-4-1.</a:t>
            </a:r>
            <a:r>
              <a:rPr lang="ja-JP" altLang="en-US" dirty="0"/>
              <a:t>演習</a:t>
            </a:r>
            <a:r>
              <a:rPr lang="en-US" altLang="ja-JP" dirty="0"/>
              <a:t>3</a:t>
            </a:r>
            <a:r>
              <a:rPr lang="ja-JP" altLang="en-US" dirty="0"/>
              <a:t>：決定木（オプション）</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197</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41642"/>
            <a:ext cx="10658473" cy="94718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2200" dirty="0"/>
              <a:t>mlho/exercise </a:t>
            </a:r>
            <a:r>
              <a:rPr lang="ja-JP" altLang="en-US" sz="2200" dirty="0"/>
              <a:t>フォルダの中の</a:t>
            </a:r>
            <a:endParaRPr lang="en-US" altLang="ja-JP" sz="2200" dirty="0"/>
          </a:p>
          <a:p>
            <a:pPr>
              <a:lnSpc>
                <a:spcPct val="130000"/>
              </a:lnSpc>
            </a:pPr>
            <a:r>
              <a:rPr lang="ja-JP" altLang="en-US" sz="2200" dirty="0"/>
              <a:t>「 </a:t>
            </a:r>
            <a:r>
              <a:rPr lang="en-US" altLang="ja-JP" sz="2200" dirty="0"/>
              <a:t>4-2_</a:t>
            </a:r>
            <a:r>
              <a:rPr lang="ja-JP" altLang="en-US" sz="2200" dirty="0"/>
              <a:t>（演習）決定木によるガンの悪性腫瘍の分類</a:t>
            </a:r>
            <a:r>
              <a:rPr lang="en-US" altLang="ja-JP" sz="2200" dirty="0"/>
              <a:t>.ipynb</a:t>
            </a:r>
            <a:r>
              <a:rPr lang="ja-JP" altLang="en-US" sz="2200"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決定木を用いて、ロジスティック回帰の講義で予測をしたガンの腫瘍分類を行います。</a:t>
            </a:r>
            <a:br>
              <a:rPr lang="en-US" altLang="ja-JP" sz="2000" b="1" dirty="0">
                <a:solidFill>
                  <a:srgbClr val="F36C37"/>
                </a:solidFill>
              </a:rPr>
            </a:br>
            <a:r>
              <a:rPr lang="ja-JP" altLang="en-US" sz="2000" b="1" dirty="0">
                <a:solidFill>
                  <a:srgbClr val="F36C37"/>
                </a:solidFill>
              </a:rPr>
              <a:t>講義で扱った回帰の場合とほとんど違いはありません。決定木の可視化、</a:t>
            </a:r>
            <a:br>
              <a:rPr lang="en-US" altLang="ja-JP" sz="2000" b="1" dirty="0">
                <a:solidFill>
                  <a:srgbClr val="F36C37"/>
                </a:solidFill>
              </a:rPr>
            </a:br>
            <a:r>
              <a:rPr lang="ja-JP" altLang="en-US" sz="2000" b="1" dirty="0">
                <a:solidFill>
                  <a:srgbClr val="F36C37"/>
                </a:solidFill>
              </a:rPr>
              <a:t>パラメータチューニング、特徴量重要度の確認も行ってみましょう。</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時間があればなぜそのような結果になるのかも考えてみましょう。</a:t>
            </a:r>
            <a:endParaRPr lang="en-US" altLang="ja-JP" sz="1600" b="1" dirty="0">
              <a:solidFill>
                <a:srgbClr val="494949"/>
              </a:solidFill>
            </a:endParaRPr>
          </a:p>
        </p:txBody>
      </p:sp>
      <p:sp>
        <p:nvSpPr>
          <p:cNvPr id="9" name="テキスト ボックス 8">
            <a:extLst>
              <a:ext uri="{FF2B5EF4-FFF2-40B4-BE49-F238E27FC236}">
                <a16:creationId xmlns:a16="http://schemas.microsoft.com/office/drawing/2014/main" id="{7A2B4771-AF38-4E8F-BC6E-CE8F07659E69}"/>
              </a:ext>
            </a:extLst>
          </p:cNvPr>
          <p:cNvSpPr txBox="1"/>
          <p:nvPr/>
        </p:nvSpPr>
        <p:spPr>
          <a:xfrm>
            <a:off x="708027" y="4568141"/>
            <a:ext cx="6752884" cy="63632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プログラムの説明及びプログラムの解答例は </a:t>
            </a:r>
            <a:r>
              <a:rPr lang="en-US" altLang="ja-JP" sz="1400" dirty="0">
                <a:solidFill>
                  <a:srgbClr val="F36C37"/>
                </a:solidFill>
              </a:rPr>
              <a:t>Google Colab </a:t>
            </a:r>
            <a:r>
              <a:rPr lang="ja-JP" altLang="en-US" sz="1400" dirty="0">
                <a:solidFill>
                  <a:srgbClr val="F36C37"/>
                </a:solidFill>
              </a:rPr>
              <a:t>ノートブック内に記載しています。</a:t>
            </a:r>
          </a:p>
        </p:txBody>
      </p:sp>
    </p:spTree>
    <p:extLst>
      <p:ext uri="{BB962C8B-B14F-4D97-AF65-F5344CB8AC3E}">
        <p14:creationId xmlns:p14="http://schemas.microsoft.com/office/powerpoint/2010/main" val="12740839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389468"/>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100970" y="1498427"/>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利点</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ja-JP" altLang="en-US" dirty="0"/>
              <a:t>（参考）決定木まとめ</a:t>
            </a:r>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198</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182628"/>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学習も予測も非常に高速</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スケーリングの必要がない</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木構造や特徴量重要度からモデルを解釈しやすい</a:t>
            </a:r>
            <a:endParaRPr lang="en-US" altLang="ja-JP" sz="2000" b="1"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4848035"/>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外挿に非常に弱い（訓練データの範囲外のデータ）</a:t>
            </a:r>
          </a:p>
          <a:p>
            <a:pPr>
              <a:lnSpc>
                <a:spcPct val="130000"/>
              </a:lnSpc>
              <a:spcBef>
                <a:spcPts val="0"/>
              </a:spcBef>
              <a:spcAft>
                <a:spcPts val="0"/>
              </a:spcAft>
              <a:buClr>
                <a:schemeClr val="tx1">
                  <a:lumMod val="75000"/>
                  <a:lumOff val="25000"/>
                </a:schemeClr>
              </a:buClr>
            </a:pPr>
            <a:r>
              <a:rPr lang="ja-JP" altLang="en-US" sz="2000" b="1" dirty="0"/>
              <a:t>非常に過学習しやすく、パラメータを調整してもある程度は避けられない。</a:t>
            </a:r>
            <a:br>
              <a:rPr lang="en-US" altLang="ja-JP" sz="2000" b="1" dirty="0"/>
            </a:br>
            <a:r>
              <a:rPr lang="ja-JP" altLang="en-US" sz="2000" b="1" dirty="0"/>
              <a:t>そのため、通常は決定木単体を最終的な予測モデルにすることはほとんどない。</a:t>
            </a:r>
            <a:br>
              <a:rPr lang="en-US" altLang="ja-JP" sz="2000" b="1" dirty="0"/>
            </a:br>
            <a:r>
              <a:rPr lang="ja-JP" altLang="en-US" sz="2000" b="1" dirty="0"/>
              <a:t>他のモデルか、決定木の発展形モデルを使う。</a:t>
            </a:r>
            <a:endParaRPr lang="en-US" altLang="ja-JP" sz="2000" b="1"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3986797"/>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100969" y="4088161"/>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欠点</a:t>
            </a:r>
          </a:p>
        </p:txBody>
      </p:sp>
      <p:sp>
        <p:nvSpPr>
          <p:cNvPr id="16" name="テキスト ボックス 15">
            <a:extLst>
              <a:ext uri="{FF2B5EF4-FFF2-40B4-BE49-F238E27FC236}">
                <a16:creationId xmlns:a16="http://schemas.microsoft.com/office/drawing/2014/main" id="{A4E24FC3-2BC6-414B-8AB3-54FF60843642}"/>
              </a:ext>
            </a:extLst>
          </p:cNvPr>
          <p:cNvSpPr txBox="1"/>
          <p:nvPr/>
        </p:nvSpPr>
        <p:spPr>
          <a:xfrm>
            <a:off x="766763" y="893172"/>
            <a:ext cx="10647189"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kumimoji="1" lang="ja-JP" altLang="en-US" sz="2000" b="1" dirty="0">
                <a:solidFill>
                  <a:srgbClr val="494949"/>
                </a:solidFill>
                <a:latin typeface="+mj-ea"/>
                <a:ea typeface="+mj-ea"/>
              </a:rPr>
              <a:t>集団を質問により分割していく木構造モデル</a:t>
            </a:r>
            <a:endParaRPr lang="ja-JP" altLang="en-US" dirty="0">
              <a:solidFill>
                <a:srgbClr val="494949"/>
              </a:solidFill>
            </a:endParaRPr>
          </a:p>
        </p:txBody>
      </p:sp>
      <p:sp>
        <p:nvSpPr>
          <p:cNvPr id="18" name="テキスト ボックス 17">
            <a:extLst>
              <a:ext uri="{FF2B5EF4-FFF2-40B4-BE49-F238E27FC236}">
                <a16:creationId xmlns:a16="http://schemas.microsoft.com/office/drawing/2014/main" id="{FCCED9A9-A0ED-46E7-A8EA-D4F21293D783}"/>
              </a:ext>
            </a:extLst>
          </p:cNvPr>
          <p:cNvSpPr txBox="1"/>
          <p:nvPr/>
        </p:nvSpPr>
        <p:spPr>
          <a:xfrm>
            <a:off x="7122311" y="4959021"/>
            <a:ext cx="4988224" cy="340093"/>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400" dirty="0"/>
              <a:t>※ </a:t>
            </a:r>
            <a:r>
              <a:rPr lang="ja-JP" altLang="en-US" sz="1400" dirty="0"/>
              <a:t>他のモデルも外挿はうまく予測できないことが多い</a:t>
            </a:r>
          </a:p>
        </p:txBody>
      </p:sp>
      <p:pic>
        <p:nvPicPr>
          <p:cNvPr id="15" name="図 14">
            <a:extLst>
              <a:ext uri="{FF2B5EF4-FFF2-40B4-BE49-F238E27FC236}">
                <a16:creationId xmlns:a16="http://schemas.microsoft.com/office/drawing/2014/main" id="{DDD886FA-E97D-45A4-A014-C9418D4EF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606" y="3722117"/>
            <a:ext cx="1377209" cy="1376150"/>
          </a:xfrm>
          <a:prstGeom prst="rect">
            <a:avLst/>
          </a:prstGeom>
        </p:spPr>
      </p:pic>
      <p:sp>
        <p:nvSpPr>
          <p:cNvPr id="24" name="吹き出し: 角を丸めた四角形 23">
            <a:extLst>
              <a:ext uri="{FF2B5EF4-FFF2-40B4-BE49-F238E27FC236}">
                <a16:creationId xmlns:a16="http://schemas.microsoft.com/office/drawing/2014/main" id="{8DE18FD3-7C22-4C62-B47A-AF81275ED9F2}"/>
              </a:ext>
            </a:extLst>
          </p:cNvPr>
          <p:cNvSpPr/>
          <p:nvPr/>
        </p:nvSpPr>
        <p:spPr>
          <a:xfrm>
            <a:off x="8351903" y="4381832"/>
            <a:ext cx="1916703" cy="515440"/>
          </a:xfrm>
          <a:prstGeom prst="wedgeRoundRectCallout">
            <a:avLst>
              <a:gd name="adj1" fmla="val 60421"/>
              <a:gd name="adj2" fmla="val -45049"/>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000" b="1" dirty="0">
                <a:solidFill>
                  <a:srgbClr val="494949"/>
                </a:solidFill>
                <a:latin typeface="+mn-ea"/>
              </a:rPr>
              <a:t>ギギギ</a:t>
            </a:r>
            <a:r>
              <a:rPr kumimoji="1" lang="en-US" altLang="ja-JP" sz="2000" b="1" dirty="0">
                <a:solidFill>
                  <a:srgbClr val="494949"/>
                </a:solidFill>
                <a:latin typeface="+mn-ea"/>
              </a:rPr>
              <a:t>...</a:t>
            </a:r>
            <a:endParaRPr kumimoji="1" lang="ja-JP" altLang="en-US" sz="2000" b="1" dirty="0">
              <a:solidFill>
                <a:srgbClr val="494949"/>
              </a:solidFill>
              <a:latin typeface="+mn-ea"/>
            </a:endParaRPr>
          </a:p>
        </p:txBody>
      </p:sp>
    </p:spTree>
    <p:extLst>
      <p:ext uri="{BB962C8B-B14F-4D97-AF65-F5344CB8AC3E}">
        <p14:creationId xmlns:p14="http://schemas.microsoft.com/office/powerpoint/2010/main" val="91855200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199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4-2.</a:t>
            </a:r>
            <a:r>
              <a:rPr lang="ja-JP" altLang="en-US" sz="2100" b="1" spc="300" dirty="0">
                <a:solidFill>
                  <a:srgbClr val="BFBFBF"/>
                </a:solidFill>
              </a:rPr>
              <a:t>決定木の実装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4-3.</a:t>
            </a:r>
            <a:r>
              <a:rPr lang="ja-JP" altLang="en-US" sz="2100" b="1" spc="300" dirty="0">
                <a:solidFill>
                  <a:srgbClr val="BFBFBF"/>
                </a:solidFill>
              </a:rPr>
              <a:t>決定木のパラメータチューニング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4-4.</a:t>
            </a:r>
            <a:r>
              <a:rPr lang="ja-JP" altLang="en-US" sz="2100" b="1" spc="300" dirty="0">
                <a:solidFill>
                  <a:srgbClr val="BFBFBF"/>
                </a:solidFill>
              </a:rPr>
              <a:t>オプション演習：決定木</a:t>
            </a:r>
            <a:endParaRPr lang="en-US" altLang="ja-JP" sz="2100" b="1" spc="300" dirty="0">
              <a:solidFill>
                <a:srgbClr val="BFBFBF"/>
              </a:solidFill>
            </a:endParaRPr>
          </a:p>
          <a:p>
            <a:pPr algn="l">
              <a:lnSpc>
                <a:spcPct val="150000"/>
              </a:lnSpc>
            </a:pPr>
            <a:r>
              <a:rPr kumimoji="1" lang="en-US" altLang="ja-JP" sz="2100" b="1" spc="300" dirty="0">
                <a:solidFill>
                  <a:schemeClr val="tx1">
                    <a:lumMod val="75000"/>
                    <a:lumOff val="25000"/>
                  </a:schemeClr>
                </a:solidFill>
              </a:rPr>
              <a:t>4-5.</a:t>
            </a:r>
            <a:r>
              <a:rPr kumimoji="1" lang="ja-JP" altLang="en-US" sz="2100" b="1" spc="300" dirty="0">
                <a:solidFill>
                  <a:schemeClr val="tx1">
                    <a:lumMod val="75000"/>
                    <a:lumOff val="25000"/>
                  </a:schemeClr>
                </a:solidFill>
              </a:rPr>
              <a:t>ランダムフォレスト</a:t>
            </a:r>
            <a:endParaRPr kumimoji="1" lang="en-US" altLang="ja-JP" sz="2100" b="1" spc="300" dirty="0">
              <a:solidFill>
                <a:schemeClr val="tx1">
                  <a:lumMod val="75000"/>
                  <a:lumOff val="25000"/>
                </a:schemeClr>
              </a:solidFill>
            </a:endParaRPr>
          </a:p>
          <a:p>
            <a:pPr algn="l">
              <a:lnSpc>
                <a:spcPct val="150000"/>
              </a:lnSpc>
            </a:pPr>
            <a:r>
              <a:rPr lang="en-US" altLang="ja-JP" sz="2100" b="1" spc="300" dirty="0">
                <a:solidFill>
                  <a:srgbClr val="BFBFBF"/>
                </a:solidFill>
              </a:rPr>
              <a:t>4-6.</a:t>
            </a:r>
            <a:r>
              <a:rPr lang="ja-JP" altLang="en-US" sz="2100" b="1" spc="300" dirty="0">
                <a:solidFill>
                  <a:srgbClr val="BFBFBF"/>
                </a:solidFill>
              </a:rPr>
              <a:t>ランダムフォレストの実装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4-7.</a:t>
            </a:r>
            <a:r>
              <a:rPr lang="ja-JP" altLang="en-US" sz="2100" b="1" spc="300" dirty="0">
                <a:solidFill>
                  <a:srgbClr val="BFBFBF"/>
                </a:solidFill>
              </a:rPr>
              <a:t>ランダムフォレストのパラメータチューニング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4-8.</a:t>
            </a:r>
            <a:r>
              <a:rPr lang="ja-JP" altLang="en-US" sz="2100" b="1" spc="300" dirty="0">
                <a:solidFill>
                  <a:srgbClr val="BFBFBF"/>
                </a:solidFill>
              </a:rPr>
              <a:t>オプション演習：ランダムフォレスト</a:t>
            </a:r>
            <a:endParaRPr lang="en-US" altLang="ja-JP" sz="2100" b="1" spc="300" dirty="0">
              <a:solidFill>
                <a:srgbClr val="BFBFBF"/>
              </a:solidFill>
            </a:endParaRPr>
          </a:p>
        </p:txBody>
      </p:sp>
    </p:spTree>
    <p:extLst>
      <p:ext uri="{BB962C8B-B14F-4D97-AF65-F5344CB8AC3E}">
        <p14:creationId xmlns:p14="http://schemas.microsoft.com/office/powerpoint/2010/main" val="951644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2</a:t>
            </a:fld>
            <a:endParaRPr lang="en-US" altLang="ja-JP" dirty="0"/>
          </a:p>
        </p:txBody>
      </p:sp>
    </p:spTree>
    <p:extLst>
      <p:ext uri="{BB962C8B-B14F-4D97-AF65-F5344CB8AC3E}">
        <p14:creationId xmlns:p14="http://schemas.microsoft.com/office/powerpoint/2010/main" val="302589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1"/>
          <p:cNvSpPr txBox="1">
            <a:spLocks noGrp="1"/>
          </p:cNvSpPr>
          <p:nvPr>
            <p:ph type="body" idx="4294967295"/>
          </p:nvPr>
        </p:nvSpPr>
        <p:spPr>
          <a:xfrm>
            <a:off x="671513" y="2370295"/>
            <a:ext cx="11520487" cy="2117409"/>
          </a:xfrm>
          <a:prstGeom prst="rect">
            <a:avLst/>
          </a:prstGeom>
          <a:noFill/>
          <a:ln>
            <a:noFill/>
          </a:ln>
        </p:spPr>
        <p:txBody>
          <a:bodyPr spcFirstLastPara="1" vert="horz" wrap="square" lIns="91425" tIns="45700" rIns="91425" bIns="45700" rtlCol="0" anchor="t" anchorCtr="0">
            <a:noAutofit/>
          </a:bodyPr>
          <a:lstStyle/>
          <a:p>
            <a:pPr>
              <a:spcBef>
                <a:spcPts val="0"/>
              </a:spcBef>
              <a:buFont typeface="Wingdings" pitchFamily="2" charset="2"/>
              <a:buChar char="ü"/>
            </a:pPr>
            <a:r>
              <a:rPr lang="en-US" dirty="0">
                <a:solidFill>
                  <a:srgbClr val="F36C37"/>
                </a:solidFill>
              </a:rPr>
              <a:t>AI </a:t>
            </a:r>
            <a:r>
              <a:rPr lang="en-US" dirty="0" err="1">
                <a:solidFill>
                  <a:srgbClr val="F36C37"/>
                </a:solidFill>
              </a:rPr>
              <a:t>の概要</a:t>
            </a:r>
            <a:endParaRPr dirty="0">
              <a:solidFill>
                <a:srgbClr val="F36C37"/>
              </a:solidFill>
            </a:endParaRPr>
          </a:p>
          <a:p>
            <a:pPr>
              <a:buFont typeface="Wingdings" pitchFamily="2" charset="2"/>
              <a:buChar char="ü"/>
            </a:pPr>
            <a:r>
              <a:rPr lang="en-US" b="1" dirty="0">
                <a:solidFill>
                  <a:srgbClr val="F36C37"/>
                </a:solidFill>
              </a:rPr>
              <a:t>AI </a:t>
            </a:r>
            <a:r>
              <a:rPr lang="en-US" b="1" dirty="0" err="1">
                <a:solidFill>
                  <a:srgbClr val="F36C37"/>
                </a:solidFill>
              </a:rPr>
              <a:t>への誤認識</a:t>
            </a:r>
            <a:endParaRPr lang="en-US" b="1" dirty="0">
              <a:solidFill>
                <a:srgbClr val="F36C37"/>
              </a:solidFill>
            </a:endParaRPr>
          </a:p>
          <a:p>
            <a:pPr>
              <a:buFont typeface="Wingdings" pitchFamily="2" charset="2"/>
              <a:buChar char="ü"/>
            </a:pPr>
            <a:r>
              <a:rPr lang="en-US" altLang="ja-JP" dirty="0">
                <a:solidFill>
                  <a:srgbClr val="F36C37"/>
                </a:solidFill>
              </a:rPr>
              <a:t>AI </a:t>
            </a:r>
            <a:r>
              <a:rPr lang="ja-JP" altLang="en-US">
                <a:solidFill>
                  <a:srgbClr val="F36C37"/>
                </a:solidFill>
              </a:rPr>
              <a:t>のタスクと分野</a:t>
            </a:r>
            <a:endParaRPr lang="en-US" altLang="ja-JP" dirty="0">
              <a:solidFill>
                <a:srgbClr val="F36C37"/>
              </a:solidFill>
            </a:endParaRPr>
          </a:p>
          <a:p>
            <a:pPr>
              <a:buFont typeface="Wingdings" pitchFamily="2" charset="2"/>
              <a:buChar char="ü"/>
            </a:pPr>
            <a:r>
              <a:rPr lang="en-US" altLang="ja-JP" dirty="0">
                <a:solidFill>
                  <a:srgbClr val="F36C37"/>
                </a:solidFill>
              </a:rPr>
              <a:t>AI </a:t>
            </a:r>
            <a:r>
              <a:rPr lang="ja-JP" altLang="en-US">
                <a:solidFill>
                  <a:srgbClr val="F36C37"/>
                </a:solidFill>
              </a:rPr>
              <a:t>の原則</a:t>
            </a:r>
            <a:endParaRPr lang="en-US" altLang="ja-JP" dirty="0">
              <a:solidFill>
                <a:srgbClr val="F36C37"/>
              </a:solidFill>
            </a:endParaRPr>
          </a:p>
          <a:p>
            <a:pPr>
              <a:buFont typeface="Wingdings" pitchFamily="2" charset="2"/>
              <a:buChar char="ü"/>
            </a:pPr>
            <a:endParaRPr dirty="0"/>
          </a:p>
          <a:p>
            <a:pPr marL="177800" indent="0">
              <a:buNone/>
            </a:pPr>
            <a:endParaRPr dirty="0"/>
          </a:p>
        </p:txBody>
      </p:sp>
      <p:sp>
        <p:nvSpPr>
          <p:cNvPr id="2" name="タイトル 1">
            <a:extLst>
              <a:ext uri="{FF2B5EF4-FFF2-40B4-BE49-F238E27FC236}">
                <a16:creationId xmlns:a16="http://schemas.microsoft.com/office/drawing/2014/main" id="{33A50074-F553-6701-A2E7-7F4B9794049E}"/>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3" name="四角形: 角を丸くする 8">
            <a:extLst>
              <a:ext uri="{FF2B5EF4-FFF2-40B4-BE49-F238E27FC236}">
                <a16:creationId xmlns:a16="http://schemas.microsoft.com/office/drawing/2014/main" id="{844D4A92-B35E-F50B-F591-4CC956F191B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Tree>
    <p:extLst>
      <p:ext uri="{BB962C8B-B14F-4D97-AF65-F5344CB8AC3E}">
        <p14:creationId xmlns:p14="http://schemas.microsoft.com/office/powerpoint/2010/main" val="298446683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07348" y="100656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複数の決定木を並列に組み合わせて予測をするモデル　ランダムフォレスト</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863758" y="1469283"/>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ランダムフォレスト</a:t>
            </a:r>
          </a:p>
          <a:p>
            <a:pPr lvl="1">
              <a:buClr>
                <a:srgbClr val="F36C37"/>
              </a:buClr>
            </a:pPr>
            <a:r>
              <a:rPr lang="ja-JP" altLang="en-US" sz="1400" b="1" dirty="0"/>
              <a:t>複数の決定木を作成し、平均で予測値を算出する。</a:t>
            </a:r>
          </a:p>
          <a:p>
            <a:pPr lvl="1">
              <a:buClr>
                <a:srgbClr val="F36C37"/>
              </a:buClr>
            </a:pPr>
            <a:r>
              <a:rPr lang="ja-JP" altLang="en-US" sz="1400" b="1" dirty="0"/>
              <a:t>それぞれの木は使用する説明変数とデータの組み合わせがランダムに抽出されるため、多様性がある。</a:t>
            </a:r>
            <a:endParaRPr lang="en-US" altLang="ja-JP" sz="1400" b="1" dirty="0"/>
          </a:p>
          <a:p>
            <a:pPr lvl="1">
              <a:buClr>
                <a:srgbClr val="F36C37"/>
              </a:buClr>
            </a:pPr>
            <a:r>
              <a:rPr lang="ja-JP" altLang="en-US" sz="1400" b="1" dirty="0"/>
              <a:t>個々の木が過学習を起こしていても、全体として緩和されるため、過学習を起こしにくい。</a:t>
            </a:r>
            <a:endParaRPr lang="en-US" altLang="ja-JP" sz="1400" b="1" dirty="0"/>
          </a:p>
          <a:p>
            <a:pPr lvl="1">
              <a:buClr>
                <a:srgbClr val="F36C37"/>
              </a:buClr>
            </a:pPr>
            <a:r>
              <a:rPr lang="ja-JP" altLang="en-US" sz="1400" b="1" dirty="0"/>
              <a:t>決定木と同じように木構造や説明変数の重要度を確認できる。</a:t>
            </a:r>
            <a:endParaRPr lang="en-US" altLang="ja-JP" sz="1400" b="1" dirty="0"/>
          </a:p>
          <a:p>
            <a:pPr lvl="1">
              <a:buClr>
                <a:srgbClr val="F36C37"/>
              </a:buClr>
            </a:pPr>
            <a:r>
              <a:rPr lang="ja-JP" altLang="en-US" sz="1400" b="1" dirty="0"/>
              <a:t>このように複数のモデルを組み合わせたモデルを、アンサンブル学習という。</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4-5-1.</a:t>
            </a:r>
            <a:r>
              <a:rPr lang="ja-JP" altLang="en-US" dirty="0"/>
              <a:t>ランダムフォレストとは</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200</a:t>
            </a:fld>
            <a:endParaRPr kumimoji="1" lang="ja-JP" altLang="en-US"/>
          </a:p>
        </p:txBody>
      </p:sp>
      <p:sp>
        <p:nvSpPr>
          <p:cNvPr id="63" name="テキスト ボックス 62">
            <a:extLst>
              <a:ext uri="{FF2B5EF4-FFF2-40B4-BE49-F238E27FC236}">
                <a16:creationId xmlns:a16="http://schemas.microsoft.com/office/drawing/2014/main" id="{1F10B410-2905-4290-BC35-E92D0BF22590}"/>
              </a:ext>
            </a:extLst>
          </p:cNvPr>
          <p:cNvSpPr txBox="1"/>
          <p:nvPr/>
        </p:nvSpPr>
        <p:spPr>
          <a:xfrm>
            <a:off x="591530" y="6209588"/>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solidFill>
                  <a:srgbClr val="F47746"/>
                </a:solidFill>
              </a:rPr>
              <a:t>具体例で考えてみましょう</a:t>
            </a:r>
          </a:p>
        </p:txBody>
      </p:sp>
      <p:sp>
        <p:nvSpPr>
          <p:cNvPr id="21" name="二等辺三角形 20">
            <a:extLst>
              <a:ext uri="{FF2B5EF4-FFF2-40B4-BE49-F238E27FC236}">
                <a16:creationId xmlns:a16="http://schemas.microsoft.com/office/drawing/2014/main" id="{0E69760E-4D67-4068-8EF6-997599710A0D}"/>
              </a:ext>
            </a:extLst>
          </p:cNvPr>
          <p:cNvSpPr/>
          <p:nvPr/>
        </p:nvSpPr>
        <p:spPr>
          <a:xfrm rot="10800000">
            <a:off x="3756639"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2" name="二等辺三角形 21">
            <a:extLst>
              <a:ext uri="{FF2B5EF4-FFF2-40B4-BE49-F238E27FC236}">
                <a16:creationId xmlns:a16="http://schemas.microsoft.com/office/drawing/2014/main" id="{0659A77F-0CDD-4374-9B12-5EA29D0F5A3F}"/>
              </a:ext>
            </a:extLst>
          </p:cNvPr>
          <p:cNvSpPr/>
          <p:nvPr/>
        </p:nvSpPr>
        <p:spPr>
          <a:xfrm rot="10800000">
            <a:off x="7503321" y="6320589"/>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3" name="グループ化 2">
            <a:extLst>
              <a:ext uri="{FF2B5EF4-FFF2-40B4-BE49-F238E27FC236}">
                <a16:creationId xmlns:a16="http://schemas.microsoft.com/office/drawing/2014/main" id="{F424BC1D-8248-451E-9C32-A6C0BDA9A27B}"/>
              </a:ext>
            </a:extLst>
          </p:cNvPr>
          <p:cNvGrpSpPr/>
          <p:nvPr/>
        </p:nvGrpSpPr>
        <p:grpSpPr>
          <a:xfrm>
            <a:off x="3756639" y="3159024"/>
            <a:ext cx="7728438" cy="3067550"/>
            <a:chOff x="531970" y="2240004"/>
            <a:chExt cx="10822446" cy="4295615"/>
          </a:xfrm>
        </p:grpSpPr>
        <p:sp>
          <p:nvSpPr>
            <p:cNvPr id="53" name="正方形/長方形 52">
              <a:extLst>
                <a:ext uri="{FF2B5EF4-FFF2-40B4-BE49-F238E27FC236}">
                  <a16:creationId xmlns:a16="http://schemas.microsoft.com/office/drawing/2014/main" id="{74685240-0D64-4A67-9457-A3A2DDBA5D1F}"/>
                </a:ext>
              </a:extLst>
            </p:cNvPr>
            <p:cNvSpPr/>
            <p:nvPr/>
          </p:nvSpPr>
          <p:spPr>
            <a:xfrm>
              <a:off x="531970" y="2240004"/>
              <a:ext cx="6982620" cy="1261150"/>
            </a:xfrm>
            <a:prstGeom prst="rect">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400" dirty="0">
                  <a:solidFill>
                    <a:srgbClr val="333333"/>
                  </a:solidFill>
                  <a:latin typeface="-apple-system"/>
                </a:rPr>
                <a:t>訓練データの説明変数</a:t>
              </a:r>
              <a:endParaRPr lang="en-US" altLang="ja-JP" sz="1400" dirty="0">
                <a:solidFill>
                  <a:srgbClr val="333333"/>
                </a:solidFill>
                <a:latin typeface="-apple-system"/>
              </a:endParaRPr>
            </a:p>
          </p:txBody>
        </p:sp>
        <mc:AlternateContent xmlns:mc="http://schemas.openxmlformats.org/markup-compatibility/2006" xmlns:a14="http://schemas.microsoft.com/office/drawing/2010/main">
          <mc:Choice Requires="a14">
            <p:sp>
              <p:nvSpPr>
                <p:cNvPr id="54" name="楕円 53">
                  <a:extLst>
                    <a:ext uri="{FF2B5EF4-FFF2-40B4-BE49-F238E27FC236}">
                      <a16:creationId xmlns:a16="http://schemas.microsoft.com/office/drawing/2014/main" id="{99A89875-18D5-4DBD-86F6-0D31532DCD1E}"/>
                    </a:ext>
                  </a:extLst>
                </p:cNvPr>
                <p:cNvSpPr/>
                <p:nvPr/>
              </p:nvSpPr>
              <p:spPr>
                <a:xfrm>
                  <a:off x="874504" y="2693132"/>
                  <a:ext cx="604525" cy="604525"/>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dist"/>
                  <a14:m>
                    <m:oMathPara xmlns:m="http://schemas.openxmlformats.org/officeDocument/2006/math">
                      <m:oMathParaPr>
                        <m:jc m:val="center"/>
                      </m:oMathParaPr>
                      <m:oMath xmlns:m="http://schemas.openxmlformats.org/officeDocument/2006/math">
                        <m:sSub>
                          <m:sSubPr>
                            <m:ctrlPr>
                              <a:rPr kumimoji="1" lang="en-US" altLang="ja-JP" i="1" dirty="0" smtClean="0">
                                <a:solidFill>
                                  <a:schemeClr val="tx1"/>
                                </a:solidFill>
                                <a:latin typeface="Cambria Math" panose="02040503050406030204" pitchFamily="18" charset="0"/>
                              </a:rPr>
                            </m:ctrlPr>
                          </m:sSubPr>
                          <m:e>
                            <m:r>
                              <a:rPr kumimoji="1" lang="en-US" altLang="ja-JP" i="1" dirty="0">
                                <a:solidFill>
                                  <a:schemeClr val="tx1"/>
                                </a:solidFill>
                                <a:latin typeface="Cambria Math" panose="02040503050406030204" pitchFamily="18" charset="0"/>
                              </a:rPr>
                              <m:t>𝑥</m:t>
                            </m:r>
                          </m:e>
                          <m:sub>
                            <m:r>
                              <a:rPr kumimoji="1" lang="en-US" altLang="ja-JP" b="0" i="1" dirty="0" smtClean="0">
                                <a:solidFill>
                                  <a:schemeClr val="tx1"/>
                                </a:solidFill>
                                <a:latin typeface="Cambria Math" panose="02040503050406030204" pitchFamily="18" charset="0"/>
                              </a:rPr>
                              <m:t>1</m:t>
                            </m:r>
                          </m:sub>
                        </m:sSub>
                      </m:oMath>
                    </m:oMathPara>
                  </a14:m>
                  <a:endParaRPr kumimoji="1" lang="ja-JP" altLang="en-US" sz="2400" dirty="0"/>
                </a:p>
              </p:txBody>
            </p:sp>
          </mc:Choice>
          <mc:Fallback xmlns="">
            <p:sp>
              <p:nvSpPr>
                <p:cNvPr id="54" name="楕円 53">
                  <a:extLst>
                    <a:ext uri="{FF2B5EF4-FFF2-40B4-BE49-F238E27FC236}">
                      <a16:creationId xmlns:a16="http://schemas.microsoft.com/office/drawing/2014/main" id="{99A89875-18D5-4DBD-86F6-0D31532DCD1E}"/>
                    </a:ext>
                  </a:extLst>
                </p:cNvPr>
                <p:cNvSpPr>
                  <a:spLocks noRot="1" noChangeAspect="1" noMove="1" noResize="1" noEditPoints="1" noAdjustHandles="1" noChangeArrowheads="1" noChangeShapeType="1" noTextEdit="1"/>
                </p:cNvSpPr>
                <p:nvPr/>
              </p:nvSpPr>
              <p:spPr>
                <a:xfrm>
                  <a:off x="874504" y="2693132"/>
                  <a:ext cx="604525" cy="604525"/>
                </a:xfrm>
                <a:prstGeom prst="ellipse">
                  <a:avLst/>
                </a:prstGeom>
                <a:blipFill>
                  <a:blip r:embed="rId3"/>
                  <a:stretch>
                    <a:fillRect/>
                  </a:stretch>
                </a:blipFill>
                <a:ln>
                  <a:solidFill>
                    <a:schemeClr val="tx1">
                      <a:lumMod val="85000"/>
                      <a:lumOff val="15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楕円 54">
                  <a:extLst>
                    <a:ext uri="{FF2B5EF4-FFF2-40B4-BE49-F238E27FC236}">
                      <a16:creationId xmlns:a16="http://schemas.microsoft.com/office/drawing/2014/main" id="{714AB3AF-531B-4BEB-92F7-510241AE210C}"/>
                    </a:ext>
                  </a:extLst>
                </p:cNvPr>
                <p:cNvSpPr/>
                <p:nvPr/>
              </p:nvSpPr>
              <p:spPr>
                <a:xfrm>
                  <a:off x="3122010" y="2734798"/>
                  <a:ext cx="604525" cy="604525"/>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dist"/>
                  <a14:m>
                    <m:oMathPara xmlns:m="http://schemas.openxmlformats.org/officeDocument/2006/math">
                      <m:oMathParaPr>
                        <m:jc m:val="center"/>
                      </m:oMathParaPr>
                      <m:oMath xmlns:m="http://schemas.openxmlformats.org/officeDocument/2006/math">
                        <m:sSub>
                          <m:sSubPr>
                            <m:ctrlPr>
                              <a:rPr kumimoji="1" lang="en-US" altLang="ja-JP" i="1" dirty="0" smtClean="0">
                                <a:solidFill>
                                  <a:schemeClr val="tx1"/>
                                </a:solidFill>
                                <a:latin typeface="Cambria Math" panose="02040503050406030204" pitchFamily="18" charset="0"/>
                              </a:rPr>
                            </m:ctrlPr>
                          </m:sSubPr>
                          <m:e>
                            <m:r>
                              <a:rPr kumimoji="1" lang="en-US" altLang="ja-JP" i="1" dirty="0">
                                <a:solidFill>
                                  <a:schemeClr val="tx1"/>
                                </a:solidFill>
                                <a:latin typeface="Cambria Math" panose="02040503050406030204" pitchFamily="18" charset="0"/>
                              </a:rPr>
                              <m:t>𝑥</m:t>
                            </m:r>
                          </m:e>
                          <m:sub>
                            <m:r>
                              <a:rPr kumimoji="1" lang="en-US" altLang="ja-JP" b="0" i="1" dirty="0" smtClean="0">
                                <a:solidFill>
                                  <a:schemeClr val="tx1"/>
                                </a:solidFill>
                                <a:latin typeface="Cambria Math" panose="02040503050406030204" pitchFamily="18" charset="0"/>
                              </a:rPr>
                              <m:t>3</m:t>
                            </m:r>
                          </m:sub>
                        </m:sSub>
                      </m:oMath>
                    </m:oMathPara>
                  </a14:m>
                  <a:endParaRPr kumimoji="1" lang="ja-JP" altLang="en-US" sz="2400" dirty="0"/>
                </a:p>
              </p:txBody>
            </p:sp>
          </mc:Choice>
          <mc:Fallback xmlns="">
            <p:sp>
              <p:nvSpPr>
                <p:cNvPr id="55" name="楕円 54">
                  <a:extLst>
                    <a:ext uri="{FF2B5EF4-FFF2-40B4-BE49-F238E27FC236}">
                      <a16:creationId xmlns:a16="http://schemas.microsoft.com/office/drawing/2014/main" id="{714AB3AF-531B-4BEB-92F7-510241AE210C}"/>
                    </a:ext>
                  </a:extLst>
                </p:cNvPr>
                <p:cNvSpPr>
                  <a:spLocks noRot="1" noChangeAspect="1" noMove="1" noResize="1" noEditPoints="1" noAdjustHandles="1" noChangeArrowheads="1" noChangeShapeType="1" noTextEdit="1"/>
                </p:cNvSpPr>
                <p:nvPr/>
              </p:nvSpPr>
              <p:spPr>
                <a:xfrm>
                  <a:off x="3122010" y="2734798"/>
                  <a:ext cx="604525" cy="604525"/>
                </a:xfrm>
                <a:prstGeom prst="ellipse">
                  <a:avLst/>
                </a:prstGeom>
                <a:blipFill>
                  <a:blip r:embed="rId4"/>
                  <a:stretch>
                    <a:fillRect/>
                  </a:stretch>
                </a:blipFill>
                <a:ln>
                  <a:solidFill>
                    <a:schemeClr val="tx1">
                      <a:lumMod val="85000"/>
                      <a:lumOff val="15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楕円 55">
                  <a:extLst>
                    <a:ext uri="{FF2B5EF4-FFF2-40B4-BE49-F238E27FC236}">
                      <a16:creationId xmlns:a16="http://schemas.microsoft.com/office/drawing/2014/main" id="{C0F9038B-6884-427C-90A6-67D69EC480B0}"/>
                    </a:ext>
                  </a:extLst>
                </p:cNvPr>
                <p:cNvSpPr/>
                <p:nvPr/>
              </p:nvSpPr>
              <p:spPr>
                <a:xfrm>
                  <a:off x="1998257" y="2713965"/>
                  <a:ext cx="604525" cy="604525"/>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dist"/>
                  <a14:m>
                    <m:oMathPara xmlns:m="http://schemas.openxmlformats.org/officeDocument/2006/math">
                      <m:oMathParaPr>
                        <m:jc m:val="center"/>
                      </m:oMathParaPr>
                      <m:oMath xmlns:m="http://schemas.openxmlformats.org/officeDocument/2006/math">
                        <m:sSub>
                          <m:sSubPr>
                            <m:ctrlPr>
                              <a:rPr kumimoji="1" lang="en-US" altLang="ja-JP" i="1" dirty="0" smtClean="0">
                                <a:solidFill>
                                  <a:schemeClr val="tx1"/>
                                </a:solidFill>
                                <a:latin typeface="Cambria Math" panose="02040503050406030204" pitchFamily="18" charset="0"/>
                              </a:rPr>
                            </m:ctrlPr>
                          </m:sSubPr>
                          <m:e>
                            <m:r>
                              <a:rPr kumimoji="1" lang="en-US" altLang="ja-JP" i="1" dirty="0">
                                <a:solidFill>
                                  <a:schemeClr val="tx1"/>
                                </a:solidFill>
                                <a:latin typeface="Cambria Math" panose="02040503050406030204" pitchFamily="18" charset="0"/>
                              </a:rPr>
                              <m:t>𝑥</m:t>
                            </m:r>
                          </m:e>
                          <m:sub>
                            <m:r>
                              <a:rPr kumimoji="1" lang="en-US" altLang="ja-JP" b="0" i="1" dirty="0" smtClean="0">
                                <a:solidFill>
                                  <a:schemeClr val="tx1"/>
                                </a:solidFill>
                                <a:latin typeface="Cambria Math" panose="02040503050406030204" pitchFamily="18" charset="0"/>
                              </a:rPr>
                              <m:t>2</m:t>
                            </m:r>
                          </m:sub>
                        </m:sSub>
                      </m:oMath>
                    </m:oMathPara>
                  </a14:m>
                  <a:endParaRPr kumimoji="1" lang="ja-JP" altLang="en-US" sz="2400" dirty="0"/>
                </a:p>
              </p:txBody>
            </p:sp>
          </mc:Choice>
          <mc:Fallback xmlns="">
            <p:sp>
              <p:nvSpPr>
                <p:cNvPr id="56" name="楕円 55">
                  <a:extLst>
                    <a:ext uri="{FF2B5EF4-FFF2-40B4-BE49-F238E27FC236}">
                      <a16:creationId xmlns:a16="http://schemas.microsoft.com/office/drawing/2014/main" id="{C0F9038B-6884-427C-90A6-67D69EC480B0}"/>
                    </a:ext>
                  </a:extLst>
                </p:cNvPr>
                <p:cNvSpPr>
                  <a:spLocks noRot="1" noChangeAspect="1" noMove="1" noResize="1" noEditPoints="1" noAdjustHandles="1" noChangeArrowheads="1" noChangeShapeType="1" noTextEdit="1"/>
                </p:cNvSpPr>
                <p:nvPr/>
              </p:nvSpPr>
              <p:spPr>
                <a:xfrm>
                  <a:off x="1998257" y="2713965"/>
                  <a:ext cx="604525" cy="604525"/>
                </a:xfrm>
                <a:prstGeom prst="ellipse">
                  <a:avLst/>
                </a:prstGeom>
                <a:blipFill>
                  <a:blip r:embed="rId5"/>
                  <a:stretch>
                    <a:fillRect/>
                  </a:stretch>
                </a:blipFill>
                <a:ln>
                  <a:solidFill>
                    <a:schemeClr val="tx1">
                      <a:lumMod val="85000"/>
                      <a:lumOff val="15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楕円 56">
                  <a:extLst>
                    <a:ext uri="{FF2B5EF4-FFF2-40B4-BE49-F238E27FC236}">
                      <a16:creationId xmlns:a16="http://schemas.microsoft.com/office/drawing/2014/main" id="{7233F114-0598-48AA-8A27-F2D48A8F9104}"/>
                    </a:ext>
                  </a:extLst>
                </p:cNvPr>
                <p:cNvSpPr/>
                <p:nvPr/>
              </p:nvSpPr>
              <p:spPr>
                <a:xfrm>
                  <a:off x="6611702" y="2755631"/>
                  <a:ext cx="604525" cy="604525"/>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dist"/>
                  <a14:m>
                    <m:oMathPara xmlns:m="http://schemas.openxmlformats.org/officeDocument/2006/math">
                      <m:oMathParaPr>
                        <m:jc m:val="left"/>
                      </m:oMathParaPr>
                      <m:oMath xmlns:m="http://schemas.openxmlformats.org/officeDocument/2006/math">
                        <m:sSub>
                          <m:sSubPr>
                            <m:ctrlPr>
                              <a:rPr kumimoji="1" lang="en-US" altLang="ja-JP" i="1" dirty="0" smtClean="0">
                                <a:solidFill>
                                  <a:schemeClr val="tx1"/>
                                </a:solidFill>
                                <a:latin typeface="Cambria Math" panose="02040503050406030204" pitchFamily="18" charset="0"/>
                              </a:rPr>
                            </m:ctrlPr>
                          </m:sSubPr>
                          <m:e>
                            <m:r>
                              <a:rPr kumimoji="1" lang="en-US" altLang="ja-JP" i="1" dirty="0">
                                <a:solidFill>
                                  <a:schemeClr val="tx1"/>
                                </a:solidFill>
                                <a:latin typeface="Cambria Math" panose="02040503050406030204" pitchFamily="18" charset="0"/>
                              </a:rPr>
                              <m:t>𝑥</m:t>
                            </m:r>
                          </m:e>
                          <m:sub>
                            <m:r>
                              <a:rPr kumimoji="1" lang="en-US" altLang="ja-JP" b="0" i="1" dirty="0" smtClean="0">
                                <a:solidFill>
                                  <a:schemeClr val="tx1"/>
                                </a:solidFill>
                                <a:latin typeface="Cambria Math" panose="02040503050406030204" pitchFamily="18" charset="0"/>
                              </a:rPr>
                              <m:t>𝑛</m:t>
                            </m:r>
                          </m:sub>
                        </m:sSub>
                      </m:oMath>
                    </m:oMathPara>
                  </a14:m>
                  <a:endParaRPr kumimoji="1" lang="ja-JP" altLang="en-US" dirty="0"/>
                </a:p>
              </p:txBody>
            </p:sp>
          </mc:Choice>
          <mc:Fallback xmlns="">
            <p:sp>
              <p:nvSpPr>
                <p:cNvPr id="57" name="楕円 56">
                  <a:extLst>
                    <a:ext uri="{FF2B5EF4-FFF2-40B4-BE49-F238E27FC236}">
                      <a16:creationId xmlns:a16="http://schemas.microsoft.com/office/drawing/2014/main" id="{7233F114-0598-48AA-8A27-F2D48A8F9104}"/>
                    </a:ext>
                  </a:extLst>
                </p:cNvPr>
                <p:cNvSpPr>
                  <a:spLocks noRot="1" noChangeAspect="1" noMove="1" noResize="1" noEditPoints="1" noAdjustHandles="1" noChangeArrowheads="1" noChangeShapeType="1" noTextEdit="1"/>
                </p:cNvSpPr>
                <p:nvPr/>
              </p:nvSpPr>
              <p:spPr>
                <a:xfrm>
                  <a:off x="6611702" y="2755631"/>
                  <a:ext cx="604525" cy="604525"/>
                </a:xfrm>
                <a:prstGeom prst="ellipse">
                  <a:avLst/>
                </a:prstGeom>
                <a:blipFill>
                  <a:blip r:embed="rId6"/>
                  <a:stretch>
                    <a:fillRect/>
                  </a:stretch>
                </a:blipFill>
                <a:ln>
                  <a:solidFill>
                    <a:schemeClr val="tx1">
                      <a:lumMod val="85000"/>
                      <a:lumOff val="15000"/>
                    </a:schemeClr>
                  </a:solidFill>
                </a:ln>
              </p:spPr>
              <p:txBody>
                <a:bodyPr/>
                <a:lstStyle/>
                <a:p>
                  <a:r>
                    <a:rPr lang="ja-JP" altLang="en-US">
                      <a:noFill/>
                    </a:rPr>
                    <a:t> </a:t>
                  </a:r>
                </a:p>
              </p:txBody>
            </p:sp>
          </mc:Fallback>
        </mc:AlternateContent>
        <p:grpSp>
          <p:nvGrpSpPr>
            <p:cNvPr id="58" name="グループ化 57">
              <a:extLst>
                <a:ext uri="{FF2B5EF4-FFF2-40B4-BE49-F238E27FC236}">
                  <a16:creationId xmlns:a16="http://schemas.microsoft.com/office/drawing/2014/main" id="{B98B9A04-56E7-4448-8081-947F3E2A35CA}"/>
                </a:ext>
              </a:extLst>
            </p:cNvPr>
            <p:cNvGrpSpPr/>
            <p:nvPr/>
          </p:nvGrpSpPr>
          <p:grpSpPr>
            <a:xfrm>
              <a:off x="1212857" y="3795667"/>
              <a:ext cx="1110411" cy="1603999"/>
              <a:chOff x="7572180" y="1548354"/>
              <a:chExt cx="628249" cy="907511"/>
            </a:xfrm>
          </p:grpSpPr>
          <p:sp>
            <p:nvSpPr>
              <p:cNvPr id="114" name="楕円 113">
                <a:extLst>
                  <a:ext uri="{FF2B5EF4-FFF2-40B4-BE49-F238E27FC236}">
                    <a16:creationId xmlns:a16="http://schemas.microsoft.com/office/drawing/2014/main" id="{A0FE74F3-F34A-4BD0-BF98-5CDAD1D15EC2}"/>
                  </a:ext>
                </a:extLst>
              </p:cNvPr>
              <p:cNvSpPr/>
              <p:nvPr/>
            </p:nvSpPr>
            <p:spPr>
              <a:xfrm>
                <a:off x="7879461" y="1548354"/>
                <a:ext cx="181503" cy="181503"/>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15" name="グループ化 114">
                <a:extLst>
                  <a:ext uri="{FF2B5EF4-FFF2-40B4-BE49-F238E27FC236}">
                    <a16:creationId xmlns:a16="http://schemas.microsoft.com/office/drawing/2014/main" id="{26BC5DDA-7E72-4962-991F-29D226A88E74}"/>
                  </a:ext>
                </a:extLst>
              </p:cNvPr>
              <p:cNvGrpSpPr/>
              <p:nvPr/>
            </p:nvGrpSpPr>
            <p:grpSpPr>
              <a:xfrm>
                <a:off x="7739995" y="1911360"/>
                <a:ext cx="460434" cy="181503"/>
                <a:chOff x="7741816" y="1911360"/>
                <a:chExt cx="460434" cy="181503"/>
              </a:xfrm>
            </p:grpSpPr>
            <p:sp>
              <p:nvSpPr>
                <p:cNvPr id="123" name="楕円 122">
                  <a:extLst>
                    <a:ext uri="{FF2B5EF4-FFF2-40B4-BE49-F238E27FC236}">
                      <a16:creationId xmlns:a16="http://schemas.microsoft.com/office/drawing/2014/main" id="{AAAD9855-E79A-4424-853D-EFA611406F69}"/>
                    </a:ext>
                  </a:extLst>
                </p:cNvPr>
                <p:cNvSpPr/>
                <p:nvPr/>
              </p:nvSpPr>
              <p:spPr>
                <a:xfrm>
                  <a:off x="7741816" y="1911360"/>
                  <a:ext cx="181503" cy="181503"/>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24" name="楕円 123">
                  <a:extLst>
                    <a:ext uri="{FF2B5EF4-FFF2-40B4-BE49-F238E27FC236}">
                      <a16:creationId xmlns:a16="http://schemas.microsoft.com/office/drawing/2014/main" id="{95B12D6C-19AB-41D5-BFED-B5242362C570}"/>
                    </a:ext>
                  </a:extLst>
                </p:cNvPr>
                <p:cNvSpPr/>
                <p:nvPr/>
              </p:nvSpPr>
              <p:spPr>
                <a:xfrm>
                  <a:off x="8020747" y="1911360"/>
                  <a:ext cx="181503" cy="181503"/>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nvGrpSpPr>
              <p:cNvPr id="116" name="グループ化 115">
                <a:extLst>
                  <a:ext uri="{FF2B5EF4-FFF2-40B4-BE49-F238E27FC236}">
                    <a16:creationId xmlns:a16="http://schemas.microsoft.com/office/drawing/2014/main" id="{57B12B50-1E6C-44CB-B5D9-B492BA7A305C}"/>
                  </a:ext>
                </a:extLst>
              </p:cNvPr>
              <p:cNvGrpSpPr/>
              <p:nvPr/>
            </p:nvGrpSpPr>
            <p:grpSpPr>
              <a:xfrm>
                <a:off x="7572180" y="2274362"/>
                <a:ext cx="464076" cy="181503"/>
                <a:chOff x="7738174" y="2332684"/>
                <a:chExt cx="464076" cy="181503"/>
              </a:xfrm>
            </p:grpSpPr>
            <p:sp>
              <p:nvSpPr>
                <p:cNvPr id="121" name="楕円 120">
                  <a:extLst>
                    <a:ext uri="{FF2B5EF4-FFF2-40B4-BE49-F238E27FC236}">
                      <a16:creationId xmlns:a16="http://schemas.microsoft.com/office/drawing/2014/main" id="{0B7C594D-31E9-4377-8F1B-F8DF13B7935B}"/>
                    </a:ext>
                  </a:extLst>
                </p:cNvPr>
                <p:cNvSpPr/>
                <p:nvPr/>
              </p:nvSpPr>
              <p:spPr>
                <a:xfrm>
                  <a:off x="7738174" y="2332684"/>
                  <a:ext cx="181503" cy="181503"/>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22" name="楕円 121">
                  <a:extLst>
                    <a:ext uri="{FF2B5EF4-FFF2-40B4-BE49-F238E27FC236}">
                      <a16:creationId xmlns:a16="http://schemas.microsoft.com/office/drawing/2014/main" id="{86AFD313-DCD9-4A2E-960A-67DF4B44FD25}"/>
                    </a:ext>
                  </a:extLst>
                </p:cNvPr>
                <p:cNvSpPr/>
                <p:nvPr/>
              </p:nvSpPr>
              <p:spPr>
                <a:xfrm>
                  <a:off x="8020747" y="2332684"/>
                  <a:ext cx="181503" cy="181503"/>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cxnSp>
            <p:nvCxnSpPr>
              <p:cNvPr id="117" name="直線コネクタ 116">
                <a:extLst>
                  <a:ext uri="{FF2B5EF4-FFF2-40B4-BE49-F238E27FC236}">
                    <a16:creationId xmlns:a16="http://schemas.microsoft.com/office/drawing/2014/main" id="{5ECCD75E-F8F1-42FE-AD85-D55C328213D1}"/>
                  </a:ext>
                </a:extLst>
              </p:cNvPr>
              <p:cNvCxnSpPr>
                <a:cxnSpLocks/>
                <a:stCxn id="114" idx="4"/>
                <a:endCxn id="123" idx="0"/>
              </p:cNvCxnSpPr>
              <p:nvPr/>
            </p:nvCxnSpPr>
            <p:spPr>
              <a:xfrm flipH="1">
                <a:off x="7830747" y="1729857"/>
                <a:ext cx="139466" cy="181503"/>
              </a:xfrm>
              <a:prstGeom prst="line">
                <a:avLst/>
              </a:prstGeom>
              <a:ln w="1270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8" name="直線コネクタ 117">
                <a:extLst>
                  <a:ext uri="{FF2B5EF4-FFF2-40B4-BE49-F238E27FC236}">
                    <a16:creationId xmlns:a16="http://schemas.microsoft.com/office/drawing/2014/main" id="{2589A60A-D936-4DBD-9171-A79EF1A7930A}"/>
                  </a:ext>
                </a:extLst>
              </p:cNvPr>
              <p:cNvCxnSpPr>
                <a:cxnSpLocks/>
                <a:stCxn id="123" idx="4"/>
                <a:endCxn id="121" idx="0"/>
              </p:cNvCxnSpPr>
              <p:nvPr/>
            </p:nvCxnSpPr>
            <p:spPr>
              <a:xfrm flipH="1">
                <a:off x="7662932" y="2092863"/>
                <a:ext cx="167815" cy="181499"/>
              </a:xfrm>
              <a:prstGeom prst="line">
                <a:avLst/>
              </a:prstGeom>
              <a:ln w="1270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9" name="直線コネクタ 118">
                <a:extLst>
                  <a:ext uri="{FF2B5EF4-FFF2-40B4-BE49-F238E27FC236}">
                    <a16:creationId xmlns:a16="http://schemas.microsoft.com/office/drawing/2014/main" id="{8B8D5C63-76AF-4510-9E36-BE17607C3B9B}"/>
                  </a:ext>
                </a:extLst>
              </p:cNvPr>
              <p:cNvCxnSpPr>
                <a:cxnSpLocks/>
                <a:stCxn id="123" idx="4"/>
                <a:endCxn id="122" idx="0"/>
              </p:cNvCxnSpPr>
              <p:nvPr/>
            </p:nvCxnSpPr>
            <p:spPr>
              <a:xfrm>
                <a:off x="7830747" y="2092863"/>
                <a:ext cx="114758" cy="181499"/>
              </a:xfrm>
              <a:prstGeom prst="line">
                <a:avLst/>
              </a:prstGeom>
              <a:ln w="1270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0" name="直線コネクタ 119">
                <a:extLst>
                  <a:ext uri="{FF2B5EF4-FFF2-40B4-BE49-F238E27FC236}">
                    <a16:creationId xmlns:a16="http://schemas.microsoft.com/office/drawing/2014/main" id="{853284E4-037D-48AB-8211-63EA83B35567}"/>
                  </a:ext>
                </a:extLst>
              </p:cNvPr>
              <p:cNvCxnSpPr>
                <a:cxnSpLocks/>
                <a:stCxn id="114" idx="4"/>
                <a:endCxn id="124" idx="0"/>
              </p:cNvCxnSpPr>
              <p:nvPr/>
            </p:nvCxnSpPr>
            <p:spPr>
              <a:xfrm>
                <a:off x="7970213" y="1729857"/>
                <a:ext cx="139465" cy="181503"/>
              </a:xfrm>
              <a:prstGeom prst="line">
                <a:avLst/>
              </a:prstGeom>
              <a:ln w="1270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cxnSp>
          <p:nvCxnSpPr>
            <p:cNvPr id="59" name="直線コネクタ 58">
              <a:extLst>
                <a:ext uri="{FF2B5EF4-FFF2-40B4-BE49-F238E27FC236}">
                  <a16:creationId xmlns:a16="http://schemas.microsoft.com/office/drawing/2014/main" id="{9E0F01C4-780D-4967-AC0F-0E962920DB82}"/>
                </a:ext>
              </a:extLst>
            </p:cNvPr>
            <p:cNvCxnSpPr>
              <a:cxnSpLocks/>
            </p:cNvCxnSpPr>
            <p:nvPr/>
          </p:nvCxnSpPr>
          <p:spPr>
            <a:xfrm>
              <a:off x="5415296" y="3016227"/>
              <a:ext cx="455118" cy="0"/>
            </a:xfrm>
            <a:prstGeom prst="line">
              <a:avLst/>
            </a:prstGeom>
            <a:ln w="19050">
              <a:solidFill>
                <a:schemeClr val="tx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0" name="直線コネクタ 59">
              <a:extLst>
                <a:ext uri="{FF2B5EF4-FFF2-40B4-BE49-F238E27FC236}">
                  <a16:creationId xmlns:a16="http://schemas.microsoft.com/office/drawing/2014/main" id="{BFFAD4F0-BC9D-4CD4-87EB-69B2F71EF3EE}"/>
                </a:ext>
              </a:extLst>
            </p:cNvPr>
            <p:cNvCxnSpPr>
              <a:cxnSpLocks/>
              <a:stCxn id="103" idx="4"/>
              <a:endCxn id="110" idx="0"/>
            </p:cNvCxnSpPr>
            <p:nvPr/>
          </p:nvCxnSpPr>
          <p:spPr>
            <a:xfrm>
              <a:off x="3766037" y="4116470"/>
              <a:ext cx="451048" cy="320801"/>
            </a:xfrm>
            <a:prstGeom prst="line">
              <a:avLst/>
            </a:prstGeom>
            <a:solidFill>
              <a:schemeClr val="accent6"/>
            </a:solidFill>
            <a:ln w="12700">
              <a:solidFill>
                <a:schemeClr val="accent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1" name="直線コネクタ 60">
              <a:extLst>
                <a:ext uri="{FF2B5EF4-FFF2-40B4-BE49-F238E27FC236}">
                  <a16:creationId xmlns:a16="http://schemas.microsoft.com/office/drawing/2014/main" id="{8242ADE8-4D25-4F03-A775-D99C7E958BB0}"/>
                </a:ext>
              </a:extLst>
            </p:cNvPr>
            <p:cNvCxnSpPr>
              <a:cxnSpLocks/>
              <a:stCxn id="110" idx="4"/>
              <a:endCxn id="112" idx="0"/>
            </p:cNvCxnSpPr>
            <p:nvPr/>
          </p:nvCxnSpPr>
          <p:spPr>
            <a:xfrm>
              <a:off x="4217085" y="4758072"/>
              <a:ext cx="249719" cy="320794"/>
            </a:xfrm>
            <a:prstGeom prst="line">
              <a:avLst/>
            </a:prstGeom>
            <a:solidFill>
              <a:schemeClr val="accent6"/>
            </a:solidFill>
            <a:ln w="12700">
              <a:solidFill>
                <a:schemeClr val="accent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2" name="直線コネクタ 61">
              <a:extLst>
                <a:ext uri="{FF2B5EF4-FFF2-40B4-BE49-F238E27FC236}">
                  <a16:creationId xmlns:a16="http://schemas.microsoft.com/office/drawing/2014/main" id="{46699D22-F6D6-4241-9C0B-D925738327F2}"/>
                </a:ext>
              </a:extLst>
            </p:cNvPr>
            <p:cNvCxnSpPr>
              <a:cxnSpLocks/>
              <a:stCxn id="110" idx="4"/>
              <a:endCxn id="113" idx="0"/>
            </p:cNvCxnSpPr>
            <p:nvPr/>
          </p:nvCxnSpPr>
          <p:spPr>
            <a:xfrm flipH="1">
              <a:off x="3967365" y="4758072"/>
              <a:ext cx="249720" cy="320794"/>
            </a:xfrm>
            <a:prstGeom prst="line">
              <a:avLst/>
            </a:prstGeom>
            <a:solidFill>
              <a:schemeClr val="accent6"/>
            </a:solidFill>
            <a:ln w="12700">
              <a:solidFill>
                <a:schemeClr val="accent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4" name="直線コネクタ 63">
              <a:extLst>
                <a:ext uri="{FF2B5EF4-FFF2-40B4-BE49-F238E27FC236}">
                  <a16:creationId xmlns:a16="http://schemas.microsoft.com/office/drawing/2014/main" id="{590D6ABC-36BC-4EF9-A397-E1DA3F35EF88}"/>
                </a:ext>
              </a:extLst>
            </p:cNvPr>
            <p:cNvCxnSpPr>
              <a:cxnSpLocks/>
              <a:stCxn id="103" idx="4"/>
              <a:endCxn id="106" idx="0"/>
            </p:cNvCxnSpPr>
            <p:nvPr/>
          </p:nvCxnSpPr>
          <p:spPr>
            <a:xfrm flipH="1">
              <a:off x="3314991" y="4116470"/>
              <a:ext cx="451046" cy="320801"/>
            </a:xfrm>
            <a:prstGeom prst="line">
              <a:avLst/>
            </a:prstGeom>
            <a:solidFill>
              <a:schemeClr val="accent6"/>
            </a:solidFill>
            <a:ln w="12700">
              <a:solidFill>
                <a:schemeClr val="accent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65" name="グループ化 64">
              <a:extLst>
                <a:ext uri="{FF2B5EF4-FFF2-40B4-BE49-F238E27FC236}">
                  <a16:creationId xmlns:a16="http://schemas.microsoft.com/office/drawing/2014/main" id="{8184BA6C-C925-4EE5-AD15-DF44AF5D8116}"/>
                </a:ext>
              </a:extLst>
            </p:cNvPr>
            <p:cNvGrpSpPr/>
            <p:nvPr/>
          </p:nvGrpSpPr>
          <p:grpSpPr>
            <a:xfrm>
              <a:off x="2904871" y="3795669"/>
              <a:ext cx="1722334" cy="1603998"/>
              <a:chOff x="8018926" y="2145861"/>
              <a:chExt cx="974463" cy="907511"/>
            </a:xfrm>
          </p:grpSpPr>
          <p:sp>
            <p:nvSpPr>
              <p:cNvPr id="103" name="楕円 102">
                <a:extLst>
                  <a:ext uri="{FF2B5EF4-FFF2-40B4-BE49-F238E27FC236}">
                    <a16:creationId xmlns:a16="http://schemas.microsoft.com/office/drawing/2014/main" id="{38A936F1-295D-42CF-81E2-E3126BE96B8B}"/>
                  </a:ext>
                </a:extLst>
              </p:cNvPr>
              <p:cNvSpPr/>
              <p:nvPr/>
            </p:nvSpPr>
            <p:spPr>
              <a:xfrm flipH="1">
                <a:off x="8415406" y="2145861"/>
                <a:ext cx="181503" cy="181503"/>
              </a:xfrm>
              <a:prstGeom prst="ellipse">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04" name="グループ化 103">
                <a:extLst>
                  <a:ext uri="{FF2B5EF4-FFF2-40B4-BE49-F238E27FC236}">
                    <a16:creationId xmlns:a16="http://schemas.microsoft.com/office/drawing/2014/main" id="{1249C4F8-2804-441A-99D1-6BB781B3FD21}"/>
                  </a:ext>
                </a:extLst>
              </p:cNvPr>
              <p:cNvGrpSpPr/>
              <p:nvPr/>
            </p:nvGrpSpPr>
            <p:grpSpPr>
              <a:xfrm>
                <a:off x="8529313" y="2508867"/>
                <a:ext cx="464076" cy="544505"/>
                <a:chOff x="8529313" y="2508867"/>
                <a:chExt cx="464076" cy="544505"/>
              </a:xfrm>
            </p:grpSpPr>
            <p:sp>
              <p:nvSpPr>
                <p:cNvPr id="110" name="楕円 109">
                  <a:extLst>
                    <a:ext uri="{FF2B5EF4-FFF2-40B4-BE49-F238E27FC236}">
                      <a16:creationId xmlns:a16="http://schemas.microsoft.com/office/drawing/2014/main" id="{1C2A8F32-0BF3-43C1-A2BC-357A7D8A2D2C}"/>
                    </a:ext>
                  </a:extLst>
                </p:cNvPr>
                <p:cNvSpPr/>
                <p:nvPr/>
              </p:nvSpPr>
              <p:spPr>
                <a:xfrm flipH="1">
                  <a:off x="8670600" y="2508867"/>
                  <a:ext cx="181503" cy="181503"/>
                </a:xfrm>
                <a:prstGeom prst="ellipse">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11" name="グループ化 110">
                  <a:extLst>
                    <a:ext uri="{FF2B5EF4-FFF2-40B4-BE49-F238E27FC236}">
                      <a16:creationId xmlns:a16="http://schemas.microsoft.com/office/drawing/2014/main" id="{7AEEB2DE-EFC1-4361-8E24-86581D89F162}"/>
                    </a:ext>
                  </a:extLst>
                </p:cNvPr>
                <p:cNvGrpSpPr/>
                <p:nvPr/>
              </p:nvGrpSpPr>
              <p:grpSpPr>
                <a:xfrm flipH="1">
                  <a:off x="8529313" y="2871869"/>
                  <a:ext cx="464076" cy="181503"/>
                  <a:chOff x="7738174" y="2332684"/>
                  <a:chExt cx="464076" cy="181503"/>
                </a:xfrm>
                <a:solidFill>
                  <a:schemeClr val="accent6"/>
                </a:solidFill>
              </p:grpSpPr>
              <p:sp>
                <p:nvSpPr>
                  <p:cNvPr id="112" name="楕円 111">
                    <a:extLst>
                      <a:ext uri="{FF2B5EF4-FFF2-40B4-BE49-F238E27FC236}">
                        <a16:creationId xmlns:a16="http://schemas.microsoft.com/office/drawing/2014/main" id="{0808B9E5-F556-49A2-A655-338AA1D73088}"/>
                      </a:ext>
                    </a:extLst>
                  </p:cNvPr>
                  <p:cNvSpPr/>
                  <p:nvPr/>
                </p:nvSpPr>
                <p:spPr>
                  <a:xfrm>
                    <a:off x="7738174" y="2332684"/>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13" name="楕円 112">
                    <a:extLst>
                      <a:ext uri="{FF2B5EF4-FFF2-40B4-BE49-F238E27FC236}">
                        <a16:creationId xmlns:a16="http://schemas.microsoft.com/office/drawing/2014/main" id="{C253119D-EF0E-4E00-9147-D30F03CE7BC6}"/>
                      </a:ext>
                    </a:extLst>
                  </p:cNvPr>
                  <p:cNvSpPr/>
                  <p:nvPr/>
                </p:nvSpPr>
                <p:spPr>
                  <a:xfrm>
                    <a:off x="8020747" y="2332684"/>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grpSp>
            <p:nvGrpSpPr>
              <p:cNvPr id="105" name="グループ化 104">
                <a:extLst>
                  <a:ext uri="{FF2B5EF4-FFF2-40B4-BE49-F238E27FC236}">
                    <a16:creationId xmlns:a16="http://schemas.microsoft.com/office/drawing/2014/main" id="{552B5FFB-8CC6-4CB6-8C27-AAAC4E24B7FA}"/>
                  </a:ext>
                </a:extLst>
              </p:cNvPr>
              <p:cNvGrpSpPr/>
              <p:nvPr/>
            </p:nvGrpSpPr>
            <p:grpSpPr>
              <a:xfrm>
                <a:off x="8018926" y="2508867"/>
                <a:ext cx="464076" cy="544505"/>
                <a:chOff x="8018926" y="2508867"/>
                <a:chExt cx="464076" cy="544505"/>
              </a:xfrm>
            </p:grpSpPr>
            <p:sp>
              <p:nvSpPr>
                <p:cNvPr id="106" name="楕円 105">
                  <a:extLst>
                    <a:ext uri="{FF2B5EF4-FFF2-40B4-BE49-F238E27FC236}">
                      <a16:creationId xmlns:a16="http://schemas.microsoft.com/office/drawing/2014/main" id="{B80D7BD8-42C4-47DF-AC9D-242EA01CEF6F}"/>
                    </a:ext>
                  </a:extLst>
                </p:cNvPr>
                <p:cNvSpPr/>
                <p:nvPr/>
              </p:nvSpPr>
              <p:spPr>
                <a:xfrm flipH="1">
                  <a:off x="8160213" y="2508867"/>
                  <a:ext cx="181503" cy="181503"/>
                </a:xfrm>
                <a:prstGeom prst="ellipse">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07" name="グループ化 106">
                  <a:extLst>
                    <a:ext uri="{FF2B5EF4-FFF2-40B4-BE49-F238E27FC236}">
                      <a16:creationId xmlns:a16="http://schemas.microsoft.com/office/drawing/2014/main" id="{78340859-26E6-4990-8D32-0061022F2381}"/>
                    </a:ext>
                  </a:extLst>
                </p:cNvPr>
                <p:cNvGrpSpPr/>
                <p:nvPr/>
              </p:nvGrpSpPr>
              <p:grpSpPr>
                <a:xfrm flipH="1">
                  <a:off x="8018926" y="2871869"/>
                  <a:ext cx="464076" cy="181503"/>
                  <a:chOff x="7738174" y="2332684"/>
                  <a:chExt cx="464076" cy="181503"/>
                </a:xfrm>
                <a:solidFill>
                  <a:schemeClr val="accent6"/>
                </a:solidFill>
              </p:grpSpPr>
              <p:sp>
                <p:nvSpPr>
                  <p:cNvPr id="108" name="楕円 107">
                    <a:extLst>
                      <a:ext uri="{FF2B5EF4-FFF2-40B4-BE49-F238E27FC236}">
                        <a16:creationId xmlns:a16="http://schemas.microsoft.com/office/drawing/2014/main" id="{FDDF9075-BD38-404B-A52C-8E69ACD61DD2}"/>
                      </a:ext>
                    </a:extLst>
                  </p:cNvPr>
                  <p:cNvSpPr/>
                  <p:nvPr/>
                </p:nvSpPr>
                <p:spPr>
                  <a:xfrm>
                    <a:off x="7738174" y="2332684"/>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09" name="楕円 108">
                    <a:extLst>
                      <a:ext uri="{FF2B5EF4-FFF2-40B4-BE49-F238E27FC236}">
                        <a16:creationId xmlns:a16="http://schemas.microsoft.com/office/drawing/2014/main" id="{6CC44B74-FBE7-4CD4-AA30-BAE053663C74}"/>
                      </a:ext>
                    </a:extLst>
                  </p:cNvPr>
                  <p:cNvSpPr/>
                  <p:nvPr/>
                </p:nvSpPr>
                <p:spPr>
                  <a:xfrm>
                    <a:off x="8020747" y="2332684"/>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grpSp>
        <p:cxnSp>
          <p:nvCxnSpPr>
            <p:cNvPr id="66" name="直線コネクタ 65">
              <a:extLst>
                <a:ext uri="{FF2B5EF4-FFF2-40B4-BE49-F238E27FC236}">
                  <a16:creationId xmlns:a16="http://schemas.microsoft.com/office/drawing/2014/main" id="{F3B849BF-EE5F-4C4A-A7D4-22C981D2EC0A}"/>
                </a:ext>
              </a:extLst>
            </p:cNvPr>
            <p:cNvCxnSpPr>
              <a:cxnSpLocks/>
              <a:stCxn id="106" idx="4"/>
              <a:endCxn id="108" idx="0"/>
            </p:cNvCxnSpPr>
            <p:nvPr/>
          </p:nvCxnSpPr>
          <p:spPr>
            <a:xfrm>
              <a:off x="3314991" y="4758072"/>
              <a:ext cx="249719" cy="320794"/>
            </a:xfrm>
            <a:prstGeom prst="line">
              <a:avLst/>
            </a:prstGeom>
            <a:solidFill>
              <a:schemeClr val="accent6"/>
            </a:solidFill>
            <a:ln w="12700">
              <a:solidFill>
                <a:schemeClr val="accent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67" name="直線コネクタ 66">
              <a:extLst>
                <a:ext uri="{FF2B5EF4-FFF2-40B4-BE49-F238E27FC236}">
                  <a16:creationId xmlns:a16="http://schemas.microsoft.com/office/drawing/2014/main" id="{93AB3C62-1885-479B-A1B3-0DA743147393}"/>
                </a:ext>
              </a:extLst>
            </p:cNvPr>
            <p:cNvCxnSpPr>
              <a:cxnSpLocks/>
              <a:stCxn id="106" idx="4"/>
              <a:endCxn id="109" idx="0"/>
            </p:cNvCxnSpPr>
            <p:nvPr/>
          </p:nvCxnSpPr>
          <p:spPr>
            <a:xfrm flipH="1">
              <a:off x="3065271" y="4758072"/>
              <a:ext cx="249720" cy="320794"/>
            </a:xfrm>
            <a:prstGeom prst="line">
              <a:avLst/>
            </a:prstGeom>
            <a:solidFill>
              <a:schemeClr val="accent6"/>
            </a:solidFill>
            <a:ln w="12700">
              <a:solidFill>
                <a:schemeClr val="accent6"/>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68" name="グループ化 67">
              <a:extLst>
                <a:ext uri="{FF2B5EF4-FFF2-40B4-BE49-F238E27FC236}">
                  <a16:creationId xmlns:a16="http://schemas.microsoft.com/office/drawing/2014/main" id="{EEE113A2-E25B-437C-8A52-5E7203D454BE}"/>
                </a:ext>
              </a:extLst>
            </p:cNvPr>
            <p:cNvGrpSpPr/>
            <p:nvPr/>
          </p:nvGrpSpPr>
          <p:grpSpPr>
            <a:xfrm flipH="1">
              <a:off x="5504773" y="3795667"/>
              <a:ext cx="1110411" cy="1603999"/>
              <a:chOff x="8541283" y="1601352"/>
              <a:chExt cx="628249" cy="907511"/>
            </a:xfrm>
          </p:grpSpPr>
          <p:sp>
            <p:nvSpPr>
              <p:cNvPr id="92" name="楕円 91">
                <a:extLst>
                  <a:ext uri="{FF2B5EF4-FFF2-40B4-BE49-F238E27FC236}">
                    <a16:creationId xmlns:a16="http://schemas.microsoft.com/office/drawing/2014/main" id="{4F78989C-F021-48E3-A730-CA2B55E10357}"/>
                  </a:ext>
                </a:extLst>
              </p:cNvPr>
              <p:cNvSpPr/>
              <p:nvPr/>
            </p:nvSpPr>
            <p:spPr>
              <a:xfrm>
                <a:off x="8848564" y="1601352"/>
                <a:ext cx="181503" cy="181503"/>
              </a:xfrm>
              <a:prstGeom prst="ellips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93" name="グループ化 92">
                <a:extLst>
                  <a:ext uri="{FF2B5EF4-FFF2-40B4-BE49-F238E27FC236}">
                    <a16:creationId xmlns:a16="http://schemas.microsoft.com/office/drawing/2014/main" id="{FF15713D-9DA6-4797-B4A1-6D4B3AF62023}"/>
                  </a:ext>
                </a:extLst>
              </p:cNvPr>
              <p:cNvGrpSpPr/>
              <p:nvPr/>
            </p:nvGrpSpPr>
            <p:grpSpPr>
              <a:xfrm>
                <a:off x="8709098" y="1964358"/>
                <a:ext cx="460434" cy="181503"/>
                <a:chOff x="7741816" y="1911360"/>
                <a:chExt cx="460434" cy="181503"/>
              </a:xfrm>
              <a:solidFill>
                <a:srgbClr val="0070C0"/>
              </a:solidFill>
            </p:grpSpPr>
            <p:sp>
              <p:nvSpPr>
                <p:cNvPr id="101" name="楕円 100">
                  <a:extLst>
                    <a:ext uri="{FF2B5EF4-FFF2-40B4-BE49-F238E27FC236}">
                      <a16:creationId xmlns:a16="http://schemas.microsoft.com/office/drawing/2014/main" id="{582DF9B7-479A-4716-9085-0281F9794818}"/>
                    </a:ext>
                  </a:extLst>
                </p:cNvPr>
                <p:cNvSpPr/>
                <p:nvPr/>
              </p:nvSpPr>
              <p:spPr>
                <a:xfrm>
                  <a:off x="7741816" y="1911360"/>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02" name="楕円 101">
                  <a:extLst>
                    <a:ext uri="{FF2B5EF4-FFF2-40B4-BE49-F238E27FC236}">
                      <a16:creationId xmlns:a16="http://schemas.microsoft.com/office/drawing/2014/main" id="{A5C2A8CF-B96F-4777-ADEA-3973D2361CEA}"/>
                    </a:ext>
                  </a:extLst>
                </p:cNvPr>
                <p:cNvSpPr/>
                <p:nvPr/>
              </p:nvSpPr>
              <p:spPr>
                <a:xfrm>
                  <a:off x="8020747" y="1911360"/>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nvGrpSpPr>
              <p:cNvPr id="94" name="グループ化 93">
                <a:extLst>
                  <a:ext uri="{FF2B5EF4-FFF2-40B4-BE49-F238E27FC236}">
                    <a16:creationId xmlns:a16="http://schemas.microsoft.com/office/drawing/2014/main" id="{325C3FA2-B2D0-4F4C-863B-FC0062DA0126}"/>
                  </a:ext>
                </a:extLst>
              </p:cNvPr>
              <p:cNvGrpSpPr/>
              <p:nvPr/>
            </p:nvGrpSpPr>
            <p:grpSpPr>
              <a:xfrm>
                <a:off x="8541283" y="2327360"/>
                <a:ext cx="464076" cy="181503"/>
                <a:chOff x="7738174" y="2332684"/>
                <a:chExt cx="464076" cy="181503"/>
              </a:xfrm>
              <a:solidFill>
                <a:srgbClr val="0070C0"/>
              </a:solidFill>
            </p:grpSpPr>
            <p:sp>
              <p:nvSpPr>
                <p:cNvPr id="99" name="楕円 98">
                  <a:extLst>
                    <a:ext uri="{FF2B5EF4-FFF2-40B4-BE49-F238E27FC236}">
                      <a16:creationId xmlns:a16="http://schemas.microsoft.com/office/drawing/2014/main" id="{72280C03-B09F-412D-92AD-AFFE38F52EEE}"/>
                    </a:ext>
                  </a:extLst>
                </p:cNvPr>
                <p:cNvSpPr/>
                <p:nvPr/>
              </p:nvSpPr>
              <p:spPr>
                <a:xfrm>
                  <a:off x="7738174" y="2332684"/>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00" name="楕円 99">
                  <a:extLst>
                    <a:ext uri="{FF2B5EF4-FFF2-40B4-BE49-F238E27FC236}">
                      <a16:creationId xmlns:a16="http://schemas.microsoft.com/office/drawing/2014/main" id="{424452DC-55D4-4A4C-8236-39B53A2BFB9A}"/>
                    </a:ext>
                  </a:extLst>
                </p:cNvPr>
                <p:cNvSpPr/>
                <p:nvPr/>
              </p:nvSpPr>
              <p:spPr>
                <a:xfrm>
                  <a:off x="8020747" y="2332684"/>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cxnSp>
            <p:nvCxnSpPr>
              <p:cNvPr id="95" name="直線コネクタ 94">
                <a:extLst>
                  <a:ext uri="{FF2B5EF4-FFF2-40B4-BE49-F238E27FC236}">
                    <a16:creationId xmlns:a16="http://schemas.microsoft.com/office/drawing/2014/main" id="{DCB7A81E-DAC3-4F80-8165-A023A9099F4F}"/>
                  </a:ext>
                </a:extLst>
              </p:cNvPr>
              <p:cNvCxnSpPr>
                <a:cxnSpLocks/>
                <a:stCxn id="92" idx="4"/>
                <a:endCxn id="101" idx="0"/>
              </p:cNvCxnSpPr>
              <p:nvPr/>
            </p:nvCxnSpPr>
            <p:spPr>
              <a:xfrm flipH="1">
                <a:off x="8799850" y="1782855"/>
                <a:ext cx="139466" cy="181503"/>
              </a:xfrm>
              <a:prstGeom prst="line">
                <a:avLst/>
              </a:prstGeom>
              <a:ln w="1270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6" name="直線コネクタ 95">
                <a:extLst>
                  <a:ext uri="{FF2B5EF4-FFF2-40B4-BE49-F238E27FC236}">
                    <a16:creationId xmlns:a16="http://schemas.microsoft.com/office/drawing/2014/main" id="{1A67F588-E2A5-4AB8-B32E-B9754E683E87}"/>
                  </a:ext>
                </a:extLst>
              </p:cNvPr>
              <p:cNvCxnSpPr>
                <a:cxnSpLocks/>
                <a:stCxn id="101" idx="4"/>
                <a:endCxn id="99" idx="0"/>
              </p:cNvCxnSpPr>
              <p:nvPr/>
            </p:nvCxnSpPr>
            <p:spPr>
              <a:xfrm flipH="1">
                <a:off x="8632035" y="2145861"/>
                <a:ext cx="167815" cy="181499"/>
              </a:xfrm>
              <a:prstGeom prst="line">
                <a:avLst/>
              </a:prstGeom>
              <a:ln w="1270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7" name="直線コネクタ 96">
                <a:extLst>
                  <a:ext uri="{FF2B5EF4-FFF2-40B4-BE49-F238E27FC236}">
                    <a16:creationId xmlns:a16="http://schemas.microsoft.com/office/drawing/2014/main" id="{0A73E508-84A9-4988-A3B9-FCB1CB959982}"/>
                  </a:ext>
                </a:extLst>
              </p:cNvPr>
              <p:cNvCxnSpPr>
                <a:cxnSpLocks/>
                <a:stCxn id="101" idx="4"/>
                <a:endCxn id="100" idx="0"/>
              </p:cNvCxnSpPr>
              <p:nvPr/>
            </p:nvCxnSpPr>
            <p:spPr>
              <a:xfrm>
                <a:off x="8799850" y="2145861"/>
                <a:ext cx="114758" cy="181499"/>
              </a:xfrm>
              <a:prstGeom prst="line">
                <a:avLst/>
              </a:prstGeom>
              <a:ln w="1270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8" name="直線コネクタ 97">
                <a:extLst>
                  <a:ext uri="{FF2B5EF4-FFF2-40B4-BE49-F238E27FC236}">
                    <a16:creationId xmlns:a16="http://schemas.microsoft.com/office/drawing/2014/main" id="{C0DD6D9C-5160-4755-840A-B1BF7284F8B6}"/>
                  </a:ext>
                </a:extLst>
              </p:cNvPr>
              <p:cNvCxnSpPr>
                <a:cxnSpLocks/>
                <a:stCxn id="92" idx="4"/>
                <a:endCxn id="102" idx="0"/>
              </p:cNvCxnSpPr>
              <p:nvPr/>
            </p:nvCxnSpPr>
            <p:spPr>
              <a:xfrm>
                <a:off x="8939316" y="1782855"/>
                <a:ext cx="139465" cy="181503"/>
              </a:xfrm>
              <a:prstGeom prst="line">
                <a:avLst/>
              </a:prstGeom>
              <a:ln w="1270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cxnSp>
          <p:nvCxnSpPr>
            <p:cNvPr id="69" name="直線矢印コネクタ 68">
              <a:extLst>
                <a:ext uri="{FF2B5EF4-FFF2-40B4-BE49-F238E27FC236}">
                  <a16:creationId xmlns:a16="http://schemas.microsoft.com/office/drawing/2014/main" id="{25F54322-F817-4B76-B3E3-183EE38900CC}"/>
                </a:ext>
              </a:extLst>
            </p:cNvPr>
            <p:cNvCxnSpPr>
              <a:cxnSpLocks/>
              <a:stCxn id="57" idx="3"/>
            </p:cNvCxnSpPr>
            <p:nvPr/>
          </p:nvCxnSpPr>
          <p:spPr>
            <a:xfrm flipH="1">
              <a:off x="6100515" y="3271625"/>
              <a:ext cx="599718" cy="57866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0" name="吹き出し: 四角形 69">
              <a:extLst>
                <a:ext uri="{FF2B5EF4-FFF2-40B4-BE49-F238E27FC236}">
                  <a16:creationId xmlns:a16="http://schemas.microsoft.com/office/drawing/2014/main" id="{B79DD574-E3FC-419F-B329-7A46F885B054}"/>
                </a:ext>
              </a:extLst>
            </p:cNvPr>
            <p:cNvSpPr/>
            <p:nvPr/>
          </p:nvSpPr>
          <p:spPr>
            <a:xfrm>
              <a:off x="7010517" y="3750784"/>
              <a:ext cx="4343899" cy="1024306"/>
            </a:xfrm>
            <a:prstGeom prst="wedgeRectCallout">
              <a:avLst>
                <a:gd name="adj1" fmla="val -61181"/>
                <a:gd name="adj2" fmla="val 47817"/>
              </a:avLst>
            </a:prstGeom>
            <a:solidFill>
              <a:srgbClr val="FFDBCC"/>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kumimoji="1" lang="ja-JP" altLang="en-US" sz="1200" dirty="0">
                  <a:solidFill>
                    <a:schemeClr val="tx1"/>
                  </a:solidFill>
                </a:rPr>
                <a:t>ランダムに抽出された説明変数とデータで</a:t>
              </a:r>
              <a:br>
                <a:rPr kumimoji="1" lang="en-US" altLang="ja-JP" sz="1200" dirty="0">
                  <a:solidFill>
                    <a:schemeClr val="tx1"/>
                  </a:solidFill>
                </a:rPr>
              </a:br>
              <a:r>
                <a:rPr kumimoji="1" lang="ja-JP" altLang="en-US" sz="1200" dirty="0">
                  <a:solidFill>
                    <a:schemeClr val="tx1"/>
                  </a:solidFill>
                </a:rPr>
                <a:t>複数の決定木を作成</a:t>
              </a:r>
            </a:p>
          </p:txBody>
        </p:sp>
        <p:sp>
          <p:nvSpPr>
            <p:cNvPr id="81" name="吹き出し: 四角形 80">
              <a:extLst>
                <a:ext uri="{FF2B5EF4-FFF2-40B4-BE49-F238E27FC236}">
                  <a16:creationId xmlns:a16="http://schemas.microsoft.com/office/drawing/2014/main" id="{169B5069-B5D0-4C81-A331-7743F7527B32}"/>
                </a:ext>
              </a:extLst>
            </p:cNvPr>
            <p:cNvSpPr/>
            <p:nvPr/>
          </p:nvSpPr>
          <p:spPr>
            <a:xfrm>
              <a:off x="531970" y="5857115"/>
              <a:ext cx="6982620" cy="678504"/>
            </a:xfrm>
            <a:prstGeom prst="wedgeRectCallout">
              <a:avLst>
                <a:gd name="adj1" fmla="val -8225"/>
                <a:gd name="adj2" fmla="val -3184"/>
              </a:avLst>
            </a:prstGeom>
            <a:solidFill>
              <a:srgbClr val="F36C3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solidFill>
                    <a:schemeClr val="bg1"/>
                  </a:solidFill>
                </a:rPr>
                <a:t>それぞれの出力結果の平均で</a:t>
              </a:r>
              <a:br>
                <a:rPr kumimoji="1" lang="en-US" altLang="ja-JP" sz="1400" b="1" dirty="0">
                  <a:solidFill>
                    <a:schemeClr val="bg1"/>
                  </a:solidFill>
                </a:rPr>
              </a:br>
              <a:r>
                <a:rPr kumimoji="1" lang="ja-JP" altLang="en-US" sz="1400" b="1" dirty="0">
                  <a:solidFill>
                    <a:schemeClr val="bg1"/>
                  </a:solidFill>
                </a:rPr>
                <a:t>目的変数を予測</a:t>
              </a:r>
            </a:p>
          </p:txBody>
        </p:sp>
        <mc:AlternateContent xmlns:mc="http://schemas.openxmlformats.org/markup-compatibility/2006" xmlns:a14="http://schemas.microsoft.com/office/drawing/2010/main">
          <mc:Choice Requires="a14">
            <p:sp>
              <p:nvSpPr>
                <p:cNvPr id="82" name="楕円 81">
                  <a:extLst>
                    <a:ext uri="{FF2B5EF4-FFF2-40B4-BE49-F238E27FC236}">
                      <a16:creationId xmlns:a16="http://schemas.microsoft.com/office/drawing/2014/main" id="{A67A2CD0-CF0F-4F7F-9C44-B2C34258D09A}"/>
                    </a:ext>
                  </a:extLst>
                </p:cNvPr>
                <p:cNvSpPr/>
                <p:nvPr/>
              </p:nvSpPr>
              <p:spPr>
                <a:xfrm>
                  <a:off x="4245764" y="2776464"/>
                  <a:ext cx="604525" cy="604525"/>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dist"/>
                  <a14:m>
                    <m:oMathPara xmlns:m="http://schemas.openxmlformats.org/officeDocument/2006/math">
                      <m:oMathParaPr>
                        <m:jc m:val="center"/>
                      </m:oMathParaPr>
                      <m:oMath xmlns:m="http://schemas.openxmlformats.org/officeDocument/2006/math">
                        <m:sSub>
                          <m:sSubPr>
                            <m:ctrlPr>
                              <a:rPr kumimoji="1" lang="en-US" altLang="ja-JP" i="1" dirty="0" smtClean="0">
                                <a:solidFill>
                                  <a:schemeClr val="tx1"/>
                                </a:solidFill>
                                <a:latin typeface="Cambria Math" panose="02040503050406030204" pitchFamily="18" charset="0"/>
                              </a:rPr>
                            </m:ctrlPr>
                          </m:sSubPr>
                          <m:e>
                            <m:r>
                              <a:rPr kumimoji="1" lang="en-US" altLang="ja-JP" i="1" dirty="0">
                                <a:solidFill>
                                  <a:schemeClr val="tx1"/>
                                </a:solidFill>
                                <a:latin typeface="Cambria Math" panose="02040503050406030204" pitchFamily="18" charset="0"/>
                              </a:rPr>
                              <m:t>𝑥</m:t>
                            </m:r>
                          </m:e>
                          <m:sub>
                            <m:r>
                              <a:rPr kumimoji="1" lang="en-US" altLang="ja-JP" i="1" dirty="0">
                                <a:solidFill>
                                  <a:schemeClr val="tx1"/>
                                </a:solidFill>
                                <a:latin typeface="Cambria Math" panose="02040503050406030204" pitchFamily="18" charset="0"/>
                              </a:rPr>
                              <m:t>4</m:t>
                            </m:r>
                          </m:sub>
                        </m:sSub>
                      </m:oMath>
                    </m:oMathPara>
                  </a14:m>
                  <a:endParaRPr kumimoji="1" lang="ja-JP" altLang="en-US" sz="2400" dirty="0"/>
                </a:p>
              </p:txBody>
            </p:sp>
          </mc:Choice>
          <mc:Fallback xmlns="">
            <p:sp>
              <p:nvSpPr>
                <p:cNvPr id="82" name="楕円 81">
                  <a:extLst>
                    <a:ext uri="{FF2B5EF4-FFF2-40B4-BE49-F238E27FC236}">
                      <a16:creationId xmlns:a16="http://schemas.microsoft.com/office/drawing/2014/main" id="{A67A2CD0-CF0F-4F7F-9C44-B2C34258D09A}"/>
                    </a:ext>
                  </a:extLst>
                </p:cNvPr>
                <p:cNvSpPr>
                  <a:spLocks noRot="1" noChangeAspect="1" noMove="1" noResize="1" noEditPoints="1" noAdjustHandles="1" noChangeArrowheads="1" noChangeShapeType="1" noTextEdit="1"/>
                </p:cNvSpPr>
                <p:nvPr/>
              </p:nvSpPr>
              <p:spPr>
                <a:xfrm>
                  <a:off x="4245764" y="2776464"/>
                  <a:ext cx="604525" cy="604525"/>
                </a:xfrm>
                <a:prstGeom prst="ellipse">
                  <a:avLst/>
                </a:prstGeom>
                <a:blipFill>
                  <a:blip r:embed="rId7"/>
                  <a:stretch>
                    <a:fillRect/>
                  </a:stretch>
                </a:blipFill>
                <a:ln>
                  <a:solidFill>
                    <a:schemeClr val="tx1">
                      <a:lumMod val="85000"/>
                      <a:lumOff val="15000"/>
                    </a:schemeClr>
                  </a:solidFill>
                </a:ln>
              </p:spPr>
              <p:txBody>
                <a:bodyPr/>
                <a:lstStyle/>
                <a:p>
                  <a:r>
                    <a:rPr lang="ja-JP" altLang="en-US">
                      <a:noFill/>
                    </a:rPr>
                    <a:t> </a:t>
                  </a:r>
                </a:p>
              </p:txBody>
            </p:sp>
          </mc:Fallback>
        </mc:AlternateContent>
        <p:sp>
          <p:nvSpPr>
            <p:cNvPr id="83" name="矢印: 右 82">
              <a:extLst>
                <a:ext uri="{FF2B5EF4-FFF2-40B4-BE49-F238E27FC236}">
                  <a16:creationId xmlns:a16="http://schemas.microsoft.com/office/drawing/2014/main" id="{0EA75543-5B5E-4C86-AE6B-64D6C557E00A}"/>
                </a:ext>
              </a:extLst>
            </p:cNvPr>
            <p:cNvSpPr/>
            <p:nvPr/>
          </p:nvSpPr>
          <p:spPr>
            <a:xfrm rot="5400000">
              <a:off x="6036248" y="5392816"/>
              <a:ext cx="298862" cy="501745"/>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84" name="矢印: 右 83">
              <a:extLst>
                <a:ext uri="{FF2B5EF4-FFF2-40B4-BE49-F238E27FC236}">
                  <a16:creationId xmlns:a16="http://schemas.microsoft.com/office/drawing/2014/main" id="{B846A675-94D9-4183-9C51-020BEC4C9B92}"/>
                </a:ext>
              </a:extLst>
            </p:cNvPr>
            <p:cNvSpPr/>
            <p:nvPr/>
          </p:nvSpPr>
          <p:spPr>
            <a:xfrm rot="5400000">
              <a:off x="3619326" y="5392816"/>
              <a:ext cx="298862" cy="501745"/>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85" name="矢印: 右 84">
              <a:extLst>
                <a:ext uri="{FF2B5EF4-FFF2-40B4-BE49-F238E27FC236}">
                  <a16:creationId xmlns:a16="http://schemas.microsoft.com/office/drawing/2014/main" id="{7475CF7D-A6AE-45E1-9780-2744A6031A4D}"/>
                </a:ext>
              </a:extLst>
            </p:cNvPr>
            <p:cNvSpPr/>
            <p:nvPr/>
          </p:nvSpPr>
          <p:spPr>
            <a:xfrm rot="5400000">
              <a:off x="1472028" y="5392817"/>
              <a:ext cx="298862" cy="501745"/>
            </a:xfrm>
            <a:prstGeom prst="rightArrow">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cxnSp>
          <p:nvCxnSpPr>
            <p:cNvPr id="86" name="直線矢印コネクタ 85">
              <a:extLst>
                <a:ext uri="{FF2B5EF4-FFF2-40B4-BE49-F238E27FC236}">
                  <a16:creationId xmlns:a16="http://schemas.microsoft.com/office/drawing/2014/main" id="{79A4936F-1E75-4939-ACA9-B994ED1A4ADB}"/>
                </a:ext>
              </a:extLst>
            </p:cNvPr>
            <p:cNvCxnSpPr>
              <a:cxnSpLocks/>
              <a:stCxn id="82" idx="4"/>
            </p:cNvCxnSpPr>
            <p:nvPr/>
          </p:nvCxnSpPr>
          <p:spPr>
            <a:xfrm>
              <a:off x="4548027" y="3380989"/>
              <a:ext cx="1174805" cy="471909"/>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87" name="直線矢印コネクタ 86">
              <a:extLst>
                <a:ext uri="{FF2B5EF4-FFF2-40B4-BE49-F238E27FC236}">
                  <a16:creationId xmlns:a16="http://schemas.microsoft.com/office/drawing/2014/main" id="{AE47AA1E-A6AF-4449-B96A-4BC056015435}"/>
                </a:ext>
              </a:extLst>
            </p:cNvPr>
            <p:cNvCxnSpPr>
              <a:cxnSpLocks/>
              <a:stCxn id="56" idx="4"/>
            </p:cNvCxnSpPr>
            <p:nvPr/>
          </p:nvCxnSpPr>
          <p:spPr>
            <a:xfrm flipH="1">
              <a:off x="1998257" y="3318490"/>
              <a:ext cx="302263" cy="45570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88" name="直線矢印コネクタ 87">
              <a:extLst>
                <a:ext uri="{FF2B5EF4-FFF2-40B4-BE49-F238E27FC236}">
                  <a16:creationId xmlns:a16="http://schemas.microsoft.com/office/drawing/2014/main" id="{F6CC81C7-0493-40CE-9BA9-FD6077D6CA83}"/>
                </a:ext>
              </a:extLst>
            </p:cNvPr>
            <p:cNvCxnSpPr>
              <a:cxnSpLocks/>
              <a:stCxn id="54" idx="5"/>
            </p:cNvCxnSpPr>
            <p:nvPr/>
          </p:nvCxnSpPr>
          <p:spPr>
            <a:xfrm>
              <a:off x="1390498" y="3209126"/>
              <a:ext cx="410139" cy="541659"/>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89" name="直線矢印コネクタ 88">
              <a:extLst>
                <a:ext uri="{FF2B5EF4-FFF2-40B4-BE49-F238E27FC236}">
                  <a16:creationId xmlns:a16="http://schemas.microsoft.com/office/drawing/2014/main" id="{A82A1796-3E19-4154-B060-F80624065311}"/>
                </a:ext>
              </a:extLst>
            </p:cNvPr>
            <p:cNvCxnSpPr>
              <a:cxnSpLocks/>
              <a:stCxn id="56" idx="4"/>
            </p:cNvCxnSpPr>
            <p:nvPr/>
          </p:nvCxnSpPr>
          <p:spPr>
            <a:xfrm>
              <a:off x="2300520" y="3318490"/>
              <a:ext cx="1261530" cy="548349"/>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90" name="直線矢印コネクタ 89">
              <a:extLst>
                <a:ext uri="{FF2B5EF4-FFF2-40B4-BE49-F238E27FC236}">
                  <a16:creationId xmlns:a16="http://schemas.microsoft.com/office/drawing/2014/main" id="{07EC15D5-FE52-499D-A2B3-D8CB0D89508A}"/>
                </a:ext>
              </a:extLst>
            </p:cNvPr>
            <p:cNvCxnSpPr>
              <a:cxnSpLocks/>
              <a:stCxn id="55" idx="4"/>
            </p:cNvCxnSpPr>
            <p:nvPr/>
          </p:nvCxnSpPr>
          <p:spPr>
            <a:xfrm>
              <a:off x="3424273" y="3339323"/>
              <a:ext cx="256484" cy="41146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91" name="直線矢印コネクタ 90">
              <a:extLst>
                <a:ext uri="{FF2B5EF4-FFF2-40B4-BE49-F238E27FC236}">
                  <a16:creationId xmlns:a16="http://schemas.microsoft.com/office/drawing/2014/main" id="{0076B4BB-B7ED-4033-B2E6-103E1956567D}"/>
                </a:ext>
              </a:extLst>
            </p:cNvPr>
            <p:cNvCxnSpPr>
              <a:cxnSpLocks/>
              <a:stCxn id="82" idx="4"/>
            </p:cNvCxnSpPr>
            <p:nvPr/>
          </p:nvCxnSpPr>
          <p:spPr>
            <a:xfrm flipH="1">
              <a:off x="3901603" y="3380989"/>
              <a:ext cx="646424" cy="369796"/>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71" name="吹き出し: 角を丸めた四角形 70">
            <a:extLst>
              <a:ext uri="{FF2B5EF4-FFF2-40B4-BE49-F238E27FC236}">
                <a16:creationId xmlns:a16="http://schemas.microsoft.com/office/drawing/2014/main" id="{37059C7E-A2D3-44BF-97B9-4EE8371AD945}"/>
              </a:ext>
            </a:extLst>
          </p:cNvPr>
          <p:cNvSpPr/>
          <p:nvPr/>
        </p:nvSpPr>
        <p:spPr>
          <a:xfrm>
            <a:off x="731689" y="4995101"/>
            <a:ext cx="3174393"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rgbClr val="5694D0"/>
                </a:solidFill>
                <a:latin typeface="+mn-ea"/>
              </a:rPr>
              <a:t>3</a:t>
            </a:r>
            <a:r>
              <a:rPr kumimoji="1" lang="ja-JP" altLang="en-US" sz="2400" b="1" dirty="0">
                <a:solidFill>
                  <a:srgbClr val="5694D0"/>
                </a:solidFill>
                <a:latin typeface="+mn-ea"/>
              </a:rPr>
              <a:t>人寄れば文殊の知恵</a:t>
            </a:r>
          </a:p>
        </p:txBody>
      </p:sp>
    </p:spTree>
    <p:extLst>
      <p:ext uri="{BB962C8B-B14F-4D97-AF65-F5344CB8AC3E}">
        <p14:creationId xmlns:p14="http://schemas.microsoft.com/office/powerpoint/2010/main" val="98366560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4-5-2.</a:t>
            </a:r>
            <a:r>
              <a:rPr lang="ja-JP" altLang="en-US" dirty="0"/>
              <a:t> ケーススタディ</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201</a:t>
            </a:fld>
            <a:endParaRPr kumimoji="1" lang="ja-JP" altLang="en-US"/>
          </a:p>
        </p:txBody>
      </p:sp>
      <p:grpSp>
        <p:nvGrpSpPr>
          <p:cNvPr id="3" name="グループ化 2">
            <a:extLst>
              <a:ext uri="{FF2B5EF4-FFF2-40B4-BE49-F238E27FC236}">
                <a16:creationId xmlns:a16="http://schemas.microsoft.com/office/drawing/2014/main" id="{8A4DFA03-4040-4D12-BA46-79970C0A23FD}"/>
              </a:ext>
            </a:extLst>
          </p:cNvPr>
          <p:cNvGrpSpPr/>
          <p:nvPr/>
        </p:nvGrpSpPr>
        <p:grpSpPr>
          <a:xfrm>
            <a:off x="9290317" y="4134016"/>
            <a:ext cx="3015092" cy="2426353"/>
            <a:chOff x="9290317" y="4134016"/>
            <a:chExt cx="3015092" cy="2426353"/>
          </a:xfrm>
        </p:grpSpPr>
        <p:pic>
          <p:nvPicPr>
            <p:cNvPr id="26" name="図 25">
              <a:extLst>
                <a:ext uri="{FF2B5EF4-FFF2-40B4-BE49-F238E27FC236}">
                  <a16:creationId xmlns:a16="http://schemas.microsoft.com/office/drawing/2014/main" id="{7D51D1D2-162C-43DC-A3A4-46B8DF4FB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199" y="4244267"/>
              <a:ext cx="1377210" cy="1376151"/>
            </a:xfrm>
            <a:prstGeom prst="rect">
              <a:avLst/>
            </a:prstGeom>
          </p:spPr>
        </p:pic>
        <p:pic>
          <p:nvPicPr>
            <p:cNvPr id="24" name="図 23">
              <a:extLst>
                <a:ext uri="{FF2B5EF4-FFF2-40B4-BE49-F238E27FC236}">
                  <a16:creationId xmlns:a16="http://schemas.microsoft.com/office/drawing/2014/main" id="{4C061856-F0D8-4BFF-BA8F-92C533D75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0317" y="4134016"/>
              <a:ext cx="1377211" cy="1376152"/>
            </a:xfrm>
            <a:prstGeom prst="rect">
              <a:avLst/>
            </a:prstGeom>
          </p:spPr>
        </p:pic>
        <p:pic>
          <p:nvPicPr>
            <p:cNvPr id="17" name="図 16">
              <a:extLst>
                <a:ext uri="{FF2B5EF4-FFF2-40B4-BE49-F238E27FC236}">
                  <a16:creationId xmlns:a16="http://schemas.microsoft.com/office/drawing/2014/main" id="{B9AB6356-46C0-4F9B-91E1-1A10A84415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6624" y="4741257"/>
              <a:ext cx="1377212" cy="1376153"/>
            </a:xfrm>
            <a:prstGeom prst="rect">
              <a:avLst/>
            </a:prstGeom>
          </p:spPr>
        </p:pic>
        <p:pic>
          <p:nvPicPr>
            <p:cNvPr id="22" name="図 21">
              <a:extLst>
                <a:ext uri="{FF2B5EF4-FFF2-40B4-BE49-F238E27FC236}">
                  <a16:creationId xmlns:a16="http://schemas.microsoft.com/office/drawing/2014/main" id="{EF799105-59E9-476D-829C-8C454C4802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3216" y="4680465"/>
              <a:ext cx="1377212" cy="1376153"/>
            </a:xfrm>
            <a:prstGeom prst="rect">
              <a:avLst/>
            </a:prstGeom>
          </p:spPr>
        </p:pic>
        <p:pic>
          <p:nvPicPr>
            <p:cNvPr id="28" name="図 27">
              <a:extLst>
                <a:ext uri="{FF2B5EF4-FFF2-40B4-BE49-F238E27FC236}">
                  <a16:creationId xmlns:a16="http://schemas.microsoft.com/office/drawing/2014/main" id="{72BC4B22-FCA5-464D-8B0D-9B6F5556C6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5282" y="5184219"/>
              <a:ext cx="1377209" cy="1376150"/>
            </a:xfrm>
            <a:prstGeom prst="rect">
              <a:avLst/>
            </a:prstGeom>
          </p:spPr>
        </p:pic>
      </p:grpSp>
      <p:sp>
        <p:nvSpPr>
          <p:cNvPr id="33" name="コンテンツ プレースホルダー 2">
            <a:extLst>
              <a:ext uri="{FF2B5EF4-FFF2-40B4-BE49-F238E27FC236}">
                <a16:creationId xmlns:a16="http://schemas.microsoft.com/office/drawing/2014/main" id="{2ACA4C89-55E7-471B-ACF9-F0BCCEC3B1FB}"/>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課題）不動産の成約価格を予測したい２</a:t>
            </a:r>
          </a:p>
        </p:txBody>
      </p:sp>
      <p:cxnSp>
        <p:nvCxnSpPr>
          <p:cNvPr id="34" name="直線コネクタ 33">
            <a:extLst>
              <a:ext uri="{FF2B5EF4-FFF2-40B4-BE49-F238E27FC236}">
                <a16:creationId xmlns:a16="http://schemas.microsoft.com/office/drawing/2014/main" id="{14E700CC-AAE5-4033-8EC4-14E5E14F227B}"/>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C39C2514-248C-4F5E-8778-0AA80D311109}"/>
              </a:ext>
            </a:extLst>
          </p:cNvPr>
          <p:cNvSpPr/>
          <p:nvPr/>
        </p:nvSpPr>
        <p:spPr bwMode="auto">
          <a:xfrm>
            <a:off x="1002583" y="1570790"/>
            <a:ext cx="10168171" cy="1969575"/>
          </a:xfrm>
          <a:prstGeom prst="rect">
            <a:avLst/>
          </a:prstGeom>
          <a:solidFill>
            <a:srgbClr val="FFF4E1"/>
          </a:solidFill>
          <a:ln w="19050" algn="ctr">
            <a:noFill/>
            <a:prstDash val="dash"/>
            <a:round/>
            <a:headEnd/>
            <a:tailEnd/>
          </a:ln>
          <a:effectLst/>
        </p:spPr>
        <p:txBody>
          <a:bodyPr wrap="none" lIns="324000" tIns="144000" bIns="72000" rtlCol="0" anchor="ctr"/>
          <a:lstStyle/>
          <a:p>
            <a:pPr marL="0" lvl="2">
              <a:buClr>
                <a:srgbClr val="F36C37"/>
              </a:buClr>
            </a:pPr>
            <a:r>
              <a:rPr lang="ja-JP" altLang="en-US" sz="1600" b="1" dirty="0">
                <a:solidFill>
                  <a:schemeClr val="tx1">
                    <a:lumMod val="75000"/>
                    <a:lumOff val="25000"/>
                  </a:schemeClr>
                </a:solidFill>
                <a:latin typeface="+mn-ea"/>
              </a:rPr>
              <a:t>　戸建て住宅の価格に決定木を用いることで、モデルが予測した価格の根拠や、重要なファクターを</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とらえることができました。</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しかし、精度に関しては、パラメータ調整を行っても線形回帰より少し良い程度で、まだ実用には</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難しいようです。</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そこで、決定木の発展形アルゴリズムであるランダムフォレストを使って戸建て物件の不動産価格予測を</a:t>
            </a:r>
            <a:br>
              <a:rPr lang="en-US" altLang="ja-JP" sz="1600" b="1" dirty="0">
                <a:solidFill>
                  <a:schemeClr val="tx1">
                    <a:lumMod val="75000"/>
                    <a:lumOff val="25000"/>
                  </a:schemeClr>
                </a:solidFill>
                <a:latin typeface="+mn-ea"/>
              </a:rPr>
            </a:br>
            <a:r>
              <a:rPr lang="ja-JP" altLang="en-US" sz="1600" b="1" dirty="0">
                <a:solidFill>
                  <a:schemeClr val="tx1">
                    <a:lumMod val="75000"/>
                    <a:lumOff val="25000"/>
                  </a:schemeClr>
                </a:solidFill>
                <a:latin typeface="+mn-ea"/>
              </a:rPr>
              <a:t>行ってみることにしました。</a:t>
            </a:r>
            <a:endParaRPr lang="en-US" altLang="ja-JP" sz="1600" b="1" dirty="0">
              <a:solidFill>
                <a:schemeClr val="tx1">
                  <a:lumMod val="75000"/>
                  <a:lumOff val="25000"/>
                </a:schemeClr>
              </a:solidFill>
              <a:latin typeface="+mn-ea"/>
            </a:endParaRPr>
          </a:p>
        </p:txBody>
      </p:sp>
      <p:pic>
        <p:nvPicPr>
          <p:cNvPr id="36" name="図 35">
            <a:extLst>
              <a:ext uri="{FF2B5EF4-FFF2-40B4-BE49-F238E27FC236}">
                <a16:creationId xmlns:a16="http://schemas.microsoft.com/office/drawing/2014/main" id="{A306B179-4A2A-48E7-B64D-178F011414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0976" y="4611113"/>
            <a:ext cx="1017037" cy="1017037"/>
          </a:xfrm>
          <a:prstGeom prst="rect">
            <a:avLst/>
          </a:prstGeom>
        </p:spPr>
      </p:pic>
      <p:pic>
        <p:nvPicPr>
          <p:cNvPr id="37" name="図 36">
            <a:extLst>
              <a:ext uri="{FF2B5EF4-FFF2-40B4-BE49-F238E27FC236}">
                <a16:creationId xmlns:a16="http://schemas.microsoft.com/office/drawing/2014/main" id="{4924D9EE-93A9-4A76-8049-59C6EB565E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9047" y="4643247"/>
            <a:ext cx="923731" cy="923731"/>
          </a:xfrm>
          <a:prstGeom prst="rect">
            <a:avLst/>
          </a:prstGeom>
        </p:spPr>
      </p:pic>
      <p:pic>
        <p:nvPicPr>
          <p:cNvPr id="38" name="図 37">
            <a:extLst>
              <a:ext uri="{FF2B5EF4-FFF2-40B4-BE49-F238E27FC236}">
                <a16:creationId xmlns:a16="http://schemas.microsoft.com/office/drawing/2014/main" id="{53EEDD10-D4C6-4B92-8D38-6654CD58BB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7900" y="4643248"/>
            <a:ext cx="923731" cy="923731"/>
          </a:xfrm>
          <a:prstGeom prst="rect">
            <a:avLst/>
          </a:prstGeom>
        </p:spPr>
      </p:pic>
      <p:sp>
        <p:nvSpPr>
          <p:cNvPr id="39" name="テキスト ボックス 38">
            <a:extLst>
              <a:ext uri="{FF2B5EF4-FFF2-40B4-BE49-F238E27FC236}">
                <a16:creationId xmlns:a16="http://schemas.microsoft.com/office/drawing/2014/main" id="{E5C7E05D-4627-4C5D-895E-F70927D2C981}"/>
              </a:ext>
            </a:extLst>
          </p:cNvPr>
          <p:cNvSpPr txBox="1"/>
          <p:nvPr/>
        </p:nvSpPr>
        <p:spPr>
          <a:xfrm>
            <a:off x="1021246" y="5648416"/>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10</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15</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2000</a:t>
            </a:r>
            <a:r>
              <a:rPr kumimoji="1" lang="ja-JP" altLang="en-US" sz="1050" b="1" dirty="0">
                <a:solidFill>
                  <a:srgbClr val="494949"/>
                </a:solidFill>
                <a:latin typeface="+mn-ea"/>
              </a:rPr>
              <a:t>万円</a:t>
            </a:r>
          </a:p>
        </p:txBody>
      </p:sp>
      <p:sp>
        <p:nvSpPr>
          <p:cNvPr id="40" name="テキスト ボックス 39">
            <a:extLst>
              <a:ext uri="{FF2B5EF4-FFF2-40B4-BE49-F238E27FC236}">
                <a16:creationId xmlns:a16="http://schemas.microsoft.com/office/drawing/2014/main" id="{43CC9E65-A0C8-40F3-A21A-7997F59A554E}"/>
              </a:ext>
            </a:extLst>
          </p:cNvPr>
          <p:cNvSpPr txBox="1"/>
          <p:nvPr/>
        </p:nvSpPr>
        <p:spPr>
          <a:xfrm>
            <a:off x="2422393" y="5648415"/>
            <a:ext cx="1017037" cy="577081"/>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・築</a:t>
            </a:r>
            <a:r>
              <a:rPr kumimoji="1" lang="en-US" altLang="ja-JP" sz="1050" b="1" dirty="0">
                <a:solidFill>
                  <a:srgbClr val="494949"/>
                </a:solidFill>
                <a:latin typeface="+mn-ea"/>
              </a:rPr>
              <a:t>5</a:t>
            </a:r>
            <a:r>
              <a:rPr kumimoji="1" lang="ja-JP" altLang="en-US" sz="1050" b="1" dirty="0">
                <a:solidFill>
                  <a:srgbClr val="494949"/>
                </a:solidFill>
                <a:latin typeface="+mn-ea"/>
              </a:rPr>
              <a:t>年</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5</a:t>
            </a:r>
            <a:r>
              <a:rPr kumimoji="1" lang="ja-JP" altLang="en-US" sz="1050" b="1" dirty="0">
                <a:solidFill>
                  <a:srgbClr val="494949"/>
                </a:solidFill>
                <a:latin typeface="+mn-ea"/>
              </a:rPr>
              <a:t>分</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4000</a:t>
            </a:r>
            <a:r>
              <a:rPr kumimoji="1" lang="ja-JP" altLang="en-US" sz="1050" b="1" dirty="0">
                <a:solidFill>
                  <a:srgbClr val="494949"/>
                </a:solidFill>
                <a:latin typeface="+mn-ea"/>
              </a:rPr>
              <a:t>万円</a:t>
            </a:r>
          </a:p>
        </p:txBody>
      </p:sp>
      <p:sp>
        <p:nvSpPr>
          <p:cNvPr id="41" name="テキスト ボックス 40">
            <a:extLst>
              <a:ext uri="{FF2B5EF4-FFF2-40B4-BE49-F238E27FC236}">
                <a16:creationId xmlns:a16="http://schemas.microsoft.com/office/drawing/2014/main" id="{126F4328-BCB1-4277-9A78-3E1A9230D5C0}"/>
              </a:ext>
            </a:extLst>
          </p:cNvPr>
          <p:cNvSpPr txBox="1"/>
          <p:nvPr/>
        </p:nvSpPr>
        <p:spPr>
          <a:xfrm>
            <a:off x="4206094" y="5648415"/>
            <a:ext cx="1377209" cy="692497"/>
          </a:xfrm>
          <a:prstGeom prst="rect">
            <a:avLst/>
          </a:prstGeom>
          <a:noFill/>
        </p:spPr>
        <p:txBody>
          <a:bodyPr wrap="square" rtlCol="0">
            <a:spAutoFit/>
          </a:bodyPr>
          <a:lstStyle/>
          <a:p>
            <a:pPr defTabSz="914400" fontAlgn="base">
              <a:spcBef>
                <a:spcPct val="0"/>
              </a:spcBef>
              <a:spcAft>
                <a:spcPct val="0"/>
              </a:spcAft>
            </a:pPr>
            <a:r>
              <a:rPr kumimoji="1" lang="ja-JP" altLang="en-US" sz="1050" b="1" dirty="0">
                <a:solidFill>
                  <a:srgbClr val="494949"/>
                </a:solidFill>
                <a:latin typeface="+mn-ea"/>
              </a:rPr>
              <a:t>・新築 </a:t>
            </a:r>
            <a:r>
              <a:rPr kumimoji="1" lang="en-US" altLang="ja-JP" sz="1050" b="1" dirty="0">
                <a:solidFill>
                  <a:srgbClr val="494949"/>
                </a:solidFill>
                <a:latin typeface="+mn-ea"/>
              </a:rPr>
              <a:t>&gt; </a:t>
            </a:r>
            <a:r>
              <a:rPr kumimoji="1" lang="ja-JP" altLang="en-US" sz="1050" b="1" dirty="0">
                <a:solidFill>
                  <a:srgbClr val="494949"/>
                </a:solidFill>
                <a:latin typeface="+mn-ea"/>
              </a:rPr>
              <a:t>◎</a:t>
            </a:r>
            <a:endParaRPr kumimoji="1" lang="en-US" altLang="ja-JP" sz="1050" b="1" dirty="0">
              <a:solidFill>
                <a:srgbClr val="494949"/>
              </a:solidFill>
              <a:latin typeface="+mn-ea"/>
            </a:endParaRPr>
          </a:p>
          <a:p>
            <a:pPr defTabSz="914400" fontAlgn="base">
              <a:spcBef>
                <a:spcPct val="0"/>
              </a:spcBef>
              <a:spcAft>
                <a:spcPct val="0"/>
              </a:spcAft>
            </a:pPr>
            <a:r>
              <a:rPr kumimoji="1" lang="ja-JP" altLang="en-US" sz="1050" b="1" dirty="0">
                <a:solidFill>
                  <a:srgbClr val="494949"/>
                </a:solidFill>
                <a:latin typeface="+mn-ea"/>
              </a:rPr>
              <a:t>・徒歩</a:t>
            </a:r>
            <a:r>
              <a:rPr kumimoji="1" lang="en-US" altLang="ja-JP" sz="1050" b="1" dirty="0">
                <a:solidFill>
                  <a:srgbClr val="494949"/>
                </a:solidFill>
                <a:latin typeface="+mn-ea"/>
              </a:rPr>
              <a:t>10</a:t>
            </a:r>
            <a:r>
              <a:rPr kumimoji="1" lang="ja-JP" altLang="en-US" sz="1050" b="1" dirty="0">
                <a:solidFill>
                  <a:srgbClr val="494949"/>
                </a:solidFill>
                <a:latin typeface="+mn-ea"/>
              </a:rPr>
              <a:t>分 </a:t>
            </a:r>
            <a:r>
              <a:rPr kumimoji="1" lang="en-US" altLang="ja-JP" sz="1050" b="1" dirty="0">
                <a:solidFill>
                  <a:srgbClr val="494949"/>
                </a:solidFill>
                <a:latin typeface="+mn-ea"/>
              </a:rPr>
              <a:t>&gt; </a:t>
            </a:r>
            <a:r>
              <a:rPr kumimoji="1" lang="ja-JP" altLang="en-US" sz="1050" b="1" dirty="0">
                <a:solidFill>
                  <a:srgbClr val="494949"/>
                </a:solidFill>
                <a:latin typeface="+mn-ea"/>
              </a:rPr>
              <a:t>〇</a:t>
            </a:r>
            <a:endParaRPr kumimoji="1" lang="en-US" altLang="ja-JP" sz="1050" b="1" dirty="0">
              <a:solidFill>
                <a:srgbClr val="494949"/>
              </a:solidFill>
              <a:latin typeface="+mn-ea"/>
            </a:endParaRPr>
          </a:p>
          <a:p>
            <a:pPr defTabSz="914400" fontAlgn="base">
              <a:spcBef>
                <a:spcPct val="0"/>
              </a:spcBef>
              <a:spcAft>
                <a:spcPct val="0"/>
              </a:spcAft>
            </a:pPr>
            <a:r>
              <a:rPr kumimoji="1" lang="en-US" altLang="ja-JP" sz="1050" b="1" dirty="0">
                <a:solidFill>
                  <a:srgbClr val="494949"/>
                </a:solidFill>
                <a:latin typeface="+mn-ea"/>
              </a:rPr>
              <a:t>= 3800</a:t>
            </a:r>
            <a:r>
              <a:rPr kumimoji="1" lang="ja-JP" altLang="en-US" sz="1050" b="1" dirty="0">
                <a:solidFill>
                  <a:srgbClr val="494949"/>
                </a:solidFill>
                <a:latin typeface="+mn-ea"/>
              </a:rPr>
              <a:t>万円 </a:t>
            </a:r>
            <a:r>
              <a:rPr kumimoji="1" lang="ja-JP" altLang="en-US" b="1" dirty="0">
                <a:solidFill>
                  <a:srgbClr val="EB0046"/>
                </a:solidFill>
                <a:latin typeface="+mn-ea"/>
              </a:rPr>
              <a:t>△</a:t>
            </a:r>
            <a:endParaRPr kumimoji="1" lang="ja-JP" altLang="en-US" sz="1050" b="1" dirty="0">
              <a:solidFill>
                <a:srgbClr val="EB0046"/>
              </a:solidFill>
              <a:latin typeface="+mn-ea"/>
            </a:endParaRPr>
          </a:p>
        </p:txBody>
      </p:sp>
      <p:sp>
        <p:nvSpPr>
          <p:cNvPr id="42" name="二等辺三角形 41">
            <a:extLst>
              <a:ext uri="{FF2B5EF4-FFF2-40B4-BE49-F238E27FC236}">
                <a16:creationId xmlns:a16="http://schemas.microsoft.com/office/drawing/2014/main" id="{B21DC38F-AA50-408F-8B4B-91076CD7741F}"/>
              </a:ext>
            </a:extLst>
          </p:cNvPr>
          <p:cNvSpPr/>
          <p:nvPr/>
        </p:nvSpPr>
        <p:spPr>
          <a:xfrm rot="5400000">
            <a:off x="3564615" y="5503791"/>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47" name="図 46">
            <a:extLst>
              <a:ext uri="{FF2B5EF4-FFF2-40B4-BE49-F238E27FC236}">
                <a16:creationId xmlns:a16="http://schemas.microsoft.com/office/drawing/2014/main" id="{D6E32500-0B63-42A0-8E3D-E403546CD9D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27863" y="5177507"/>
            <a:ext cx="941816" cy="941816"/>
          </a:xfrm>
          <a:prstGeom prst="rect">
            <a:avLst/>
          </a:prstGeom>
        </p:spPr>
      </p:pic>
      <p:sp>
        <p:nvSpPr>
          <p:cNvPr id="49" name="思考の吹き出し: 雲形 48">
            <a:extLst>
              <a:ext uri="{FF2B5EF4-FFF2-40B4-BE49-F238E27FC236}">
                <a16:creationId xmlns:a16="http://schemas.microsoft.com/office/drawing/2014/main" id="{4A725311-085C-4F66-9715-23628A362BF9}"/>
              </a:ext>
            </a:extLst>
          </p:cNvPr>
          <p:cNvSpPr/>
          <p:nvPr/>
        </p:nvSpPr>
        <p:spPr>
          <a:xfrm>
            <a:off x="5930182" y="3896795"/>
            <a:ext cx="3431653" cy="1280712"/>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決定木はパラメータ調整をしても</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過学習が</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sp>
        <p:nvSpPr>
          <p:cNvPr id="4" name="吹き出し: 角を丸めた四角形 3">
            <a:extLst>
              <a:ext uri="{FF2B5EF4-FFF2-40B4-BE49-F238E27FC236}">
                <a16:creationId xmlns:a16="http://schemas.microsoft.com/office/drawing/2014/main" id="{62EDE00E-4D03-0D91-023E-713629B52CEE}"/>
              </a:ext>
            </a:extLst>
          </p:cNvPr>
          <p:cNvSpPr/>
          <p:nvPr/>
        </p:nvSpPr>
        <p:spPr>
          <a:xfrm>
            <a:off x="7489529" y="53196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6" name="吹き出し: 角を丸めた四角形 5">
            <a:extLst>
              <a:ext uri="{FF2B5EF4-FFF2-40B4-BE49-F238E27FC236}">
                <a16:creationId xmlns:a16="http://schemas.microsoft.com/office/drawing/2014/main" id="{EC121988-DDB6-04FA-26E1-DACED12B42C9}"/>
              </a:ext>
            </a:extLst>
          </p:cNvPr>
          <p:cNvSpPr/>
          <p:nvPr/>
        </p:nvSpPr>
        <p:spPr>
          <a:xfrm>
            <a:off x="7641929" y="54720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7" name="吹き出し: 角を丸めた四角形 6">
            <a:extLst>
              <a:ext uri="{FF2B5EF4-FFF2-40B4-BE49-F238E27FC236}">
                <a16:creationId xmlns:a16="http://schemas.microsoft.com/office/drawing/2014/main" id="{F5EA9E37-0585-930F-C31E-B614633B8A06}"/>
              </a:ext>
            </a:extLst>
          </p:cNvPr>
          <p:cNvSpPr/>
          <p:nvPr/>
        </p:nvSpPr>
        <p:spPr>
          <a:xfrm>
            <a:off x="7794329" y="56244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8" name="吹き出し: 角を丸めた四角形 7">
            <a:extLst>
              <a:ext uri="{FF2B5EF4-FFF2-40B4-BE49-F238E27FC236}">
                <a16:creationId xmlns:a16="http://schemas.microsoft.com/office/drawing/2014/main" id="{00A44EAA-DD16-07DC-3837-A240CD140D94}"/>
              </a:ext>
            </a:extLst>
          </p:cNvPr>
          <p:cNvSpPr/>
          <p:nvPr/>
        </p:nvSpPr>
        <p:spPr>
          <a:xfrm>
            <a:off x="7946729" y="57768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
        <p:nvSpPr>
          <p:cNvPr id="9" name="吹き出し: 角を丸めた四角形 8">
            <a:extLst>
              <a:ext uri="{FF2B5EF4-FFF2-40B4-BE49-F238E27FC236}">
                <a16:creationId xmlns:a16="http://schemas.microsoft.com/office/drawing/2014/main" id="{EAA1622B-6AB8-DA3C-65BF-3449759064CC}"/>
              </a:ext>
            </a:extLst>
          </p:cNvPr>
          <p:cNvSpPr/>
          <p:nvPr/>
        </p:nvSpPr>
        <p:spPr>
          <a:xfrm>
            <a:off x="8099129" y="59292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Tree>
    <p:extLst>
      <p:ext uri="{BB962C8B-B14F-4D97-AF65-F5344CB8AC3E}">
        <p14:creationId xmlns:p14="http://schemas.microsoft.com/office/powerpoint/2010/main" val="7472049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a:t>
            </a:r>
            <a:r>
              <a:rPr kumimoji="1" lang="en-US" altLang="ja-JP" dirty="0"/>
              <a:t>-5-3.</a:t>
            </a:r>
            <a:r>
              <a:rPr kumimoji="1" lang="ja-JP" altLang="en-US" dirty="0"/>
              <a:t>ランダムフォレストハンズオン</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202</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4-3_</a:t>
            </a:r>
            <a:r>
              <a:rPr lang="ja-JP" altLang="en-US" dirty="0"/>
              <a:t>ランダムフォレストによる戸建ての価格予測</a:t>
            </a:r>
            <a:r>
              <a:rPr lang="en-US" altLang="ja-JP" dirty="0"/>
              <a:t>.ipynb</a:t>
            </a:r>
            <a:r>
              <a:rPr lang="ja-JP" altLang="en-US" dirty="0"/>
              <a:t>」を実行する</a:t>
            </a:r>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ランダムフォレストのプログラムを実行してみます。</a:t>
            </a:r>
            <a:br>
              <a:rPr lang="en-US" altLang="ja-JP" sz="2000" b="1" dirty="0">
                <a:solidFill>
                  <a:srgbClr val="F36C37"/>
                </a:solidFill>
              </a:rPr>
            </a:br>
            <a:r>
              <a:rPr lang="ja-JP" altLang="en-US" sz="2000" b="1" dirty="0">
                <a:solidFill>
                  <a:srgbClr val="F36C37"/>
                </a:solidFill>
              </a:rPr>
              <a:t>このプログラムでは、決定木と同じく戸建ての価格を予測するモデルを</a:t>
            </a:r>
            <a:br>
              <a:rPr lang="en-US" altLang="ja-JP" sz="2000" b="1" dirty="0">
                <a:solidFill>
                  <a:srgbClr val="F36C37"/>
                </a:solidFill>
              </a:rPr>
            </a:br>
            <a:r>
              <a:rPr lang="ja-JP" altLang="en-US" sz="2000" b="1" dirty="0">
                <a:solidFill>
                  <a:srgbClr val="F36C37"/>
                </a:solidFill>
              </a:rPr>
              <a:t>ランダムフォレストで作成します。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まずは決定木との違いを確認してみましょう。</a:t>
            </a:r>
            <a:endParaRPr lang="en-US" altLang="ja-JP" sz="2000" b="1" dirty="0">
              <a:solidFill>
                <a:srgbClr val="F36C37"/>
              </a:solidFill>
            </a:endParaRPr>
          </a:p>
        </p:txBody>
      </p:sp>
    </p:spTree>
    <p:extLst>
      <p:ext uri="{BB962C8B-B14F-4D97-AF65-F5344CB8AC3E}">
        <p14:creationId xmlns:p14="http://schemas.microsoft.com/office/powerpoint/2010/main" val="340751918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203</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4-2.</a:t>
            </a:r>
            <a:r>
              <a:rPr lang="ja-JP" altLang="en-US" sz="2100" b="1" spc="300" dirty="0">
                <a:solidFill>
                  <a:srgbClr val="BFBFBF"/>
                </a:solidFill>
              </a:rPr>
              <a:t>決定木の実装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4-3.</a:t>
            </a:r>
            <a:r>
              <a:rPr lang="ja-JP" altLang="en-US" sz="2100" b="1" spc="300" dirty="0">
                <a:solidFill>
                  <a:srgbClr val="BFBFBF"/>
                </a:solidFill>
              </a:rPr>
              <a:t>決定木のパラメータチューニング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4-4.</a:t>
            </a:r>
            <a:r>
              <a:rPr lang="ja-JP" altLang="en-US" sz="2100" b="1" spc="300" dirty="0">
                <a:solidFill>
                  <a:srgbClr val="BFBFBF"/>
                </a:solidFill>
              </a:rPr>
              <a:t>オプション演習：決定木</a:t>
            </a:r>
            <a:endParaRPr lang="en-US" altLang="ja-JP" sz="2100" b="1" spc="300" dirty="0">
              <a:solidFill>
                <a:srgbClr val="BFBFBF"/>
              </a:solidFill>
            </a:endParaRPr>
          </a:p>
          <a:p>
            <a:pPr algn="l">
              <a:lnSpc>
                <a:spcPct val="150000"/>
              </a:lnSpc>
            </a:pPr>
            <a:r>
              <a:rPr kumimoji="1" lang="en-US" altLang="ja-JP" sz="2100" b="1" spc="300" dirty="0">
                <a:solidFill>
                  <a:srgbClr val="BFBFBF"/>
                </a:solidFill>
              </a:rPr>
              <a:t>4-5.</a:t>
            </a:r>
            <a:r>
              <a:rPr kumimoji="1" lang="ja-JP" altLang="en-US" sz="2100" b="1" spc="300" dirty="0">
                <a:solidFill>
                  <a:srgbClr val="BFBFBF"/>
                </a:solidFill>
              </a:rPr>
              <a:t>ランダムフォレスト</a:t>
            </a:r>
            <a:endParaRPr kumimoji="1" lang="en-US" altLang="ja-JP" sz="2100" b="1" spc="300" dirty="0">
              <a:solidFill>
                <a:srgbClr val="BFBFBF"/>
              </a:solidFill>
            </a:endParaRPr>
          </a:p>
          <a:p>
            <a:pPr algn="l">
              <a:lnSpc>
                <a:spcPct val="150000"/>
              </a:lnSpc>
            </a:pPr>
            <a:r>
              <a:rPr lang="en-US" altLang="ja-JP" sz="2100" b="1" spc="300" dirty="0">
                <a:solidFill>
                  <a:srgbClr val="494949"/>
                </a:solidFill>
              </a:rPr>
              <a:t>4-6.</a:t>
            </a:r>
            <a:r>
              <a:rPr lang="ja-JP" altLang="en-US" sz="2100" b="1" spc="300" dirty="0">
                <a:solidFill>
                  <a:srgbClr val="494949"/>
                </a:solidFill>
              </a:rPr>
              <a:t>ランダムフォレストの実装</a:t>
            </a:r>
            <a:endParaRPr lang="en-US" altLang="ja-JP" sz="2100" b="1" spc="300" dirty="0">
              <a:solidFill>
                <a:srgbClr val="494949"/>
              </a:solidFill>
            </a:endParaRPr>
          </a:p>
          <a:p>
            <a:pPr algn="l">
              <a:lnSpc>
                <a:spcPct val="150000"/>
              </a:lnSpc>
            </a:pPr>
            <a:r>
              <a:rPr lang="en-US" altLang="ja-JP" sz="2100" b="1" spc="300" dirty="0">
                <a:solidFill>
                  <a:srgbClr val="BFBFBF"/>
                </a:solidFill>
              </a:rPr>
              <a:t>4-7.</a:t>
            </a:r>
            <a:r>
              <a:rPr lang="ja-JP" altLang="en-US" sz="2100" b="1" spc="300" dirty="0">
                <a:solidFill>
                  <a:srgbClr val="BFBFBF"/>
                </a:solidFill>
              </a:rPr>
              <a:t>ランダムフォレストのパラメータチューニング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4-8.</a:t>
            </a:r>
            <a:r>
              <a:rPr lang="ja-JP" altLang="en-US" sz="2100" b="1" spc="300" dirty="0">
                <a:solidFill>
                  <a:srgbClr val="BFBFBF"/>
                </a:solidFill>
              </a:rPr>
              <a:t>オプション演習：ランダムフォレスト</a:t>
            </a:r>
            <a:endParaRPr lang="en-US" altLang="ja-JP" sz="2100" b="1" spc="300" dirty="0">
              <a:solidFill>
                <a:srgbClr val="BFBFBF"/>
              </a:solidFill>
            </a:endParaRPr>
          </a:p>
        </p:txBody>
      </p:sp>
    </p:spTree>
    <p:extLst>
      <p:ext uri="{BB962C8B-B14F-4D97-AF65-F5344CB8AC3E}">
        <p14:creationId xmlns:p14="http://schemas.microsoft.com/office/powerpoint/2010/main" val="15466762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ランダムフォレストを実装する</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543061"/>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scikit-learn</a:t>
            </a:r>
            <a:r>
              <a:rPr lang="ja-JP" altLang="en-US" sz="1800" dirty="0"/>
              <a:t>のランダムフォレストモデル</a:t>
            </a:r>
          </a:p>
          <a:p>
            <a:pPr lvl="1">
              <a:buClr>
                <a:srgbClr val="F36C37"/>
              </a:buClr>
            </a:pPr>
            <a:r>
              <a:rPr lang="ja-JP" altLang="en-US" sz="1400" b="1" dirty="0"/>
              <a:t>回帰の場合は、</a:t>
            </a:r>
            <a:r>
              <a:rPr lang="en-US" altLang="ja-JP" sz="1400" b="1" dirty="0"/>
              <a:t>scikit-learn</a:t>
            </a:r>
            <a:r>
              <a:rPr lang="ja-JP" altLang="en-US" sz="1400" b="1" dirty="0"/>
              <a:t>の</a:t>
            </a:r>
            <a:r>
              <a:rPr lang="en-US" altLang="ja-JP" sz="1400" b="1" dirty="0"/>
              <a:t>sklearn.ensemble.RandomForestRegressor</a:t>
            </a:r>
            <a:r>
              <a:rPr lang="ja-JP" altLang="en-US" sz="1400" b="1" dirty="0"/>
              <a:t>クラスを使用</a:t>
            </a:r>
            <a:endParaRPr lang="en-US" altLang="ja-JP" sz="1400" b="1" dirty="0"/>
          </a:p>
          <a:p>
            <a:pPr lvl="1">
              <a:buClr>
                <a:srgbClr val="F36C37"/>
              </a:buClr>
            </a:pPr>
            <a:r>
              <a:rPr lang="ja-JP" altLang="en-US" sz="1400" b="1" dirty="0"/>
              <a:t>分類の場合は、</a:t>
            </a:r>
            <a:r>
              <a:rPr lang="en-US" altLang="ja-JP" sz="1400" b="1" dirty="0"/>
              <a:t>scikit-learn</a:t>
            </a:r>
            <a:r>
              <a:rPr lang="ja-JP" altLang="en-US" sz="1400" b="1" dirty="0"/>
              <a:t>の</a:t>
            </a:r>
            <a:r>
              <a:rPr lang="en-US" altLang="ja-JP" sz="1400" b="1" dirty="0"/>
              <a:t>sklearn.ensemble.RandomForestClassifier</a:t>
            </a:r>
            <a:r>
              <a:rPr lang="ja-JP" altLang="en-US" sz="1400" b="1" dirty="0"/>
              <a:t>クラスを使用</a:t>
            </a:r>
            <a:endParaRPr lang="en-US" altLang="ja-JP" sz="1400" b="1" dirty="0"/>
          </a:p>
          <a:p>
            <a:pPr lvl="1">
              <a:buClr>
                <a:srgbClr val="F36C37"/>
              </a:buClr>
            </a:pPr>
            <a:r>
              <a:rPr lang="ja-JP" altLang="en-US" sz="1400" b="1" dirty="0"/>
              <a:t>他のモデル同様に学習、評価に使う各種のメソッドがあらかじめ用意されている</a:t>
            </a:r>
            <a:endParaRPr lang="en-US" altLang="ja-JP" sz="1400" b="1" dirty="0"/>
          </a:p>
          <a:p>
            <a:pPr lvl="1">
              <a:buClr>
                <a:srgbClr val="F36C37"/>
              </a:buClr>
            </a:pPr>
            <a:r>
              <a:rPr lang="ja-JP" altLang="en-US" sz="1400" b="1" dirty="0"/>
              <a:t>決定木と同様に木構造や特徴量重要度の確認ができる</a:t>
            </a:r>
            <a:br>
              <a:rPr lang="en-US" altLang="ja-JP" sz="1400" b="1" dirty="0"/>
            </a:br>
            <a:r>
              <a:rPr lang="ja-JP" altLang="en-US" sz="1400" b="1" dirty="0"/>
              <a:t>（木構造の確認は</a:t>
            </a:r>
            <a:r>
              <a:rPr lang="en-US" altLang="ja-JP" sz="1400" b="1" dirty="0"/>
              <a:t>plot_tree</a:t>
            </a:r>
            <a:r>
              <a:rPr lang="ja-JP" altLang="en-US" sz="1400" b="1" dirty="0"/>
              <a:t>メソッドは使えず、</a:t>
            </a:r>
            <a:r>
              <a:rPr lang="en-US" altLang="ja-JP" sz="1400" b="1" dirty="0"/>
              <a:t>GraphViz</a:t>
            </a:r>
            <a:r>
              <a:rPr lang="ja-JP" altLang="en-US" sz="1400" b="1" dirty="0"/>
              <a:t>などのライブラリが別途必要）</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4-6-1.</a:t>
            </a:r>
            <a:r>
              <a:rPr lang="ja-JP" altLang="en-US" dirty="0"/>
              <a:t>ランダムフォレスト</a:t>
            </a:r>
            <a:r>
              <a:rPr kumimoji="1" lang="ja-JP" altLang="en-US" dirty="0"/>
              <a:t>をプログラミングする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204</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132469"/>
            <a:ext cx="10658473" cy="3268313"/>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ライブラリをインポート</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sklearn.ensemble </a:t>
            </a:r>
            <a:r>
              <a:rPr lang="en-US" altLang="ja-JP" sz="1400" b="0" dirty="0">
                <a:solidFill>
                  <a:srgbClr val="AF00DB"/>
                </a:solidFill>
                <a:effectLst/>
                <a:latin typeface="+mn-ea"/>
              </a:rPr>
              <a:t>import</a:t>
            </a:r>
            <a:r>
              <a:rPr lang="en-US" altLang="ja-JP" sz="1400" b="0" dirty="0">
                <a:solidFill>
                  <a:srgbClr val="000000"/>
                </a:solidFill>
                <a:effectLst/>
                <a:latin typeface="+mn-ea"/>
              </a:rPr>
              <a:t> RandomForestRegressor</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RandomForest</a:t>
            </a:r>
            <a:r>
              <a:rPr lang="en-US" altLang="ja-JP" sz="1400" b="0" dirty="0">
                <a:solidFill>
                  <a:srgbClr val="000000"/>
                </a:solidFill>
                <a:effectLst/>
                <a:latin typeface="Meiryo UI" panose="020B0604030504040204" pitchFamily="50" charset="-128"/>
                <a:ea typeface="Meiryo UI" panose="020B0604030504040204" pitchFamily="50" charset="-128"/>
              </a:rPr>
              <a:t>Regressor </a:t>
            </a:r>
            <a:r>
              <a:rPr lang="en-US" altLang="ja-JP" sz="1400" dirty="0">
                <a:latin typeface="Meiryo UI" panose="020B0604030504040204" pitchFamily="50" charset="-128"/>
                <a:ea typeface="Meiryo UI" panose="020B0604030504040204" pitchFamily="50" charset="-128"/>
              </a:rPr>
              <a:t>(random_state=0)</a:t>
            </a:r>
          </a:p>
          <a:p>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fit(</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で学習</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model.fit(train_x, train_y)</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predict([</a:t>
            </a:r>
            <a:r>
              <a:rPr lang="ja-JP" altLang="en-US" sz="1400" dirty="0">
                <a:solidFill>
                  <a:srgbClr val="00879E"/>
                </a:solidFill>
                <a:latin typeface="Meiryo UI" panose="020B0604030504040204" pitchFamily="50" charset="-128"/>
                <a:ea typeface="Meiryo UI" panose="020B0604030504040204" pitchFamily="50" charset="-128"/>
              </a:rPr>
              <a:t>説明変数のリスト</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で予測</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prediction = model.predict(train_x)</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score(</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で予測精度（回帰：決定係数、分類：正解率（</a:t>
            </a:r>
            <a:r>
              <a:rPr lang="en-US" altLang="ja-JP" sz="1400" dirty="0">
                <a:solidFill>
                  <a:srgbClr val="00879E"/>
                </a:solidFill>
                <a:latin typeface="Meiryo UI" panose="020B0604030504040204" pitchFamily="50" charset="-128"/>
                <a:ea typeface="Meiryo UI" panose="020B0604030504040204" pitchFamily="50" charset="-128"/>
              </a:rPr>
              <a:t>Accuracy</a:t>
            </a:r>
            <a:r>
              <a:rPr lang="ja-JP" altLang="en-US" sz="1400" dirty="0">
                <a:solidFill>
                  <a:srgbClr val="00879E"/>
                </a:solidFill>
                <a:latin typeface="Meiryo UI" panose="020B0604030504040204" pitchFamily="50" charset="-128"/>
                <a:ea typeface="Meiryo UI" panose="020B0604030504040204" pitchFamily="50" charset="-128"/>
              </a:rPr>
              <a:t>））を算出</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model.score(train_x, train_y)</a:t>
            </a:r>
          </a:p>
          <a:p>
            <a:endParaRPr lang="en-US" altLang="ja-JP" sz="1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08D9C451-1B40-4A33-9996-57483C2B35FC}"/>
              </a:ext>
            </a:extLst>
          </p:cNvPr>
          <p:cNvSpPr txBox="1"/>
          <p:nvPr/>
        </p:nvSpPr>
        <p:spPr>
          <a:xfrm>
            <a:off x="6219730" y="3429000"/>
            <a:ext cx="4825497" cy="954107"/>
          </a:xfrm>
          <a:prstGeom prst="rect">
            <a:avLst/>
          </a:prstGeom>
          <a:noFill/>
          <a:ln w="57150">
            <a:solidFill>
              <a:schemeClr val="bg2">
                <a:lumMod val="65000"/>
              </a:schemeClr>
            </a:solidFill>
          </a:ln>
        </p:spPr>
        <p:txBody>
          <a:bodyPr wrap="squar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決定木は木を作成する際に、内部で乱数を使っているため、再現性を得るには乱数を固定する必要がある。モデルの引数に</a:t>
            </a:r>
            <a:r>
              <a:rPr kumimoji="1" lang="en-US" altLang="ja-JP" sz="1400" dirty="0">
                <a:solidFill>
                  <a:srgbClr val="494949"/>
                </a:solidFill>
                <a:latin typeface="+mn-ea"/>
              </a:rPr>
              <a:t>random_state=0</a:t>
            </a:r>
            <a:r>
              <a:rPr kumimoji="1" lang="ja-JP" altLang="en-US" sz="1400" dirty="0">
                <a:solidFill>
                  <a:srgbClr val="494949"/>
                </a:solidFill>
                <a:latin typeface="+mn-ea"/>
              </a:rPr>
              <a:t>を指定して乱数を固定している。</a:t>
            </a:r>
            <a:endParaRPr kumimoji="1" lang="en-US" altLang="ja-JP" sz="1400" dirty="0">
              <a:solidFill>
                <a:srgbClr val="494949"/>
              </a:solidFill>
              <a:latin typeface="+mn-ea"/>
            </a:endParaRPr>
          </a:p>
        </p:txBody>
      </p:sp>
    </p:spTree>
    <p:extLst>
      <p:ext uri="{BB962C8B-B14F-4D97-AF65-F5344CB8AC3E}">
        <p14:creationId xmlns:p14="http://schemas.microsoft.com/office/powerpoint/2010/main" val="214274457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205</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4-2.</a:t>
            </a:r>
            <a:r>
              <a:rPr lang="ja-JP" altLang="en-US" sz="2100" b="1" spc="300" dirty="0">
                <a:solidFill>
                  <a:srgbClr val="BFBFBF"/>
                </a:solidFill>
              </a:rPr>
              <a:t>決定木の実装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4-3.</a:t>
            </a:r>
            <a:r>
              <a:rPr lang="ja-JP" altLang="en-US" sz="2100" b="1" spc="300" dirty="0">
                <a:solidFill>
                  <a:srgbClr val="BFBFBF"/>
                </a:solidFill>
              </a:rPr>
              <a:t>決定木のパラメータチューニング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4-4.</a:t>
            </a:r>
            <a:r>
              <a:rPr lang="ja-JP" altLang="en-US" sz="2100" b="1" spc="300" dirty="0">
                <a:solidFill>
                  <a:srgbClr val="BFBFBF"/>
                </a:solidFill>
              </a:rPr>
              <a:t>オプション演習：決定木</a:t>
            </a:r>
            <a:endParaRPr lang="en-US" altLang="ja-JP" sz="2100" b="1" spc="300" dirty="0">
              <a:solidFill>
                <a:srgbClr val="BFBFBF"/>
              </a:solidFill>
            </a:endParaRPr>
          </a:p>
          <a:p>
            <a:pPr algn="l">
              <a:lnSpc>
                <a:spcPct val="150000"/>
              </a:lnSpc>
            </a:pPr>
            <a:r>
              <a:rPr kumimoji="1" lang="en-US" altLang="ja-JP" sz="2100" b="1" spc="300" dirty="0">
                <a:solidFill>
                  <a:srgbClr val="BFBFBF"/>
                </a:solidFill>
              </a:rPr>
              <a:t>4-5.</a:t>
            </a:r>
            <a:r>
              <a:rPr kumimoji="1" lang="ja-JP" altLang="en-US" sz="2100" b="1" spc="300" dirty="0">
                <a:solidFill>
                  <a:srgbClr val="BFBFBF"/>
                </a:solidFill>
              </a:rPr>
              <a:t>ランダムフォレスト</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4-6.</a:t>
            </a:r>
            <a:r>
              <a:rPr lang="ja-JP" altLang="en-US" sz="2100" b="1" spc="300" dirty="0">
                <a:solidFill>
                  <a:srgbClr val="BFBFBF"/>
                </a:solidFill>
              </a:rPr>
              <a:t>ランダムフォレストの実装</a:t>
            </a:r>
            <a:endParaRPr lang="en-US" altLang="ja-JP" sz="2100" b="1" spc="300" dirty="0">
              <a:solidFill>
                <a:srgbClr val="BFBFBF"/>
              </a:solidFill>
            </a:endParaRPr>
          </a:p>
          <a:p>
            <a:pPr algn="l">
              <a:lnSpc>
                <a:spcPct val="150000"/>
              </a:lnSpc>
            </a:pPr>
            <a:r>
              <a:rPr lang="en-US" altLang="ja-JP" sz="2100" b="1" spc="300" dirty="0">
                <a:solidFill>
                  <a:srgbClr val="494949"/>
                </a:solidFill>
              </a:rPr>
              <a:t>4-7.</a:t>
            </a:r>
            <a:r>
              <a:rPr lang="ja-JP" altLang="en-US" sz="2100" b="1" spc="300" dirty="0">
                <a:solidFill>
                  <a:srgbClr val="494949"/>
                </a:solidFill>
              </a:rPr>
              <a:t>ランダムフォレストのパラメータチューニング</a:t>
            </a:r>
            <a:endParaRPr lang="en-US" altLang="ja-JP" sz="2100" b="1" spc="300" dirty="0">
              <a:solidFill>
                <a:srgbClr val="494949"/>
              </a:solidFill>
            </a:endParaRPr>
          </a:p>
          <a:p>
            <a:pPr algn="l">
              <a:lnSpc>
                <a:spcPct val="150000"/>
              </a:lnSpc>
            </a:pPr>
            <a:r>
              <a:rPr lang="en-US" altLang="ja-JP" sz="2100" b="1" spc="300" dirty="0">
                <a:solidFill>
                  <a:srgbClr val="BFBFBF"/>
                </a:solidFill>
              </a:rPr>
              <a:t>4-8.</a:t>
            </a:r>
            <a:r>
              <a:rPr lang="ja-JP" altLang="en-US" sz="2100" b="1" spc="300" dirty="0">
                <a:solidFill>
                  <a:srgbClr val="BFBFBF"/>
                </a:solidFill>
              </a:rPr>
              <a:t>オプション演習：ランダムフォレスト</a:t>
            </a:r>
            <a:endParaRPr lang="en-US" altLang="ja-JP" sz="2100" b="1" spc="300" dirty="0">
              <a:solidFill>
                <a:srgbClr val="BFBFBF"/>
              </a:solidFill>
            </a:endParaRPr>
          </a:p>
        </p:txBody>
      </p:sp>
    </p:spTree>
    <p:extLst>
      <p:ext uri="{BB962C8B-B14F-4D97-AF65-F5344CB8AC3E}">
        <p14:creationId xmlns:p14="http://schemas.microsoft.com/office/powerpoint/2010/main" val="349457696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en-US" altLang="ja-JP" dirty="0"/>
              <a:t>4-7-1.</a:t>
            </a:r>
            <a:r>
              <a:rPr lang="ja-JP" altLang="en-US" dirty="0"/>
              <a:t>ランダムフォレストモデルを改良する</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ランダムフォレストについても、パラメータチューニングでモデルを改良します。また特徴量重要度も確認してみます。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206</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今回改良を行うポイント</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モデルのパラメータチューニングを行う</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説明変数の重要度を確認する</a:t>
            </a:r>
            <a:endParaRPr lang="en-US" altLang="ja-JP" sz="2000" b="1" dirty="0"/>
          </a:p>
        </p:txBody>
      </p:sp>
      <p:grpSp>
        <p:nvGrpSpPr>
          <p:cNvPr id="15" name="グループ化 14">
            <a:extLst>
              <a:ext uri="{FF2B5EF4-FFF2-40B4-BE49-F238E27FC236}">
                <a16:creationId xmlns:a16="http://schemas.microsoft.com/office/drawing/2014/main" id="{BF0D4D0E-1C60-4010-85DB-03C990B07375}"/>
              </a:ext>
            </a:extLst>
          </p:cNvPr>
          <p:cNvGrpSpPr/>
          <p:nvPr/>
        </p:nvGrpSpPr>
        <p:grpSpPr>
          <a:xfrm>
            <a:off x="9290317" y="4134016"/>
            <a:ext cx="3015092" cy="2426353"/>
            <a:chOff x="9290317" y="4134016"/>
            <a:chExt cx="3015092" cy="2426353"/>
          </a:xfrm>
        </p:grpSpPr>
        <p:pic>
          <p:nvPicPr>
            <p:cNvPr id="17" name="図 16">
              <a:extLst>
                <a:ext uri="{FF2B5EF4-FFF2-40B4-BE49-F238E27FC236}">
                  <a16:creationId xmlns:a16="http://schemas.microsoft.com/office/drawing/2014/main" id="{DC8CFDDF-DCF4-49EA-9087-82D031CA57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8199" y="4244267"/>
              <a:ext cx="1377210" cy="1376151"/>
            </a:xfrm>
            <a:prstGeom prst="rect">
              <a:avLst/>
            </a:prstGeom>
          </p:spPr>
        </p:pic>
        <p:pic>
          <p:nvPicPr>
            <p:cNvPr id="20" name="図 19">
              <a:extLst>
                <a:ext uri="{FF2B5EF4-FFF2-40B4-BE49-F238E27FC236}">
                  <a16:creationId xmlns:a16="http://schemas.microsoft.com/office/drawing/2014/main" id="{0DF024E6-EBE8-4CFC-AFDA-C625843F7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0317" y="4134016"/>
              <a:ext cx="1377211" cy="1376152"/>
            </a:xfrm>
            <a:prstGeom prst="rect">
              <a:avLst/>
            </a:prstGeom>
          </p:spPr>
        </p:pic>
        <p:pic>
          <p:nvPicPr>
            <p:cNvPr id="21" name="図 20">
              <a:extLst>
                <a:ext uri="{FF2B5EF4-FFF2-40B4-BE49-F238E27FC236}">
                  <a16:creationId xmlns:a16="http://schemas.microsoft.com/office/drawing/2014/main" id="{B8806143-6CC6-4FAC-A402-F45786C435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6624" y="4741257"/>
              <a:ext cx="1377212" cy="1376153"/>
            </a:xfrm>
            <a:prstGeom prst="rect">
              <a:avLst/>
            </a:prstGeom>
          </p:spPr>
        </p:pic>
        <p:pic>
          <p:nvPicPr>
            <p:cNvPr id="22" name="図 21">
              <a:extLst>
                <a:ext uri="{FF2B5EF4-FFF2-40B4-BE49-F238E27FC236}">
                  <a16:creationId xmlns:a16="http://schemas.microsoft.com/office/drawing/2014/main" id="{93D1EDF7-E00E-486E-8691-5E3697BA0E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73216" y="4680465"/>
              <a:ext cx="1377212" cy="1376153"/>
            </a:xfrm>
            <a:prstGeom prst="rect">
              <a:avLst/>
            </a:prstGeom>
          </p:spPr>
        </p:pic>
        <p:pic>
          <p:nvPicPr>
            <p:cNvPr id="23" name="図 22">
              <a:extLst>
                <a:ext uri="{FF2B5EF4-FFF2-40B4-BE49-F238E27FC236}">
                  <a16:creationId xmlns:a16="http://schemas.microsoft.com/office/drawing/2014/main" id="{1D4F70AA-D3B2-4D95-8211-6F64136BE6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65282" y="5184219"/>
              <a:ext cx="1377209" cy="1376150"/>
            </a:xfrm>
            <a:prstGeom prst="rect">
              <a:avLst/>
            </a:prstGeom>
          </p:spPr>
        </p:pic>
      </p:grpSp>
      <p:pic>
        <p:nvPicPr>
          <p:cNvPr id="24" name="図 23">
            <a:extLst>
              <a:ext uri="{FF2B5EF4-FFF2-40B4-BE49-F238E27FC236}">
                <a16:creationId xmlns:a16="http://schemas.microsoft.com/office/drawing/2014/main" id="{EE09FC44-3FEB-4ED8-8737-5B721A18F5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27863" y="5177507"/>
            <a:ext cx="941816" cy="941816"/>
          </a:xfrm>
          <a:prstGeom prst="rect">
            <a:avLst/>
          </a:prstGeom>
        </p:spPr>
      </p:pic>
      <p:sp>
        <p:nvSpPr>
          <p:cNvPr id="25" name="思考の吹き出し: 雲形 24">
            <a:extLst>
              <a:ext uri="{FF2B5EF4-FFF2-40B4-BE49-F238E27FC236}">
                <a16:creationId xmlns:a16="http://schemas.microsoft.com/office/drawing/2014/main" id="{8CA9EB80-F5DA-4891-B443-0552785B8FF5}"/>
              </a:ext>
            </a:extLst>
          </p:cNvPr>
          <p:cNvSpPr/>
          <p:nvPr/>
        </p:nvSpPr>
        <p:spPr>
          <a:xfrm>
            <a:off x="5930182" y="4022714"/>
            <a:ext cx="4042780" cy="1154793"/>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ランダムフォレストは扱いやすいな。</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頼もしい！</a:t>
            </a:r>
          </a:p>
        </p:txBody>
      </p:sp>
      <p:sp>
        <p:nvSpPr>
          <p:cNvPr id="30" name="吹き出し: 角を丸めた四角形 29">
            <a:extLst>
              <a:ext uri="{FF2B5EF4-FFF2-40B4-BE49-F238E27FC236}">
                <a16:creationId xmlns:a16="http://schemas.microsoft.com/office/drawing/2014/main" id="{F1BB62C4-06E9-4530-9C05-5E0430CEBD48}"/>
              </a:ext>
            </a:extLst>
          </p:cNvPr>
          <p:cNvSpPr/>
          <p:nvPr/>
        </p:nvSpPr>
        <p:spPr>
          <a:xfrm>
            <a:off x="8099129" y="59292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まあね！</a:t>
            </a:r>
          </a:p>
        </p:txBody>
      </p:sp>
    </p:spTree>
    <p:extLst>
      <p:ext uri="{BB962C8B-B14F-4D97-AF65-F5344CB8AC3E}">
        <p14:creationId xmlns:p14="http://schemas.microsoft.com/office/powerpoint/2010/main" val="413744922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4-7-2.</a:t>
            </a:r>
            <a:r>
              <a:rPr kumimoji="1" lang="ja-JP" altLang="en-US" dirty="0"/>
              <a:t>ランダムフォレストハンズオン モデルを改良する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207</a:t>
            </a:fld>
            <a:endParaRPr kumimoji="1" lang="ja-JP" altLang="en-US"/>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パラメータチューニング、特徴量の重要度確認をプログラムで実行してみます。</a:t>
            </a:r>
            <a:br>
              <a:rPr lang="en-US" altLang="ja-JP" sz="2000" b="1" dirty="0">
                <a:solidFill>
                  <a:srgbClr val="F36C37"/>
                </a:solidFill>
              </a:rPr>
            </a:br>
            <a:r>
              <a:rPr lang="ja-JP" altLang="en-US" sz="2000" b="1" dirty="0">
                <a:solidFill>
                  <a:srgbClr val="F36C37"/>
                </a:solidFill>
              </a:rPr>
              <a:t>このプログラムでは、引き続き戸建て価格を、</a:t>
            </a:r>
            <a:br>
              <a:rPr lang="en-US" altLang="ja-JP" sz="2000" b="1" dirty="0">
                <a:solidFill>
                  <a:srgbClr val="F36C37"/>
                </a:solidFill>
              </a:rPr>
            </a:br>
            <a:r>
              <a:rPr lang="ja-JP" altLang="en-US" sz="2000" b="1" dirty="0">
                <a:solidFill>
                  <a:srgbClr val="F36C37"/>
                </a:solidFill>
              </a:rPr>
              <a:t>ランダムフォレストを用いて予測するモデルを作成します。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en-US" altLang="ja-JP" sz="1600" b="1" dirty="0">
                <a:solidFill>
                  <a:srgbClr val="494949"/>
                </a:solidFill>
              </a:rPr>
              <a:t>(Colab</a:t>
            </a:r>
            <a:r>
              <a:rPr lang="ja-JP" altLang="en-US" sz="1600" b="1" dirty="0">
                <a:solidFill>
                  <a:srgbClr val="494949"/>
                </a:solidFill>
              </a:rPr>
              <a:t> ノートブックの接続が終了している場合には始めから再度実行します</a:t>
            </a:r>
            <a:r>
              <a:rPr lang="en-US" altLang="ja-JP" sz="1600" b="1" dirty="0">
                <a:solidFill>
                  <a:srgbClr val="494949"/>
                </a:solidFill>
              </a:rPr>
              <a:t>)</a:t>
            </a:r>
          </a:p>
        </p:txBody>
      </p:sp>
      <p:sp>
        <p:nvSpPr>
          <p:cNvPr id="9" name="テキスト ボックス 8">
            <a:extLst>
              <a:ext uri="{FF2B5EF4-FFF2-40B4-BE49-F238E27FC236}">
                <a16:creationId xmlns:a16="http://schemas.microsoft.com/office/drawing/2014/main" id="{4FE66F6D-9176-48B2-876B-442F21892379}"/>
              </a:ext>
            </a:extLst>
          </p:cNvPr>
          <p:cNvSpPr txBox="1"/>
          <p:nvPr/>
        </p:nvSpPr>
        <p:spPr>
          <a:xfrm>
            <a:off x="766765" y="93406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dirty="0"/>
              <a:t>さきほどの続きから </a:t>
            </a: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4-3_</a:t>
            </a:r>
            <a:r>
              <a:rPr lang="ja-JP" altLang="en-US" dirty="0"/>
              <a:t>ランダムフォレストによる戸建ての価格予測</a:t>
            </a:r>
            <a:r>
              <a:rPr lang="en-US" altLang="ja-JP" dirty="0"/>
              <a:t>.ipynb </a:t>
            </a:r>
            <a:r>
              <a:rPr lang="ja-JP" altLang="en-US" dirty="0"/>
              <a:t>」を実行する</a:t>
            </a:r>
          </a:p>
        </p:txBody>
      </p:sp>
    </p:spTree>
    <p:extLst>
      <p:ext uri="{BB962C8B-B14F-4D97-AF65-F5344CB8AC3E}">
        <p14:creationId xmlns:p14="http://schemas.microsoft.com/office/powerpoint/2010/main" val="200699706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ランダムフォレストのハイパーパラメータ</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31114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600" dirty="0"/>
              <a:t>ランダムフォレストのハイパーパラメータのうち特に重要なハイパーパラメータは以下の</a:t>
            </a:r>
            <a:r>
              <a:rPr lang="en-US" altLang="ja-JP" sz="1600" dirty="0"/>
              <a:t>4</a:t>
            </a:r>
            <a:r>
              <a:rPr lang="ja-JP" altLang="en-US" sz="1600" dirty="0"/>
              <a:t>つです。</a:t>
            </a:r>
          </a:p>
          <a:p>
            <a:pPr lvl="1">
              <a:buClr>
                <a:srgbClr val="F36C37"/>
              </a:buClr>
            </a:pPr>
            <a:r>
              <a:rPr lang="en-US" altLang="ja-JP" sz="1400" b="1" dirty="0"/>
              <a:t>n_estimators	</a:t>
            </a:r>
            <a:r>
              <a:rPr lang="ja-JP" altLang="en-US" sz="1400" b="1" dirty="0"/>
              <a:t>：決定木の数</a:t>
            </a:r>
            <a:endParaRPr lang="en-US" altLang="ja-JP" sz="1400" b="1" dirty="0"/>
          </a:p>
          <a:p>
            <a:pPr lvl="1">
              <a:buClr>
                <a:srgbClr val="F36C37"/>
              </a:buClr>
            </a:pPr>
            <a:r>
              <a:rPr lang="en-US" altLang="ja-JP" sz="1400" b="1" dirty="0"/>
              <a:t>max_features	</a:t>
            </a:r>
            <a:r>
              <a:rPr lang="ja-JP" altLang="en-US" sz="1400" b="1" dirty="0"/>
              <a:t>：個々の決定木で採用する説明変数の数</a:t>
            </a:r>
            <a:endParaRPr lang="en-US" altLang="ja-JP" sz="1400" b="1" dirty="0"/>
          </a:p>
          <a:p>
            <a:pPr lvl="1">
              <a:buClr>
                <a:srgbClr val="F36C37"/>
              </a:buClr>
            </a:pPr>
            <a:r>
              <a:rPr lang="en-US" altLang="ja-JP" sz="1400" b="1" dirty="0"/>
              <a:t>max_depth		</a:t>
            </a:r>
            <a:r>
              <a:rPr lang="ja-JP" altLang="en-US" sz="1400" b="1" dirty="0"/>
              <a:t>：個々の決定木の最大の深さ</a:t>
            </a:r>
          </a:p>
          <a:p>
            <a:pPr lvl="1">
              <a:buClr>
                <a:srgbClr val="F36C37"/>
              </a:buClr>
            </a:pPr>
            <a:r>
              <a:rPr lang="en-US" altLang="ja-JP" sz="1400" b="1" dirty="0"/>
              <a:t>max_leaf_nodes	</a:t>
            </a:r>
            <a:r>
              <a:rPr lang="ja-JP" altLang="en-US" sz="1400" b="1" dirty="0"/>
              <a:t>：個々の木に含まれる葉ノードの最大数</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4-7-3.</a:t>
            </a:r>
            <a:r>
              <a:rPr lang="ja-JP" altLang="en-US" dirty="0"/>
              <a:t>パラメータのチューニング</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208</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5539154"/>
            <a:ext cx="10658473" cy="86162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RandomForest</a:t>
            </a:r>
            <a:r>
              <a:rPr lang="en-US" altLang="ja-JP" sz="1400" b="0" dirty="0">
                <a:solidFill>
                  <a:srgbClr val="000000"/>
                </a:solidFill>
                <a:effectLst/>
                <a:latin typeface="Meiryo UI" panose="020B0604030504040204" pitchFamily="50" charset="-128"/>
                <a:ea typeface="Meiryo UI" panose="020B0604030504040204" pitchFamily="50" charset="-128"/>
              </a:rPr>
              <a:t>Regressor</a:t>
            </a:r>
            <a:r>
              <a:rPr lang="en-US" altLang="ja-JP" sz="1400" b="0" dirty="0">
                <a:solidFill>
                  <a:srgbClr val="000000"/>
                </a:solidFill>
                <a:effectLst/>
                <a:latin typeface="+mn-ea"/>
              </a:rPr>
              <a:t>(n_estimators=100, max_depth=6 , max_features=10 , random_state=0)</a:t>
            </a:r>
          </a:p>
          <a:p>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F94A987E-061A-4B2A-BBB7-27D318EACCEF}"/>
              </a:ext>
            </a:extLst>
          </p:cNvPr>
          <p:cNvSpPr/>
          <p:nvPr/>
        </p:nvSpPr>
        <p:spPr>
          <a:xfrm>
            <a:off x="766762" y="5136168"/>
            <a:ext cx="3180983" cy="338554"/>
          </a:xfrm>
          <a:prstGeom prst="rect">
            <a:avLst/>
          </a:prstGeom>
        </p:spPr>
        <p:txBody>
          <a:bodyPr wrap="square">
            <a:spAutoFit/>
          </a:bodyPr>
          <a:lstStyle/>
          <a:p>
            <a:r>
              <a:rPr lang="ja-JP" altLang="en-US" sz="1600" b="1" dirty="0">
                <a:solidFill>
                  <a:srgbClr val="00879E"/>
                </a:solidFill>
              </a:rPr>
              <a:t>ハイパーパラメータの設定例</a:t>
            </a:r>
          </a:p>
        </p:txBody>
      </p:sp>
      <p:sp>
        <p:nvSpPr>
          <p:cNvPr id="11" name="テキスト ボックス 10">
            <a:extLst>
              <a:ext uri="{FF2B5EF4-FFF2-40B4-BE49-F238E27FC236}">
                <a16:creationId xmlns:a16="http://schemas.microsoft.com/office/drawing/2014/main" id="{609D5D67-A846-4C0B-B801-FCBA6C14FC3B}"/>
              </a:ext>
            </a:extLst>
          </p:cNvPr>
          <p:cNvSpPr txBox="1"/>
          <p:nvPr/>
        </p:nvSpPr>
        <p:spPr>
          <a:xfrm>
            <a:off x="1038990" y="3241561"/>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600" dirty="0"/>
              <a:t>n_estimators</a:t>
            </a:r>
            <a:r>
              <a:rPr lang="ja-JP" altLang="en-US" sz="1600" dirty="0"/>
              <a:t>は基本的に大きければ大きいほど精度は向上しますが、学習にも予測にも時間がかかります。</a:t>
            </a:r>
            <a:endParaRPr lang="en-US" altLang="ja-JP" sz="1600" dirty="0"/>
          </a:p>
          <a:p>
            <a:pPr>
              <a:buClr>
                <a:srgbClr val="F36C37"/>
              </a:buClr>
              <a:buFont typeface="Wingdings" panose="05000000000000000000" pitchFamily="2" charset="2"/>
              <a:buChar char="l"/>
            </a:pPr>
            <a:r>
              <a:rPr lang="ja-JP" altLang="en-US" sz="1600" dirty="0"/>
              <a:t>そのほかのハイパーパラメータについては以下の公式リファレンスに記載があります。</a:t>
            </a:r>
            <a:br>
              <a:rPr lang="en-US" altLang="ja-JP" sz="1600" dirty="0"/>
            </a:br>
            <a:br>
              <a:rPr lang="en-US" altLang="ja-JP" sz="1800" dirty="0"/>
            </a:br>
            <a:r>
              <a:rPr lang="ja-JP" altLang="en-US" sz="1400" dirty="0"/>
              <a:t>ランダムフォレストの</a:t>
            </a:r>
            <a:r>
              <a:rPr lang="en-US" altLang="ja-JP" sz="1400" dirty="0"/>
              <a:t>API</a:t>
            </a:r>
            <a:r>
              <a:rPr lang="ja-JP" altLang="en-US" sz="1400" dirty="0"/>
              <a:t>リファレンス</a:t>
            </a:r>
            <a:br>
              <a:rPr lang="en-US" altLang="ja-JP" sz="1800" dirty="0"/>
            </a:br>
            <a:r>
              <a:rPr lang="en-US" altLang="ja-JP" sz="1400" dirty="0">
                <a:hlinkClick r:id="rId3"/>
              </a:rPr>
              <a:t>https://scikit-learn.org/stable/modules/classes.html#module-sklearn.ensemble</a:t>
            </a:r>
            <a:br>
              <a:rPr lang="ja-JP" altLang="en-US" sz="1400" b="1" dirty="0"/>
            </a:br>
            <a:endParaRPr lang="ja-JP" altLang="en-US" sz="1400" b="1" dirty="0"/>
          </a:p>
        </p:txBody>
      </p:sp>
    </p:spTree>
    <p:extLst>
      <p:ext uri="{BB962C8B-B14F-4D97-AF65-F5344CB8AC3E}">
        <p14:creationId xmlns:p14="http://schemas.microsoft.com/office/powerpoint/2010/main" val="10517649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4-7-4.</a:t>
            </a:r>
            <a:r>
              <a:rPr lang="ja-JP" altLang="en-US" dirty="0"/>
              <a:t>（参考）</a:t>
            </a:r>
            <a:r>
              <a:rPr lang="en-US" altLang="ja-JP" dirty="0"/>
              <a:t>Observed-Predicted Plot</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209</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正解値と予測値の関係性を可視化してみる</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89"/>
            <a:ext cx="10228881" cy="1462554"/>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lnSpc>
                <a:spcPct val="110000"/>
              </a:lnSpc>
              <a:buClr>
                <a:srgbClr val="F36C37"/>
              </a:buClr>
            </a:pPr>
            <a:r>
              <a:rPr lang="ja-JP" altLang="en-US" sz="1600" b="1" dirty="0">
                <a:solidFill>
                  <a:schemeClr val="tx1">
                    <a:lumMod val="75000"/>
                    <a:lumOff val="25000"/>
                  </a:schemeClr>
                </a:solidFill>
                <a:latin typeface="+mn-ea"/>
              </a:rPr>
              <a:t>　説明変数、モデル、パラメータ、様々な工夫を行い戸建て住宅の価格に対して精度を向上させてきました。しかし、どれくらい実際とあっているのかイメージしずらいと思った方もいらっしゃると思います。評価指標ではありませんが直観的に回帰予測を評価する方法として</a:t>
            </a:r>
            <a:r>
              <a:rPr lang="en-US" altLang="ja-JP" sz="1600" b="1" dirty="0">
                <a:solidFill>
                  <a:srgbClr val="F36C37"/>
                </a:solidFill>
                <a:latin typeface="+mn-ea"/>
              </a:rPr>
              <a:t>Observed-Predicted Plot</a:t>
            </a:r>
            <a:r>
              <a:rPr lang="ja-JP" altLang="en-US" sz="1600" b="1" dirty="0">
                <a:solidFill>
                  <a:schemeClr val="tx1">
                    <a:lumMod val="75000"/>
                    <a:lumOff val="25000"/>
                  </a:schemeClr>
                </a:solidFill>
                <a:latin typeface="+mn-ea"/>
              </a:rPr>
              <a:t>という手法があります。すべてのデータを俯瞰できるため、精度が高い理由・低い理由の検討にも役立ちます。</a:t>
            </a:r>
            <a:endParaRPr lang="en-US" altLang="ja-JP" sz="1600" b="1" dirty="0">
              <a:solidFill>
                <a:schemeClr val="tx1">
                  <a:lumMod val="75000"/>
                  <a:lumOff val="25000"/>
                </a:schemeClr>
              </a:solidFill>
              <a:latin typeface="+mn-ea"/>
            </a:endParaRPr>
          </a:p>
        </p:txBody>
      </p:sp>
      <p:sp>
        <p:nvSpPr>
          <p:cNvPr id="102" name="テキスト ボックス 101">
            <a:extLst>
              <a:ext uri="{FF2B5EF4-FFF2-40B4-BE49-F238E27FC236}">
                <a16:creationId xmlns:a16="http://schemas.microsoft.com/office/drawing/2014/main" id="{62A9527F-D0AE-4A3C-8838-46932770CCDD}"/>
              </a:ext>
            </a:extLst>
          </p:cNvPr>
          <p:cNvSpPr txBox="1"/>
          <p:nvPr/>
        </p:nvSpPr>
        <p:spPr>
          <a:xfrm>
            <a:off x="7370059" y="5037992"/>
            <a:ext cx="3686065" cy="1169551"/>
          </a:xfrm>
          <a:prstGeom prst="rect">
            <a:avLst/>
          </a:prstGeom>
          <a:noFill/>
          <a:ln w="57150">
            <a:noFill/>
          </a:ln>
        </p:spPr>
        <p:txBody>
          <a:bodyPr wrap="squar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正解値と予測値を散布図でプロットするだけで簡単に描くことができます。</a:t>
            </a:r>
            <a:endParaRPr kumimoji="1" lang="en-US" altLang="ja-JP" sz="1400" dirty="0">
              <a:solidFill>
                <a:srgbClr val="494949"/>
              </a:solidFill>
              <a:latin typeface="+mn-ea"/>
            </a:endParaRPr>
          </a:p>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プログラムは「</a:t>
            </a:r>
            <a:r>
              <a:rPr lang="en-US" altLang="ja-JP" sz="1400" dirty="0">
                <a:solidFill>
                  <a:srgbClr val="494949"/>
                </a:solidFill>
                <a:latin typeface="+mn-ea"/>
              </a:rPr>
              <a:t>4-3_</a:t>
            </a:r>
            <a:r>
              <a:rPr lang="ja-JP" altLang="en-US" sz="1400" dirty="0">
                <a:solidFill>
                  <a:srgbClr val="494949"/>
                </a:solidFill>
                <a:latin typeface="+mn-ea"/>
              </a:rPr>
              <a:t>ランダムフォレストによる戸建ての価格予測</a:t>
            </a:r>
            <a:r>
              <a:rPr lang="en-US" altLang="ja-JP" sz="1400" dirty="0">
                <a:solidFill>
                  <a:srgbClr val="494949"/>
                </a:solidFill>
                <a:latin typeface="+mn-ea"/>
              </a:rPr>
              <a:t>.ipynb </a:t>
            </a:r>
            <a:r>
              <a:rPr lang="ja-JP" altLang="en-US" sz="1400" dirty="0">
                <a:solidFill>
                  <a:srgbClr val="494949"/>
                </a:solidFill>
                <a:latin typeface="+mn-ea"/>
              </a:rPr>
              <a:t>」の末尾に掲載しています。</a:t>
            </a:r>
            <a:endParaRPr kumimoji="1" lang="en-US" altLang="ja-JP" sz="1400" dirty="0">
              <a:solidFill>
                <a:srgbClr val="494949"/>
              </a:solidFill>
              <a:latin typeface="+mn-ea"/>
            </a:endParaRPr>
          </a:p>
        </p:txBody>
      </p:sp>
      <p:pic>
        <p:nvPicPr>
          <p:cNvPr id="4" name="図 3">
            <a:extLst>
              <a:ext uri="{FF2B5EF4-FFF2-40B4-BE49-F238E27FC236}">
                <a16:creationId xmlns:a16="http://schemas.microsoft.com/office/drawing/2014/main" id="{660BDE4A-BC26-4451-BBAE-8B732FF855B5}"/>
              </a:ext>
            </a:extLst>
          </p:cNvPr>
          <p:cNvPicPr>
            <a:picLocks noChangeAspect="1"/>
          </p:cNvPicPr>
          <p:nvPr/>
        </p:nvPicPr>
        <p:blipFill>
          <a:blip r:embed="rId3"/>
          <a:stretch>
            <a:fillRect/>
          </a:stretch>
        </p:blipFill>
        <p:spPr>
          <a:xfrm>
            <a:off x="3563014" y="3061541"/>
            <a:ext cx="3734321" cy="3648584"/>
          </a:xfrm>
          <a:prstGeom prst="rect">
            <a:avLst/>
          </a:prstGeom>
        </p:spPr>
      </p:pic>
    </p:spTree>
    <p:extLst>
      <p:ext uri="{BB962C8B-B14F-4D97-AF65-F5344CB8AC3E}">
        <p14:creationId xmlns:p14="http://schemas.microsoft.com/office/powerpoint/2010/main" val="1551125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89D0B30-6323-3993-32B4-75077B036820}"/>
              </a:ext>
            </a:extLst>
          </p:cNvPr>
          <p:cNvSpPr>
            <a:spLocks noGrp="1"/>
          </p:cNvSpPr>
          <p:nvPr>
            <p:ph type="title"/>
          </p:nvPr>
        </p:nvSpPr>
        <p:spPr/>
        <p:txBody>
          <a:bodyPr/>
          <a:lstStyle/>
          <a:p>
            <a:r>
              <a:rPr lang="en-US" altLang="ja-JP" dirty="0"/>
              <a:t>AI </a:t>
            </a:r>
            <a:r>
              <a:rPr lang="ja-JP" altLang="en-US"/>
              <a:t>・</a:t>
            </a:r>
            <a:r>
              <a:rPr lang="en-US" altLang="ja-JP" dirty="0"/>
              <a:t>AI </a:t>
            </a:r>
            <a:r>
              <a:rPr lang="ja-JP" altLang="en-US"/>
              <a:t>プロジェクトでの誤認識</a:t>
            </a:r>
          </a:p>
        </p:txBody>
      </p:sp>
      <p:sp>
        <p:nvSpPr>
          <p:cNvPr id="2" name="スライド番号プレースホルダー 1">
            <a:extLst>
              <a:ext uri="{FF2B5EF4-FFF2-40B4-BE49-F238E27FC236}">
                <a16:creationId xmlns:a16="http://schemas.microsoft.com/office/drawing/2014/main" id="{84FC0366-7E8C-DC7A-8BD5-5B027E8A2E5D}"/>
              </a:ext>
            </a:extLst>
          </p:cNvPr>
          <p:cNvSpPr>
            <a:spLocks noGrp="1"/>
          </p:cNvSpPr>
          <p:nvPr>
            <p:ph type="sldNum" sz="quarter" idx="10"/>
          </p:nvPr>
        </p:nvSpPr>
        <p:spPr/>
        <p:txBody>
          <a:bodyPr/>
          <a:lstStyle/>
          <a:p>
            <a:fld id="{5D750650-B10A-47BF-93C2-E1678438B37A}" type="slidenum">
              <a:rPr kumimoji="1" lang="ja-JP" altLang="en-US" smtClean="0"/>
              <a:pPr/>
              <a:t>21</a:t>
            </a:fld>
            <a:endParaRPr kumimoji="1" lang="ja-JP" altLang="en-US" dirty="0"/>
          </a:p>
        </p:txBody>
      </p:sp>
      <p:pic>
        <p:nvPicPr>
          <p:cNvPr id="6" name="図 5" descr="コンピュータ, テーブル, スーツ, 男 が含まれている画像&#10;&#10;自動的に生成された説明">
            <a:extLst>
              <a:ext uri="{FF2B5EF4-FFF2-40B4-BE49-F238E27FC236}">
                <a16:creationId xmlns:a16="http://schemas.microsoft.com/office/drawing/2014/main" id="{D22A4440-0C49-4189-6860-1EFC92FF4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86139" y="4774395"/>
            <a:ext cx="2501520" cy="1441501"/>
          </a:xfrm>
          <a:prstGeom prst="rect">
            <a:avLst/>
          </a:prstGeom>
        </p:spPr>
      </p:pic>
      <p:sp>
        <p:nvSpPr>
          <p:cNvPr id="8" name="テキスト ボックス 7">
            <a:extLst>
              <a:ext uri="{FF2B5EF4-FFF2-40B4-BE49-F238E27FC236}">
                <a16:creationId xmlns:a16="http://schemas.microsoft.com/office/drawing/2014/main" id="{D459B028-AF9A-CE0E-5252-0C71704C5C8C}"/>
              </a:ext>
            </a:extLst>
          </p:cNvPr>
          <p:cNvSpPr txBox="1"/>
          <p:nvPr/>
        </p:nvSpPr>
        <p:spPr>
          <a:xfrm>
            <a:off x="1710451" y="3456944"/>
            <a:ext cx="8354568" cy="369332"/>
          </a:xfrm>
          <a:prstGeom prst="rect">
            <a:avLst/>
          </a:prstGeom>
          <a:noFill/>
        </p:spPr>
        <p:txBody>
          <a:bodyPr wrap="square">
            <a:spAutoFit/>
          </a:bodyPr>
          <a:lstStyle/>
          <a:p>
            <a:pPr marL="285750" indent="-285750" defTabSz="914400" fontAlgn="base">
              <a:spcBef>
                <a:spcPct val="0"/>
              </a:spcBef>
              <a:spcAft>
                <a:spcPct val="0"/>
              </a:spcAft>
              <a:buFont typeface="Wingdings" pitchFamily="2" charset="2"/>
              <a:buChar char="ü"/>
            </a:pPr>
            <a:r>
              <a:rPr kumimoji="1" lang="en-US" altLang="ja-JP" sz="1800" dirty="0">
                <a:solidFill>
                  <a:srgbClr val="000000"/>
                </a:solidFill>
                <a:latin typeface="+mn-ea"/>
              </a:rPr>
              <a:t>AI </a:t>
            </a:r>
            <a:r>
              <a:rPr kumimoji="1" lang="ja-JP" altLang="en-US" sz="1800">
                <a:solidFill>
                  <a:srgbClr val="000000"/>
                </a:solidFill>
                <a:latin typeface="+mn-ea"/>
              </a:rPr>
              <a:t>は何でも出来る。アニメのように</a:t>
            </a:r>
            <a:r>
              <a:rPr kumimoji="1" lang="ja-JP" altLang="en-US" sz="1800" b="1">
                <a:solidFill>
                  <a:srgbClr val="000000"/>
                </a:solidFill>
                <a:latin typeface="+mn-ea"/>
              </a:rPr>
              <a:t>何でも出来る存在</a:t>
            </a:r>
            <a:r>
              <a:rPr kumimoji="1" lang="ja-JP" altLang="en-US" sz="1800">
                <a:solidFill>
                  <a:srgbClr val="000000"/>
                </a:solidFill>
                <a:latin typeface="+mn-ea"/>
              </a:rPr>
              <a:t>という誤認識の問題</a:t>
            </a:r>
          </a:p>
        </p:txBody>
      </p:sp>
      <p:sp>
        <p:nvSpPr>
          <p:cNvPr id="10" name="テキスト ボックス 9">
            <a:extLst>
              <a:ext uri="{FF2B5EF4-FFF2-40B4-BE49-F238E27FC236}">
                <a16:creationId xmlns:a16="http://schemas.microsoft.com/office/drawing/2014/main" id="{5E8FBE8B-6770-1F15-017B-F3F7797465BE}"/>
              </a:ext>
            </a:extLst>
          </p:cNvPr>
          <p:cNvSpPr txBox="1"/>
          <p:nvPr/>
        </p:nvSpPr>
        <p:spPr>
          <a:xfrm>
            <a:off x="1710451" y="4867667"/>
            <a:ext cx="6333744" cy="369332"/>
          </a:xfrm>
          <a:prstGeom prst="rect">
            <a:avLst/>
          </a:prstGeom>
          <a:noFill/>
        </p:spPr>
        <p:txBody>
          <a:bodyPr wrap="square">
            <a:spAutoFit/>
          </a:bodyPr>
          <a:lstStyle/>
          <a:p>
            <a:pPr marL="285750" indent="-285750" defTabSz="914400" fontAlgn="base">
              <a:spcBef>
                <a:spcPct val="0"/>
              </a:spcBef>
              <a:spcAft>
                <a:spcPct val="0"/>
              </a:spcAft>
              <a:buFont typeface="Wingdings" pitchFamily="2" charset="2"/>
              <a:buChar char="ü"/>
            </a:pPr>
            <a:r>
              <a:rPr kumimoji="1" lang="en-US" altLang="ja-JP" sz="1800" dirty="0">
                <a:solidFill>
                  <a:srgbClr val="000000"/>
                </a:solidFill>
                <a:latin typeface="+mn-ea"/>
              </a:rPr>
              <a:t>AI </a:t>
            </a:r>
            <a:r>
              <a:rPr kumimoji="1" lang="ja-JP" altLang="en-US" sz="1800">
                <a:solidFill>
                  <a:srgbClr val="000000"/>
                </a:solidFill>
                <a:latin typeface="+mn-ea"/>
              </a:rPr>
              <a:t>はすぐに使用できる。</a:t>
            </a:r>
            <a:r>
              <a:rPr kumimoji="1" lang="ja-JP" altLang="en-US" sz="1800" b="1">
                <a:solidFill>
                  <a:srgbClr val="000000"/>
                </a:solidFill>
                <a:latin typeface="+mn-ea"/>
              </a:rPr>
              <a:t>環境整備</a:t>
            </a:r>
            <a:r>
              <a:rPr kumimoji="1" lang="ja-JP" altLang="en-US" sz="1800">
                <a:solidFill>
                  <a:srgbClr val="000000"/>
                </a:solidFill>
                <a:latin typeface="+mn-ea"/>
              </a:rPr>
              <a:t>の問題</a:t>
            </a:r>
            <a:endParaRPr kumimoji="1" lang="en-US" altLang="ja-JP" sz="1800" dirty="0">
              <a:solidFill>
                <a:srgbClr val="000000"/>
              </a:solidFill>
              <a:latin typeface="+mn-ea"/>
            </a:endParaRPr>
          </a:p>
        </p:txBody>
      </p:sp>
      <p:sp>
        <p:nvSpPr>
          <p:cNvPr id="4" name="テキスト ボックス 3">
            <a:extLst>
              <a:ext uri="{FF2B5EF4-FFF2-40B4-BE49-F238E27FC236}">
                <a16:creationId xmlns:a16="http://schemas.microsoft.com/office/drawing/2014/main" id="{2D2BACA8-565B-693D-3F29-8C350C88DD2A}"/>
              </a:ext>
            </a:extLst>
          </p:cNvPr>
          <p:cNvSpPr txBox="1"/>
          <p:nvPr/>
        </p:nvSpPr>
        <p:spPr>
          <a:xfrm>
            <a:off x="1710451" y="2015443"/>
            <a:ext cx="9044464" cy="400110"/>
          </a:xfrm>
          <a:prstGeom prst="rect">
            <a:avLst/>
          </a:prstGeom>
          <a:solidFill>
            <a:schemeClr val="bg1"/>
          </a:solidFill>
        </p:spPr>
        <p:txBody>
          <a:bodyPr wrap="none" rtlCol="0">
            <a:spAutoFit/>
          </a:bodyPr>
          <a:lstStyle/>
          <a:p>
            <a:pPr marL="285750" indent="-285750" defTabSz="914400" fontAlgn="base">
              <a:spcBef>
                <a:spcPct val="0"/>
              </a:spcBef>
              <a:spcAft>
                <a:spcPct val="0"/>
              </a:spcAft>
              <a:buFont typeface="Wingdings" pitchFamily="2" charset="2"/>
              <a:buChar char="ü"/>
            </a:pPr>
            <a:r>
              <a:rPr kumimoji="1" lang="en-US" altLang="ja-JP" sz="2000" dirty="0">
                <a:solidFill>
                  <a:srgbClr val="000000"/>
                </a:solidFill>
                <a:latin typeface="+mn-ea"/>
              </a:rPr>
              <a:t>AI </a:t>
            </a:r>
            <a:r>
              <a:rPr kumimoji="1" lang="ja-JP" altLang="en-US" sz="2000">
                <a:solidFill>
                  <a:srgbClr val="000000"/>
                </a:solidFill>
                <a:latin typeface="+mn-ea"/>
              </a:rPr>
              <a:t>を導入すれば、利益が出る。</a:t>
            </a:r>
            <a:r>
              <a:rPr kumimoji="1" lang="ja-JP" altLang="en-US" sz="2000" b="1">
                <a:solidFill>
                  <a:srgbClr val="000000"/>
                </a:solidFill>
                <a:latin typeface="+mn-ea"/>
              </a:rPr>
              <a:t>導入を目的</a:t>
            </a:r>
            <a:r>
              <a:rPr kumimoji="1" lang="ja-JP" altLang="en-US" sz="2000">
                <a:solidFill>
                  <a:srgbClr val="000000"/>
                </a:solidFill>
                <a:latin typeface="+mn-ea"/>
              </a:rPr>
              <a:t>としたプロジェクト推進の問題</a:t>
            </a:r>
            <a:endParaRPr kumimoji="1" lang="en-US" altLang="ja-JP" sz="2000" dirty="0">
              <a:solidFill>
                <a:srgbClr val="000000"/>
              </a:solidFill>
              <a:latin typeface="+mn-ea"/>
            </a:endParaRPr>
          </a:p>
        </p:txBody>
      </p:sp>
    </p:spTree>
    <p:extLst>
      <p:ext uri="{BB962C8B-B14F-4D97-AF65-F5344CB8AC3E}">
        <p14:creationId xmlns:p14="http://schemas.microsoft.com/office/powerpoint/2010/main" val="357018809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4-7-5.</a:t>
            </a:r>
            <a:r>
              <a:rPr kumimoji="1" lang="ja-JP" altLang="en-US" dirty="0"/>
              <a:t>（参考）不均衡データへのパラメータチューニング</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210</a:t>
            </a:fld>
            <a:endParaRPr kumimoji="1" lang="ja-JP" altLang="en-US"/>
          </a:p>
        </p:txBody>
      </p:sp>
      <p:sp>
        <p:nvSpPr>
          <p:cNvPr id="44" name="コンテンツ プレースホルダー 2">
            <a:extLst>
              <a:ext uri="{FF2B5EF4-FFF2-40B4-BE49-F238E27FC236}">
                <a16:creationId xmlns:a16="http://schemas.microsoft.com/office/drawing/2014/main" id="{B3D92D94-F3CA-454D-BB9C-FE1BC81DCE4A}"/>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クラスの重みを調整する方法</a:t>
            </a:r>
          </a:p>
        </p:txBody>
      </p:sp>
      <p:cxnSp>
        <p:nvCxnSpPr>
          <p:cNvPr id="45" name="直線コネクタ 44">
            <a:extLst>
              <a:ext uri="{FF2B5EF4-FFF2-40B4-BE49-F238E27FC236}">
                <a16:creationId xmlns:a16="http://schemas.microsoft.com/office/drawing/2014/main" id="{E1148463-77B1-47A7-84EE-5652046C49E8}"/>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4B95193-9F68-4FA7-859F-3EE6137B5DAA}"/>
              </a:ext>
            </a:extLst>
          </p:cNvPr>
          <p:cNvSpPr/>
          <p:nvPr/>
        </p:nvSpPr>
        <p:spPr bwMode="auto">
          <a:xfrm>
            <a:off x="1002583" y="1570789"/>
            <a:ext cx="10228881" cy="1453765"/>
          </a:xfrm>
          <a:prstGeom prst="rect">
            <a:avLst/>
          </a:prstGeom>
          <a:solidFill>
            <a:srgbClr val="FFF4E1"/>
          </a:solidFill>
          <a:ln w="19050" algn="ctr">
            <a:noFill/>
            <a:prstDash val="dash"/>
            <a:round/>
            <a:headEnd/>
            <a:tailEnd/>
          </a:ln>
          <a:effectLst/>
        </p:spPr>
        <p:txBody>
          <a:bodyPr wrap="square" lIns="324000" tIns="144000" bIns="72000" rtlCol="0" anchor="ctr"/>
          <a:lstStyle/>
          <a:p>
            <a:pPr marL="0" lvl="2">
              <a:lnSpc>
                <a:spcPct val="110000"/>
              </a:lnSpc>
              <a:buClr>
                <a:srgbClr val="F36C37"/>
              </a:buClr>
            </a:pPr>
            <a:r>
              <a:rPr lang="ja-JP" altLang="en-US" sz="1600" b="1" dirty="0">
                <a:solidFill>
                  <a:schemeClr val="tx1">
                    <a:lumMod val="75000"/>
                    <a:lumOff val="25000"/>
                  </a:schemeClr>
                </a:solidFill>
                <a:latin typeface="+mn-ea"/>
              </a:rPr>
              <a:t>　</a:t>
            </a:r>
            <a:r>
              <a:rPr lang="en-US" altLang="ja-JP" sz="1600" b="1" dirty="0">
                <a:solidFill>
                  <a:schemeClr val="tx1">
                    <a:lumMod val="75000"/>
                    <a:lumOff val="25000"/>
                  </a:schemeClr>
                </a:solidFill>
                <a:latin typeface="+mn-ea"/>
              </a:rPr>
              <a:t>scikit-learn</a:t>
            </a:r>
            <a:r>
              <a:rPr lang="ja-JP" altLang="en-US" sz="1600" b="1" dirty="0">
                <a:solidFill>
                  <a:schemeClr val="tx1">
                    <a:lumMod val="75000"/>
                    <a:lumOff val="25000"/>
                  </a:schemeClr>
                </a:solidFill>
                <a:latin typeface="+mn-ea"/>
              </a:rPr>
              <a:t>の多くの分類モデルには</a:t>
            </a:r>
            <a:r>
              <a:rPr lang="en-US" altLang="ja-JP" sz="1600" b="1" dirty="0">
                <a:solidFill>
                  <a:schemeClr val="tx1">
                    <a:lumMod val="75000"/>
                    <a:lumOff val="25000"/>
                  </a:schemeClr>
                </a:solidFill>
                <a:latin typeface="+mn-ea"/>
              </a:rPr>
              <a:t>class_weight</a:t>
            </a:r>
            <a:r>
              <a:rPr lang="ja-JP" altLang="en-US" sz="1600" b="1" dirty="0">
                <a:solidFill>
                  <a:schemeClr val="tx1">
                    <a:lumMod val="75000"/>
                    <a:lumOff val="25000"/>
                  </a:schemeClr>
                </a:solidFill>
                <a:latin typeface="+mn-ea"/>
              </a:rPr>
              <a:t>というパラメータがあります。デフォルトでは</a:t>
            </a:r>
            <a:r>
              <a:rPr lang="en-US" altLang="ja-JP" sz="1600" b="1" dirty="0">
                <a:solidFill>
                  <a:schemeClr val="accent3">
                    <a:lumMod val="75000"/>
                  </a:schemeClr>
                </a:solidFill>
                <a:latin typeface="+mn-ea"/>
              </a:rPr>
              <a:t>None</a:t>
            </a:r>
            <a:r>
              <a:rPr lang="ja-JP" altLang="en-US" sz="1600" b="1" dirty="0">
                <a:solidFill>
                  <a:schemeClr val="tx1">
                    <a:lumMod val="75000"/>
                    <a:lumOff val="25000"/>
                  </a:schemeClr>
                </a:solidFill>
                <a:latin typeface="+mn-ea"/>
              </a:rPr>
              <a:t>に設定されているのですが、これを</a:t>
            </a:r>
            <a:r>
              <a:rPr lang="en-US" altLang="ja-JP" sz="1600" b="1" dirty="0">
                <a:solidFill>
                  <a:schemeClr val="accent1">
                    <a:lumMod val="75000"/>
                  </a:schemeClr>
                </a:solidFill>
                <a:latin typeface="+mn-ea"/>
              </a:rPr>
              <a:t>’balanced’</a:t>
            </a:r>
            <a:r>
              <a:rPr lang="ja-JP" altLang="en-US" sz="1600" b="1" dirty="0">
                <a:solidFill>
                  <a:srgbClr val="494949"/>
                </a:solidFill>
                <a:latin typeface="+mn-ea"/>
              </a:rPr>
              <a:t>に設定することで各クラスに対しての重要度を自動で重み付けすることができます。不均衡データでは</a:t>
            </a:r>
            <a:r>
              <a:rPr lang="en-US" altLang="ja-JP" sz="1600" b="1" dirty="0" err="1">
                <a:solidFill>
                  <a:srgbClr val="494949"/>
                </a:solidFill>
                <a:latin typeface="+mn-ea"/>
              </a:rPr>
              <a:t>class_weight</a:t>
            </a:r>
            <a:r>
              <a:rPr lang="en-US" altLang="ja-JP" sz="1600" b="1" dirty="0">
                <a:solidFill>
                  <a:schemeClr val="accent1">
                    <a:lumMod val="75000"/>
                  </a:schemeClr>
                </a:solidFill>
                <a:latin typeface="+mn-ea"/>
              </a:rPr>
              <a:t>=‘balanced’</a:t>
            </a:r>
            <a:r>
              <a:rPr lang="ja-JP" altLang="en-US" sz="1600" b="1" dirty="0">
                <a:solidFill>
                  <a:srgbClr val="494949"/>
                </a:solidFill>
                <a:latin typeface="+mn-ea"/>
              </a:rPr>
              <a:t>を設定するだけで大きく</a:t>
            </a:r>
            <a:r>
              <a:rPr lang="en-US" altLang="ja-JP" sz="1600" b="1" dirty="0">
                <a:solidFill>
                  <a:srgbClr val="494949"/>
                </a:solidFill>
                <a:latin typeface="+mn-ea"/>
              </a:rPr>
              <a:t>F</a:t>
            </a:r>
            <a:r>
              <a:rPr lang="ja-JP" altLang="en-US" sz="1600" b="1" dirty="0">
                <a:solidFill>
                  <a:srgbClr val="494949"/>
                </a:solidFill>
                <a:latin typeface="+mn-ea"/>
              </a:rPr>
              <a:t>値が改善することがありますので、是非覚えておきましょう。</a:t>
            </a:r>
            <a:endParaRPr lang="en-US" altLang="ja-JP" sz="1600" b="1" dirty="0">
              <a:solidFill>
                <a:schemeClr val="tx1">
                  <a:lumMod val="75000"/>
                  <a:lumOff val="25000"/>
                </a:schemeClr>
              </a:solidFill>
              <a:latin typeface="+mn-ea"/>
            </a:endParaRPr>
          </a:p>
        </p:txBody>
      </p:sp>
      <p:grpSp>
        <p:nvGrpSpPr>
          <p:cNvPr id="102" name="グループ化 101">
            <a:extLst>
              <a:ext uri="{FF2B5EF4-FFF2-40B4-BE49-F238E27FC236}">
                <a16:creationId xmlns:a16="http://schemas.microsoft.com/office/drawing/2014/main" id="{8DB31F92-8EFE-4268-BA70-8F2C7F64CC43}"/>
              </a:ext>
            </a:extLst>
          </p:cNvPr>
          <p:cNvGrpSpPr/>
          <p:nvPr/>
        </p:nvGrpSpPr>
        <p:grpSpPr>
          <a:xfrm>
            <a:off x="1595882" y="3323293"/>
            <a:ext cx="9042282" cy="947727"/>
            <a:chOff x="1403088" y="3497022"/>
            <a:chExt cx="9042282" cy="947727"/>
          </a:xfrm>
        </p:grpSpPr>
        <p:pic>
          <p:nvPicPr>
            <p:cNvPr id="107" name="図 106">
              <a:extLst>
                <a:ext uri="{FF2B5EF4-FFF2-40B4-BE49-F238E27FC236}">
                  <a16:creationId xmlns:a16="http://schemas.microsoft.com/office/drawing/2014/main" id="{7B4010D3-1005-4419-9D89-DADA0AF74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8752" y="3508131"/>
              <a:ext cx="936618" cy="936618"/>
            </a:xfrm>
            <a:prstGeom prst="rect">
              <a:avLst/>
            </a:prstGeom>
          </p:spPr>
        </p:pic>
        <p:pic>
          <p:nvPicPr>
            <p:cNvPr id="108" name="図 107">
              <a:extLst>
                <a:ext uri="{FF2B5EF4-FFF2-40B4-BE49-F238E27FC236}">
                  <a16:creationId xmlns:a16="http://schemas.microsoft.com/office/drawing/2014/main" id="{4650AA1E-634E-4A6B-B913-15F852EA80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088" y="3508131"/>
              <a:ext cx="936618" cy="936618"/>
            </a:xfrm>
            <a:prstGeom prst="rect">
              <a:avLst/>
            </a:prstGeom>
          </p:spPr>
        </p:pic>
        <p:pic>
          <p:nvPicPr>
            <p:cNvPr id="109" name="図 108">
              <a:extLst>
                <a:ext uri="{FF2B5EF4-FFF2-40B4-BE49-F238E27FC236}">
                  <a16:creationId xmlns:a16="http://schemas.microsoft.com/office/drawing/2014/main" id="{B9265ED7-3B7A-45C9-A906-E1EAC9F995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0800" y="3497022"/>
              <a:ext cx="936618" cy="936618"/>
            </a:xfrm>
            <a:prstGeom prst="rect">
              <a:avLst/>
            </a:prstGeom>
          </p:spPr>
        </p:pic>
        <p:pic>
          <p:nvPicPr>
            <p:cNvPr id="110" name="図 109">
              <a:extLst>
                <a:ext uri="{FF2B5EF4-FFF2-40B4-BE49-F238E27FC236}">
                  <a16:creationId xmlns:a16="http://schemas.microsoft.com/office/drawing/2014/main" id="{5DBF0FAD-92C2-4FBA-B3E3-395AA83080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2848" y="3508131"/>
              <a:ext cx="936618" cy="936618"/>
            </a:xfrm>
            <a:prstGeom prst="rect">
              <a:avLst/>
            </a:prstGeom>
          </p:spPr>
        </p:pic>
        <p:pic>
          <p:nvPicPr>
            <p:cNvPr id="111" name="図 110">
              <a:extLst>
                <a:ext uri="{FF2B5EF4-FFF2-40B4-BE49-F238E27FC236}">
                  <a16:creationId xmlns:a16="http://schemas.microsoft.com/office/drawing/2014/main" id="{5189BD91-22A6-4532-B396-2632A5CC45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4896" y="3508131"/>
              <a:ext cx="936618" cy="936618"/>
            </a:xfrm>
            <a:prstGeom prst="rect">
              <a:avLst/>
            </a:prstGeom>
          </p:spPr>
        </p:pic>
        <p:pic>
          <p:nvPicPr>
            <p:cNvPr id="112" name="図 111">
              <a:extLst>
                <a:ext uri="{FF2B5EF4-FFF2-40B4-BE49-F238E27FC236}">
                  <a16:creationId xmlns:a16="http://schemas.microsoft.com/office/drawing/2014/main" id="{7F1924AE-177B-42C7-B8F9-5217C2FC5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1040" y="3508131"/>
              <a:ext cx="936618" cy="936618"/>
            </a:xfrm>
            <a:prstGeom prst="rect">
              <a:avLst/>
            </a:prstGeom>
          </p:spPr>
        </p:pic>
        <p:pic>
          <p:nvPicPr>
            <p:cNvPr id="113" name="図 112">
              <a:extLst>
                <a:ext uri="{FF2B5EF4-FFF2-40B4-BE49-F238E27FC236}">
                  <a16:creationId xmlns:a16="http://schemas.microsoft.com/office/drawing/2014/main" id="{E06D8193-5318-4264-8E58-B678757DF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944" y="3508131"/>
              <a:ext cx="936618" cy="936618"/>
            </a:xfrm>
            <a:prstGeom prst="rect">
              <a:avLst/>
            </a:prstGeom>
          </p:spPr>
        </p:pic>
        <p:pic>
          <p:nvPicPr>
            <p:cNvPr id="114" name="図 113">
              <a:extLst>
                <a:ext uri="{FF2B5EF4-FFF2-40B4-BE49-F238E27FC236}">
                  <a16:creationId xmlns:a16="http://schemas.microsoft.com/office/drawing/2014/main" id="{F82AD731-3CB9-4D6F-90BE-7D8770CB3C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8992" y="3497022"/>
              <a:ext cx="936618" cy="936618"/>
            </a:xfrm>
            <a:prstGeom prst="rect">
              <a:avLst/>
            </a:prstGeom>
          </p:spPr>
        </p:pic>
      </p:grpSp>
      <p:sp>
        <p:nvSpPr>
          <p:cNvPr id="12" name="右大かっこ 11">
            <a:extLst>
              <a:ext uri="{FF2B5EF4-FFF2-40B4-BE49-F238E27FC236}">
                <a16:creationId xmlns:a16="http://schemas.microsoft.com/office/drawing/2014/main" id="{01F191AC-DDA5-4FC6-83DD-C688632404D3}"/>
              </a:ext>
            </a:extLst>
          </p:cNvPr>
          <p:cNvSpPr/>
          <p:nvPr/>
        </p:nvSpPr>
        <p:spPr>
          <a:xfrm rot="5400000">
            <a:off x="5399190" y="602203"/>
            <a:ext cx="204403" cy="7724835"/>
          </a:xfrm>
          <a:prstGeom prst="rightBracket">
            <a:avLst/>
          </a:prstGeom>
          <a:ln w="47625">
            <a:solidFill>
              <a:srgbClr val="16A3E4"/>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115" name="右大かっこ 114">
            <a:extLst>
              <a:ext uri="{FF2B5EF4-FFF2-40B4-BE49-F238E27FC236}">
                <a16:creationId xmlns:a16="http://schemas.microsoft.com/office/drawing/2014/main" id="{5F964F8F-B295-4A45-BF2A-F96C6745E408}"/>
              </a:ext>
            </a:extLst>
          </p:cNvPr>
          <p:cNvSpPr/>
          <p:nvPr/>
        </p:nvSpPr>
        <p:spPr>
          <a:xfrm rot="5400000">
            <a:off x="10067653" y="4124650"/>
            <a:ext cx="204403" cy="679940"/>
          </a:xfrm>
          <a:prstGeom prst="rightBracket">
            <a:avLst/>
          </a:prstGeom>
          <a:ln w="47625">
            <a:solidFill>
              <a:srgbClr val="EA0D62"/>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116" name="正方形/長方形 115">
            <a:extLst>
              <a:ext uri="{FF2B5EF4-FFF2-40B4-BE49-F238E27FC236}">
                <a16:creationId xmlns:a16="http://schemas.microsoft.com/office/drawing/2014/main" id="{4E7358E5-F31F-4ECC-9706-5E814D96C847}"/>
              </a:ext>
            </a:extLst>
          </p:cNvPr>
          <p:cNvSpPr/>
          <p:nvPr/>
        </p:nvSpPr>
        <p:spPr bwMode="auto">
          <a:xfrm>
            <a:off x="766763" y="5850024"/>
            <a:ext cx="10658473" cy="550757"/>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RandomForestClassifier</a:t>
            </a:r>
            <a:r>
              <a:rPr lang="en-US" altLang="ja-JP" sz="1400" b="0" dirty="0">
                <a:solidFill>
                  <a:srgbClr val="000000"/>
                </a:solidFill>
                <a:effectLst/>
                <a:latin typeface="+mn-ea"/>
              </a:rPr>
              <a:t>(class_weight=</a:t>
            </a:r>
            <a:r>
              <a:rPr lang="en-US" altLang="ja-JP" sz="1400" b="0" dirty="0">
                <a:solidFill>
                  <a:srgbClr val="C00000"/>
                </a:solidFill>
                <a:effectLst/>
                <a:latin typeface="+mn-ea"/>
              </a:rPr>
              <a:t>‘balanced’ </a:t>
            </a:r>
            <a:r>
              <a:rPr lang="en-US" altLang="ja-JP" sz="1400" b="0" dirty="0">
                <a:solidFill>
                  <a:srgbClr val="000000"/>
                </a:solidFill>
                <a:effectLst/>
                <a:latin typeface="+mn-ea"/>
              </a:rPr>
              <a:t>, random_state=0)</a:t>
            </a:r>
          </a:p>
          <a:p>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p:txBody>
      </p:sp>
      <p:sp>
        <p:nvSpPr>
          <p:cNvPr id="117" name="正方形/長方形 116">
            <a:extLst>
              <a:ext uri="{FF2B5EF4-FFF2-40B4-BE49-F238E27FC236}">
                <a16:creationId xmlns:a16="http://schemas.microsoft.com/office/drawing/2014/main" id="{99191ACC-1D9C-46BE-AEF7-92A892B4CB86}"/>
              </a:ext>
            </a:extLst>
          </p:cNvPr>
          <p:cNvSpPr/>
          <p:nvPr/>
        </p:nvSpPr>
        <p:spPr>
          <a:xfrm>
            <a:off x="731838" y="5522579"/>
            <a:ext cx="3180983" cy="338554"/>
          </a:xfrm>
          <a:prstGeom prst="rect">
            <a:avLst/>
          </a:prstGeom>
        </p:spPr>
        <p:txBody>
          <a:bodyPr wrap="square">
            <a:spAutoFit/>
          </a:bodyPr>
          <a:lstStyle/>
          <a:p>
            <a:r>
              <a:rPr lang="ja-JP" altLang="en-US" sz="1600" b="1" dirty="0">
                <a:solidFill>
                  <a:srgbClr val="00879E"/>
                </a:solidFill>
              </a:rPr>
              <a:t>ハイパーパラメータの設定例</a:t>
            </a:r>
          </a:p>
        </p:txBody>
      </p:sp>
      <p:sp>
        <p:nvSpPr>
          <p:cNvPr id="118" name="テキスト ボックス 117">
            <a:extLst>
              <a:ext uri="{FF2B5EF4-FFF2-40B4-BE49-F238E27FC236}">
                <a16:creationId xmlns:a16="http://schemas.microsoft.com/office/drawing/2014/main" id="{35B76215-8EE1-46FA-920A-75F4EE528A62}"/>
              </a:ext>
            </a:extLst>
          </p:cNvPr>
          <p:cNvSpPr txBox="1"/>
          <p:nvPr/>
        </p:nvSpPr>
        <p:spPr>
          <a:xfrm>
            <a:off x="708397" y="5022545"/>
            <a:ext cx="2513745" cy="307777"/>
          </a:xfrm>
          <a:prstGeom prst="rect">
            <a:avLst/>
          </a:prstGeom>
          <a:noFill/>
        </p:spPr>
        <p:txBody>
          <a:bodyPr wrap="square">
            <a:spAutoFit/>
          </a:bodyPr>
          <a:lstStyle/>
          <a:p>
            <a:r>
              <a:rPr lang="en-US" altLang="ja-JP" sz="1400" b="1" dirty="0">
                <a:solidFill>
                  <a:srgbClr val="494949"/>
                </a:solidFill>
                <a:latin typeface="+mn-ea"/>
              </a:rPr>
              <a:t>class_weight=</a:t>
            </a:r>
            <a:r>
              <a:rPr lang="en-US" altLang="ja-JP" sz="1400" b="1" dirty="0">
                <a:solidFill>
                  <a:schemeClr val="accent1">
                    <a:lumMod val="75000"/>
                  </a:schemeClr>
                </a:solidFill>
                <a:latin typeface="+mn-ea"/>
              </a:rPr>
              <a:t>‘balanced’</a:t>
            </a:r>
            <a:endParaRPr lang="ja-JP" altLang="en-US" sz="1400" dirty="0"/>
          </a:p>
        </p:txBody>
      </p:sp>
      <p:sp>
        <p:nvSpPr>
          <p:cNvPr id="119" name="テキスト ボックス 118">
            <a:extLst>
              <a:ext uri="{FF2B5EF4-FFF2-40B4-BE49-F238E27FC236}">
                <a16:creationId xmlns:a16="http://schemas.microsoft.com/office/drawing/2014/main" id="{3EB3B802-20F5-4F8A-856E-FAE2F07EB290}"/>
              </a:ext>
            </a:extLst>
          </p:cNvPr>
          <p:cNvSpPr txBox="1"/>
          <p:nvPr/>
        </p:nvSpPr>
        <p:spPr>
          <a:xfrm>
            <a:off x="708398" y="4726742"/>
            <a:ext cx="2513745" cy="307777"/>
          </a:xfrm>
          <a:prstGeom prst="rect">
            <a:avLst/>
          </a:prstGeom>
          <a:noFill/>
        </p:spPr>
        <p:txBody>
          <a:bodyPr wrap="square">
            <a:spAutoFit/>
          </a:bodyPr>
          <a:lstStyle/>
          <a:p>
            <a:r>
              <a:rPr lang="en-US" altLang="ja-JP" sz="1400" b="1" dirty="0">
                <a:solidFill>
                  <a:srgbClr val="494949"/>
                </a:solidFill>
                <a:latin typeface="+mn-ea"/>
              </a:rPr>
              <a:t>class_weight=</a:t>
            </a:r>
            <a:r>
              <a:rPr lang="en-US" altLang="ja-JP" sz="1400" b="1" dirty="0">
                <a:solidFill>
                  <a:schemeClr val="accent3">
                    <a:lumMod val="75000"/>
                  </a:schemeClr>
                </a:solidFill>
                <a:latin typeface="+mn-ea"/>
              </a:rPr>
              <a:t>None</a:t>
            </a:r>
            <a:endParaRPr lang="ja-JP" altLang="en-US" sz="1400" dirty="0">
              <a:solidFill>
                <a:schemeClr val="accent3">
                  <a:lumMod val="75000"/>
                </a:schemeClr>
              </a:solidFill>
            </a:endParaRPr>
          </a:p>
        </p:txBody>
      </p:sp>
      <p:cxnSp>
        <p:nvCxnSpPr>
          <p:cNvPr id="17" name="直線コネクタ 16">
            <a:extLst>
              <a:ext uri="{FF2B5EF4-FFF2-40B4-BE49-F238E27FC236}">
                <a16:creationId xmlns:a16="http://schemas.microsoft.com/office/drawing/2014/main" id="{07448882-AC59-484F-BE8F-75C38F759FC9}"/>
              </a:ext>
            </a:extLst>
          </p:cNvPr>
          <p:cNvCxnSpPr>
            <a:cxnSpLocks/>
          </p:cNvCxnSpPr>
          <p:nvPr/>
        </p:nvCxnSpPr>
        <p:spPr>
          <a:xfrm>
            <a:off x="731838" y="5026928"/>
            <a:ext cx="10728325" cy="15182"/>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テキスト ボックス 20">
            <a:extLst>
              <a:ext uri="{FF2B5EF4-FFF2-40B4-BE49-F238E27FC236}">
                <a16:creationId xmlns:a16="http://schemas.microsoft.com/office/drawing/2014/main" id="{CB3FC3E9-3EAB-4C28-89F9-8D8D5C3C43FC}"/>
              </a:ext>
            </a:extLst>
          </p:cNvPr>
          <p:cNvSpPr txBox="1"/>
          <p:nvPr/>
        </p:nvSpPr>
        <p:spPr>
          <a:xfrm>
            <a:off x="4963496" y="4714731"/>
            <a:ext cx="1042860" cy="400110"/>
          </a:xfrm>
          <a:prstGeom prst="rect">
            <a:avLst/>
          </a:prstGeom>
          <a:noFill/>
        </p:spPr>
        <p:txBody>
          <a:bodyPr wrap="square" rtlCol="0">
            <a:spAutoFit/>
          </a:bodyPr>
          <a:lstStyle/>
          <a:p>
            <a:pPr algn="ctr" defTabSz="914400" fontAlgn="base">
              <a:spcBef>
                <a:spcPct val="0"/>
              </a:spcBef>
              <a:spcAft>
                <a:spcPct val="0"/>
              </a:spcAft>
            </a:pPr>
            <a:r>
              <a:rPr kumimoji="1" lang="ja-JP" altLang="en-US" sz="2000" b="1" dirty="0">
                <a:solidFill>
                  <a:srgbClr val="16A3E4"/>
                </a:solidFill>
                <a:latin typeface="+mn-ea"/>
              </a:rPr>
              <a:t>重み </a:t>
            </a:r>
            <a:r>
              <a:rPr kumimoji="1" lang="en-US" altLang="ja-JP" sz="2000" b="1" dirty="0">
                <a:solidFill>
                  <a:srgbClr val="16A3E4"/>
                </a:solidFill>
                <a:latin typeface="+mn-ea"/>
              </a:rPr>
              <a:t>1</a:t>
            </a:r>
            <a:endParaRPr kumimoji="1" lang="ja-JP" altLang="en-US" sz="2000" b="1" dirty="0">
              <a:solidFill>
                <a:srgbClr val="16A3E4"/>
              </a:solidFill>
              <a:latin typeface="+mn-ea"/>
            </a:endParaRPr>
          </a:p>
        </p:txBody>
      </p:sp>
      <p:sp>
        <p:nvSpPr>
          <p:cNvPr id="120" name="テキスト ボックス 119">
            <a:extLst>
              <a:ext uri="{FF2B5EF4-FFF2-40B4-BE49-F238E27FC236}">
                <a16:creationId xmlns:a16="http://schemas.microsoft.com/office/drawing/2014/main" id="{3801A90D-F406-428B-8280-EE0632878F7C}"/>
              </a:ext>
            </a:extLst>
          </p:cNvPr>
          <p:cNvSpPr txBox="1"/>
          <p:nvPr/>
        </p:nvSpPr>
        <p:spPr>
          <a:xfrm>
            <a:off x="4737754" y="5173122"/>
            <a:ext cx="1527273" cy="253916"/>
          </a:xfrm>
          <a:prstGeom prst="rect">
            <a:avLst/>
          </a:prstGeom>
          <a:noFill/>
        </p:spPr>
        <p:txBody>
          <a:bodyPr wrap="square" rtlCol="0">
            <a:spAutoFit/>
          </a:bodyPr>
          <a:lstStyle/>
          <a:p>
            <a:pPr algn="ctr" defTabSz="914400" fontAlgn="base">
              <a:spcBef>
                <a:spcPct val="0"/>
              </a:spcBef>
              <a:spcAft>
                <a:spcPct val="0"/>
              </a:spcAft>
            </a:pPr>
            <a:r>
              <a:rPr kumimoji="1" lang="ja-JP" altLang="en-US" sz="1050" b="1" dirty="0">
                <a:solidFill>
                  <a:srgbClr val="16A3E4"/>
                </a:solidFill>
                <a:latin typeface="+mn-ea"/>
              </a:rPr>
              <a:t>重み </a:t>
            </a:r>
            <a:r>
              <a:rPr kumimoji="1" lang="en-US" altLang="ja-JP" sz="1050" b="1" dirty="0">
                <a:solidFill>
                  <a:srgbClr val="16A3E4"/>
                </a:solidFill>
                <a:latin typeface="+mn-ea"/>
              </a:rPr>
              <a:t>8/14</a:t>
            </a:r>
            <a:endParaRPr kumimoji="1" lang="ja-JP" altLang="en-US" sz="1050" b="1" dirty="0">
              <a:solidFill>
                <a:srgbClr val="16A3E4"/>
              </a:solidFill>
              <a:latin typeface="+mn-ea"/>
            </a:endParaRPr>
          </a:p>
        </p:txBody>
      </p:sp>
      <p:sp>
        <p:nvSpPr>
          <p:cNvPr id="121" name="テキスト ボックス 120">
            <a:extLst>
              <a:ext uri="{FF2B5EF4-FFF2-40B4-BE49-F238E27FC236}">
                <a16:creationId xmlns:a16="http://schemas.microsoft.com/office/drawing/2014/main" id="{6AA5AC43-DE3F-4864-9105-9DD8F1B1708E}"/>
              </a:ext>
            </a:extLst>
          </p:cNvPr>
          <p:cNvSpPr txBox="1"/>
          <p:nvPr/>
        </p:nvSpPr>
        <p:spPr>
          <a:xfrm>
            <a:off x="9701546" y="4714731"/>
            <a:ext cx="1042860" cy="400110"/>
          </a:xfrm>
          <a:prstGeom prst="rect">
            <a:avLst/>
          </a:prstGeom>
          <a:noFill/>
        </p:spPr>
        <p:txBody>
          <a:bodyPr wrap="square" rtlCol="0">
            <a:spAutoFit/>
          </a:bodyPr>
          <a:lstStyle/>
          <a:p>
            <a:pPr algn="ctr" defTabSz="914400" fontAlgn="base">
              <a:spcBef>
                <a:spcPct val="0"/>
              </a:spcBef>
              <a:spcAft>
                <a:spcPct val="0"/>
              </a:spcAft>
            </a:pPr>
            <a:r>
              <a:rPr kumimoji="1" lang="ja-JP" altLang="en-US" sz="2000" b="1" dirty="0">
                <a:solidFill>
                  <a:srgbClr val="EA0D62"/>
                </a:solidFill>
                <a:latin typeface="+mn-ea"/>
              </a:rPr>
              <a:t>重み </a:t>
            </a:r>
            <a:r>
              <a:rPr kumimoji="1" lang="en-US" altLang="ja-JP" sz="2000" b="1" dirty="0">
                <a:solidFill>
                  <a:srgbClr val="EA0D62"/>
                </a:solidFill>
                <a:latin typeface="+mn-ea"/>
              </a:rPr>
              <a:t>1</a:t>
            </a:r>
            <a:endParaRPr kumimoji="1" lang="ja-JP" altLang="en-US" sz="2000" b="1" dirty="0">
              <a:solidFill>
                <a:srgbClr val="EA0D62"/>
              </a:solidFill>
              <a:latin typeface="+mn-ea"/>
            </a:endParaRPr>
          </a:p>
        </p:txBody>
      </p:sp>
      <p:sp>
        <p:nvSpPr>
          <p:cNvPr id="124" name="テキスト ボックス 123">
            <a:extLst>
              <a:ext uri="{FF2B5EF4-FFF2-40B4-BE49-F238E27FC236}">
                <a16:creationId xmlns:a16="http://schemas.microsoft.com/office/drawing/2014/main" id="{A573868B-68C3-4782-BBB4-430F63D81EE3}"/>
              </a:ext>
            </a:extLst>
          </p:cNvPr>
          <p:cNvSpPr txBox="1"/>
          <p:nvPr/>
        </p:nvSpPr>
        <p:spPr>
          <a:xfrm>
            <a:off x="9413587" y="5065620"/>
            <a:ext cx="1527273" cy="523220"/>
          </a:xfrm>
          <a:prstGeom prst="rect">
            <a:avLst/>
          </a:prstGeom>
          <a:noFill/>
        </p:spPr>
        <p:txBody>
          <a:bodyPr wrap="square" rtlCol="0">
            <a:spAutoFit/>
          </a:bodyPr>
          <a:lstStyle/>
          <a:p>
            <a:pPr algn="ctr" defTabSz="914400" fontAlgn="base">
              <a:spcBef>
                <a:spcPct val="0"/>
              </a:spcBef>
              <a:spcAft>
                <a:spcPct val="0"/>
              </a:spcAft>
            </a:pPr>
            <a:r>
              <a:rPr kumimoji="1" lang="ja-JP" altLang="en-US" sz="2800" b="1" dirty="0">
                <a:solidFill>
                  <a:srgbClr val="EA0D62"/>
                </a:solidFill>
                <a:latin typeface="+mn-ea"/>
              </a:rPr>
              <a:t>重み </a:t>
            </a:r>
            <a:r>
              <a:rPr kumimoji="1" lang="en-US" altLang="ja-JP" sz="2800" b="1" dirty="0">
                <a:solidFill>
                  <a:srgbClr val="EA0D62"/>
                </a:solidFill>
                <a:latin typeface="+mn-ea"/>
              </a:rPr>
              <a:t>4</a:t>
            </a:r>
            <a:endParaRPr kumimoji="1" lang="ja-JP" altLang="en-US" sz="2800" b="1" dirty="0">
              <a:solidFill>
                <a:srgbClr val="EA0D62"/>
              </a:solidFill>
              <a:latin typeface="+mn-ea"/>
            </a:endParaRPr>
          </a:p>
        </p:txBody>
      </p:sp>
    </p:spTree>
    <p:extLst>
      <p:ext uri="{BB962C8B-B14F-4D97-AF65-F5344CB8AC3E}">
        <p14:creationId xmlns:p14="http://schemas.microsoft.com/office/powerpoint/2010/main" val="182218273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4-7-6.</a:t>
            </a:r>
            <a:r>
              <a:rPr kumimoji="1" lang="ja-JP" altLang="en-US" dirty="0"/>
              <a:t>プログラ</a:t>
            </a:r>
            <a:r>
              <a:rPr lang="ja-JP" altLang="en-US" dirty="0"/>
              <a:t>ムのダイジェスト</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211</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ライブラリのインポート</a:t>
            </a:r>
            <a:endParaRPr lang="ja-JP" altLang="en-US" sz="1400" b="0" dirty="0">
              <a:solidFill>
                <a:srgbClr val="000000"/>
              </a:solidFill>
              <a:effectLst/>
              <a:latin typeface="+mn-ea"/>
            </a:endParaRPr>
          </a:p>
          <a:p>
            <a:r>
              <a:rPr lang="en-US" altLang="ja-JP" sz="1400" b="0" dirty="0">
                <a:solidFill>
                  <a:srgbClr val="AF00DB"/>
                </a:solidFill>
                <a:effectLst/>
                <a:latin typeface="+mn-ea"/>
              </a:rPr>
              <a:t>import</a:t>
            </a:r>
            <a:r>
              <a:rPr lang="en-US" altLang="ja-JP" sz="1400" b="0" dirty="0">
                <a:solidFill>
                  <a:srgbClr val="000000"/>
                </a:solidFill>
                <a:effectLst/>
                <a:latin typeface="+mn-ea"/>
              </a:rPr>
              <a:t> numpy </a:t>
            </a:r>
            <a:r>
              <a:rPr lang="en-US" altLang="ja-JP" sz="1400" b="0" dirty="0">
                <a:solidFill>
                  <a:srgbClr val="AF00DB"/>
                </a:solidFill>
                <a:effectLst/>
                <a:latin typeface="+mn-ea"/>
              </a:rPr>
              <a:t>as</a:t>
            </a:r>
            <a:r>
              <a:rPr lang="en-US" altLang="ja-JP" sz="1400" b="0" dirty="0">
                <a:solidFill>
                  <a:srgbClr val="000000"/>
                </a:solidFill>
                <a:effectLst/>
                <a:latin typeface="+mn-ea"/>
              </a:rPr>
              <a:t> np</a:t>
            </a:r>
          </a:p>
          <a:p>
            <a:r>
              <a:rPr lang="en-US" altLang="ja-JP" sz="1400" b="0" dirty="0">
                <a:solidFill>
                  <a:srgbClr val="AF00DB"/>
                </a:solidFill>
                <a:effectLst/>
                <a:latin typeface="+mn-ea"/>
              </a:rPr>
              <a:t>import</a:t>
            </a:r>
            <a:r>
              <a:rPr lang="en-US" altLang="ja-JP" sz="1400" b="0" dirty="0">
                <a:solidFill>
                  <a:srgbClr val="000000"/>
                </a:solidFill>
                <a:effectLst/>
                <a:latin typeface="+mn-ea"/>
              </a:rPr>
              <a:t> pandas </a:t>
            </a:r>
            <a:r>
              <a:rPr lang="en-US" altLang="ja-JP" sz="1400" b="0" dirty="0">
                <a:solidFill>
                  <a:srgbClr val="AF00DB"/>
                </a:solidFill>
                <a:effectLst/>
                <a:latin typeface="+mn-ea"/>
              </a:rPr>
              <a:t>as</a:t>
            </a:r>
            <a:r>
              <a:rPr lang="en-US" altLang="ja-JP" sz="1400" b="0" dirty="0">
                <a:solidFill>
                  <a:srgbClr val="000000"/>
                </a:solidFill>
                <a:effectLst/>
                <a:latin typeface="+mn-ea"/>
              </a:rPr>
              <a:t> pd</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sklearn.ensemble </a:t>
            </a:r>
            <a:r>
              <a:rPr lang="en-US" altLang="ja-JP" sz="1400" b="0" dirty="0">
                <a:solidFill>
                  <a:srgbClr val="AF00DB"/>
                </a:solidFill>
                <a:effectLst/>
                <a:latin typeface="+mn-ea"/>
              </a:rPr>
              <a:t>import</a:t>
            </a:r>
            <a:r>
              <a:rPr lang="en-US" altLang="ja-JP" sz="1400" b="0" dirty="0">
                <a:solidFill>
                  <a:srgbClr val="000000"/>
                </a:solidFill>
                <a:effectLst/>
                <a:latin typeface="+mn-ea"/>
              </a:rPr>
              <a:t> RandomForestRegressor</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train_test_split</a:t>
            </a:r>
          </a:p>
          <a:p>
            <a:r>
              <a:rPr lang="en-US" altLang="ja-JP" sz="1400" b="0" dirty="0">
                <a:solidFill>
                  <a:srgbClr val="008000"/>
                </a:solidFill>
                <a:effectLst/>
                <a:latin typeface="+mn-ea"/>
              </a:rPr>
              <a:t># </a:t>
            </a:r>
            <a:r>
              <a:rPr lang="ja-JP" altLang="en-US" sz="1400" b="0" dirty="0">
                <a:solidFill>
                  <a:srgbClr val="008000"/>
                </a:solidFill>
                <a:effectLst/>
                <a:latin typeface="+mn-ea"/>
              </a:rPr>
              <a:t>データの準備</a:t>
            </a:r>
            <a:endParaRPr lang="ja-JP" altLang="en-US" sz="1400" b="0" dirty="0">
              <a:solidFill>
                <a:srgbClr val="000000"/>
              </a:solidFill>
              <a:effectLst/>
              <a:latin typeface="+mn-ea"/>
            </a:endParaRPr>
          </a:p>
          <a:p>
            <a:r>
              <a:rPr lang="en-US" altLang="ja-JP" sz="1400" b="0" dirty="0">
                <a:solidFill>
                  <a:srgbClr val="000000"/>
                </a:solidFill>
                <a:effectLst/>
                <a:latin typeface="+mn-ea"/>
              </a:rPr>
              <a:t>totsuka_kodate = pd.read_csv(</a:t>
            </a:r>
            <a:r>
              <a:rPr lang="en-US" altLang="ja-JP" sz="1400" b="0" dirty="0">
                <a:solidFill>
                  <a:srgbClr val="A31515"/>
                </a:solidFill>
                <a:effectLst/>
                <a:latin typeface="+mn-ea"/>
              </a:rPr>
              <a:t>"/content/drive/MyDrive/mlho/data/totsuka_kodate.csv"</a:t>
            </a:r>
            <a:r>
              <a:rPr lang="en-US" altLang="ja-JP" sz="1400" b="0" dirty="0">
                <a:solidFill>
                  <a:srgbClr val="000000"/>
                </a:solidFill>
                <a:effectLst/>
                <a:latin typeface="+mn-ea"/>
              </a:rPr>
              <a:t>)</a:t>
            </a:r>
          </a:p>
          <a:p>
            <a:r>
              <a:rPr lang="en-US" altLang="ja-JP" sz="1400" b="0" dirty="0" err="1">
                <a:solidFill>
                  <a:srgbClr val="000000"/>
                </a:solidFill>
                <a:effectLst/>
                <a:latin typeface="+mn-ea"/>
              </a:rPr>
              <a:t>tx</a:t>
            </a:r>
            <a:r>
              <a:rPr lang="en-US" altLang="ja-JP" sz="1400" b="0" dirty="0">
                <a:solidFill>
                  <a:srgbClr val="000000"/>
                </a:solidFill>
                <a:effectLst/>
                <a:latin typeface="+mn-ea"/>
              </a:rPr>
              <a:t> = pd.get_dummies( totsuka_kodate[[</a:t>
            </a:r>
            <a:r>
              <a:rPr lang="en-US" altLang="ja-JP" sz="1400" b="0" dirty="0">
                <a:solidFill>
                  <a:srgbClr val="A31515"/>
                </a:solidFill>
                <a:effectLst/>
                <a:latin typeface="+mn-ea"/>
              </a:rPr>
              <a:t>'</a:t>
            </a:r>
            <a:r>
              <a:rPr lang="ja-JP" altLang="en-US" sz="1400" b="0" dirty="0">
                <a:solidFill>
                  <a:srgbClr val="A31515"/>
                </a:solidFill>
                <a:effectLst/>
                <a:latin typeface="+mn-ea"/>
              </a:rPr>
              <a:t>築年数</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最寄駅距離（分）</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延床面積（㎡）</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面積（㎡）</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dirty="0">
                <a:solidFill>
                  <a:srgbClr val="000000"/>
                </a:solidFill>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前面道路幅員（ｍ）</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地区名</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前面道路種類</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土地の形状</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000000"/>
                </a:solidFill>
                <a:effectLst/>
                <a:latin typeface="+mn-ea"/>
              </a:rPr>
              <a:t>y = totsuka_kodate[</a:t>
            </a:r>
            <a:r>
              <a:rPr lang="en-US" altLang="ja-JP" sz="1400" b="0" dirty="0">
                <a:solidFill>
                  <a:srgbClr val="A31515"/>
                </a:solidFill>
                <a:effectLst/>
                <a:latin typeface="+mn-ea"/>
              </a:rPr>
              <a:t>'</a:t>
            </a:r>
            <a:r>
              <a:rPr lang="ja-JP" altLang="en-US" sz="1400" b="0" dirty="0">
                <a:solidFill>
                  <a:srgbClr val="A31515"/>
                </a:solidFill>
                <a:effectLst/>
                <a:latin typeface="+mn-ea"/>
              </a:rPr>
              <a:t>取引価格</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err="1">
                <a:solidFill>
                  <a:srgbClr val="000000"/>
                </a:solidFill>
                <a:effectLst/>
                <a:latin typeface="+mn-ea"/>
              </a:rPr>
              <a:t>train_x</a:t>
            </a:r>
            <a:r>
              <a:rPr lang="en-US" altLang="ja-JP" sz="1400" b="0" dirty="0">
                <a:solidFill>
                  <a:srgbClr val="000000"/>
                </a:solidFill>
                <a:effectLst/>
                <a:latin typeface="+mn-ea"/>
              </a:rPr>
              <a:t>, </a:t>
            </a:r>
            <a:r>
              <a:rPr lang="en-US" altLang="ja-JP" sz="1400" b="0" dirty="0" err="1">
                <a:solidFill>
                  <a:srgbClr val="000000"/>
                </a:solidFill>
                <a:effectLst/>
                <a:latin typeface="+mn-ea"/>
              </a:rPr>
              <a:t>val_x</a:t>
            </a:r>
            <a:r>
              <a:rPr lang="en-US" altLang="ja-JP" sz="1400" b="0" dirty="0">
                <a:solidFill>
                  <a:srgbClr val="000000"/>
                </a:solidFill>
                <a:effectLst/>
                <a:latin typeface="+mn-ea"/>
              </a:rPr>
              <a:t>, </a:t>
            </a:r>
            <a:r>
              <a:rPr lang="en-US" altLang="ja-JP" sz="1400" b="0" dirty="0" err="1">
                <a:solidFill>
                  <a:srgbClr val="000000"/>
                </a:solidFill>
                <a:effectLst/>
                <a:latin typeface="+mn-ea"/>
              </a:rPr>
              <a:t>train_y</a:t>
            </a:r>
            <a:r>
              <a:rPr lang="en-US" altLang="ja-JP" sz="1400" b="0" dirty="0">
                <a:solidFill>
                  <a:srgbClr val="000000"/>
                </a:solidFill>
                <a:effectLst/>
                <a:latin typeface="+mn-ea"/>
              </a:rPr>
              <a:t>, </a:t>
            </a:r>
            <a:r>
              <a:rPr lang="en-US" altLang="ja-JP" sz="1400" b="0" dirty="0" err="1">
                <a:solidFill>
                  <a:srgbClr val="000000"/>
                </a:solidFill>
                <a:effectLst/>
                <a:latin typeface="+mn-ea"/>
              </a:rPr>
              <a:t>val_y</a:t>
            </a:r>
            <a:r>
              <a:rPr lang="en-US" altLang="ja-JP" sz="1400" b="0" dirty="0">
                <a:solidFill>
                  <a:srgbClr val="000000"/>
                </a:solidFill>
                <a:effectLst/>
                <a:latin typeface="+mn-ea"/>
              </a:rPr>
              <a:t> = </a:t>
            </a:r>
            <a:r>
              <a:rPr lang="en-US" altLang="ja-JP" sz="1400" b="0" dirty="0" err="1">
                <a:solidFill>
                  <a:srgbClr val="000000"/>
                </a:solidFill>
                <a:effectLst/>
                <a:latin typeface="+mn-ea"/>
              </a:rPr>
              <a:t>train_test_split</a:t>
            </a:r>
            <a:r>
              <a:rPr lang="en-US" altLang="ja-JP" sz="1400" b="0" dirty="0">
                <a:solidFill>
                  <a:srgbClr val="000000"/>
                </a:solidFill>
                <a:effectLst/>
                <a:latin typeface="+mn-ea"/>
              </a:rPr>
              <a:t>(x, y, </a:t>
            </a:r>
            <a:r>
              <a:rPr lang="en-US" altLang="ja-JP" sz="1400" b="0" dirty="0" err="1">
                <a:solidFill>
                  <a:srgbClr val="000000"/>
                </a:solidFill>
                <a:effectLst/>
                <a:latin typeface="+mn-ea"/>
              </a:rPr>
              <a:t>train_size</a:t>
            </a:r>
            <a:r>
              <a:rPr lang="en-US" altLang="ja-JP" sz="1400" b="0" dirty="0">
                <a:solidFill>
                  <a:srgbClr val="000000"/>
                </a:solidFill>
                <a:effectLst/>
                <a:latin typeface="+mn-ea"/>
              </a:rPr>
              <a:t>=</a:t>
            </a:r>
            <a:r>
              <a:rPr lang="en-US" altLang="ja-JP" sz="1400" b="0" dirty="0">
                <a:solidFill>
                  <a:srgbClr val="09885A"/>
                </a:solidFill>
                <a:effectLst/>
                <a:latin typeface="+mn-ea"/>
              </a:rPr>
              <a:t>0.7</a:t>
            </a:r>
            <a:r>
              <a:rPr lang="en-US" altLang="ja-JP" sz="1400" b="0" dirty="0">
                <a:solidFill>
                  <a:srgbClr val="000000"/>
                </a:solidFill>
                <a:effectLst/>
                <a:latin typeface="+mn-ea"/>
              </a:rPr>
              <a:t>, </a:t>
            </a:r>
            <a:r>
              <a:rPr lang="en-US" altLang="ja-JP" sz="1400" b="0" dirty="0" err="1">
                <a:solidFill>
                  <a:srgbClr val="000000"/>
                </a:solidFill>
                <a:effectLst/>
                <a:latin typeface="+mn-ea"/>
              </a:rPr>
              <a:t>test_size</a:t>
            </a:r>
            <a:r>
              <a:rPr lang="en-US" altLang="ja-JP" sz="1400" b="0" dirty="0">
                <a:solidFill>
                  <a:srgbClr val="000000"/>
                </a:solidFill>
                <a:effectLst/>
                <a:latin typeface="+mn-ea"/>
              </a:rPr>
              <a:t>=</a:t>
            </a:r>
            <a:r>
              <a:rPr lang="en-US" altLang="ja-JP" sz="1400" b="0" dirty="0">
                <a:solidFill>
                  <a:srgbClr val="09885A"/>
                </a:solidFill>
                <a:effectLst/>
                <a:latin typeface="+mn-ea"/>
              </a:rPr>
              <a:t>0.3</a:t>
            </a:r>
            <a:r>
              <a:rPr lang="en-US" altLang="ja-JP" sz="1400" b="0" dirty="0">
                <a:solidFill>
                  <a:srgbClr val="000000"/>
                </a:solidFill>
                <a:effectLst/>
                <a:latin typeface="+mn-ea"/>
              </a:rPr>
              <a:t>, </a:t>
            </a:r>
            <a:r>
              <a:rPr lang="en-US" altLang="ja-JP" sz="1400" b="0" dirty="0" err="1">
                <a:solidFill>
                  <a:srgbClr val="000000"/>
                </a:solidFill>
                <a:effectLst/>
                <a:latin typeface="+mn-ea"/>
              </a:rPr>
              <a:t>random_state</a:t>
            </a:r>
            <a:r>
              <a:rPr lang="en-US" altLang="ja-JP" sz="1400" b="0" dirty="0">
                <a:solidFill>
                  <a:srgbClr val="000000"/>
                </a:solidFill>
                <a:effectLst/>
                <a:latin typeface="+mn-ea"/>
              </a:rPr>
              <a:t>=</a:t>
            </a:r>
            <a:r>
              <a:rPr lang="en-US" altLang="ja-JP" sz="1400" b="0" dirty="0">
                <a:solidFill>
                  <a:srgbClr val="09885A"/>
                </a:solidFill>
                <a:effectLst/>
                <a:latin typeface="+mn-ea"/>
              </a:rPr>
              <a:t>8</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モデルの定義</a:t>
            </a:r>
            <a:endParaRPr lang="ja-JP" altLang="en-US" sz="1400" b="0" dirty="0">
              <a:solidFill>
                <a:srgbClr val="000000"/>
              </a:solidFill>
              <a:effectLst/>
              <a:latin typeface="+mn-ea"/>
            </a:endParaRPr>
          </a:p>
          <a:p>
            <a:r>
              <a:rPr lang="en-US" altLang="ja-JP" sz="1400" b="0" dirty="0">
                <a:solidFill>
                  <a:srgbClr val="000000"/>
                </a:solidFill>
                <a:effectLst/>
                <a:latin typeface="+mn-ea"/>
              </a:rPr>
              <a:t>model = </a:t>
            </a:r>
            <a:r>
              <a:rPr lang="en-US" altLang="ja-JP" sz="1400" b="0" dirty="0" err="1">
                <a:solidFill>
                  <a:srgbClr val="000000"/>
                </a:solidFill>
                <a:effectLst/>
                <a:latin typeface="+mn-ea"/>
              </a:rPr>
              <a:t>RandomForestRegressor</a:t>
            </a:r>
            <a:r>
              <a:rPr lang="en-US" altLang="ja-JP" sz="1400" b="0" dirty="0">
                <a:solidFill>
                  <a:srgbClr val="000000"/>
                </a:solidFill>
                <a:effectLst/>
                <a:latin typeface="+mn-ea"/>
              </a:rPr>
              <a:t>(</a:t>
            </a:r>
            <a:r>
              <a:rPr lang="en-US" altLang="ja-JP" sz="1400" b="0" dirty="0" err="1">
                <a:solidFill>
                  <a:srgbClr val="000000"/>
                </a:solidFill>
                <a:effectLst/>
                <a:latin typeface="+mn-ea"/>
              </a:rPr>
              <a:t>n_estimators</a:t>
            </a:r>
            <a:r>
              <a:rPr lang="en-US" altLang="ja-JP" sz="1400" b="0" dirty="0">
                <a:solidFill>
                  <a:srgbClr val="000000"/>
                </a:solidFill>
                <a:effectLst/>
                <a:latin typeface="+mn-ea"/>
              </a:rPr>
              <a:t>=</a:t>
            </a:r>
            <a:r>
              <a:rPr lang="en-US" altLang="ja-JP" sz="1400" b="0" dirty="0">
                <a:solidFill>
                  <a:srgbClr val="09885A"/>
                </a:solidFill>
                <a:effectLst/>
                <a:latin typeface="+mn-ea"/>
              </a:rPr>
              <a:t>200</a:t>
            </a:r>
            <a:r>
              <a:rPr lang="en-US" altLang="ja-JP" sz="1400" b="0" dirty="0">
                <a:solidFill>
                  <a:srgbClr val="000000"/>
                </a:solidFill>
                <a:effectLst/>
                <a:latin typeface="+mn-ea"/>
              </a:rPr>
              <a:t>, </a:t>
            </a:r>
            <a:r>
              <a:rPr lang="en-US" altLang="ja-JP" sz="1400" b="0" dirty="0" err="1">
                <a:solidFill>
                  <a:srgbClr val="000000"/>
                </a:solidFill>
                <a:effectLst/>
                <a:latin typeface="+mn-ea"/>
              </a:rPr>
              <a:t>max_depth</a:t>
            </a:r>
            <a:r>
              <a:rPr lang="en-US" altLang="ja-JP" sz="1400" b="0" dirty="0">
                <a:solidFill>
                  <a:srgbClr val="000000"/>
                </a:solidFill>
                <a:effectLst/>
                <a:latin typeface="+mn-ea"/>
              </a:rPr>
              <a:t>=</a:t>
            </a:r>
            <a:r>
              <a:rPr lang="en-US" altLang="ja-JP" sz="1400" b="0" dirty="0">
                <a:solidFill>
                  <a:srgbClr val="09885A"/>
                </a:solidFill>
                <a:effectLst/>
                <a:latin typeface="+mn-ea"/>
              </a:rPr>
              <a:t>13</a:t>
            </a:r>
            <a:r>
              <a:rPr lang="en-US" altLang="ja-JP" sz="1400" b="0" dirty="0">
                <a:solidFill>
                  <a:srgbClr val="000000"/>
                </a:solidFill>
                <a:effectLst/>
                <a:latin typeface="+mn-ea"/>
              </a:rPr>
              <a:t>, </a:t>
            </a:r>
            <a:r>
              <a:rPr lang="en-US" altLang="ja-JP" sz="1400" b="0" dirty="0" err="1">
                <a:solidFill>
                  <a:srgbClr val="000000"/>
                </a:solidFill>
                <a:effectLst/>
                <a:latin typeface="+mn-ea"/>
              </a:rPr>
              <a:t>max_features</a:t>
            </a:r>
            <a:r>
              <a:rPr lang="en-US" altLang="ja-JP" sz="1400" b="0" dirty="0">
                <a:solidFill>
                  <a:srgbClr val="000000"/>
                </a:solidFill>
                <a:effectLst/>
                <a:latin typeface="+mn-ea"/>
              </a:rPr>
              <a:t>=</a:t>
            </a:r>
            <a:r>
              <a:rPr lang="en-US" altLang="ja-JP" sz="1400" b="0" dirty="0">
                <a:solidFill>
                  <a:srgbClr val="09885A"/>
                </a:solidFill>
                <a:effectLst/>
                <a:latin typeface="+mn-ea"/>
              </a:rPr>
              <a:t>15</a:t>
            </a:r>
            <a:r>
              <a:rPr lang="en-US" altLang="ja-JP" sz="1400" b="0" dirty="0">
                <a:solidFill>
                  <a:srgbClr val="000000"/>
                </a:solidFill>
                <a:effectLst/>
                <a:latin typeface="+mn-ea"/>
              </a:rPr>
              <a:t>, </a:t>
            </a:r>
            <a:r>
              <a:rPr lang="en-US" altLang="ja-JP" sz="1400" b="0" dirty="0" err="1">
                <a:solidFill>
                  <a:srgbClr val="000000"/>
                </a:solidFill>
                <a:effectLst/>
                <a:latin typeface="+mn-ea"/>
              </a:rPr>
              <a:t>random_state</a:t>
            </a:r>
            <a:r>
              <a:rPr lang="en-US" altLang="ja-JP" sz="1400" b="0" dirty="0">
                <a:solidFill>
                  <a:srgbClr val="000000"/>
                </a:solidFill>
                <a:effectLst/>
                <a:latin typeface="+mn-ea"/>
              </a:rPr>
              <a:t>=</a:t>
            </a:r>
            <a:r>
              <a:rPr lang="en-US" altLang="ja-JP" sz="1400" b="0" dirty="0">
                <a:solidFill>
                  <a:srgbClr val="09885A"/>
                </a:solidFill>
                <a:effectLst/>
                <a:latin typeface="+mn-ea"/>
              </a:rPr>
              <a:t>0</a:t>
            </a:r>
            <a:endParaRPr lang="en-US" altLang="ja-JP" sz="1400" b="0" dirty="0">
              <a:solidFill>
                <a:srgbClr val="000000"/>
              </a:solidFill>
              <a:effectLst/>
              <a:latin typeface="+mn-ea"/>
            </a:endParaRPr>
          </a:p>
          <a:p>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学習</a:t>
            </a:r>
            <a:endParaRPr lang="ja-JP" altLang="en-US" sz="1400" b="0" dirty="0">
              <a:solidFill>
                <a:srgbClr val="000000"/>
              </a:solidFill>
              <a:effectLst/>
              <a:latin typeface="+mn-ea"/>
            </a:endParaRPr>
          </a:p>
          <a:p>
            <a:r>
              <a:rPr lang="en-US" altLang="ja-JP" sz="1400" b="0" dirty="0">
                <a:solidFill>
                  <a:srgbClr val="000000"/>
                </a:solidFill>
                <a:effectLst/>
                <a:latin typeface="+mn-ea"/>
              </a:rPr>
              <a:t>model.fit(train_x,train_y)</a:t>
            </a:r>
          </a:p>
          <a:p>
            <a:r>
              <a:rPr lang="en-US" altLang="ja-JP" sz="1400" b="0" dirty="0">
                <a:solidFill>
                  <a:srgbClr val="008000"/>
                </a:solidFill>
                <a:effectLst/>
                <a:latin typeface="+mn-ea"/>
              </a:rPr>
              <a:t># </a:t>
            </a:r>
            <a:r>
              <a:rPr lang="ja-JP" altLang="en-US" sz="1400" b="0" dirty="0">
                <a:solidFill>
                  <a:srgbClr val="008000"/>
                </a:solidFill>
                <a:effectLst/>
                <a:latin typeface="+mn-ea"/>
              </a:rPr>
              <a:t>評価</a:t>
            </a:r>
            <a:endParaRPr lang="ja-JP" altLang="en-US" sz="1400" b="0" dirty="0">
              <a:solidFill>
                <a:srgbClr val="000000"/>
              </a:solidFill>
              <a:effectLst/>
              <a:latin typeface="+mn-ea"/>
            </a:endParaRP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0000FF"/>
                </a:solidFill>
                <a:effectLst/>
                <a:latin typeface="+mn-ea"/>
              </a:rPr>
              <a:t>f</a:t>
            </a:r>
            <a:r>
              <a:rPr lang="en-US" altLang="ja-JP" sz="1400" b="0" dirty="0">
                <a:solidFill>
                  <a:srgbClr val="A31515"/>
                </a:solidFill>
                <a:effectLst/>
                <a:latin typeface="+mn-ea"/>
              </a:rPr>
              <a:t>'</a:t>
            </a:r>
            <a:r>
              <a:rPr lang="ja-JP" altLang="en-US" sz="1400" b="0" dirty="0">
                <a:solidFill>
                  <a:srgbClr val="A31515"/>
                </a:solidFill>
                <a:effectLst/>
                <a:latin typeface="+mn-ea"/>
              </a:rPr>
              <a:t>訓練データ精度：</a:t>
            </a:r>
            <a:r>
              <a:rPr lang="en-US" altLang="ja-JP" sz="1400" b="0" dirty="0">
                <a:solidFill>
                  <a:srgbClr val="000000"/>
                </a:solidFill>
                <a:effectLst/>
                <a:latin typeface="+mn-ea"/>
              </a:rPr>
              <a:t>{model.score(train_x, train_y)}</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0000FF"/>
                </a:solidFill>
                <a:effectLst/>
                <a:latin typeface="+mn-ea"/>
              </a:rPr>
              <a:t>f</a:t>
            </a:r>
            <a:r>
              <a:rPr lang="en-US" altLang="ja-JP" sz="1400" b="0" dirty="0">
                <a:solidFill>
                  <a:srgbClr val="A31515"/>
                </a:solidFill>
                <a:effectLst/>
                <a:latin typeface="+mn-ea"/>
              </a:rPr>
              <a:t>'</a:t>
            </a:r>
            <a:r>
              <a:rPr lang="ja-JP" altLang="en-US" sz="1400" b="0" dirty="0">
                <a:solidFill>
                  <a:srgbClr val="A31515"/>
                </a:solidFill>
                <a:effectLst/>
                <a:latin typeface="+mn-ea"/>
              </a:rPr>
              <a:t>検証データ精度：</a:t>
            </a:r>
            <a:r>
              <a:rPr lang="en-US" altLang="ja-JP" sz="1400" b="0" dirty="0">
                <a:solidFill>
                  <a:srgbClr val="000000"/>
                </a:solidFill>
                <a:effectLst/>
                <a:latin typeface="+mn-ea"/>
              </a:rPr>
              <a:t>{model.score(val_x, val_y)}</a:t>
            </a:r>
            <a:r>
              <a:rPr lang="en-US" altLang="ja-JP" sz="1400" b="0" dirty="0">
                <a:solidFill>
                  <a:srgbClr val="A31515"/>
                </a:solidFill>
                <a:effectLst/>
                <a:latin typeface="+mn-ea"/>
              </a:rPr>
              <a:t>'</a:t>
            </a:r>
            <a:r>
              <a:rPr lang="en-US" altLang="ja-JP" sz="1400" b="0" dirty="0">
                <a:solidFill>
                  <a:srgbClr val="000000"/>
                </a:solidFill>
                <a:effectLst/>
                <a:latin typeface="+mn-ea"/>
              </a:rPr>
              <a:t>)</a:t>
            </a:r>
          </a:p>
        </p:txBody>
      </p:sp>
    </p:spTree>
    <p:extLst>
      <p:ext uri="{BB962C8B-B14F-4D97-AF65-F5344CB8AC3E}">
        <p14:creationId xmlns:p14="http://schemas.microsoft.com/office/powerpoint/2010/main" val="404646473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7587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4</a:t>
            </a:r>
            <a:r>
              <a:rPr lang="ja-JP" altLang="en-US" sz="3400" spc="150" dirty="0">
                <a:solidFill>
                  <a:srgbClr val="F36C37"/>
                </a:solidFill>
              </a:rPr>
              <a:t>章　決定木・ランダムフォレスト </a:t>
            </a:r>
            <a:r>
              <a:rPr lang="en-US" altLang="ja-JP" sz="2400" spc="150" dirty="0">
                <a:solidFill>
                  <a:srgbClr val="F36C37"/>
                </a:solidFill>
              </a:rPr>
              <a:t>- scikit-learn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212</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100" b="1" spc="300" dirty="0">
                <a:solidFill>
                  <a:srgbClr val="BFBFBF"/>
                </a:solidFill>
              </a:rPr>
              <a:t>4-1.</a:t>
            </a:r>
            <a:r>
              <a:rPr kumimoji="1" lang="ja-JP" altLang="en-US" sz="2100" b="1" spc="300" dirty="0">
                <a:solidFill>
                  <a:srgbClr val="BFBFBF"/>
                </a:solidFill>
              </a:rPr>
              <a:t>決定木</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4-2.</a:t>
            </a:r>
            <a:r>
              <a:rPr lang="ja-JP" altLang="en-US" sz="2100" b="1" spc="300" dirty="0">
                <a:solidFill>
                  <a:srgbClr val="BFBFBF"/>
                </a:solidFill>
              </a:rPr>
              <a:t>決定木の実装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4-3.</a:t>
            </a:r>
            <a:r>
              <a:rPr lang="ja-JP" altLang="en-US" sz="2100" b="1" spc="300" dirty="0">
                <a:solidFill>
                  <a:srgbClr val="BFBFBF"/>
                </a:solidFill>
              </a:rPr>
              <a:t>決定木のパラメータチューニング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BFBFBF"/>
                </a:solidFill>
              </a:rPr>
              <a:t>4-4.</a:t>
            </a:r>
            <a:r>
              <a:rPr lang="ja-JP" altLang="en-US" sz="2100" b="1" spc="300" dirty="0">
                <a:solidFill>
                  <a:srgbClr val="BFBFBF"/>
                </a:solidFill>
              </a:rPr>
              <a:t>オプション演習：決定木</a:t>
            </a:r>
            <a:endParaRPr lang="en-US" altLang="ja-JP" sz="2100" b="1" spc="300" dirty="0">
              <a:solidFill>
                <a:srgbClr val="BFBFBF"/>
              </a:solidFill>
            </a:endParaRPr>
          </a:p>
          <a:p>
            <a:pPr algn="l">
              <a:lnSpc>
                <a:spcPct val="150000"/>
              </a:lnSpc>
            </a:pPr>
            <a:r>
              <a:rPr kumimoji="1" lang="en-US" altLang="ja-JP" sz="2100" b="1" spc="300" dirty="0">
                <a:solidFill>
                  <a:srgbClr val="BFBFBF"/>
                </a:solidFill>
              </a:rPr>
              <a:t>4-5.</a:t>
            </a:r>
            <a:r>
              <a:rPr kumimoji="1" lang="ja-JP" altLang="en-US" sz="2100" b="1" spc="300" dirty="0">
                <a:solidFill>
                  <a:srgbClr val="BFBFBF"/>
                </a:solidFill>
              </a:rPr>
              <a:t>ランダムフォレスト</a:t>
            </a:r>
            <a:endParaRPr kumimoji="1" lang="en-US" altLang="ja-JP" sz="2100" b="1" spc="300" dirty="0">
              <a:solidFill>
                <a:srgbClr val="BFBFBF"/>
              </a:solidFill>
            </a:endParaRPr>
          </a:p>
          <a:p>
            <a:pPr algn="l">
              <a:lnSpc>
                <a:spcPct val="150000"/>
              </a:lnSpc>
            </a:pPr>
            <a:r>
              <a:rPr lang="en-US" altLang="ja-JP" sz="2100" b="1" spc="300" dirty="0">
                <a:solidFill>
                  <a:srgbClr val="BFBFBF"/>
                </a:solidFill>
              </a:rPr>
              <a:t>4-6.</a:t>
            </a:r>
            <a:r>
              <a:rPr lang="ja-JP" altLang="en-US" sz="2100" b="1" spc="300" dirty="0">
                <a:solidFill>
                  <a:srgbClr val="BFBFBF"/>
                </a:solidFill>
              </a:rPr>
              <a:t>ランダムフォレストの実装</a:t>
            </a:r>
            <a:endParaRPr lang="en-US" altLang="ja-JP" sz="2100" b="1" spc="300" dirty="0">
              <a:solidFill>
                <a:srgbClr val="BFBFBF"/>
              </a:solidFill>
            </a:endParaRPr>
          </a:p>
          <a:p>
            <a:pPr algn="l">
              <a:lnSpc>
                <a:spcPct val="150000"/>
              </a:lnSpc>
            </a:pPr>
            <a:r>
              <a:rPr lang="en-US" altLang="ja-JP" sz="2100" b="1" spc="300" dirty="0">
                <a:solidFill>
                  <a:srgbClr val="BFBFBF"/>
                </a:solidFill>
              </a:rPr>
              <a:t>4-7.</a:t>
            </a:r>
            <a:r>
              <a:rPr lang="ja-JP" altLang="en-US" sz="2100" b="1" spc="300" dirty="0">
                <a:solidFill>
                  <a:srgbClr val="BFBFBF"/>
                </a:solidFill>
              </a:rPr>
              <a:t>ランダムフォレストのパラメータチューニング</a:t>
            </a:r>
            <a:endParaRPr lang="en-US" altLang="ja-JP" sz="2100" b="1" spc="300" dirty="0">
              <a:solidFill>
                <a:srgbClr val="BFBFBF"/>
              </a:solidFill>
            </a:endParaRPr>
          </a:p>
          <a:p>
            <a:pPr algn="l">
              <a:lnSpc>
                <a:spcPct val="150000"/>
              </a:lnSpc>
            </a:pPr>
            <a:r>
              <a:rPr lang="en-US" altLang="ja-JP" sz="2100" b="1" spc="300" dirty="0">
                <a:solidFill>
                  <a:srgbClr val="00879E"/>
                </a:solidFill>
              </a:rPr>
              <a:t>4-8.</a:t>
            </a:r>
            <a:r>
              <a:rPr lang="ja-JP" altLang="en-US" sz="2100" b="1" spc="300" dirty="0">
                <a:solidFill>
                  <a:srgbClr val="00879E"/>
                </a:solidFill>
              </a:rPr>
              <a:t>オプション演習：ランダムフォレスト</a:t>
            </a:r>
            <a:endParaRPr lang="en-US" altLang="ja-JP" sz="2100" b="1" spc="300" dirty="0">
              <a:solidFill>
                <a:srgbClr val="00879E"/>
              </a:solidFill>
            </a:endParaRPr>
          </a:p>
        </p:txBody>
      </p:sp>
    </p:spTree>
    <p:extLst>
      <p:ext uri="{BB962C8B-B14F-4D97-AF65-F5344CB8AC3E}">
        <p14:creationId xmlns:p14="http://schemas.microsoft.com/office/powerpoint/2010/main" val="226629398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4</a:t>
            </a:r>
            <a:r>
              <a:rPr kumimoji="1" lang="en-US" altLang="ja-JP" dirty="0"/>
              <a:t>-8-1.</a:t>
            </a:r>
            <a:r>
              <a:rPr lang="ja-JP" altLang="en-US" dirty="0"/>
              <a:t>演習</a:t>
            </a:r>
            <a:r>
              <a:rPr lang="en-US" altLang="ja-JP" dirty="0"/>
              <a:t>4</a:t>
            </a:r>
            <a:r>
              <a:rPr lang="ja-JP" altLang="en-US" dirty="0"/>
              <a:t>：ランダムフォレスト（オプション）</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213</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1019355"/>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mlho/exercise </a:t>
            </a:r>
            <a:r>
              <a:rPr lang="ja-JP" altLang="en-US" sz="1800" dirty="0"/>
              <a:t>フォルダの中の</a:t>
            </a:r>
            <a:endParaRPr lang="en-US" altLang="ja-JP" sz="1800" dirty="0"/>
          </a:p>
          <a:p>
            <a:pPr>
              <a:lnSpc>
                <a:spcPct val="130000"/>
              </a:lnSpc>
            </a:pPr>
            <a:r>
              <a:rPr lang="ja-JP" altLang="en-US" sz="1800" dirty="0"/>
              <a:t>「 </a:t>
            </a:r>
            <a:r>
              <a:rPr lang="en-US" altLang="ja-JP" sz="1800" dirty="0"/>
              <a:t>4-4_</a:t>
            </a:r>
            <a:r>
              <a:rPr lang="ja-JP" altLang="en-US" sz="1800" dirty="0"/>
              <a:t>（演習）ランダムフォレストによるガンの悪性腫瘍の分類</a:t>
            </a:r>
            <a:r>
              <a:rPr lang="en-US" altLang="ja-JP" sz="1800" dirty="0"/>
              <a:t>.ipynb</a:t>
            </a:r>
            <a:r>
              <a:rPr lang="ja-JP" altLang="en-US" sz="1800"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ランダムフォレストを用いて、ガンの腫瘍分類を行います。</a:t>
            </a:r>
            <a:br>
              <a:rPr lang="en-US" altLang="ja-JP" sz="2000" b="1" dirty="0">
                <a:solidFill>
                  <a:srgbClr val="F36C37"/>
                </a:solidFill>
              </a:rPr>
            </a:br>
            <a:r>
              <a:rPr lang="ja-JP" altLang="en-US" sz="2000" b="1" dirty="0">
                <a:solidFill>
                  <a:srgbClr val="F36C37"/>
                </a:solidFill>
              </a:rPr>
              <a:t>行うことは決定木の時とほとんど同じです。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時間があればなぜそのような結果になるのかも考えてみましょう。</a:t>
            </a:r>
            <a:endParaRPr lang="en-US" altLang="ja-JP" sz="1600" b="1" dirty="0">
              <a:solidFill>
                <a:srgbClr val="494949"/>
              </a:solidFill>
            </a:endParaRPr>
          </a:p>
        </p:txBody>
      </p:sp>
      <p:sp>
        <p:nvSpPr>
          <p:cNvPr id="9" name="テキスト ボックス 8">
            <a:extLst>
              <a:ext uri="{FF2B5EF4-FFF2-40B4-BE49-F238E27FC236}">
                <a16:creationId xmlns:a16="http://schemas.microsoft.com/office/drawing/2014/main" id="{29CA7D0B-135E-41C2-A384-D9BE72D4275E}"/>
              </a:ext>
            </a:extLst>
          </p:cNvPr>
          <p:cNvSpPr txBox="1"/>
          <p:nvPr/>
        </p:nvSpPr>
        <p:spPr>
          <a:xfrm>
            <a:off x="708027" y="4568141"/>
            <a:ext cx="6752884" cy="63632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プログラムの説明及びプログラムの解答例は </a:t>
            </a:r>
            <a:r>
              <a:rPr lang="en-US" altLang="ja-JP" sz="1400" dirty="0">
                <a:solidFill>
                  <a:srgbClr val="F36C37"/>
                </a:solidFill>
              </a:rPr>
              <a:t>Google Colab </a:t>
            </a:r>
            <a:r>
              <a:rPr lang="ja-JP" altLang="en-US" sz="1400" dirty="0">
                <a:solidFill>
                  <a:srgbClr val="F36C37"/>
                </a:solidFill>
              </a:rPr>
              <a:t>ノートブック内に記載しています。</a:t>
            </a:r>
          </a:p>
        </p:txBody>
      </p:sp>
    </p:spTree>
    <p:extLst>
      <p:ext uri="{BB962C8B-B14F-4D97-AF65-F5344CB8AC3E}">
        <p14:creationId xmlns:p14="http://schemas.microsoft.com/office/powerpoint/2010/main" val="253501878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987345"/>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087323" y="2094584"/>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利点</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ja-JP" altLang="en-US" dirty="0"/>
              <a:t>（参考）</a:t>
            </a:r>
            <a:r>
              <a:rPr kumimoji="1" lang="ja-JP" altLang="en-US" dirty="0"/>
              <a:t>ランダムフォレストまとめ</a:t>
            </a:r>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214</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780505"/>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スケーリングの必要がない</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kumimoji="1" lang="ja-JP" altLang="en-US" sz="2000" b="1" dirty="0">
                <a:solidFill>
                  <a:srgbClr val="494949"/>
                </a:solidFill>
              </a:rPr>
              <a:t>木の数を増やしても過学習しずらい</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非常に頑健（様々なデータに安定して性能が出やすい）</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特徴量重要度（木構造）からモデルを解釈しやすい</a:t>
            </a:r>
            <a:endParaRPr lang="en-US" altLang="ja-JP" sz="2000" b="1"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5445912"/>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外挿に非常に弱い（訓練データの範囲外のデータ）</a:t>
            </a:r>
          </a:p>
          <a:p>
            <a:pPr>
              <a:lnSpc>
                <a:spcPct val="130000"/>
              </a:lnSpc>
              <a:spcBef>
                <a:spcPts val="0"/>
              </a:spcBef>
              <a:spcAft>
                <a:spcPts val="0"/>
              </a:spcAft>
              <a:buClr>
                <a:schemeClr val="tx1">
                  <a:lumMod val="75000"/>
                  <a:lumOff val="25000"/>
                </a:schemeClr>
              </a:buClr>
            </a:pPr>
            <a:r>
              <a:rPr lang="ja-JP" altLang="en-US" sz="2000" b="1" dirty="0"/>
              <a:t>木の数を増やしすぎると学習にも予測にも時間がかかる</a:t>
            </a:r>
            <a:endParaRPr lang="en-US" altLang="ja-JP" sz="2000" b="1"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4584674"/>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087322" y="4683209"/>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欠点</a:t>
            </a:r>
          </a:p>
        </p:txBody>
      </p:sp>
      <p:sp>
        <p:nvSpPr>
          <p:cNvPr id="16" name="テキスト ボックス 15">
            <a:extLst>
              <a:ext uri="{FF2B5EF4-FFF2-40B4-BE49-F238E27FC236}">
                <a16:creationId xmlns:a16="http://schemas.microsoft.com/office/drawing/2014/main" id="{A4E24FC3-2BC6-414B-8AB3-54FF60843642}"/>
              </a:ext>
            </a:extLst>
          </p:cNvPr>
          <p:cNvSpPr txBox="1"/>
          <p:nvPr/>
        </p:nvSpPr>
        <p:spPr>
          <a:xfrm>
            <a:off x="779642" y="983799"/>
            <a:ext cx="10647189" cy="78021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kumimoji="1" lang="ja-JP" altLang="en-US" sz="2000" b="1" dirty="0">
                <a:solidFill>
                  <a:srgbClr val="494949"/>
                </a:solidFill>
                <a:latin typeface="+mj-ea"/>
                <a:ea typeface="+mj-ea"/>
              </a:rPr>
              <a:t>複数の決定木を並列に組み合わせて予測をするモデル</a:t>
            </a:r>
            <a:endParaRPr kumimoji="1" lang="en-US" altLang="ja-JP" sz="2000" b="1" dirty="0">
              <a:solidFill>
                <a:srgbClr val="494949"/>
              </a:solidFill>
              <a:latin typeface="+mj-ea"/>
              <a:ea typeface="+mj-ea"/>
            </a:endParaRPr>
          </a:p>
          <a:p>
            <a:r>
              <a:rPr kumimoji="1" lang="ja-JP" altLang="en-US" sz="1800" dirty="0">
                <a:solidFill>
                  <a:srgbClr val="00879E"/>
                </a:solidFill>
              </a:rPr>
              <a:t>ランダムフォレストは頑健で扱いやすいため実用的。多くの場面で使われている。</a:t>
            </a:r>
            <a:endParaRPr kumimoji="1" lang="en-US" altLang="ja-JP" sz="1800" dirty="0">
              <a:solidFill>
                <a:srgbClr val="00879E"/>
              </a:solidFill>
            </a:endParaRPr>
          </a:p>
        </p:txBody>
      </p:sp>
      <p:sp>
        <p:nvSpPr>
          <p:cNvPr id="18" name="テキスト ボックス 17">
            <a:extLst>
              <a:ext uri="{FF2B5EF4-FFF2-40B4-BE49-F238E27FC236}">
                <a16:creationId xmlns:a16="http://schemas.microsoft.com/office/drawing/2014/main" id="{FCCED9A9-A0ED-46E7-A8EA-D4F21293D783}"/>
              </a:ext>
            </a:extLst>
          </p:cNvPr>
          <p:cNvSpPr txBox="1"/>
          <p:nvPr/>
        </p:nvSpPr>
        <p:spPr>
          <a:xfrm>
            <a:off x="7007469" y="5582478"/>
            <a:ext cx="5001030" cy="340093"/>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400" dirty="0"/>
              <a:t>※ </a:t>
            </a:r>
            <a:r>
              <a:rPr lang="ja-JP" altLang="en-US" sz="1400" dirty="0"/>
              <a:t>他のモデルも外挿はうまく予測できないことが多い</a:t>
            </a:r>
          </a:p>
        </p:txBody>
      </p:sp>
    </p:spTree>
    <p:extLst>
      <p:ext uri="{BB962C8B-B14F-4D97-AF65-F5344CB8AC3E}">
        <p14:creationId xmlns:p14="http://schemas.microsoft.com/office/powerpoint/2010/main" val="114675448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この章では、代表的な機械学習手法の一つである</a:t>
            </a:r>
            <a:br>
              <a:rPr lang="en-US" altLang="ja-JP" sz="2000" b="1" dirty="0">
                <a:solidFill>
                  <a:srgbClr val="F36C37"/>
                </a:solidFill>
              </a:rPr>
            </a:br>
            <a:r>
              <a:rPr lang="ja-JP" altLang="en-US" sz="2000" b="1" dirty="0">
                <a:solidFill>
                  <a:srgbClr val="F36C37"/>
                </a:solidFill>
              </a:rPr>
              <a:t>決定木・ランダムフォレストについて学びました。</a:t>
            </a:r>
          </a:p>
          <a:p>
            <a:pPr marL="0" indent="0" algn="ctr">
              <a:lnSpc>
                <a:spcPct val="120000"/>
              </a:lnSpc>
              <a:spcBef>
                <a:spcPts val="0"/>
              </a:spcBef>
              <a:spcAft>
                <a:spcPts val="2400"/>
              </a:spcAft>
              <a:buClr>
                <a:srgbClr val="F36C37"/>
              </a:buClr>
              <a:buNone/>
            </a:pPr>
            <a:r>
              <a:rPr lang="ja-JP" altLang="en-US" sz="2000" b="1" dirty="0">
                <a:solidFill>
                  <a:srgbClr val="F36C37"/>
                </a:solidFill>
              </a:rPr>
              <a:t>また、</a:t>
            </a:r>
            <a:r>
              <a:rPr lang="en-US" altLang="ja-JP" sz="2000" b="1" dirty="0">
                <a:solidFill>
                  <a:srgbClr val="F36C37"/>
                </a:solidFill>
              </a:rPr>
              <a:t>scikit-learn</a:t>
            </a:r>
            <a:r>
              <a:rPr lang="ja-JP" altLang="en-US" sz="2000" b="1" dirty="0">
                <a:solidFill>
                  <a:srgbClr val="F36C37"/>
                </a:solidFill>
              </a:rPr>
              <a:t>で実装し、モデルのパラメータをチューニングすることで</a:t>
            </a:r>
            <a:br>
              <a:rPr lang="en-US" altLang="ja-JP" sz="2000" b="1" dirty="0">
                <a:solidFill>
                  <a:srgbClr val="F36C37"/>
                </a:solidFill>
              </a:rPr>
            </a:br>
            <a:r>
              <a:rPr lang="ja-JP" altLang="en-US" sz="2000" b="1" dirty="0">
                <a:solidFill>
                  <a:srgbClr val="F36C37"/>
                </a:solidFill>
              </a:rPr>
              <a:t>どのように結果が変わるか体験しました。</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215</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章の目標は達成できましたか？</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scikit-learn</a:t>
            </a:r>
            <a:r>
              <a:rPr lang="ja-JP" altLang="en-US" sz="2000" b="1" dirty="0"/>
              <a:t>を用いて決定木・ランダムフォレストを実装できる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モデルのパラメータをチューニングできる</a:t>
            </a:r>
            <a:endParaRPr lang="en-US" altLang="ja-JP" sz="2000" b="1" dirty="0"/>
          </a:p>
        </p:txBody>
      </p:sp>
    </p:spTree>
    <p:extLst>
      <p:ext uri="{BB962C8B-B14F-4D97-AF65-F5344CB8AC3E}">
        <p14:creationId xmlns:p14="http://schemas.microsoft.com/office/powerpoint/2010/main" val="124047044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216</a:t>
            </a:fld>
            <a:endParaRPr lang="en-US" altLang="ja-JP" dirty="0"/>
          </a:p>
        </p:txBody>
      </p:sp>
    </p:spTree>
    <p:extLst>
      <p:ext uri="{BB962C8B-B14F-4D97-AF65-F5344CB8AC3E}">
        <p14:creationId xmlns:p14="http://schemas.microsoft.com/office/powerpoint/2010/main" val="33357031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111905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5</a:t>
            </a:r>
            <a:r>
              <a:rPr lang="ja-JP" altLang="en-US" sz="3600" spc="150" dirty="0">
                <a:solidFill>
                  <a:srgbClr val="F36C37"/>
                </a:solidFill>
              </a:rPr>
              <a:t>章　勾配ブースティング木 </a:t>
            </a:r>
            <a:r>
              <a:rPr lang="en-US" altLang="ja-JP" sz="2400" spc="150" dirty="0">
                <a:solidFill>
                  <a:srgbClr val="F36C37"/>
                </a:solidFill>
              </a:rPr>
              <a:t>- LightGBM -</a:t>
            </a:r>
            <a:endParaRPr lang="ja-JP" altLang="en-US" sz="3000" spc="150" dirty="0">
              <a:solidFill>
                <a:srgbClr val="F36C37"/>
              </a:solidFill>
            </a:endParaRPr>
          </a:p>
        </p:txBody>
      </p:sp>
    </p:spTree>
    <p:extLst>
      <p:ext uri="{BB962C8B-B14F-4D97-AF65-F5344CB8AC3E}">
        <p14:creationId xmlns:p14="http://schemas.microsoft.com/office/powerpoint/2010/main" val="190894987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アイコン&#10;&#10;自動的に生成された説明">
            <a:extLst>
              <a:ext uri="{FF2B5EF4-FFF2-40B4-BE49-F238E27FC236}">
                <a16:creationId xmlns:a16="http://schemas.microsoft.com/office/drawing/2014/main" id="{FEA630D4-AE0B-44CD-9368-C996C7FE7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8299" y="4675657"/>
            <a:ext cx="2548739" cy="1691725"/>
          </a:xfrm>
          <a:prstGeom prst="rect">
            <a:avLst/>
          </a:prstGeom>
        </p:spPr>
      </p:pic>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この章では、分析コンペや実務でも人気がある、決定木の発展モデル</a:t>
            </a:r>
            <a:br>
              <a:rPr lang="en-US" altLang="ja-JP" sz="2000" b="1" dirty="0">
                <a:solidFill>
                  <a:srgbClr val="F36C37"/>
                </a:solidFill>
              </a:rPr>
            </a:br>
            <a:r>
              <a:rPr lang="ja-JP" altLang="en-US" sz="2000" b="1" dirty="0">
                <a:solidFill>
                  <a:srgbClr val="F36C37"/>
                </a:solidFill>
              </a:rPr>
              <a:t>勾配ブースティング木について学びます。</a:t>
            </a:r>
          </a:p>
          <a:p>
            <a:pPr marL="0" indent="0" algn="ctr">
              <a:lnSpc>
                <a:spcPct val="120000"/>
              </a:lnSpc>
              <a:spcBef>
                <a:spcPts val="0"/>
              </a:spcBef>
              <a:spcAft>
                <a:spcPts val="2400"/>
              </a:spcAft>
              <a:buClr>
                <a:srgbClr val="F36C37"/>
              </a:buClr>
              <a:buNone/>
            </a:pPr>
            <a:r>
              <a:rPr lang="ja-JP" altLang="en-US" sz="2000" b="1" dirty="0">
                <a:solidFill>
                  <a:srgbClr val="F36C37"/>
                </a:solidFill>
              </a:rPr>
              <a:t>また、勾配ブースティング木を</a:t>
            </a:r>
            <a:r>
              <a:rPr lang="en-US" altLang="ja-JP" sz="2000" b="1" dirty="0">
                <a:solidFill>
                  <a:srgbClr val="F36C37"/>
                </a:solidFill>
              </a:rPr>
              <a:t>LightGBM</a:t>
            </a:r>
            <a:r>
              <a:rPr lang="ja-JP" altLang="en-US" sz="2000" b="1" dirty="0">
                <a:solidFill>
                  <a:srgbClr val="F36C37"/>
                </a:solidFill>
              </a:rPr>
              <a:t>で実装し、交差検証法や</a:t>
            </a:r>
            <a:br>
              <a:rPr lang="en-US" altLang="ja-JP" sz="2000" b="1" dirty="0">
                <a:solidFill>
                  <a:srgbClr val="F36C37"/>
                </a:solidFill>
              </a:rPr>
            </a:br>
            <a:r>
              <a:rPr lang="ja-JP" altLang="en-US" sz="2000" b="1" dirty="0">
                <a:solidFill>
                  <a:srgbClr val="F36C37"/>
                </a:solidFill>
              </a:rPr>
              <a:t>グリッドサーチという手法で自動でのパラメータ探索を体験します。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218</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LightGBM</a:t>
            </a:r>
            <a:r>
              <a:rPr lang="ja-JP" altLang="en-US" sz="2000" b="1" dirty="0"/>
              <a:t>を用いて勾配ブースティング木を実装できる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交差検証法、グリッドサーチを用いたハイパーパラメータの探索が行える</a:t>
            </a:r>
            <a:endParaRPr lang="en-US" altLang="ja-JP" sz="2000" b="1" dirty="0"/>
          </a:p>
        </p:txBody>
      </p:sp>
    </p:spTree>
    <p:extLst>
      <p:ext uri="{BB962C8B-B14F-4D97-AF65-F5344CB8AC3E}">
        <p14:creationId xmlns:p14="http://schemas.microsoft.com/office/powerpoint/2010/main" val="31829858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5</a:t>
            </a:r>
            <a:r>
              <a:rPr lang="ja-JP" altLang="en-US" sz="3600" spc="150" dirty="0">
                <a:solidFill>
                  <a:srgbClr val="F36C37"/>
                </a:solidFill>
              </a:rPr>
              <a:t>章　勾配ブースティング木 </a:t>
            </a:r>
            <a:r>
              <a:rPr lang="en-US" altLang="ja-JP" sz="2400" spc="150" dirty="0">
                <a:solidFill>
                  <a:srgbClr val="F36C37"/>
                </a:solidFill>
              </a:rPr>
              <a:t>- LightGBM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219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tx1">
                    <a:lumMod val="75000"/>
                    <a:lumOff val="25000"/>
                  </a:schemeClr>
                </a:solidFill>
              </a:rPr>
              <a:t>5-1.</a:t>
            </a:r>
            <a:r>
              <a:rPr kumimoji="1" lang="ja-JP" altLang="en-US" sz="2800" b="1" spc="300" dirty="0">
                <a:solidFill>
                  <a:schemeClr val="tx1">
                    <a:lumMod val="75000"/>
                    <a:lumOff val="25000"/>
                  </a:schemeClr>
                </a:solidFill>
              </a:rPr>
              <a:t>勾配ブースティング木</a:t>
            </a:r>
            <a:endParaRPr kumimoji="1"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5-2.LightGBM</a:t>
            </a:r>
            <a:r>
              <a:rPr lang="ja-JP" altLang="en-US" sz="2800" b="1" spc="300" dirty="0">
                <a:solidFill>
                  <a:schemeClr val="tx1">
                    <a:lumMod val="75000"/>
                    <a:lumOff val="25000"/>
                  </a:schemeClr>
                </a:solidFill>
              </a:rPr>
              <a:t>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5-3.LightGBM</a:t>
            </a:r>
            <a:r>
              <a:rPr lang="ja-JP" altLang="en-US" sz="2800" b="1" spc="300" dirty="0">
                <a:solidFill>
                  <a:schemeClr val="tx1">
                    <a:lumMod val="75000"/>
                    <a:lumOff val="25000"/>
                  </a:schemeClr>
                </a:solidFill>
              </a:rPr>
              <a:t>のパラメータチューニング</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5-4.</a:t>
            </a:r>
            <a:r>
              <a:rPr lang="ja-JP" altLang="en-US" sz="2800" b="1" spc="300" dirty="0">
                <a:solidFill>
                  <a:schemeClr val="tx1">
                    <a:lumMod val="75000"/>
                    <a:lumOff val="25000"/>
                  </a:schemeClr>
                </a:solidFill>
              </a:rPr>
              <a:t>交差検証法・グリッドサーチ</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00879E"/>
                </a:solidFill>
              </a:rPr>
              <a:t>5-5.</a:t>
            </a:r>
            <a:r>
              <a:rPr lang="ja-JP" altLang="en-US" sz="2800" b="1" spc="300" dirty="0">
                <a:solidFill>
                  <a:srgbClr val="00879E"/>
                </a:solidFill>
              </a:rPr>
              <a:t>演習：</a:t>
            </a:r>
            <a:r>
              <a:rPr lang="en-US" altLang="ja-JP" sz="2800" b="1" spc="300" dirty="0">
                <a:solidFill>
                  <a:srgbClr val="00879E"/>
                </a:solidFill>
              </a:rPr>
              <a:t>LightGBM &amp; </a:t>
            </a:r>
            <a:r>
              <a:rPr lang="ja-JP" altLang="en-US" sz="2800" b="1" spc="300" dirty="0">
                <a:solidFill>
                  <a:srgbClr val="00879E"/>
                </a:solidFill>
              </a:rPr>
              <a:t>グリッドサーチ</a:t>
            </a:r>
            <a:endParaRPr lang="en-US" altLang="ja-JP" sz="2800" b="1" spc="300" dirty="0">
              <a:solidFill>
                <a:srgbClr val="00879E"/>
              </a:solidFill>
            </a:endParaRPr>
          </a:p>
        </p:txBody>
      </p:sp>
    </p:spTree>
    <p:extLst>
      <p:ext uri="{BB962C8B-B14F-4D97-AF65-F5344CB8AC3E}">
        <p14:creationId xmlns:p14="http://schemas.microsoft.com/office/powerpoint/2010/main" val="3081895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0DDD23-05B5-DAD8-EBD4-3AE5CCFA787D}"/>
              </a:ext>
            </a:extLst>
          </p:cNvPr>
          <p:cNvSpPr>
            <a:spLocks noGrp="1"/>
          </p:cNvSpPr>
          <p:nvPr>
            <p:ph type="title"/>
          </p:nvPr>
        </p:nvSpPr>
        <p:spPr/>
        <p:txBody>
          <a:bodyPr/>
          <a:lstStyle/>
          <a:p>
            <a:r>
              <a:rPr lang="ja-JP" altLang="en-US"/>
              <a:t>目的・課題設定の不足</a:t>
            </a:r>
            <a:endParaRPr kumimoji="1" lang="ja-JP" altLang="en-US"/>
          </a:p>
        </p:txBody>
      </p:sp>
      <p:sp>
        <p:nvSpPr>
          <p:cNvPr id="4" name="テキスト ボックス 3">
            <a:extLst>
              <a:ext uri="{FF2B5EF4-FFF2-40B4-BE49-F238E27FC236}">
                <a16:creationId xmlns:a16="http://schemas.microsoft.com/office/drawing/2014/main" id="{188FBE4B-4E9E-05B2-5A69-E7DFBE247ECD}"/>
              </a:ext>
            </a:extLst>
          </p:cNvPr>
          <p:cNvSpPr txBox="1"/>
          <p:nvPr/>
        </p:nvSpPr>
        <p:spPr>
          <a:xfrm>
            <a:off x="1486542" y="2221988"/>
            <a:ext cx="9289723" cy="1200329"/>
          </a:xfrm>
          <a:prstGeom prst="rect">
            <a:avLst/>
          </a:prstGeom>
          <a:solidFill>
            <a:schemeClr val="bg1"/>
          </a:solidFill>
        </p:spPr>
        <p:txBody>
          <a:bodyPr wrap="none" rtlCol="0">
            <a:spAutoFit/>
          </a:bodyPr>
          <a:lstStyle/>
          <a:p>
            <a:pPr marL="342900" indent="-342900">
              <a:buClr>
                <a:srgbClr val="F36C37"/>
              </a:buClr>
              <a:buFont typeface="Wingdings" pitchFamily="2" charset="2"/>
              <a:buChar char="n"/>
            </a:pPr>
            <a:r>
              <a:rPr lang="en-US" altLang="ja-JP" dirty="0"/>
              <a:t>AI</a:t>
            </a:r>
            <a:r>
              <a:rPr lang="ja-JP" altLang="en-US"/>
              <a:t>を導入することが目的になってしまっている</a:t>
            </a:r>
            <a:endParaRPr lang="en-US" altLang="ja-JP" dirty="0"/>
          </a:p>
          <a:p>
            <a:pPr marL="342900" indent="-342900">
              <a:buClr>
                <a:srgbClr val="F36C37"/>
              </a:buClr>
              <a:buFont typeface="Wingdings" pitchFamily="2" charset="2"/>
              <a:buChar char="n"/>
            </a:pPr>
            <a:r>
              <a:rPr lang="ja-JP" altLang="en-US"/>
              <a:t>会社のトップから</a:t>
            </a:r>
            <a:r>
              <a:rPr lang="en-US" altLang="ja-JP" dirty="0"/>
              <a:t>DX</a:t>
            </a:r>
            <a:r>
              <a:rPr lang="ja-JP" altLang="en-US"/>
              <a:t>実現・</a:t>
            </a:r>
            <a:r>
              <a:rPr lang="en-US" altLang="ja-JP" dirty="0"/>
              <a:t>AI</a:t>
            </a:r>
            <a:r>
              <a:rPr lang="ja-JP" altLang="en-US"/>
              <a:t>導入を指示されたが、目的がはっきりしないまま</a:t>
            </a:r>
            <a:br>
              <a:rPr lang="ja-JP" altLang="en-US"/>
            </a:br>
            <a:r>
              <a:rPr lang="ja-JP" altLang="en-US"/>
              <a:t>プロジェクトを進めてしまった</a:t>
            </a:r>
            <a:endParaRPr lang="en-US" altLang="ja-JP" dirty="0"/>
          </a:p>
          <a:p>
            <a:pPr marL="342900" indent="-342900">
              <a:buClr>
                <a:srgbClr val="F36C37"/>
              </a:buClr>
              <a:buFont typeface="Wingdings" pitchFamily="2" charset="2"/>
              <a:buChar char="n"/>
            </a:pPr>
            <a:r>
              <a:rPr lang="en-US" altLang="ja-JP" dirty="0"/>
              <a:t>AI</a:t>
            </a:r>
            <a:r>
              <a:rPr lang="ja-JP" altLang="en-US"/>
              <a:t>技術の検証は成功したが、事業にどう結び付くのかが不明なまま頓挫してしまった</a:t>
            </a:r>
            <a:endParaRPr kumimoji="1" lang="ja-JP" altLang="en-US"/>
          </a:p>
        </p:txBody>
      </p:sp>
      <p:sp>
        <p:nvSpPr>
          <p:cNvPr id="5" name="テキスト ボックス 4">
            <a:extLst>
              <a:ext uri="{FF2B5EF4-FFF2-40B4-BE49-F238E27FC236}">
                <a16:creationId xmlns:a16="http://schemas.microsoft.com/office/drawing/2014/main" id="{46680C37-97F8-7556-448D-30C2CC823513}"/>
              </a:ext>
            </a:extLst>
          </p:cNvPr>
          <p:cNvSpPr txBox="1"/>
          <p:nvPr/>
        </p:nvSpPr>
        <p:spPr>
          <a:xfrm>
            <a:off x="3352801" y="2825193"/>
            <a:ext cx="184731" cy="646331"/>
          </a:xfrm>
          <a:prstGeom prst="rect">
            <a:avLst/>
          </a:prstGeom>
          <a:noFill/>
        </p:spPr>
        <p:txBody>
          <a:bodyPr wrap="none" rtlCol="0">
            <a:spAutoFit/>
          </a:bodyPr>
          <a:lstStyle/>
          <a:p>
            <a:br>
              <a:rPr lang="ja-JP" altLang="en-US"/>
            </a:br>
            <a:endParaRPr kumimoji="1" lang="ja-JP" altLang="en-US"/>
          </a:p>
        </p:txBody>
      </p:sp>
      <p:sp>
        <p:nvSpPr>
          <p:cNvPr id="6" name="テキスト ボックス 5">
            <a:extLst>
              <a:ext uri="{FF2B5EF4-FFF2-40B4-BE49-F238E27FC236}">
                <a16:creationId xmlns:a16="http://schemas.microsoft.com/office/drawing/2014/main" id="{0960289F-7B2C-1C5B-A11C-3089B30A6A9F}"/>
              </a:ext>
            </a:extLst>
          </p:cNvPr>
          <p:cNvSpPr txBox="1"/>
          <p:nvPr/>
        </p:nvSpPr>
        <p:spPr>
          <a:xfrm>
            <a:off x="2424159" y="5585991"/>
            <a:ext cx="7343677" cy="400110"/>
          </a:xfrm>
          <a:prstGeom prst="rect">
            <a:avLst/>
          </a:prstGeom>
          <a:solidFill>
            <a:srgbClr val="F36C37"/>
          </a:solidFill>
        </p:spPr>
        <p:txBody>
          <a:bodyPr wrap="none" rtlCol="0">
            <a:spAutoFit/>
          </a:bodyPr>
          <a:lstStyle/>
          <a:p>
            <a:pPr algn="ctr" defTabSz="914400" fontAlgn="base">
              <a:spcBef>
                <a:spcPct val="0"/>
              </a:spcBef>
              <a:spcAft>
                <a:spcPct val="0"/>
              </a:spcAft>
            </a:pPr>
            <a:r>
              <a:rPr kumimoji="1" lang="en-US" altLang="ja-JP" sz="2000" b="1" dirty="0">
                <a:solidFill>
                  <a:schemeClr val="bg1"/>
                </a:solidFill>
                <a:latin typeface="+mn-ea"/>
              </a:rPr>
              <a:t>AI </a:t>
            </a:r>
            <a:r>
              <a:rPr kumimoji="1" lang="ja-JP" altLang="en-US" sz="2000" b="1">
                <a:solidFill>
                  <a:schemeClr val="bg1"/>
                </a:solidFill>
                <a:latin typeface="+mn-ea"/>
              </a:rPr>
              <a:t>は導入・活用が目的ではなく、利益を上げるための</a:t>
            </a:r>
            <a:r>
              <a:rPr kumimoji="1" lang="en-US" altLang="ja-JP" sz="2000" b="1" dirty="0">
                <a:solidFill>
                  <a:schemeClr val="bg1"/>
                </a:solidFill>
                <a:latin typeface="+mn-ea"/>
              </a:rPr>
              <a:t> 1 </a:t>
            </a:r>
            <a:r>
              <a:rPr kumimoji="1" lang="ja-JP" altLang="en-US" sz="2000" b="1">
                <a:solidFill>
                  <a:schemeClr val="bg1"/>
                </a:solidFill>
                <a:latin typeface="+mn-ea"/>
              </a:rPr>
              <a:t>手段</a:t>
            </a:r>
            <a:endParaRPr kumimoji="1" lang="ja-JP" altLang="en-US" sz="2000" b="1" dirty="0">
              <a:solidFill>
                <a:schemeClr val="bg1"/>
              </a:solidFill>
              <a:latin typeface="+mn-ea"/>
            </a:endParaRPr>
          </a:p>
        </p:txBody>
      </p:sp>
      <p:sp>
        <p:nvSpPr>
          <p:cNvPr id="12" name="下矢印 11">
            <a:extLst>
              <a:ext uri="{FF2B5EF4-FFF2-40B4-BE49-F238E27FC236}">
                <a16:creationId xmlns:a16="http://schemas.microsoft.com/office/drawing/2014/main" id="{415A2A73-3EFD-D4C7-1C90-35EBDBA6351F}"/>
              </a:ext>
            </a:extLst>
          </p:cNvPr>
          <p:cNvSpPr/>
          <p:nvPr/>
        </p:nvSpPr>
        <p:spPr>
          <a:xfrm>
            <a:off x="5212078" y="3689081"/>
            <a:ext cx="1767840" cy="333092"/>
          </a:xfrm>
          <a:prstGeom prst="downArrow">
            <a:avLst/>
          </a:prstGeom>
          <a:solidFill>
            <a:srgbClr val="F36C3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93E0158F-61BE-402C-31E7-5CE029B31306}"/>
              </a:ext>
            </a:extLst>
          </p:cNvPr>
          <p:cNvSpPr txBox="1"/>
          <p:nvPr/>
        </p:nvSpPr>
        <p:spPr>
          <a:xfrm>
            <a:off x="1486542" y="4288937"/>
            <a:ext cx="8481809" cy="400110"/>
          </a:xfrm>
          <a:prstGeom prst="rect">
            <a:avLst/>
          </a:prstGeom>
          <a:noFill/>
        </p:spPr>
        <p:txBody>
          <a:bodyPr wrap="none" rtlCol="0">
            <a:spAutoFit/>
          </a:bodyPr>
          <a:lstStyle/>
          <a:p>
            <a:pPr marL="342900" indent="-342900">
              <a:buClr>
                <a:srgbClr val="F36C37"/>
              </a:buClr>
              <a:buFont typeface="Wingdings" pitchFamily="2" charset="2"/>
              <a:buChar char="ü"/>
            </a:pPr>
            <a:r>
              <a:rPr kumimoji="1" lang="ja-JP" altLang="en-US" sz="2000"/>
              <a:t>現状を精査し、</a:t>
            </a:r>
            <a:r>
              <a:rPr kumimoji="1" lang="ja-JP" altLang="en-US" sz="2000">
                <a:solidFill>
                  <a:srgbClr val="F36C37"/>
                </a:solidFill>
              </a:rPr>
              <a:t>本質的な改善点や課題</a:t>
            </a:r>
            <a:r>
              <a:rPr kumimoji="1" lang="ja-JP" altLang="en-US" sz="2000"/>
              <a:t>がどこにあるのかを突き止める</a:t>
            </a:r>
          </a:p>
        </p:txBody>
      </p:sp>
      <p:pic>
        <p:nvPicPr>
          <p:cNvPr id="14" name="図 13" descr="アイコン&#10;&#10;自動的に生成された説明">
            <a:extLst>
              <a:ext uri="{FF2B5EF4-FFF2-40B4-BE49-F238E27FC236}">
                <a16:creationId xmlns:a16="http://schemas.microsoft.com/office/drawing/2014/main" id="{60A0DF08-2660-8049-AEDC-C22483350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896" y="5543641"/>
            <a:ext cx="426733" cy="427586"/>
          </a:xfrm>
          <a:prstGeom prst="rect">
            <a:avLst/>
          </a:prstGeom>
        </p:spPr>
      </p:pic>
      <p:sp>
        <p:nvSpPr>
          <p:cNvPr id="15" name="四角形: 角を丸くする 9">
            <a:extLst>
              <a:ext uri="{FF2B5EF4-FFF2-40B4-BE49-F238E27FC236}">
                <a16:creationId xmlns:a16="http://schemas.microsoft.com/office/drawing/2014/main" id="{45A78B21-0B56-D512-0FD2-7A91501650FF}"/>
              </a:ext>
            </a:extLst>
          </p:cNvPr>
          <p:cNvSpPr/>
          <p:nvPr/>
        </p:nvSpPr>
        <p:spPr bwMode="auto">
          <a:xfrm>
            <a:off x="551393" y="1334128"/>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ユースケース</a:t>
            </a:r>
            <a:endParaRPr kumimoji="1" lang="en-US" altLang="ja-JP" sz="2000" b="1" dirty="0">
              <a:solidFill>
                <a:srgbClr val="F36C37"/>
              </a:solidFill>
              <a:latin typeface="+mj-ea"/>
              <a:ea typeface="+mj-ea"/>
            </a:endParaRPr>
          </a:p>
        </p:txBody>
      </p:sp>
    </p:spTree>
    <p:extLst>
      <p:ext uri="{BB962C8B-B14F-4D97-AF65-F5344CB8AC3E}">
        <p14:creationId xmlns:p14="http://schemas.microsoft.com/office/powerpoint/2010/main" val="207247258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07348" y="945025"/>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徐々に誤差が小さくなるように複数の決定木を作成　勾配ブースティング木</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863758" y="1398947"/>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勾配ブースティング木</a:t>
            </a:r>
          </a:p>
          <a:p>
            <a:pPr lvl="1">
              <a:buClr>
                <a:srgbClr val="F36C37"/>
              </a:buClr>
            </a:pPr>
            <a:r>
              <a:rPr lang="ja-JP" altLang="en-US" sz="1400" b="1" dirty="0"/>
              <a:t>以下のように決定木の作成を繰り返す。</a:t>
            </a:r>
            <a:endParaRPr lang="en-US" altLang="ja-JP" sz="1400" b="1" dirty="0"/>
          </a:p>
          <a:p>
            <a:pPr marL="1200150" lvl="2" indent="-342900">
              <a:buClr>
                <a:srgbClr val="F36C37"/>
              </a:buClr>
              <a:buFont typeface="+mj-lt"/>
              <a:buAutoNum type="arabicPeriod"/>
            </a:pPr>
            <a:r>
              <a:rPr lang="ja-JP" altLang="en-US" sz="1300" b="1" dirty="0"/>
              <a:t>決定木を作成（最初は目的変数の平均を計算）</a:t>
            </a:r>
            <a:endParaRPr lang="en-US" altLang="ja-JP" sz="1300" b="1" dirty="0"/>
          </a:p>
          <a:p>
            <a:pPr marL="1200150" lvl="2" indent="-342900">
              <a:buClr>
                <a:srgbClr val="F36C37"/>
              </a:buClr>
              <a:buFont typeface="+mj-lt"/>
              <a:buAutoNum type="arabicPeriod"/>
            </a:pPr>
            <a:r>
              <a:rPr lang="ja-JP" altLang="en-US" sz="1300" b="1" dirty="0"/>
              <a:t>それまでに作成した木をアンサンブルして予測を行う</a:t>
            </a:r>
            <a:endParaRPr lang="en-US" altLang="ja-JP" sz="1300" b="1" dirty="0"/>
          </a:p>
          <a:p>
            <a:pPr marL="1200150" lvl="2" indent="-342900">
              <a:buClr>
                <a:srgbClr val="F36C37"/>
              </a:buClr>
              <a:buFont typeface="+mj-lt"/>
              <a:buAutoNum type="arabicPeriod"/>
            </a:pPr>
            <a:r>
              <a:rPr lang="ja-JP" altLang="en-US" sz="1300" b="1" dirty="0"/>
              <a:t>正解に対する誤差を計算</a:t>
            </a:r>
            <a:endParaRPr lang="en-US" altLang="ja-JP" sz="1300" b="1" dirty="0"/>
          </a:p>
          <a:p>
            <a:pPr marL="1200150" lvl="2" indent="-342900">
              <a:buClr>
                <a:srgbClr val="F36C37"/>
              </a:buClr>
              <a:buFont typeface="+mj-lt"/>
              <a:buAutoNum type="arabicPeriod"/>
            </a:pPr>
            <a:r>
              <a:rPr lang="ja-JP" altLang="en-US" sz="1300" b="1" dirty="0"/>
              <a:t>誤差が小さくなるように次の木を作成</a:t>
            </a:r>
          </a:p>
          <a:p>
            <a:pPr lvl="1">
              <a:buClr>
                <a:srgbClr val="F36C37"/>
              </a:buClr>
            </a:pPr>
            <a:r>
              <a:rPr lang="ja-JP" altLang="en-US" sz="1400" b="1" dirty="0"/>
              <a:t>最終的に予測をする際は初期の木から最終の木までのアンサンブル学習になり、過学習を起こしにくい。</a:t>
            </a:r>
            <a:endParaRPr lang="en-US" altLang="ja-JP" sz="1400" b="1" dirty="0"/>
          </a:p>
          <a:p>
            <a:pPr lvl="1">
              <a:buClr>
                <a:srgbClr val="F36C37"/>
              </a:buClr>
            </a:pPr>
            <a:r>
              <a:rPr lang="ja-JP" altLang="en-US" sz="1400" b="1" dirty="0"/>
              <a:t>パラメータチューニングががやや複雑だが、チューニングすれば高い精度が出ることが多い。</a:t>
            </a:r>
            <a:endParaRPr lang="en-US" altLang="ja-JP" sz="1400" b="1" dirty="0"/>
          </a:p>
          <a:p>
            <a:pPr lvl="1">
              <a:buClr>
                <a:srgbClr val="F36C37"/>
              </a:buClr>
            </a:pPr>
            <a:r>
              <a:rPr lang="ja-JP" altLang="en-US" sz="1400" b="1" dirty="0"/>
              <a:t>スケーリングがいらないだけでなく、欠損値もそのまま扱うことができる。</a:t>
            </a:r>
          </a:p>
          <a:p>
            <a:pPr lvl="1">
              <a:buClr>
                <a:srgbClr val="F36C37"/>
              </a:buClr>
            </a:pPr>
            <a:r>
              <a:rPr lang="ja-JP" altLang="en-US" sz="1400" b="1" dirty="0"/>
              <a:t>決定木と同じように説明変数の重要度を確認できる。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5-1-1.</a:t>
            </a:r>
            <a:r>
              <a:rPr lang="ja-JP" altLang="en-US" dirty="0"/>
              <a:t>勾配ブースティング木（</a:t>
            </a:r>
            <a:r>
              <a:rPr lang="en-US" altLang="ja-JP" dirty="0"/>
              <a:t>GBDT</a:t>
            </a:r>
            <a:r>
              <a:rPr lang="ja-JP" altLang="en-US" dirty="0"/>
              <a:t>）とは</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220</a:t>
            </a:fld>
            <a:endParaRPr kumimoji="1" lang="ja-JP" altLang="en-US"/>
          </a:p>
        </p:txBody>
      </p:sp>
      <mc:AlternateContent xmlns:mc="http://schemas.openxmlformats.org/markup-compatibility/2006" xmlns:a14="http://schemas.microsoft.com/office/drawing/2010/main">
        <mc:Choice Requires="a14">
          <p:sp>
            <p:nvSpPr>
              <p:cNvPr id="177" name="正方形/長方形 176">
                <a:extLst>
                  <a:ext uri="{FF2B5EF4-FFF2-40B4-BE49-F238E27FC236}">
                    <a16:creationId xmlns:a16="http://schemas.microsoft.com/office/drawing/2014/main" id="{A04D8997-216E-4231-A7E2-1770BC240D96}"/>
                  </a:ext>
                </a:extLst>
              </p:cNvPr>
              <p:cNvSpPr/>
              <p:nvPr/>
            </p:nvSpPr>
            <p:spPr>
              <a:xfrm>
                <a:off x="2938123" y="4213085"/>
                <a:ext cx="761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rgbClr val="494949"/>
                          </a:solidFill>
                          <a:latin typeface="Cambria Math" panose="02040503050406030204" pitchFamily="18" charset="0"/>
                          <a:ea typeface="Cambria Math" panose="02040503050406030204" pitchFamily="18" charset="0"/>
                        </a:rPr>
                        <m:t>= </m:t>
                      </m:r>
                      <m:acc>
                        <m:accPr>
                          <m:chr m:val="̂"/>
                          <m:ctrlPr>
                            <a:rPr kumimoji="1" lang="en-US" altLang="ja-JP" b="1" i="1" smtClean="0">
                              <a:solidFill>
                                <a:srgbClr val="494949"/>
                              </a:solidFill>
                              <a:latin typeface="Cambria Math" panose="02040503050406030204" pitchFamily="18" charset="0"/>
                              <a:ea typeface="Cambria Math" panose="02040503050406030204" pitchFamily="18" charset="0"/>
                            </a:rPr>
                          </m:ctrlPr>
                        </m:accPr>
                        <m:e>
                          <m:r>
                            <m:rPr>
                              <m:sty m:val="p"/>
                            </m:rPr>
                            <a:rPr kumimoji="1" lang="en-US" altLang="ja-JP" b="1" i="1">
                              <a:solidFill>
                                <a:srgbClr val="494949"/>
                              </a:solidFill>
                              <a:latin typeface="Cambria Math" panose="02040503050406030204" pitchFamily="18" charset="0"/>
                              <a:ea typeface="Cambria Math" panose="02040503050406030204" pitchFamily="18" charset="0"/>
                            </a:rPr>
                            <m:t>y</m:t>
                          </m:r>
                        </m:e>
                      </m:acc>
                      <m:r>
                        <a:rPr kumimoji="1" lang="en-US" altLang="ja-JP" b="0" i="1" baseline="-25000" smtClean="0">
                          <a:solidFill>
                            <a:srgbClr val="494949"/>
                          </a:solidFill>
                          <a:latin typeface="Cambria Math" panose="02040503050406030204" pitchFamily="18" charset="0"/>
                          <a:ea typeface="Cambria Math" panose="02040503050406030204" pitchFamily="18" charset="0"/>
                        </a:rPr>
                        <m:t>1</m:t>
                      </m:r>
                    </m:oMath>
                  </m:oMathPara>
                </a14:m>
                <a:endParaRPr lang="ja-JP" altLang="en-US" dirty="0">
                  <a:solidFill>
                    <a:srgbClr val="494949"/>
                  </a:solidFill>
                </a:endParaRPr>
              </a:p>
            </p:txBody>
          </p:sp>
        </mc:Choice>
        <mc:Fallback xmlns="">
          <p:sp>
            <p:nvSpPr>
              <p:cNvPr id="177" name="正方形/長方形 176">
                <a:extLst>
                  <a:ext uri="{FF2B5EF4-FFF2-40B4-BE49-F238E27FC236}">
                    <a16:creationId xmlns:a16="http://schemas.microsoft.com/office/drawing/2014/main" id="{A04D8997-216E-4231-A7E2-1770BC240D96}"/>
                  </a:ext>
                </a:extLst>
              </p:cNvPr>
              <p:cNvSpPr>
                <a:spLocks noRot="1" noChangeAspect="1" noMove="1" noResize="1" noEditPoints="1" noAdjustHandles="1" noChangeArrowheads="1" noChangeShapeType="1" noTextEdit="1"/>
              </p:cNvSpPr>
              <p:nvPr/>
            </p:nvSpPr>
            <p:spPr>
              <a:xfrm>
                <a:off x="2938123" y="4213085"/>
                <a:ext cx="761479" cy="369332"/>
              </a:xfrm>
              <a:prstGeom prst="rect">
                <a:avLst/>
              </a:prstGeom>
              <a:blipFill>
                <a:blip r:embed="rId3"/>
                <a:stretch>
                  <a:fillRect t="-4918" r="-19200" b="-8197"/>
                </a:stretch>
              </a:blipFill>
            </p:spPr>
            <p:txBody>
              <a:bodyPr/>
              <a:lstStyle/>
              <a:p>
                <a:r>
                  <a:rPr lang="ja-JP" altLang="en-US">
                    <a:noFill/>
                  </a:rPr>
                  <a:t> </a:t>
                </a:r>
              </a:p>
            </p:txBody>
          </p:sp>
        </mc:Fallback>
      </mc:AlternateContent>
      <p:grpSp>
        <p:nvGrpSpPr>
          <p:cNvPr id="19" name="グループ化 18">
            <a:extLst>
              <a:ext uri="{FF2B5EF4-FFF2-40B4-BE49-F238E27FC236}">
                <a16:creationId xmlns:a16="http://schemas.microsoft.com/office/drawing/2014/main" id="{E243C79E-6180-4ECB-94B3-A57F7544320D}"/>
              </a:ext>
            </a:extLst>
          </p:cNvPr>
          <p:cNvGrpSpPr/>
          <p:nvPr/>
        </p:nvGrpSpPr>
        <p:grpSpPr>
          <a:xfrm>
            <a:off x="3017189" y="4817382"/>
            <a:ext cx="682413" cy="622719"/>
            <a:chOff x="3123531" y="5228712"/>
            <a:chExt cx="682413" cy="622719"/>
          </a:xfrm>
        </p:grpSpPr>
        <p:grpSp>
          <p:nvGrpSpPr>
            <p:cNvPr id="157" name="グループ化 156">
              <a:extLst>
                <a:ext uri="{FF2B5EF4-FFF2-40B4-BE49-F238E27FC236}">
                  <a16:creationId xmlns:a16="http://schemas.microsoft.com/office/drawing/2014/main" id="{E6DF4EF4-7A5D-4F8C-9914-6CD4766A12B9}"/>
                </a:ext>
              </a:extLst>
            </p:cNvPr>
            <p:cNvGrpSpPr/>
            <p:nvPr/>
          </p:nvGrpSpPr>
          <p:grpSpPr>
            <a:xfrm>
              <a:off x="3123531" y="5228712"/>
              <a:ext cx="682413" cy="622719"/>
              <a:chOff x="7966707" y="2553030"/>
              <a:chExt cx="540667" cy="493371"/>
            </a:xfrm>
          </p:grpSpPr>
          <p:sp>
            <p:nvSpPr>
              <p:cNvPr id="158" name="楕円 157">
                <a:extLst>
                  <a:ext uri="{FF2B5EF4-FFF2-40B4-BE49-F238E27FC236}">
                    <a16:creationId xmlns:a16="http://schemas.microsoft.com/office/drawing/2014/main" id="{E2AD5E07-FA93-48DB-9559-1FC38D22119E}"/>
                  </a:ext>
                </a:extLst>
              </p:cNvPr>
              <p:cNvSpPr/>
              <p:nvPr/>
            </p:nvSpPr>
            <p:spPr>
              <a:xfrm flipH="1">
                <a:off x="8144367" y="2553030"/>
                <a:ext cx="181503" cy="181503"/>
              </a:xfrm>
              <a:prstGeom prst="ellipse">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59" name="グループ化 158">
                <a:extLst>
                  <a:ext uri="{FF2B5EF4-FFF2-40B4-BE49-F238E27FC236}">
                    <a16:creationId xmlns:a16="http://schemas.microsoft.com/office/drawing/2014/main" id="{D6A1AF9A-FF4C-4A8E-8AB8-7773CD0D2664}"/>
                  </a:ext>
                </a:extLst>
              </p:cNvPr>
              <p:cNvGrpSpPr/>
              <p:nvPr/>
            </p:nvGrpSpPr>
            <p:grpSpPr>
              <a:xfrm flipH="1">
                <a:off x="7966707" y="2864898"/>
                <a:ext cx="540667" cy="181503"/>
                <a:chOff x="7713802" y="2325713"/>
                <a:chExt cx="540667" cy="181503"/>
              </a:xfrm>
              <a:solidFill>
                <a:schemeClr val="accent6"/>
              </a:solidFill>
            </p:grpSpPr>
            <p:sp>
              <p:nvSpPr>
                <p:cNvPr id="160" name="楕円 159">
                  <a:extLst>
                    <a:ext uri="{FF2B5EF4-FFF2-40B4-BE49-F238E27FC236}">
                      <a16:creationId xmlns:a16="http://schemas.microsoft.com/office/drawing/2014/main" id="{92DC0733-CA69-4DF4-8E75-446CAFB07C3F}"/>
                    </a:ext>
                  </a:extLst>
                </p:cNvPr>
                <p:cNvSpPr/>
                <p:nvPr/>
              </p:nvSpPr>
              <p:spPr>
                <a:xfrm>
                  <a:off x="7713802" y="2325713"/>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61" name="楕円 160">
                  <a:extLst>
                    <a:ext uri="{FF2B5EF4-FFF2-40B4-BE49-F238E27FC236}">
                      <a16:creationId xmlns:a16="http://schemas.microsoft.com/office/drawing/2014/main" id="{0AAC82E2-45A8-46EC-9C20-E2FF4F831E42}"/>
                    </a:ext>
                  </a:extLst>
                </p:cNvPr>
                <p:cNvSpPr/>
                <p:nvPr/>
              </p:nvSpPr>
              <p:spPr>
                <a:xfrm>
                  <a:off x="8072966" y="2325713"/>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cxnSp>
          <p:nvCxnSpPr>
            <p:cNvPr id="15" name="コネクタ: 曲線 14">
              <a:extLst>
                <a:ext uri="{FF2B5EF4-FFF2-40B4-BE49-F238E27FC236}">
                  <a16:creationId xmlns:a16="http://schemas.microsoft.com/office/drawing/2014/main" id="{D4A8E24F-9A11-4CBC-9524-DD4DC83EC0CD}"/>
                </a:ext>
              </a:extLst>
            </p:cNvPr>
            <p:cNvCxnSpPr>
              <a:cxnSpLocks/>
              <a:stCxn id="158" idx="4"/>
              <a:endCxn id="160" idx="0"/>
            </p:cNvCxnSpPr>
            <p:nvPr/>
          </p:nvCxnSpPr>
          <p:spPr>
            <a:xfrm rot="16200000" flipH="1">
              <a:off x="3494584" y="5425526"/>
              <a:ext cx="164543" cy="229089"/>
            </a:xfrm>
            <a:prstGeom prst="curvedConnector3">
              <a:avLst/>
            </a:prstGeom>
            <a:ln w="19050">
              <a:solidFill>
                <a:srgbClr val="FF8082"/>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9" name="コネクタ: 曲線 178">
              <a:extLst>
                <a:ext uri="{FF2B5EF4-FFF2-40B4-BE49-F238E27FC236}">
                  <a16:creationId xmlns:a16="http://schemas.microsoft.com/office/drawing/2014/main" id="{E6E364C2-8842-4BEB-9F8D-A0183269351F}"/>
                </a:ext>
              </a:extLst>
            </p:cNvPr>
            <p:cNvCxnSpPr>
              <a:cxnSpLocks/>
              <a:stCxn id="158" idx="4"/>
              <a:endCxn id="161" idx="0"/>
            </p:cNvCxnSpPr>
            <p:nvPr/>
          </p:nvCxnSpPr>
          <p:spPr>
            <a:xfrm rot="5400000">
              <a:off x="3267922" y="5427953"/>
              <a:ext cx="164543" cy="224237"/>
            </a:xfrm>
            <a:prstGeom prst="curvedConnector3">
              <a:avLst>
                <a:gd name="adj1" fmla="val 50000"/>
              </a:avLst>
            </a:prstGeom>
            <a:ln w="19050">
              <a:solidFill>
                <a:srgbClr val="FF8082"/>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180" name="グループ化 179">
            <a:extLst>
              <a:ext uri="{FF2B5EF4-FFF2-40B4-BE49-F238E27FC236}">
                <a16:creationId xmlns:a16="http://schemas.microsoft.com/office/drawing/2014/main" id="{33B3265F-E4AB-4CD5-9A69-78B870F4DAD6}"/>
              </a:ext>
            </a:extLst>
          </p:cNvPr>
          <p:cNvGrpSpPr/>
          <p:nvPr/>
        </p:nvGrpSpPr>
        <p:grpSpPr>
          <a:xfrm>
            <a:off x="1957293" y="4081772"/>
            <a:ext cx="682413" cy="622719"/>
            <a:chOff x="3123531" y="5228712"/>
            <a:chExt cx="682413" cy="622719"/>
          </a:xfrm>
        </p:grpSpPr>
        <p:grpSp>
          <p:nvGrpSpPr>
            <p:cNvPr id="181" name="グループ化 180">
              <a:extLst>
                <a:ext uri="{FF2B5EF4-FFF2-40B4-BE49-F238E27FC236}">
                  <a16:creationId xmlns:a16="http://schemas.microsoft.com/office/drawing/2014/main" id="{457A161D-3837-430E-964E-B96CDE6BC49D}"/>
                </a:ext>
              </a:extLst>
            </p:cNvPr>
            <p:cNvGrpSpPr/>
            <p:nvPr/>
          </p:nvGrpSpPr>
          <p:grpSpPr>
            <a:xfrm>
              <a:off x="3123531" y="5228712"/>
              <a:ext cx="682413" cy="622719"/>
              <a:chOff x="7966707" y="2553030"/>
              <a:chExt cx="540667" cy="493371"/>
            </a:xfrm>
          </p:grpSpPr>
          <p:sp>
            <p:nvSpPr>
              <p:cNvPr id="184" name="楕円 183">
                <a:extLst>
                  <a:ext uri="{FF2B5EF4-FFF2-40B4-BE49-F238E27FC236}">
                    <a16:creationId xmlns:a16="http://schemas.microsoft.com/office/drawing/2014/main" id="{AFA0409D-6623-4A6E-AA1A-F2E81E3AAAFA}"/>
                  </a:ext>
                </a:extLst>
              </p:cNvPr>
              <p:cNvSpPr/>
              <p:nvPr/>
            </p:nvSpPr>
            <p:spPr>
              <a:xfrm flipH="1">
                <a:off x="8144367" y="2553030"/>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85" name="グループ化 184">
                <a:extLst>
                  <a:ext uri="{FF2B5EF4-FFF2-40B4-BE49-F238E27FC236}">
                    <a16:creationId xmlns:a16="http://schemas.microsoft.com/office/drawing/2014/main" id="{5E6D1502-5590-4108-83FD-76523822D868}"/>
                  </a:ext>
                </a:extLst>
              </p:cNvPr>
              <p:cNvGrpSpPr/>
              <p:nvPr/>
            </p:nvGrpSpPr>
            <p:grpSpPr>
              <a:xfrm flipH="1">
                <a:off x="7966707" y="2864898"/>
                <a:ext cx="540667" cy="181503"/>
                <a:chOff x="7713802" y="2325713"/>
                <a:chExt cx="540667" cy="181503"/>
              </a:xfrm>
              <a:solidFill>
                <a:schemeClr val="accent6"/>
              </a:solidFill>
            </p:grpSpPr>
            <p:sp>
              <p:nvSpPr>
                <p:cNvPr id="186" name="楕円 185">
                  <a:extLst>
                    <a:ext uri="{FF2B5EF4-FFF2-40B4-BE49-F238E27FC236}">
                      <a16:creationId xmlns:a16="http://schemas.microsoft.com/office/drawing/2014/main" id="{82DAD0D4-CA2E-4A23-9FF9-AAC493BA118A}"/>
                    </a:ext>
                  </a:extLst>
                </p:cNvPr>
                <p:cNvSpPr/>
                <p:nvPr/>
              </p:nvSpPr>
              <p:spPr>
                <a:xfrm>
                  <a:off x="7713802" y="2325713"/>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87" name="楕円 186">
                  <a:extLst>
                    <a:ext uri="{FF2B5EF4-FFF2-40B4-BE49-F238E27FC236}">
                      <a16:creationId xmlns:a16="http://schemas.microsoft.com/office/drawing/2014/main" id="{0F0BF2C6-B81A-4466-80B5-3CA3D460A342}"/>
                    </a:ext>
                  </a:extLst>
                </p:cNvPr>
                <p:cNvSpPr/>
                <p:nvPr/>
              </p:nvSpPr>
              <p:spPr>
                <a:xfrm>
                  <a:off x="8072966" y="2325713"/>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cxnSp>
          <p:nvCxnSpPr>
            <p:cNvPr id="182" name="コネクタ: 曲線 181">
              <a:extLst>
                <a:ext uri="{FF2B5EF4-FFF2-40B4-BE49-F238E27FC236}">
                  <a16:creationId xmlns:a16="http://schemas.microsoft.com/office/drawing/2014/main" id="{D4C3C38E-8C36-42E4-9340-D368F708C207}"/>
                </a:ext>
              </a:extLst>
            </p:cNvPr>
            <p:cNvCxnSpPr>
              <a:cxnSpLocks/>
              <a:stCxn id="184" idx="4"/>
              <a:endCxn id="186" idx="0"/>
            </p:cNvCxnSpPr>
            <p:nvPr/>
          </p:nvCxnSpPr>
          <p:spPr>
            <a:xfrm rot="16200000" flipH="1">
              <a:off x="3494584" y="5425526"/>
              <a:ext cx="164543" cy="229089"/>
            </a:xfrm>
            <a:prstGeom prst="curvedConnector3">
              <a:avLst/>
            </a:prstGeom>
            <a:ln w="1905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3" name="コネクタ: 曲線 182">
              <a:extLst>
                <a:ext uri="{FF2B5EF4-FFF2-40B4-BE49-F238E27FC236}">
                  <a16:creationId xmlns:a16="http://schemas.microsoft.com/office/drawing/2014/main" id="{08008CDD-2D4F-4404-9A63-645A846BC78C}"/>
                </a:ext>
              </a:extLst>
            </p:cNvPr>
            <p:cNvCxnSpPr>
              <a:cxnSpLocks/>
              <a:stCxn id="184" idx="4"/>
              <a:endCxn id="187" idx="0"/>
            </p:cNvCxnSpPr>
            <p:nvPr/>
          </p:nvCxnSpPr>
          <p:spPr>
            <a:xfrm rot="5400000">
              <a:off x="3267922" y="5427953"/>
              <a:ext cx="164543" cy="224237"/>
            </a:xfrm>
            <a:prstGeom prst="curvedConnector3">
              <a:avLst>
                <a:gd name="adj1" fmla="val 50000"/>
              </a:avLst>
            </a:prstGeom>
            <a:ln w="1905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188" name="グループ化 187">
            <a:extLst>
              <a:ext uri="{FF2B5EF4-FFF2-40B4-BE49-F238E27FC236}">
                <a16:creationId xmlns:a16="http://schemas.microsoft.com/office/drawing/2014/main" id="{2C51C414-3185-4707-8019-1E281F952E3D}"/>
              </a:ext>
            </a:extLst>
          </p:cNvPr>
          <p:cNvGrpSpPr/>
          <p:nvPr/>
        </p:nvGrpSpPr>
        <p:grpSpPr>
          <a:xfrm>
            <a:off x="4086472" y="5557744"/>
            <a:ext cx="682413" cy="622719"/>
            <a:chOff x="3123531" y="5228712"/>
            <a:chExt cx="682413" cy="622719"/>
          </a:xfrm>
        </p:grpSpPr>
        <p:grpSp>
          <p:nvGrpSpPr>
            <p:cNvPr id="189" name="グループ化 188">
              <a:extLst>
                <a:ext uri="{FF2B5EF4-FFF2-40B4-BE49-F238E27FC236}">
                  <a16:creationId xmlns:a16="http://schemas.microsoft.com/office/drawing/2014/main" id="{6B0B1A23-A4BF-4E22-819D-B5A9880741DA}"/>
                </a:ext>
              </a:extLst>
            </p:cNvPr>
            <p:cNvGrpSpPr/>
            <p:nvPr/>
          </p:nvGrpSpPr>
          <p:grpSpPr>
            <a:xfrm>
              <a:off x="3123531" y="5228712"/>
              <a:ext cx="682413" cy="622719"/>
              <a:chOff x="7966707" y="2553030"/>
              <a:chExt cx="540667" cy="493371"/>
            </a:xfrm>
          </p:grpSpPr>
          <p:sp>
            <p:nvSpPr>
              <p:cNvPr id="192" name="楕円 191">
                <a:extLst>
                  <a:ext uri="{FF2B5EF4-FFF2-40B4-BE49-F238E27FC236}">
                    <a16:creationId xmlns:a16="http://schemas.microsoft.com/office/drawing/2014/main" id="{16940583-CBED-4FB2-94E3-1BFFF009A6F2}"/>
                  </a:ext>
                </a:extLst>
              </p:cNvPr>
              <p:cNvSpPr/>
              <p:nvPr/>
            </p:nvSpPr>
            <p:spPr>
              <a:xfrm flipH="1">
                <a:off x="8144367" y="2553030"/>
                <a:ext cx="181503" cy="181503"/>
              </a:xfrm>
              <a:prstGeom prst="ellips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193" name="グループ化 192">
                <a:extLst>
                  <a:ext uri="{FF2B5EF4-FFF2-40B4-BE49-F238E27FC236}">
                    <a16:creationId xmlns:a16="http://schemas.microsoft.com/office/drawing/2014/main" id="{BB4FA744-EEF7-4A17-9FFF-8270221508BF}"/>
                  </a:ext>
                </a:extLst>
              </p:cNvPr>
              <p:cNvGrpSpPr/>
              <p:nvPr/>
            </p:nvGrpSpPr>
            <p:grpSpPr>
              <a:xfrm flipH="1">
                <a:off x="7966707" y="2864898"/>
                <a:ext cx="540667" cy="181503"/>
                <a:chOff x="7713802" y="2325713"/>
                <a:chExt cx="540667" cy="181503"/>
              </a:xfrm>
              <a:solidFill>
                <a:schemeClr val="accent6"/>
              </a:solidFill>
            </p:grpSpPr>
            <p:sp>
              <p:nvSpPr>
                <p:cNvPr id="194" name="楕円 193">
                  <a:extLst>
                    <a:ext uri="{FF2B5EF4-FFF2-40B4-BE49-F238E27FC236}">
                      <a16:creationId xmlns:a16="http://schemas.microsoft.com/office/drawing/2014/main" id="{644892E3-9B8C-409C-A2CD-E1BB41186CC5}"/>
                    </a:ext>
                  </a:extLst>
                </p:cNvPr>
                <p:cNvSpPr/>
                <p:nvPr/>
              </p:nvSpPr>
              <p:spPr>
                <a:xfrm>
                  <a:off x="7713802" y="2325713"/>
                  <a:ext cx="181503" cy="181503"/>
                </a:xfrm>
                <a:prstGeom prst="ellips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195" name="楕円 194">
                  <a:extLst>
                    <a:ext uri="{FF2B5EF4-FFF2-40B4-BE49-F238E27FC236}">
                      <a16:creationId xmlns:a16="http://schemas.microsoft.com/office/drawing/2014/main" id="{4FCF4E4A-3A72-4BC2-BB36-434C3F6F9DDE}"/>
                    </a:ext>
                  </a:extLst>
                </p:cNvPr>
                <p:cNvSpPr/>
                <p:nvPr/>
              </p:nvSpPr>
              <p:spPr>
                <a:xfrm>
                  <a:off x="8072966" y="2325713"/>
                  <a:ext cx="181503" cy="181503"/>
                </a:xfrm>
                <a:prstGeom prst="ellipse">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cxnSp>
          <p:nvCxnSpPr>
            <p:cNvPr id="190" name="コネクタ: 曲線 189">
              <a:extLst>
                <a:ext uri="{FF2B5EF4-FFF2-40B4-BE49-F238E27FC236}">
                  <a16:creationId xmlns:a16="http://schemas.microsoft.com/office/drawing/2014/main" id="{3261588D-861F-4D9F-996A-D3F69E6B861C}"/>
                </a:ext>
              </a:extLst>
            </p:cNvPr>
            <p:cNvCxnSpPr>
              <a:cxnSpLocks/>
              <a:stCxn id="192" idx="4"/>
              <a:endCxn id="194" idx="0"/>
            </p:cNvCxnSpPr>
            <p:nvPr/>
          </p:nvCxnSpPr>
          <p:spPr>
            <a:xfrm rot="16200000" flipH="1">
              <a:off x="3494584" y="5425526"/>
              <a:ext cx="164543" cy="229089"/>
            </a:xfrm>
            <a:prstGeom prst="curvedConnector3">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1" name="コネクタ: 曲線 190">
              <a:extLst>
                <a:ext uri="{FF2B5EF4-FFF2-40B4-BE49-F238E27FC236}">
                  <a16:creationId xmlns:a16="http://schemas.microsoft.com/office/drawing/2014/main" id="{BDB85F85-F441-43F8-B31A-57B210460743}"/>
                </a:ext>
              </a:extLst>
            </p:cNvPr>
            <p:cNvCxnSpPr>
              <a:cxnSpLocks/>
              <a:stCxn id="192" idx="4"/>
              <a:endCxn id="195" idx="0"/>
            </p:cNvCxnSpPr>
            <p:nvPr/>
          </p:nvCxnSpPr>
          <p:spPr>
            <a:xfrm rot="5400000">
              <a:off x="3267922" y="5427953"/>
              <a:ext cx="164543" cy="224237"/>
            </a:xfrm>
            <a:prstGeom prst="curvedConnector3">
              <a:avLst>
                <a:gd name="adj1" fmla="val 50000"/>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196" name="グループ化 195">
            <a:extLst>
              <a:ext uri="{FF2B5EF4-FFF2-40B4-BE49-F238E27FC236}">
                <a16:creationId xmlns:a16="http://schemas.microsoft.com/office/drawing/2014/main" id="{0479EF23-4309-45DA-8C44-2B2965BDE1E4}"/>
              </a:ext>
            </a:extLst>
          </p:cNvPr>
          <p:cNvGrpSpPr/>
          <p:nvPr/>
        </p:nvGrpSpPr>
        <p:grpSpPr>
          <a:xfrm>
            <a:off x="1952756" y="4817382"/>
            <a:ext cx="682413" cy="622719"/>
            <a:chOff x="3123531" y="5228712"/>
            <a:chExt cx="682413" cy="622719"/>
          </a:xfrm>
        </p:grpSpPr>
        <p:grpSp>
          <p:nvGrpSpPr>
            <p:cNvPr id="197" name="グループ化 196">
              <a:extLst>
                <a:ext uri="{FF2B5EF4-FFF2-40B4-BE49-F238E27FC236}">
                  <a16:creationId xmlns:a16="http://schemas.microsoft.com/office/drawing/2014/main" id="{FC81217A-556D-49B5-A0D5-682946F7B7CE}"/>
                </a:ext>
              </a:extLst>
            </p:cNvPr>
            <p:cNvGrpSpPr/>
            <p:nvPr/>
          </p:nvGrpSpPr>
          <p:grpSpPr>
            <a:xfrm>
              <a:off x="3123531" y="5228712"/>
              <a:ext cx="682413" cy="622719"/>
              <a:chOff x="7966707" y="2553030"/>
              <a:chExt cx="540667" cy="493371"/>
            </a:xfrm>
          </p:grpSpPr>
          <p:sp>
            <p:nvSpPr>
              <p:cNvPr id="200" name="楕円 199">
                <a:extLst>
                  <a:ext uri="{FF2B5EF4-FFF2-40B4-BE49-F238E27FC236}">
                    <a16:creationId xmlns:a16="http://schemas.microsoft.com/office/drawing/2014/main" id="{6425BA9D-F133-4BBA-961D-8DD4AF92D7E4}"/>
                  </a:ext>
                </a:extLst>
              </p:cNvPr>
              <p:cNvSpPr/>
              <p:nvPr/>
            </p:nvSpPr>
            <p:spPr>
              <a:xfrm flipH="1">
                <a:off x="8144367" y="2553030"/>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201" name="グループ化 200">
                <a:extLst>
                  <a:ext uri="{FF2B5EF4-FFF2-40B4-BE49-F238E27FC236}">
                    <a16:creationId xmlns:a16="http://schemas.microsoft.com/office/drawing/2014/main" id="{1B6702F3-AE8D-49D3-970C-D0ACEBE38470}"/>
                  </a:ext>
                </a:extLst>
              </p:cNvPr>
              <p:cNvGrpSpPr/>
              <p:nvPr/>
            </p:nvGrpSpPr>
            <p:grpSpPr>
              <a:xfrm flipH="1">
                <a:off x="7966707" y="2864898"/>
                <a:ext cx="540667" cy="181503"/>
                <a:chOff x="7713802" y="2325713"/>
                <a:chExt cx="540667" cy="181503"/>
              </a:xfrm>
              <a:solidFill>
                <a:schemeClr val="accent6"/>
              </a:solidFill>
            </p:grpSpPr>
            <p:sp>
              <p:nvSpPr>
                <p:cNvPr id="202" name="楕円 201">
                  <a:extLst>
                    <a:ext uri="{FF2B5EF4-FFF2-40B4-BE49-F238E27FC236}">
                      <a16:creationId xmlns:a16="http://schemas.microsoft.com/office/drawing/2014/main" id="{CD854777-B313-4F0C-B861-806BF4595654}"/>
                    </a:ext>
                  </a:extLst>
                </p:cNvPr>
                <p:cNvSpPr/>
                <p:nvPr/>
              </p:nvSpPr>
              <p:spPr>
                <a:xfrm>
                  <a:off x="7713802" y="2325713"/>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203" name="楕円 202">
                  <a:extLst>
                    <a:ext uri="{FF2B5EF4-FFF2-40B4-BE49-F238E27FC236}">
                      <a16:creationId xmlns:a16="http://schemas.microsoft.com/office/drawing/2014/main" id="{76AD1637-45EE-481F-880F-58A070721FB6}"/>
                    </a:ext>
                  </a:extLst>
                </p:cNvPr>
                <p:cNvSpPr/>
                <p:nvPr/>
              </p:nvSpPr>
              <p:spPr>
                <a:xfrm>
                  <a:off x="8072966" y="2325713"/>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cxnSp>
          <p:nvCxnSpPr>
            <p:cNvPr id="198" name="コネクタ: 曲線 197">
              <a:extLst>
                <a:ext uri="{FF2B5EF4-FFF2-40B4-BE49-F238E27FC236}">
                  <a16:creationId xmlns:a16="http://schemas.microsoft.com/office/drawing/2014/main" id="{BDDAA1A0-E5DB-42AC-AC74-AC90C40B9F0A}"/>
                </a:ext>
              </a:extLst>
            </p:cNvPr>
            <p:cNvCxnSpPr>
              <a:cxnSpLocks/>
              <a:stCxn id="200" idx="4"/>
              <a:endCxn id="202" idx="0"/>
            </p:cNvCxnSpPr>
            <p:nvPr/>
          </p:nvCxnSpPr>
          <p:spPr>
            <a:xfrm rot="16200000" flipH="1">
              <a:off x="3494584" y="5425526"/>
              <a:ext cx="164543" cy="229089"/>
            </a:xfrm>
            <a:prstGeom prst="curvedConnector3">
              <a:avLst/>
            </a:prstGeom>
            <a:ln w="1905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9" name="コネクタ: 曲線 198">
              <a:extLst>
                <a:ext uri="{FF2B5EF4-FFF2-40B4-BE49-F238E27FC236}">
                  <a16:creationId xmlns:a16="http://schemas.microsoft.com/office/drawing/2014/main" id="{F7CDF6ED-EF88-40DC-BBF0-2724620CC819}"/>
                </a:ext>
              </a:extLst>
            </p:cNvPr>
            <p:cNvCxnSpPr>
              <a:cxnSpLocks/>
              <a:stCxn id="200" idx="4"/>
              <a:endCxn id="203" idx="0"/>
            </p:cNvCxnSpPr>
            <p:nvPr/>
          </p:nvCxnSpPr>
          <p:spPr>
            <a:xfrm rot="5400000">
              <a:off x="3267922" y="5427953"/>
              <a:ext cx="164543" cy="224237"/>
            </a:xfrm>
            <a:prstGeom prst="curvedConnector3">
              <a:avLst>
                <a:gd name="adj1" fmla="val 50000"/>
              </a:avLst>
            </a:prstGeom>
            <a:ln w="1905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204" name="グループ化 203">
            <a:extLst>
              <a:ext uri="{FF2B5EF4-FFF2-40B4-BE49-F238E27FC236}">
                <a16:creationId xmlns:a16="http://schemas.microsoft.com/office/drawing/2014/main" id="{07577055-97B4-485C-8BE4-00991CE0C29C}"/>
              </a:ext>
            </a:extLst>
          </p:cNvPr>
          <p:cNvGrpSpPr/>
          <p:nvPr/>
        </p:nvGrpSpPr>
        <p:grpSpPr>
          <a:xfrm>
            <a:off x="3017189" y="5557744"/>
            <a:ext cx="682413" cy="622719"/>
            <a:chOff x="3123531" y="5228712"/>
            <a:chExt cx="682413" cy="622719"/>
          </a:xfrm>
        </p:grpSpPr>
        <p:grpSp>
          <p:nvGrpSpPr>
            <p:cNvPr id="205" name="グループ化 204">
              <a:extLst>
                <a:ext uri="{FF2B5EF4-FFF2-40B4-BE49-F238E27FC236}">
                  <a16:creationId xmlns:a16="http://schemas.microsoft.com/office/drawing/2014/main" id="{2EA0E827-3142-4EFB-90B0-7A97ADDB11C2}"/>
                </a:ext>
              </a:extLst>
            </p:cNvPr>
            <p:cNvGrpSpPr/>
            <p:nvPr/>
          </p:nvGrpSpPr>
          <p:grpSpPr>
            <a:xfrm>
              <a:off x="3123531" y="5228712"/>
              <a:ext cx="682413" cy="622719"/>
              <a:chOff x="7966707" y="2553030"/>
              <a:chExt cx="540667" cy="493371"/>
            </a:xfrm>
          </p:grpSpPr>
          <p:sp>
            <p:nvSpPr>
              <p:cNvPr id="208" name="楕円 207">
                <a:extLst>
                  <a:ext uri="{FF2B5EF4-FFF2-40B4-BE49-F238E27FC236}">
                    <a16:creationId xmlns:a16="http://schemas.microsoft.com/office/drawing/2014/main" id="{FDF7FFDA-31AF-40C0-99BA-873840829A3B}"/>
                  </a:ext>
                </a:extLst>
              </p:cNvPr>
              <p:cNvSpPr/>
              <p:nvPr/>
            </p:nvSpPr>
            <p:spPr>
              <a:xfrm flipH="1">
                <a:off x="8144367" y="2553030"/>
                <a:ext cx="181503" cy="181503"/>
              </a:xfrm>
              <a:prstGeom prst="ellipse">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209" name="グループ化 208">
                <a:extLst>
                  <a:ext uri="{FF2B5EF4-FFF2-40B4-BE49-F238E27FC236}">
                    <a16:creationId xmlns:a16="http://schemas.microsoft.com/office/drawing/2014/main" id="{8BADEB84-BBFA-421D-8F48-C2F7AF187AC7}"/>
                  </a:ext>
                </a:extLst>
              </p:cNvPr>
              <p:cNvGrpSpPr/>
              <p:nvPr/>
            </p:nvGrpSpPr>
            <p:grpSpPr>
              <a:xfrm flipH="1">
                <a:off x="7966707" y="2864898"/>
                <a:ext cx="540667" cy="181503"/>
                <a:chOff x="7713802" y="2325713"/>
                <a:chExt cx="540667" cy="181503"/>
              </a:xfrm>
              <a:solidFill>
                <a:schemeClr val="accent6"/>
              </a:solidFill>
            </p:grpSpPr>
            <p:sp>
              <p:nvSpPr>
                <p:cNvPr id="210" name="楕円 209">
                  <a:extLst>
                    <a:ext uri="{FF2B5EF4-FFF2-40B4-BE49-F238E27FC236}">
                      <a16:creationId xmlns:a16="http://schemas.microsoft.com/office/drawing/2014/main" id="{9B059CFF-5071-4138-A0F6-DA7F627B61DB}"/>
                    </a:ext>
                  </a:extLst>
                </p:cNvPr>
                <p:cNvSpPr/>
                <p:nvPr/>
              </p:nvSpPr>
              <p:spPr>
                <a:xfrm>
                  <a:off x="7713802" y="2325713"/>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211" name="楕円 210">
                  <a:extLst>
                    <a:ext uri="{FF2B5EF4-FFF2-40B4-BE49-F238E27FC236}">
                      <a16:creationId xmlns:a16="http://schemas.microsoft.com/office/drawing/2014/main" id="{88C52982-E88D-4E2E-B9F6-8191E432CEEC}"/>
                    </a:ext>
                  </a:extLst>
                </p:cNvPr>
                <p:cNvSpPr/>
                <p:nvPr/>
              </p:nvSpPr>
              <p:spPr>
                <a:xfrm>
                  <a:off x="8072966" y="2325713"/>
                  <a:ext cx="181503" cy="181503"/>
                </a:xfrm>
                <a:prstGeom prst="ellipse">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cxnSp>
          <p:nvCxnSpPr>
            <p:cNvPr id="206" name="コネクタ: 曲線 205">
              <a:extLst>
                <a:ext uri="{FF2B5EF4-FFF2-40B4-BE49-F238E27FC236}">
                  <a16:creationId xmlns:a16="http://schemas.microsoft.com/office/drawing/2014/main" id="{13F49EB0-26DB-4D96-8DC7-852D64CC1591}"/>
                </a:ext>
              </a:extLst>
            </p:cNvPr>
            <p:cNvCxnSpPr>
              <a:cxnSpLocks/>
              <a:stCxn id="208" idx="4"/>
              <a:endCxn id="210" idx="0"/>
            </p:cNvCxnSpPr>
            <p:nvPr/>
          </p:nvCxnSpPr>
          <p:spPr>
            <a:xfrm rot="16200000" flipH="1">
              <a:off x="3494584" y="5425526"/>
              <a:ext cx="164543" cy="229089"/>
            </a:xfrm>
            <a:prstGeom prst="curvedConnector3">
              <a:avLst/>
            </a:prstGeom>
            <a:ln w="19050">
              <a:solidFill>
                <a:srgbClr val="FF8082"/>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7" name="コネクタ: 曲線 206">
              <a:extLst>
                <a:ext uri="{FF2B5EF4-FFF2-40B4-BE49-F238E27FC236}">
                  <a16:creationId xmlns:a16="http://schemas.microsoft.com/office/drawing/2014/main" id="{1C43AEFC-9E01-4F11-B888-7785258814F1}"/>
                </a:ext>
              </a:extLst>
            </p:cNvPr>
            <p:cNvCxnSpPr>
              <a:cxnSpLocks/>
              <a:stCxn id="208" idx="4"/>
              <a:endCxn id="211" idx="0"/>
            </p:cNvCxnSpPr>
            <p:nvPr/>
          </p:nvCxnSpPr>
          <p:spPr>
            <a:xfrm rot="5400000">
              <a:off x="3267922" y="5427953"/>
              <a:ext cx="164543" cy="224237"/>
            </a:xfrm>
            <a:prstGeom prst="curvedConnector3">
              <a:avLst>
                <a:gd name="adj1" fmla="val 50000"/>
              </a:avLst>
            </a:prstGeom>
            <a:ln w="19050">
              <a:solidFill>
                <a:srgbClr val="FF8082"/>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212" name="グループ化 211">
            <a:extLst>
              <a:ext uri="{FF2B5EF4-FFF2-40B4-BE49-F238E27FC236}">
                <a16:creationId xmlns:a16="http://schemas.microsoft.com/office/drawing/2014/main" id="{7A5D82FA-370C-4452-A0FD-8A4F2E1F49E6}"/>
              </a:ext>
            </a:extLst>
          </p:cNvPr>
          <p:cNvGrpSpPr/>
          <p:nvPr/>
        </p:nvGrpSpPr>
        <p:grpSpPr>
          <a:xfrm>
            <a:off x="1952756" y="5557744"/>
            <a:ext cx="682413" cy="622719"/>
            <a:chOff x="3123531" y="5228712"/>
            <a:chExt cx="682413" cy="622719"/>
          </a:xfrm>
        </p:grpSpPr>
        <p:grpSp>
          <p:nvGrpSpPr>
            <p:cNvPr id="213" name="グループ化 212">
              <a:extLst>
                <a:ext uri="{FF2B5EF4-FFF2-40B4-BE49-F238E27FC236}">
                  <a16:creationId xmlns:a16="http://schemas.microsoft.com/office/drawing/2014/main" id="{25F396FD-036C-4E81-A49D-2299F45197EE}"/>
                </a:ext>
              </a:extLst>
            </p:cNvPr>
            <p:cNvGrpSpPr/>
            <p:nvPr/>
          </p:nvGrpSpPr>
          <p:grpSpPr>
            <a:xfrm>
              <a:off x="3123531" y="5228712"/>
              <a:ext cx="682413" cy="622719"/>
              <a:chOff x="7966707" y="2553030"/>
              <a:chExt cx="540667" cy="493371"/>
            </a:xfrm>
          </p:grpSpPr>
          <p:sp>
            <p:nvSpPr>
              <p:cNvPr id="216" name="楕円 215">
                <a:extLst>
                  <a:ext uri="{FF2B5EF4-FFF2-40B4-BE49-F238E27FC236}">
                    <a16:creationId xmlns:a16="http://schemas.microsoft.com/office/drawing/2014/main" id="{AC77A01C-B01E-4A7A-ADFD-F55EB10DA368}"/>
                  </a:ext>
                </a:extLst>
              </p:cNvPr>
              <p:cNvSpPr/>
              <p:nvPr/>
            </p:nvSpPr>
            <p:spPr>
              <a:xfrm flipH="1">
                <a:off x="8144367" y="2553030"/>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nvGrpSpPr>
              <p:cNvPr id="217" name="グループ化 216">
                <a:extLst>
                  <a:ext uri="{FF2B5EF4-FFF2-40B4-BE49-F238E27FC236}">
                    <a16:creationId xmlns:a16="http://schemas.microsoft.com/office/drawing/2014/main" id="{D6EE1373-1281-416B-95DD-097E59662A5F}"/>
                  </a:ext>
                </a:extLst>
              </p:cNvPr>
              <p:cNvGrpSpPr/>
              <p:nvPr/>
            </p:nvGrpSpPr>
            <p:grpSpPr>
              <a:xfrm flipH="1">
                <a:off x="7966707" y="2864898"/>
                <a:ext cx="540667" cy="181503"/>
                <a:chOff x="7713802" y="2325713"/>
                <a:chExt cx="540667" cy="181503"/>
              </a:xfrm>
              <a:solidFill>
                <a:schemeClr val="accent6"/>
              </a:solidFill>
            </p:grpSpPr>
            <p:sp>
              <p:nvSpPr>
                <p:cNvPr id="218" name="楕円 217">
                  <a:extLst>
                    <a:ext uri="{FF2B5EF4-FFF2-40B4-BE49-F238E27FC236}">
                      <a16:creationId xmlns:a16="http://schemas.microsoft.com/office/drawing/2014/main" id="{6711BE7C-64A4-4785-9B47-9F0842A5AEFD}"/>
                    </a:ext>
                  </a:extLst>
                </p:cNvPr>
                <p:cNvSpPr/>
                <p:nvPr/>
              </p:nvSpPr>
              <p:spPr>
                <a:xfrm>
                  <a:off x="7713802" y="2325713"/>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sp>
              <p:nvSpPr>
                <p:cNvPr id="219" name="楕円 218">
                  <a:extLst>
                    <a:ext uri="{FF2B5EF4-FFF2-40B4-BE49-F238E27FC236}">
                      <a16:creationId xmlns:a16="http://schemas.microsoft.com/office/drawing/2014/main" id="{CC0369BB-91E5-4A92-8DDA-39455A3CEF42}"/>
                    </a:ext>
                  </a:extLst>
                </p:cNvPr>
                <p:cNvSpPr/>
                <p:nvPr/>
              </p:nvSpPr>
              <p:spPr>
                <a:xfrm>
                  <a:off x="8072966" y="2325713"/>
                  <a:ext cx="181503" cy="181503"/>
                </a:xfrm>
                <a:prstGeom prst="ellipse">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dirty="0">
                    <a:solidFill>
                      <a:schemeClr val="tx1"/>
                    </a:solidFill>
                  </a:endParaRPr>
                </a:p>
              </p:txBody>
            </p:sp>
          </p:grpSp>
        </p:grpSp>
        <p:cxnSp>
          <p:nvCxnSpPr>
            <p:cNvPr id="214" name="コネクタ: 曲線 213">
              <a:extLst>
                <a:ext uri="{FF2B5EF4-FFF2-40B4-BE49-F238E27FC236}">
                  <a16:creationId xmlns:a16="http://schemas.microsoft.com/office/drawing/2014/main" id="{60502DE0-3FA6-444B-A148-E1F69FAD9182}"/>
                </a:ext>
              </a:extLst>
            </p:cNvPr>
            <p:cNvCxnSpPr>
              <a:cxnSpLocks/>
              <a:stCxn id="216" idx="4"/>
              <a:endCxn id="218" idx="0"/>
            </p:cNvCxnSpPr>
            <p:nvPr/>
          </p:nvCxnSpPr>
          <p:spPr>
            <a:xfrm rot="16200000" flipH="1">
              <a:off x="3494584" y="5425526"/>
              <a:ext cx="164543" cy="229089"/>
            </a:xfrm>
            <a:prstGeom prst="curvedConnector3">
              <a:avLst/>
            </a:prstGeom>
            <a:ln w="1905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15" name="コネクタ: 曲線 214">
              <a:extLst>
                <a:ext uri="{FF2B5EF4-FFF2-40B4-BE49-F238E27FC236}">
                  <a16:creationId xmlns:a16="http://schemas.microsoft.com/office/drawing/2014/main" id="{DEE306E9-0E8A-4723-AEC7-90E98625ED74}"/>
                </a:ext>
              </a:extLst>
            </p:cNvPr>
            <p:cNvCxnSpPr>
              <a:cxnSpLocks/>
              <a:stCxn id="216" idx="4"/>
              <a:endCxn id="219" idx="0"/>
            </p:cNvCxnSpPr>
            <p:nvPr/>
          </p:nvCxnSpPr>
          <p:spPr>
            <a:xfrm rot="5400000">
              <a:off x="3267922" y="5427953"/>
              <a:ext cx="164543" cy="224237"/>
            </a:xfrm>
            <a:prstGeom prst="curvedConnector3">
              <a:avLst>
                <a:gd name="adj1" fmla="val 50000"/>
              </a:avLst>
            </a:prstGeom>
            <a:ln w="19050">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cxnSp>
        <p:nvCxnSpPr>
          <p:cNvPr id="23" name="直線矢印コネクタ 22">
            <a:extLst>
              <a:ext uri="{FF2B5EF4-FFF2-40B4-BE49-F238E27FC236}">
                <a16:creationId xmlns:a16="http://schemas.microsoft.com/office/drawing/2014/main" id="{6F861F0B-5471-44D7-B062-FE13B7B58855}"/>
              </a:ext>
            </a:extLst>
          </p:cNvPr>
          <p:cNvCxnSpPr/>
          <p:nvPr/>
        </p:nvCxnSpPr>
        <p:spPr>
          <a:xfrm>
            <a:off x="3886203" y="4393130"/>
            <a:ext cx="332484" cy="0"/>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4" name="テキスト ボックス 23">
            <a:extLst>
              <a:ext uri="{FF2B5EF4-FFF2-40B4-BE49-F238E27FC236}">
                <a16:creationId xmlns:a16="http://schemas.microsoft.com/office/drawing/2014/main" id="{9457956F-8325-44F3-8B82-B581ABCB42E5}"/>
              </a:ext>
            </a:extLst>
          </p:cNvPr>
          <p:cNvSpPr txBox="1"/>
          <p:nvPr/>
        </p:nvSpPr>
        <p:spPr>
          <a:xfrm>
            <a:off x="4227108" y="4268594"/>
            <a:ext cx="911682" cy="276999"/>
          </a:xfrm>
          <a:prstGeom prst="rect">
            <a:avLst/>
          </a:prstGeom>
          <a:noFill/>
        </p:spPr>
        <p:txBody>
          <a:bodyPr wrap="square" rtlCol="0">
            <a:spAutoFit/>
          </a:bodyPr>
          <a:lstStyle/>
          <a:p>
            <a:pPr algn="ctr" defTabSz="914400" fontAlgn="base">
              <a:spcBef>
                <a:spcPct val="0"/>
              </a:spcBef>
              <a:spcAft>
                <a:spcPct val="0"/>
              </a:spcAft>
            </a:pPr>
            <a:r>
              <a:rPr kumimoji="1" lang="ja-JP" altLang="en-US" sz="1200" b="1" dirty="0">
                <a:solidFill>
                  <a:srgbClr val="00879E"/>
                </a:solidFill>
                <a:latin typeface="+mn-ea"/>
              </a:rPr>
              <a:t>誤差計算</a:t>
            </a:r>
          </a:p>
        </p:txBody>
      </p:sp>
      <p:sp>
        <p:nvSpPr>
          <p:cNvPr id="25" name="四角形: 角を丸くする 24">
            <a:extLst>
              <a:ext uri="{FF2B5EF4-FFF2-40B4-BE49-F238E27FC236}">
                <a16:creationId xmlns:a16="http://schemas.microsoft.com/office/drawing/2014/main" id="{14E48F7C-4DBD-4925-9632-63C1A9DFC765}"/>
              </a:ext>
            </a:extLst>
          </p:cNvPr>
          <p:cNvSpPr/>
          <p:nvPr/>
        </p:nvSpPr>
        <p:spPr>
          <a:xfrm>
            <a:off x="4227108" y="4250203"/>
            <a:ext cx="898810" cy="288833"/>
          </a:xfrm>
          <a:prstGeom prst="roundRect">
            <a:avLst/>
          </a:prstGeom>
          <a:noFill/>
          <a:ln w="28575">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mc:AlternateContent xmlns:mc="http://schemas.openxmlformats.org/markup-compatibility/2006" xmlns:a14="http://schemas.microsoft.com/office/drawing/2010/main">
        <mc:Choice Requires="a14">
          <p:sp>
            <p:nvSpPr>
              <p:cNvPr id="220" name="正方形/長方形 219">
                <a:extLst>
                  <a:ext uri="{FF2B5EF4-FFF2-40B4-BE49-F238E27FC236}">
                    <a16:creationId xmlns:a16="http://schemas.microsoft.com/office/drawing/2014/main" id="{692D931B-E8BF-4C1F-8338-5DAD00AB1B85}"/>
                  </a:ext>
                </a:extLst>
              </p:cNvPr>
              <p:cNvSpPr/>
              <p:nvPr/>
            </p:nvSpPr>
            <p:spPr>
              <a:xfrm>
                <a:off x="3967077" y="4944074"/>
                <a:ext cx="761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rgbClr val="494949"/>
                          </a:solidFill>
                          <a:latin typeface="Cambria Math" panose="02040503050406030204" pitchFamily="18" charset="0"/>
                          <a:ea typeface="Cambria Math" panose="02040503050406030204" pitchFamily="18" charset="0"/>
                        </a:rPr>
                        <m:t>= </m:t>
                      </m:r>
                      <m:acc>
                        <m:accPr>
                          <m:chr m:val="̂"/>
                          <m:ctrlPr>
                            <a:rPr kumimoji="1" lang="en-US" altLang="ja-JP" b="1" i="1" smtClean="0">
                              <a:solidFill>
                                <a:srgbClr val="494949"/>
                              </a:solidFill>
                              <a:latin typeface="Cambria Math" panose="02040503050406030204" pitchFamily="18" charset="0"/>
                              <a:ea typeface="Cambria Math" panose="02040503050406030204" pitchFamily="18" charset="0"/>
                            </a:rPr>
                          </m:ctrlPr>
                        </m:accPr>
                        <m:e>
                          <m:r>
                            <m:rPr>
                              <m:sty m:val="p"/>
                            </m:rPr>
                            <a:rPr kumimoji="1" lang="en-US" altLang="ja-JP" b="1" i="1">
                              <a:solidFill>
                                <a:srgbClr val="494949"/>
                              </a:solidFill>
                              <a:latin typeface="Cambria Math" panose="02040503050406030204" pitchFamily="18" charset="0"/>
                              <a:ea typeface="Cambria Math" panose="02040503050406030204" pitchFamily="18" charset="0"/>
                            </a:rPr>
                            <m:t>y</m:t>
                          </m:r>
                        </m:e>
                      </m:acc>
                      <m:r>
                        <a:rPr kumimoji="1" lang="en-US" altLang="ja-JP" b="0" i="0" baseline="-25000" smtClean="0">
                          <a:solidFill>
                            <a:srgbClr val="494949"/>
                          </a:solidFill>
                          <a:latin typeface="Cambria Math" panose="02040503050406030204" pitchFamily="18" charset="0"/>
                          <a:ea typeface="Cambria Math" panose="02040503050406030204" pitchFamily="18" charset="0"/>
                        </a:rPr>
                        <m:t>2</m:t>
                      </m:r>
                    </m:oMath>
                  </m:oMathPara>
                </a14:m>
                <a:endParaRPr lang="ja-JP" altLang="en-US" baseline="-25000" dirty="0">
                  <a:solidFill>
                    <a:srgbClr val="494949"/>
                  </a:solidFill>
                </a:endParaRPr>
              </a:p>
            </p:txBody>
          </p:sp>
        </mc:Choice>
        <mc:Fallback xmlns="">
          <p:sp>
            <p:nvSpPr>
              <p:cNvPr id="220" name="正方形/長方形 219">
                <a:extLst>
                  <a:ext uri="{FF2B5EF4-FFF2-40B4-BE49-F238E27FC236}">
                    <a16:creationId xmlns:a16="http://schemas.microsoft.com/office/drawing/2014/main" id="{692D931B-E8BF-4C1F-8338-5DAD00AB1B85}"/>
                  </a:ext>
                </a:extLst>
              </p:cNvPr>
              <p:cNvSpPr>
                <a:spLocks noRot="1" noChangeAspect="1" noMove="1" noResize="1" noEditPoints="1" noAdjustHandles="1" noChangeArrowheads="1" noChangeShapeType="1" noTextEdit="1"/>
              </p:cNvSpPr>
              <p:nvPr/>
            </p:nvSpPr>
            <p:spPr>
              <a:xfrm>
                <a:off x="3967077" y="4944074"/>
                <a:ext cx="761479" cy="369332"/>
              </a:xfrm>
              <a:prstGeom prst="rect">
                <a:avLst/>
              </a:prstGeom>
              <a:blipFill>
                <a:blip r:embed="rId4"/>
                <a:stretch>
                  <a:fillRect t="-4918" r="-19200" b="-81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1" name="正方形/長方形 220">
                <a:extLst>
                  <a:ext uri="{FF2B5EF4-FFF2-40B4-BE49-F238E27FC236}">
                    <a16:creationId xmlns:a16="http://schemas.microsoft.com/office/drawing/2014/main" id="{4E1AD0B1-F9FA-4693-BADB-4ACB2B1C8846}"/>
                  </a:ext>
                </a:extLst>
              </p:cNvPr>
              <p:cNvSpPr/>
              <p:nvPr/>
            </p:nvSpPr>
            <p:spPr>
              <a:xfrm>
                <a:off x="4963156" y="5602164"/>
                <a:ext cx="761479" cy="3629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rgbClr val="494949"/>
                          </a:solidFill>
                          <a:latin typeface="Cambria Math" panose="02040503050406030204" pitchFamily="18" charset="0"/>
                          <a:ea typeface="Cambria Math" panose="02040503050406030204" pitchFamily="18" charset="0"/>
                        </a:rPr>
                        <m:t>= </m:t>
                      </m:r>
                      <m:acc>
                        <m:accPr>
                          <m:chr m:val="̂"/>
                          <m:ctrlPr>
                            <a:rPr kumimoji="1" lang="en-US" altLang="ja-JP" b="1" i="1" smtClean="0">
                              <a:solidFill>
                                <a:srgbClr val="494949"/>
                              </a:solidFill>
                              <a:latin typeface="Cambria Math" panose="02040503050406030204" pitchFamily="18" charset="0"/>
                              <a:ea typeface="Cambria Math" panose="02040503050406030204" pitchFamily="18" charset="0"/>
                            </a:rPr>
                          </m:ctrlPr>
                        </m:accPr>
                        <m:e>
                          <m:r>
                            <m:rPr>
                              <m:sty m:val="p"/>
                            </m:rPr>
                            <a:rPr kumimoji="1" lang="en-US" altLang="ja-JP" b="1" i="1">
                              <a:solidFill>
                                <a:srgbClr val="494949"/>
                              </a:solidFill>
                              <a:latin typeface="Cambria Math" panose="02040503050406030204" pitchFamily="18" charset="0"/>
                              <a:ea typeface="Cambria Math" panose="02040503050406030204" pitchFamily="18" charset="0"/>
                            </a:rPr>
                            <m:t>y</m:t>
                          </m:r>
                        </m:e>
                      </m:acc>
                      <m:r>
                        <a:rPr kumimoji="1" lang="en-US" altLang="ja-JP" b="0" i="0" baseline="-25000" smtClean="0">
                          <a:solidFill>
                            <a:srgbClr val="494949"/>
                          </a:solidFill>
                          <a:latin typeface="Cambria Math" panose="02040503050406030204" pitchFamily="18" charset="0"/>
                          <a:ea typeface="Cambria Math" panose="02040503050406030204" pitchFamily="18" charset="0"/>
                        </a:rPr>
                        <m:t>3</m:t>
                      </m:r>
                    </m:oMath>
                  </m:oMathPara>
                </a14:m>
                <a:endParaRPr lang="ja-JP" altLang="en-US" baseline="-25000" dirty="0">
                  <a:solidFill>
                    <a:srgbClr val="494949"/>
                  </a:solidFill>
                </a:endParaRPr>
              </a:p>
            </p:txBody>
          </p:sp>
        </mc:Choice>
        <mc:Fallback xmlns="">
          <p:sp>
            <p:nvSpPr>
              <p:cNvPr id="221" name="正方形/長方形 220">
                <a:extLst>
                  <a:ext uri="{FF2B5EF4-FFF2-40B4-BE49-F238E27FC236}">
                    <a16:creationId xmlns:a16="http://schemas.microsoft.com/office/drawing/2014/main" id="{4E1AD0B1-F9FA-4693-BADB-4ACB2B1C8846}"/>
                  </a:ext>
                </a:extLst>
              </p:cNvPr>
              <p:cNvSpPr>
                <a:spLocks noRot="1" noChangeAspect="1" noMove="1" noResize="1" noEditPoints="1" noAdjustHandles="1" noChangeArrowheads="1" noChangeShapeType="1" noTextEdit="1"/>
              </p:cNvSpPr>
              <p:nvPr/>
            </p:nvSpPr>
            <p:spPr>
              <a:xfrm>
                <a:off x="4963156" y="5602164"/>
                <a:ext cx="761479" cy="362984"/>
              </a:xfrm>
              <a:prstGeom prst="rect">
                <a:avLst/>
              </a:prstGeom>
              <a:blipFill>
                <a:blip r:embed="rId5"/>
                <a:stretch>
                  <a:fillRect t="-5000" r="-20000" b="-8333"/>
                </a:stretch>
              </a:blipFill>
            </p:spPr>
            <p:txBody>
              <a:bodyPr/>
              <a:lstStyle/>
              <a:p>
                <a:r>
                  <a:rPr lang="ja-JP" altLang="en-US">
                    <a:noFill/>
                  </a:rPr>
                  <a:t> </a:t>
                </a:r>
              </a:p>
            </p:txBody>
          </p:sp>
        </mc:Fallback>
      </mc:AlternateContent>
      <p:cxnSp>
        <p:nvCxnSpPr>
          <p:cNvPr id="27" name="コネクタ: 曲線 26">
            <a:extLst>
              <a:ext uri="{FF2B5EF4-FFF2-40B4-BE49-F238E27FC236}">
                <a16:creationId xmlns:a16="http://schemas.microsoft.com/office/drawing/2014/main" id="{A360BA36-5BB1-4056-B6BF-C0DA0DA3753A}"/>
              </a:ext>
            </a:extLst>
          </p:cNvPr>
          <p:cNvCxnSpPr>
            <a:stCxn id="25" idx="2"/>
            <a:endCxn id="158" idx="1"/>
          </p:cNvCxnSpPr>
          <p:nvPr/>
        </p:nvCxnSpPr>
        <p:spPr>
          <a:xfrm rot="5400000">
            <a:off x="3900792" y="4075209"/>
            <a:ext cx="311895" cy="1239549"/>
          </a:xfrm>
          <a:prstGeom prst="curvedConnector3">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23" name="直線矢印コネクタ 222">
            <a:extLst>
              <a:ext uri="{FF2B5EF4-FFF2-40B4-BE49-F238E27FC236}">
                <a16:creationId xmlns:a16="http://schemas.microsoft.com/office/drawing/2014/main" id="{A1090FAD-BB56-4ACC-9221-3D2F0AF2BB07}"/>
              </a:ext>
            </a:extLst>
          </p:cNvPr>
          <p:cNvCxnSpPr/>
          <p:nvPr/>
        </p:nvCxnSpPr>
        <p:spPr>
          <a:xfrm>
            <a:off x="4868698" y="5152242"/>
            <a:ext cx="332484" cy="0"/>
          </a:xfrm>
          <a:prstGeom prst="straightConnector1">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24" name="テキスト ボックス 223">
            <a:extLst>
              <a:ext uri="{FF2B5EF4-FFF2-40B4-BE49-F238E27FC236}">
                <a16:creationId xmlns:a16="http://schemas.microsoft.com/office/drawing/2014/main" id="{0ABFB562-5CDA-4BCD-B172-002FE9B5F34E}"/>
              </a:ext>
            </a:extLst>
          </p:cNvPr>
          <p:cNvSpPr txBox="1"/>
          <p:nvPr/>
        </p:nvSpPr>
        <p:spPr>
          <a:xfrm>
            <a:off x="5209603" y="5027706"/>
            <a:ext cx="911682" cy="276999"/>
          </a:xfrm>
          <a:prstGeom prst="rect">
            <a:avLst/>
          </a:prstGeom>
          <a:noFill/>
        </p:spPr>
        <p:txBody>
          <a:bodyPr wrap="square" rtlCol="0">
            <a:spAutoFit/>
          </a:bodyPr>
          <a:lstStyle/>
          <a:p>
            <a:pPr algn="ctr" defTabSz="914400" fontAlgn="base">
              <a:spcBef>
                <a:spcPct val="0"/>
              </a:spcBef>
              <a:spcAft>
                <a:spcPct val="0"/>
              </a:spcAft>
            </a:pPr>
            <a:r>
              <a:rPr kumimoji="1" lang="ja-JP" altLang="en-US" sz="1200" b="1" dirty="0">
                <a:solidFill>
                  <a:srgbClr val="00879E"/>
                </a:solidFill>
                <a:latin typeface="+mn-ea"/>
              </a:rPr>
              <a:t>誤差計算</a:t>
            </a:r>
          </a:p>
        </p:txBody>
      </p:sp>
      <p:sp>
        <p:nvSpPr>
          <p:cNvPr id="225" name="四角形: 角を丸くする 224">
            <a:extLst>
              <a:ext uri="{FF2B5EF4-FFF2-40B4-BE49-F238E27FC236}">
                <a16:creationId xmlns:a16="http://schemas.microsoft.com/office/drawing/2014/main" id="{D385F8D2-748D-4CE7-A339-CD8E85527E1A}"/>
              </a:ext>
            </a:extLst>
          </p:cNvPr>
          <p:cNvSpPr/>
          <p:nvPr/>
        </p:nvSpPr>
        <p:spPr>
          <a:xfrm>
            <a:off x="5209603" y="5009315"/>
            <a:ext cx="898810" cy="288833"/>
          </a:xfrm>
          <a:prstGeom prst="roundRect">
            <a:avLst/>
          </a:prstGeom>
          <a:noFill/>
          <a:ln w="28575">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226" name="コネクタ: 曲線 225">
            <a:extLst>
              <a:ext uri="{FF2B5EF4-FFF2-40B4-BE49-F238E27FC236}">
                <a16:creationId xmlns:a16="http://schemas.microsoft.com/office/drawing/2014/main" id="{73D6D8A6-7012-4B8A-91DE-9058E7C6F9CC}"/>
              </a:ext>
            </a:extLst>
          </p:cNvPr>
          <p:cNvCxnSpPr>
            <a:cxnSpLocks/>
            <a:stCxn id="225" idx="2"/>
            <a:endCxn id="192" idx="1"/>
          </p:cNvCxnSpPr>
          <p:nvPr/>
        </p:nvCxnSpPr>
        <p:spPr>
          <a:xfrm rot="5400000">
            <a:off x="4936056" y="4868340"/>
            <a:ext cx="293145" cy="1152761"/>
          </a:xfrm>
          <a:prstGeom prst="curvedConnector3">
            <a:avLst/>
          </a:prstGeom>
          <a:ln w="47625">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29" name="正方形/長方形 228">
            <a:extLst>
              <a:ext uri="{FF2B5EF4-FFF2-40B4-BE49-F238E27FC236}">
                <a16:creationId xmlns:a16="http://schemas.microsoft.com/office/drawing/2014/main" id="{479BAF03-0E30-47F6-B488-475EB67AF44E}"/>
              </a:ext>
            </a:extLst>
          </p:cNvPr>
          <p:cNvSpPr/>
          <p:nvPr/>
        </p:nvSpPr>
        <p:spPr>
          <a:xfrm>
            <a:off x="8293701" y="5912542"/>
            <a:ext cx="646331" cy="276999"/>
          </a:xfrm>
          <a:prstGeom prst="rect">
            <a:avLst/>
          </a:prstGeom>
        </p:spPr>
        <p:txBody>
          <a:bodyPr wrap="none">
            <a:spAutoFit/>
          </a:bodyPr>
          <a:lstStyle/>
          <a:p>
            <a:pPr algn="ctr"/>
            <a:r>
              <a:rPr lang="ja-JP" altLang="en-US" sz="1200" dirty="0"/>
              <a:t>木の数</a:t>
            </a:r>
          </a:p>
        </p:txBody>
      </p:sp>
      <p:cxnSp>
        <p:nvCxnSpPr>
          <p:cNvPr id="232" name="直線矢印コネクタ 231">
            <a:extLst>
              <a:ext uri="{FF2B5EF4-FFF2-40B4-BE49-F238E27FC236}">
                <a16:creationId xmlns:a16="http://schemas.microsoft.com/office/drawing/2014/main" id="{A1AF978E-26F7-4709-B8BD-53A7854F0E6D}"/>
              </a:ext>
            </a:extLst>
          </p:cNvPr>
          <p:cNvCxnSpPr>
            <a:cxnSpLocks/>
          </p:cNvCxnSpPr>
          <p:nvPr/>
        </p:nvCxnSpPr>
        <p:spPr>
          <a:xfrm>
            <a:off x="6923861" y="5914464"/>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33" name="直線矢印コネクタ 232">
            <a:extLst>
              <a:ext uri="{FF2B5EF4-FFF2-40B4-BE49-F238E27FC236}">
                <a16:creationId xmlns:a16="http://schemas.microsoft.com/office/drawing/2014/main" id="{AAD19786-0804-4139-80E0-53A3851DDD1F}"/>
              </a:ext>
            </a:extLst>
          </p:cNvPr>
          <p:cNvCxnSpPr>
            <a:cxnSpLocks/>
          </p:cNvCxnSpPr>
          <p:nvPr/>
        </p:nvCxnSpPr>
        <p:spPr>
          <a:xfrm flipV="1">
            <a:off x="7080695" y="4595618"/>
            <a:ext cx="0" cy="1427578"/>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49" name="正方形/長方形 248">
            <a:extLst>
              <a:ext uri="{FF2B5EF4-FFF2-40B4-BE49-F238E27FC236}">
                <a16:creationId xmlns:a16="http://schemas.microsoft.com/office/drawing/2014/main" id="{087286CB-DF3D-4DDA-B903-4C0B09E58B39}"/>
              </a:ext>
            </a:extLst>
          </p:cNvPr>
          <p:cNvSpPr/>
          <p:nvPr/>
        </p:nvSpPr>
        <p:spPr>
          <a:xfrm>
            <a:off x="6705302" y="4731520"/>
            <a:ext cx="369332" cy="400110"/>
          </a:xfrm>
          <a:prstGeom prst="rect">
            <a:avLst/>
          </a:prstGeom>
        </p:spPr>
        <p:txBody>
          <a:bodyPr vert="eaVert" wrap="none">
            <a:spAutoFit/>
          </a:bodyPr>
          <a:lstStyle/>
          <a:p>
            <a:pPr algn="ctr"/>
            <a:r>
              <a:rPr lang="ja-JP" altLang="en-US" sz="1200" dirty="0"/>
              <a:t>誤差</a:t>
            </a:r>
          </a:p>
        </p:txBody>
      </p:sp>
      <p:sp>
        <p:nvSpPr>
          <p:cNvPr id="30" name="フリーフォーム: 図形 29">
            <a:extLst>
              <a:ext uri="{FF2B5EF4-FFF2-40B4-BE49-F238E27FC236}">
                <a16:creationId xmlns:a16="http://schemas.microsoft.com/office/drawing/2014/main" id="{971CB655-1296-43F2-A7B1-E2495A9D463C}"/>
              </a:ext>
            </a:extLst>
          </p:cNvPr>
          <p:cNvSpPr/>
          <p:nvPr/>
        </p:nvSpPr>
        <p:spPr>
          <a:xfrm>
            <a:off x="7183318" y="4730254"/>
            <a:ext cx="1705708" cy="1125416"/>
          </a:xfrm>
          <a:custGeom>
            <a:avLst/>
            <a:gdLst>
              <a:gd name="connsiteX0" fmla="*/ 0 w 1705708"/>
              <a:gd name="connsiteY0" fmla="*/ 0 h 1125416"/>
              <a:gd name="connsiteX1" fmla="*/ 298939 w 1705708"/>
              <a:gd name="connsiteY1" fmla="*/ 844062 h 1125416"/>
              <a:gd name="connsiteX2" fmla="*/ 1705708 w 1705708"/>
              <a:gd name="connsiteY2" fmla="*/ 1125416 h 1125416"/>
            </a:gdLst>
            <a:ahLst/>
            <a:cxnLst>
              <a:cxn ang="0">
                <a:pos x="connsiteX0" y="connsiteY0"/>
              </a:cxn>
              <a:cxn ang="0">
                <a:pos x="connsiteX1" y="connsiteY1"/>
              </a:cxn>
              <a:cxn ang="0">
                <a:pos x="connsiteX2" y="connsiteY2"/>
              </a:cxn>
            </a:cxnLst>
            <a:rect l="l" t="t" r="r" b="b"/>
            <a:pathLst>
              <a:path w="1705708" h="1125416">
                <a:moveTo>
                  <a:pt x="0" y="0"/>
                </a:moveTo>
                <a:cubicBezTo>
                  <a:pt x="7327" y="328246"/>
                  <a:pt x="14654" y="656493"/>
                  <a:pt x="298939" y="844062"/>
                </a:cubicBezTo>
                <a:cubicBezTo>
                  <a:pt x="583224" y="1031631"/>
                  <a:pt x="1144466" y="1078523"/>
                  <a:pt x="1705708" y="1125416"/>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テキスト ボックス 249">
            <a:extLst>
              <a:ext uri="{FF2B5EF4-FFF2-40B4-BE49-F238E27FC236}">
                <a16:creationId xmlns:a16="http://schemas.microsoft.com/office/drawing/2014/main" id="{1850DF5C-21C9-40F1-9A1E-61CC34228CFD}"/>
              </a:ext>
            </a:extLst>
          </p:cNvPr>
          <p:cNvSpPr txBox="1"/>
          <p:nvPr/>
        </p:nvSpPr>
        <p:spPr>
          <a:xfrm>
            <a:off x="7115536" y="4453226"/>
            <a:ext cx="3545076" cy="584775"/>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00879E"/>
                </a:solidFill>
                <a:latin typeface="+mn-ea"/>
              </a:rPr>
              <a:t>木を増やしていくと誤差が減少</a:t>
            </a:r>
            <a:endParaRPr kumimoji="1" lang="en-US" altLang="ja-JP" sz="1600" b="1" dirty="0">
              <a:solidFill>
                <a:srgbClr val="00879E"/>
              </a:solidFill>
              <a:latin typeface="+mn-ea"/>
            </a:endParaRPr>
          </a:p>
          <a:p>
            <a:pPr algn="ctr" defTabSz="914400" fontAlgn="base">
              <a:spcBef>
                <a:spcPct val="0"/>
              </a:spcBef>
              <a:spcAft>
                <a:spcPct val="0"/>
              </a:spcAft>
            </a:pPr>
            <a:r>
              <a:rPr kumimoji="1" lang="ja-JP" altLang="en-US" sz="1600" b="1" dirty="0">
                <a:solidFill>
                  <a:srgbClr val="00879E"/>
                </a:solidFill>
                <a:latin typeface="+mn-ea"/>
              </a:rPr>
              <a:t>　　</a:t>
            </a:r>
            <a:r>
              <a:rPr kumimoji="1" lang="en-US" altLang="ja-JP" sz="1600" b="1" dirty="0">
                <a:solidFill>
                  <a:srgbClr val="00879E"/>
                </a:solidFill>
                <a:latin typeface="+mn-ea"/>
              </a:rPr>
              <a:t>= </a:t>
            </a:r>
            <a:r>
              <a:rPr kumimoji="1" lang="ja-JP" altLang="en-US" sz="1600" b="1" dirty="0">
                <a:solidFill>
                  <a:srgbClr val="00879E"/>
                </a:solidFill>
                <a:latin typeface="+mn-ea"/>
              </a:rPr>
              <a:t>正しく予測できるようになる</a:t>
            </a:r>
          </a:p>
        </p:txBody>
      </p:sp>
      <p:sp>
        <p:nvSpPr>
          <p:cNvPr id="251" name="テキスト ボックス 250">
            <a:extLst>
              <a:ext uri="{FF2B5EF4-FFF2-40B4-BE49-F238E27FC236}">
                <a16:creationId xmlns:a16="http://schemas.microsoft.com/office/drawing/2014/main" id="{4C8A195C-65C8-4D55-A276-81FA72F30643}"/>
              </a:ext>
            </a:extLst>
          </p:cNvPr>
          <p:cNvSpPr txBox="1"/>
          <p:nvPr/>
        </p:nvSpPr>
        <p:spPr>
          <a:xfrm>
            <a:off x="4484410" y="6298974"/>
            <a:ext cx="3223176"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solidFill>
                  <a:srgbClr val="F47746"/>
                </a:solidFill>
              </a:rPr>
              <a:t>具体例で考えてみましょう</a:t>
            </a:r>
          </a:p>
        </p:txBody>
      </p:sp>
      <p:sp>
        <p:nvSpPr>
          <p:cNvPr id="252" name="二等辺三角形 251">
            <a:extLst>
              <a:ext uri="{FF2B5EF4-FFF2-40B4-BE49-F238E27FC236}">
                <a16:creationId xmlns:a16="http://schemas.microsoft.com/office/drawing/2014/main" id="{EB46115A-A414-48C1-AD31-8963963951D4}"/>
              </a:ext>
            </a:extLst>
          </p:cNvPr>
          <p:cNvSpPr/>
          <p:nvPr/>
        </p:nvSpPr>
        <p:spPr>
          <a:xfrm rot="10800000">
            <a:off x="3756639" y="6434885"/>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53" name="二等辺三角形 252">
            <a:extLst>
              <a:ext uri="{FF2B5EF4-FFF2-40B4-BE49-F238E27FC236}">
                <a16:creationId xmlns:a16="http://schemas.microsoft.com/office/drawing/2014/main" id="{6F627160-C394-4911-B830-2098EC15ACE5}"/>
              </a:ext>
            </a:extLst>
          </p:cNvPr>
          <p:cNvSpPr/>
          <p:nvPr/>
        </p:nvSpPr>
        <p:spPr>
          <a:xfrm rot="10800000">
            <a:off x="7707586" y="6434885"/>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54" name="テキスト ボックス 253">
            <a:extLst>
              <a:ext uri="{FF2B5EF4-FFF2-40B4-BE49-F238E27FC236}">
                <a16:creationId xmlns:a16="http://schemas.microsoft.com/office/drawing/2014/main" id="{0592E460-7C85-478F-BD61-3B8B0144C864}"/>
              </a:ext>
            </a:extLst>
          </p:cNvPr>
          <p:cNvSpPr txBox="1"/>
          <p:nvPr/>
        </p:nvSpPr>
        <p:spPr>
          <a:xfrm>
            <a:off x="2604055" y="4959463"/>
            <a:ext cx="458467" cy="338554"/>
          </a:xfrm>
          <a:prstGeom prst="rect">
            <a:avLst/>
          </a:prstGeom>
          <a:noFill/>
        </p:spPr>
        <p:txBody>
          <a:bodyPr wrap="square" rtlCol="0">
            <a:spAutoFit/>
          </a:bodyPr>
          <a:lstStyle/>
          <a:p>
            <a:pPr algn="ctr" defTabSz="914400" fontAlgn="base">
              <a:spcBef>
                <a:spcPct val="0"/>
              </a:spcBef>
              <a:spcAft>
                <a:spcPct val="0"/>
              </a:spcAft>
            </a:pPr>
            <a:r>
              <a:rPr kumimoji="1" lang="en-US" altLang="ja-JP" sz="1600" b="1" dirty="0">
                <a:solidFill>
                  <a:srgbClr val="00879E"/>
                </a:solidFill>
                <a:latin typeface="+mn-ea"/>
              </a:rPr>
              <a:t>+</a:t>
            </a:r>
            <a:endParaRPr kumimoji="1" lang="ja-JP" altLang="en-US" sz="1600" b="1" dirty="0">
              <a:solidFill>
                <a:srgbClr val="00879E"/>
              </a:solidFill>
              <a:latin typeface="+mn-ea"/>
            </a:endParaRPr>
          </a:p>
        </p:txBody>
      </p:sp>
      <p:sp>
        <p:nvSpPr>
          <p:cNvPr id="255" name="テキスト ボックス 254">
            <a:extLst>
              <a:ext uri="{FF2B5EF4-FFF2-40B4-BE49-F238E27FC236}">
                <a16:creationId xmlns:a16="http://schemas.microsoft.com/office/drawing/2014/main" id="{BA252A11-31C8-4894-8E99-D9A6972B20A0}"/>
              </a:ext>
            </a:extLst>
          </p:cNvPr>
          <p:cNvSpPr txBox="1"/>
          <p:nvPr/>
        </p:nvSpPr>
        <p:spPr>
          <a:xfrm>
            <a:off x="2600351" y="5667339"/>
            <a:ext cx="458467" cy="338554"/>
          </a:xfrm>
          <a:prstGeom prst="rect">
            <a:avLst/>
          </a:prstGeom>
          <a:noFill/>
        </p:spPr>
        <p:txBody>
          <a:bodyPr wrap="square" rtlCol="0">
            <a:spAutoFit/>
          </a:bodyPr>
          <a:lstStyle/>
          <a:p>
            <a:pPr algn="ctr" defTabSz="914400" fontAlgn="base">
              <a:spcBef>
                <a:spcPct val="0"/>
              </a:spcBef>
              <a:spcAft>
                <a:spcPct val="0"/>
              </a:spcAft>
            </a:pPr>
            <a:r>
              <a:rPr kumimoji="1" lang="en-US" altLang="ja-JP" sz="1600" b="1" dirty="0">
                <a:solidFill>
                  <a:srgbClr val="00879E"/>
                </a:solidFill>
                <a:latin typeface="+mn-ea"/>
              </a:rPr>
              <a:t>+</a:t>
            </a:r>
            <a:endParaRPr kumimoji="1" lang="ja-JP" altLang="en-US" sz="1600" b="1" dirty="0">
              <a:solidFill>
                <a:srgbClr val="00879E"/>
              </a:solidFill>
              <a:latin typeface="+mn-ea"/>
            </a:endParaRPr>
          </a:p>
        </p:txBody>
      </p:sp>
      <p:sp>
        <p:nvSpPr>
          <p:cNvPr id="3" name="テキスト ボックス 2">
            <a:extLst>
              <a:ext uri="{FF2B5EF4-FFF2-40B4-BE49-F238E27FC236}">
                <a16:creationId xmlns:a16="http://schemas.microsoft.com/office/drawing/2014/main" id="{ABE2A447-ACF8-8D87-048B-04B12D6ECA9F}"/>
              </a:ext>
            </a:extLst>
          </p:cNvPr>
          <p:cNvSpPr txBox="1"/>
          <p:nvPr/>
        </p:nvSpPr>
        <p:spPr>
          <a:xfrm>
            <a:off x="3656969" y="5669837"/>
            <a:ext cx="458467" cy="338554"/>
          </a:xfrm>
          <a:prstGeom prst="rect">
            <a:avLst/>
          </a:prstGeom>
          <a:noFill/>
        </p:spPr>
        <p:txBody>
          <a:bodyPr wrap="square" rtlCol="0">
            <a:spAutoFit/>
          </a:bodyPr>
          <a:lstStyle/>
          <a:p>
            <a:pPr algn="ctr" defTabSz="914400" fontAlgn="base">
              <a:spcBef>
                <a:spcPct val="0"/>
              </a:spcBef>
              <a:spcAft>
                <a:spcPct val="0"/>
              </a:spcAft>
            </a:pPr>
            <a:r>
              <a:rPr kumimoji="1" lang="en-US" altLang="ja-JP" sz="1600" b="1" dirty="0">
                <a:solidFill>
                  <a:srgbClr val="00879E"/>
                </a:solidFill>
                <a:latin typeface="+mn-ea"/>
              </a:rPr>
              <a:t>+</a:t>
            </a:r>
            <a:endParaRPr kumimoji="1" lang="ja-JP" altLang="en-US" sz="1600" b="1" dirty="0">
              <a:solidFill>
                <a:srgbClr val="00879E"/>
              </a:solidFill>
              <a:latin typeface="+mn-ea"/>
            </a:endParaRPr>
          </a:p>
        </p:txBody>
      </p:sp>
    </p:spTree>
    <p:extLst>
      <p:ext uri="{BB962C8B-B14F-4D97-AF65-F5344CB8AC3E}">
        <p14:creationId xmlns:p14="http://schemas.microsoft.com/office/powerpoint/2010/main" val="42315700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5-1-2.</a:t>
            </a:r>
            <a:r>
              <a:rPr lang="ja-JP" altLang="en-US" dirty="0"/>
              <a:t>ケーススタディ</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221</a:t>
            </a:fld>
            <a:endParaRPr kumimoji="1" lang="ja-JP" altLang="en-US"/>
          </a:p>
        </p:txBody>
      </p:sp>
      <p:pic>
        <p:nvPicPr>
          <p:cNvPr id="26" name="図 25">
            <a:extLst>
              <a:ext uri="{FF2B5EF4-FFF2-40B4-BE49-F238E27FC236}">
                <a16:creationId xmlns:a16="http://schemas.microsoft.com/office/drawing/2014/main" id="{7D51D1D2-162C-43DC-A3A4-46B8DF4FB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2786" y="4208588"/>
            <a:ext cx="1562125" cy="1560924"/>
          </a:xfrm>
          <a:prstGeom prst="rect">
            <a:avLst/>
          </a:prstGeom>
        </p:spPr>
      </p:pic>
      <p:pic>
        <p:nvPicPr>
          <p:cNvPr id="24" name="図 23">
            <a:extLst>
              <a:ext uri="{FF2B5EF4-FFF2-40B4-BE49-F238E27FC236}">
                <a16:creationId xmlns:a16="http://schemas.microsoft.com/office/drawing/2014/main" id="{4C061856-F0D8-4BFF-BA8F-92C533D75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3639" y="4436595"/>
            <a:ext cx="1497289" cy="1496138"/>
          </a:xfrm>
          <a:prstGeom prst="rect">
            <a:avLst/>
          </a:prstGeom>
        </p:spPr>
      </p:pic>
      <p:pic>
        <p:nvPicPr>
          <p:cNvPr id="17" name="図 16">
            <a:extLst>
              <a:ext uri="{FF2B5EF4-FFF2-40B4-BE49-F238E27FC236}">
                <a16:creationId xmlns:a16="http://schemas.microsoft.com/office/drawing/2014/main" id="{B9AB6356-46C0-4F9B-91E1-1A10A84415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8188" y="4716079"/>
            <a:ext cx="1324514" cy="1323496"/>
          </a:xfrm>
          <a:prstGeom prst="rect">
            <a:avLst/>
          </a:prstGeom>
        </p:spPr>
      </p:pic>
      <p:pic>
        <p:nvPicPr>
          <p:cNvPr id="22" name="図 21">
            <a:extLst>
              <a:ext uri="{FF2B5EF4-FFF2-40B4-BE49-F238E27FC236}">
                <a16:creationId xmlns:a16="http://schemas.microsoft.com/office/drawing/2014/main" id="{EF799105-59E9-476D-829C-8C454C4802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34186" y="4941234"/>
            <a:ext cx="1116242" cy="1115384"/>
          </a:xfrm>
          <a:prstGeom prst="rect">
            <a:avLst/>
          </a:prstGeom>
        </p:spPr>
      </p:pic>
      <p:pic>
        <p:nvPicPr>
          <p:cNvPr id="28" name="図 27">
            <a:extLst>
              <a:ext uri="{FF2B5EF4-FFF2-40B4-BE49-F238E27FC236}">
                <a16:creationId xmlns:a16="http://schemas.microsoft.com/office/drawing/2014/main" id="{72BC4B22-FCA5-464D-8B0D-9B6F5556C6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64455" y="5141450"/>
            <a:ext cx="1039618" cy="1038819"/>
          </a:xfrm>
          <a:prstGeom prst="rect">
            <a:avLst/>
          </a:prstGeom>
        </p:spPr>
      </p:pic>
      <p:sp>
        <p:nvSpPr>
          <p:cNvPr id="33" name="コンテンツ プレースホルダー 2">
            <a:extLst>
              <a:ext uri="{FF2B5EF4-FFF2-40B4-BE49-F238E27FC236}">
                <a16:creationId xmlns:a16="http://schemas.microsoft.com/office/drawing/2014/main" id="{2ACA4C89-55E7-471B-ACF9-F0BCCEC3B1FB}"/>
              </a:ext>
            </a:extLst>
          </p:cNvPr>
          <p:cNvSpPr txBox="1">
            <a:spLocks/>
          </p:cNvSpPr>
          <p:nvPr/>
        </p:nvSpPr>
        <p:spPr bwMode="auto">
          <a:xfrm>
            <a:off x="672811" y="1007975"/>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1800" b="1" dirty="0">
                <a:solidFill>
                  <a:srgbClr val="F36C37"/>
                </a:solidFill>
              </a:rPr>
              <a:t>課題）不動産の成約価格を予測したい</a:t>
            </a:r>
            <a:r>
              <a:rPr lang="en-US" altLang="ja-JP" sz="1800" b="1" dirty="0">
                <a:solidFill>
                  <a:srgbClr val="F36C37"/>
                </a:solidFill>
              </a:rPr>
              <a:t>3</a:t>
            </a:r>
            <a:endParaRPr lang="ja-JP" altLang="en-US" sz="1800" b="1" dirty="0">
              <a:solidFill>
                <a:srgbClr val="F36C37"/>
              </a:solidFill>
            </a:endParaRPr>
          </a:p>
        </p:txBody>
      </p:sp>
      <p:cxnSp>
        <p:nvCxnSpPr>
          <p:cNvPr id="34" name="直線コネクタ 33">
            <a:extLst>
              <a:ext uri="{FF2B5EF4-FFF2-40B4-BE49-F238E27FC236}">
                <a16:creationId xmlns:a16="http://schemas.microsoft.com/office/drawing/2014/main" id="{14E700CC-AAE5-4033-8EC4-14E5E14F227B}"/>
              </a:ext>
            </a:extLst>
          </p:cNvPr>
          <p:cNvCxnSpPr>
            <a:cxnSpLocks/>
          </p:cNvCxnSpPr>
          <p:nvPr/>
        </p:nvCxnSpPr>
        <p:spPr>
          <a:xfrm>
            <a:off x="766764" y="1425082"/>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C39C2514-248C-4F5E-8778-0AA80D311109}"/>
              </a:ext>
            </a:extLst>
          </p:cNvPr>
          <p:cNvSpPr/>
          <p:nvPr/>
        </p:nvSpPr>
        <p:spPr bwMode="auto">
          <a:xfrm>
            <a:off x="1002583" y="1570790"/>
            <a:ext cx="10168171" cy="1969575"/>
          </a:xfrm>
          <a:prstGeom prst="rect">
            <a:avLst/>
          </a:prstGeom>
          <a:solidFill>
            <a:srgbClr val="FFF4E1"/>
          </a:solidFill>
          <a:ln w="19050" algn="ctr">
            <a:noFill/>
            <a:prstDash val="dash"/>
            <a:round/>
            <a:headEnd/>
            <a:tailEnd/>
          </a:ln>
          <a:effectLst/>
        </p:spPr>
        <p:txBody>
          <a:bodyPr wrap="none" lIns="324000" tIns="144000" bIns="72000" rtlCol="0" anchor="ctr"/>
          <a:lstStyle/>
          <a:p>
            <a:pPr marL="0" lvl="2">
              <a:buClr>
                <a:srgbClr val="F36C37"/>
              </a:buClr>
            </a:pPr>
            <a:r>
              <a:rPr lang="ja-JP" altLang="en-US" sz="1600" b="1" dirty="0">
                <a:solidFill>
                  <a:schemeClr val="tx1">
                    <a:lumMod val="75000"/>
                    <a:lumOff val="25000"/>
                  </a:schemeClr>
                </a:solidFill>
                <a:latin typeface="+mn-ea"/>
              </a:rPr>
              <a:t>　戸建て住宅の価格予測にランダムフォレストを用いることで、モデルが予測した価格の根拠や、</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重要なファクターをとらえつつ、実用できそうな精度まで向上させることができました。</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　さらに精度を上げる可能性を模索して、とても人気があると噂の勾配ブースティング木を</a:t>
            </a:r>
            <a:endParaRPr lang="en-US" altLang="ja-JP" sz="1600" b="1" dirty="0">
              <a:solidFill>
                <a:schemeClr val="tx1">
                  <a:lumMod val="75000"/>
                  <a:lumOff val="25000"/>
                </a:schemeClr>
              </a:solidFill>
              <a:latin typeface="+mn-ea"/>
            </a:endParaRPr>
          </a:p>
          <a:p>
            <a:pPr marL="0" lvl="2">
              <a:buClr>
                <a:srgbClr val="F36C37"/>
              </a:buClr>
            </a:pPr>
            <a:r>
              <a:rPr lang="ja-JP" altLang="en-US" sz="1600" b="1" dirty="0">
                <a:solidFill>
                  <a:schemeClr val="tx1">
                    <a:lumMod val="75000"/>
                    <a:lumOff val="25000"/>
                  </a:schemeClr>
                </a:solidFill>
                <a:latin typeface="+mn-ea"/>
              </a:rPr>
              <a:t>試してみることにしました。</a:t>
            </a:r>
            <a:endParaRPr lang="en-US" altLang="ja-JP" sz="1600" b="1" dirty="0">
              <a:solidFill>
                <a:schemeClr val="tx1">
                  <a:lumMod val="75000"/>
                  <a:lumOff val="25000"/>
                </a:schemeClr>
              </a:solidFill>
              <a:latin typeface="+mn-ea"/>
            </a:endParaRPr>
          </a:p>
        </p:txBody>
      </p:sp>
      <p:pic>
        <p:nvPicPr>
          <p:cNvPr id="47" name="図 46">
            <a:extLst>
              <a:ext uri="{FF2B5EF4-FFF2-40B4-BE49-F238E27FC236}">
                <a16:creationId xmlns:a16="http://schemas.microsoft.com/office/drawing/2014/main" id="{D6E32500-0B63-42A0-8E3D-E403546CD9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7863" y="5177507"/>
            <a:ext cx="941816" cy="941816"/>
          </a:xfrm>
          <a:prstGeom prst="rect">
            <a:avLst/>
          </a:prstGeom>
        </p:spPr>
      </p:pic>
      <p:sp>
        <p:nvSpPr>
          <p:cNvPr id="49" name="思考の吹き出し: 雲形 48">
            <a:extLst>
              <a:ext uri="{FF2B5EF4-FFF2-40B4-BE49-F238E27FC236}">
                <a16:creationId xmlns:a16="http://schemas.microsoft.com/office/drawing/2014/main" id="{4A725311-085C-4F66-9715-23628A362BF9}"/>
              </a:ext>
            </a:extLst>
          </p:cNvPr>
          <p:cNvSpPr/>
          <p:nvPr/>
        </p:nvSpPr>
        <p:spPr>
          <a:xfrm>
            <a:off x="5930182" y="4045283"/>
            <a:ext cx="3431653" cy="1132223"/>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もっともっと精度を上げたい！</a:t>
            </a:r>
          </a:p>
        </p:txBody>
      </p:sp>
      <p:sp>
        <p:nvSpPr>
          <p:cNvPr id="56" name="吹き出し: 角を丸めた四角形 55">
            <a:extLst>
              <a:ext uri="{FF2B5EF4-FFF2-40B4-BE49-F238E27FC236}">
                <a16:creationId xmlns:a16="http://schemas.microsoft.com/office/drawing/2014/main" id="{1AC6AABC-1BBF-4FD6-B98E-3CEE84EE0AA1}"/>
              </a:ext>
            </a:extLst>
          </p:cNvPr>
          <p:cNvSpPr/>
          <p:nvPr/>
        </p:nvSpPr>
        <p:spPr>
          <a:xfrm>
            <a:off x="7779681" y="57768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Tree>
    <p:extLst>
      <p:ext uri="{BB962C8B-B14F-4D97-AF65-F5344CB8AC3E}">
        <p14:creationId xmlns:p14="http://schemas.microsoft.com/office/powerpoint/2010/main" val="254102565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5</a:t>
            </a:r>
            <a:r>
              <a:rPr lang="ja-JP" altLang="en-US" sz="3600" spc="150" dirty="0">
                <a:solidFill>
                  <a:srgbClr val="F36C37"/>
                </a:solidFill>
              </a:rPr>
              <a:t>章　勾配ブースティング木 </a:t>
            </a:r>
            <a:r>
              <a:rPr lang="en-US" altLang="ja-JP" sz="2400" spc="150" dirty="0">
                <a:solidFill>
                  <a:srgbClr val="F36C37"/>
                </a:solidFill>
              </a:rPr>
              <a:t>- LightGBM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222</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5-1.</a:t>
            </a:r>
            <a:r>
              <a:rPr kumimoji="1" lang="ja-JP" altLang="en-US" sz="2800" b="1" spc="300" dirty="0">
                <a:solidFill>
                  <a:srgbClr val="BFBFBF"/>
                </a:solidFill>
              </a:rPr>
              <a:t>勾配ブースティング木</a:t>
            </a:r>
            <a:endParaRPr kumimoji="1"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5-2.LightGBM</a:t>
            </a:r>
            <a:r>
              <a:rPr lang="ja-JP" altLang="en-US" sz="2800" b="1" spc="300" dirty="0">
                <a:solidFill>
                  <a:schemeClr val="tx1">
                    <a:lumMod val="75000"/>
                    <a:lumOff val="25000"/>
                  </a:schemeClr>
                </a:solidFill>
              </a:rPr>
              <a:t>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BFBFBF"/>
                </a:solidFill>
              </a:rPr>
              <a:t>5-3.LightGBM</a:t>
            </a:r>
            <a:r>
              <a:rPr lang="ja-JP" altLang="en-US" sz="2800" b="1" spc="300" dirty="0">
                <a:solidFill>
                  <a:srgbClr val="BFBFBF"/>
                </a:solidFill>
              </a:rPr>
              <a:t>のパラメータチューニング</a:t>
            </a:r>
            <a:endParaRPr lang="en-US" altLang="ja-JP" sz="2800" b="1" spc="300" dirty="0">
              <a:solidFill>
                <a:srgbClr val="BFBFBF"/>
              </a:solidFill>
            </a:endParaRPr>
          </a:p>
          <a:p>
            <a:pPr algn="l">
              <a:lnSpc>
                <a:spcPct val="150000"/>
              </a:lnSpc>
            </a:pPr>
            <a:r>
              <a:rPr lang="en-US" altLang="ja-JP" sz="2800" b="1" spc="300" dirty="0">
                <a:solidFill>
                  <a:srgbClr val="BFBFBF"/>
                </a:solidFill>
              </a:rPr>
              <a:t>5-4.</a:t>
            </a:r>
            <a:r>
              <a:rPr lang="ja-JP" altLang="en-US" sz="2800" b="1" spc="300" dirty="0">
                <a:solidFill>
                  <a:srgbClr val="BFBFBF"/>
                </a:solidFill>
              </a:rPr>
              <a:t>交差検証法・グリッドサーチ</a:t>
            </a:r>
            <a:endParaRPr lang="en-US" altLang="ja-JP" sz="2800" b="1" spc="300" dirty="0">
              <a:solidFill>
                <a:srgbClr val="BFBFBF"/>
              </a:solidFill>
            </a:endParaRPr>
          </a:p>
          <a:p>
            <a:pPr algn="l">
              <a:lnSpc>
                <a:spcPct val="150000"/>
              </a:lnSpc>
            </a:pPr>
            <a:r>
              <a:rPr lang="en-US" altLang="ja-JP" sz="2800" b="1" spc="300" dirty="0">
                <a:solidFill>
                  <a:srgbClr val="BFBFBF"/>
                </a:solidFill>
              </a:rPr>
              <a:t>5-5.</a:t>
            </a:r>
            <a:r>
              <a:rPr lang="ja-JP" altLang="en-US" sz="2800" b="1" spc="300" dirty="0">
                <a:solidFill>
                  <a:srgbClr val="BFBFBF"/>
                </a:solidFill>
              </a:rPr>
              <a:t>演習：</a:t>
            </a:r>
            <a:r>
              <a:rPr lang="en-US" altLang="ja-JP" sz="2800" b="1" spc="300" dirty="0">
                <a:solidFill>
                  <a:srgbClr val="BFBFBF"/>
                </a:solidFill>
              </a:rPr>
              <a:t>LightGBM &amp; </a:t>
            </a:r>
            <a:r>
              <a:rPr lang="ja-JP" altLang="en-US" sz="2800" b="1" spc="300" dirty="0">
                <a:solidFill>
                  <a:srgbClr val="BFBFBF"/>
                </a:solidFill>
              </a:rPr>
              <a:t>グリッドサーチ</a:t>
            </a:r>
            <a:endParaRPr lang="en-US" altLang="ja-JP" sz="2800" b="1" spc="300" dirty="0">
              <a:solidFill>
                <a:srgbClr val="BFBFBF"/>
              </a:solidFill>
            </a:endParaRPr>
          </a:p>
        </p:txBody>
      </p:sp>
    </p:spTree>
    <p:extLst>
      <p:ext uri="{BB962C8B-B14F-4D97-AF65-F5344CB8AC3E}">
        <p14:creationId xmlns:p14="http://schemas.microsoft.com/office/powerpoint/2010/main" val="199861491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E72A73-BBED-48A7-8587-A9371AF44217}"/>
              </a:ext>
            </a:extLst>
          </p:cNvPr>
          <p:cNvSpPr>
            <a:spLocks noGrp="1"/>
          </p:cNvSpPr>
          <p:nvPr>
            <p:ph type="title"/>
          </p:nvPr>
        </p:nvSpPr>
        <p:spPr/>
        <p:txBody>
          <a:bodyPr/>
          <a:lstStyle/>
          <a:p>
            <a:r>
              <a:rPr kumimoji="1" lang="en-US" altLang="ja-JP" dirty="0"/>
              <a:t>5-2-1.</a:t>
            </a:r>
            <a:r>
              <a:rPr kumimoji="1" lang="ja-JP" altLang="en-US" dirty="0"/>
              <a:t>勾配ブースティング木の代表的なライブラリ</a:t>
            </a:r>
          </a:p>
        </p:txBody>
      </p:sp>
      <p:sp>
        <p:nvSpPr>
          <p:cNvPr id="3" name="スライド番号プレースホルダー 2">
            <a:extLst>
              <a:ext uri="{FF2B5EF4-FFF2-40B4-BE49-F238E27FC236}">
                <a16:creationId xmlns:a16="http://schemas.microsoft.com/office/drawing/2014/main" id="{2519DE5D-CCDA-4D0D-A650-FD5CD78DB122}"/>
              </a:ext>
            </a:extLst>
          </p:cNvPr>
          <p:cNvSpPr>
            <a:spLocks noGrp="1"/>
          </p:cNvSpPr>
          <p:nvPr>
            <p:ph type="sldNum" sz="quarter" idx="10"/>
          </p:nvPr>
        </p:nvSpPr>
        <p:spPr/>
        <p:txBody>
          <a:bodyPr/>
          <a:lstStyle/>
          <a:p>
            <a:fld id="{5D750650-B10A-47BF-93C2-E1678438B37A}" type="slidenum">
              <a:rPr lang="en-US" altLang="ja-JP" smtClean="0"/>
              <a:pPr/>
              <a:t>223</a:t>
            </a:fld>
            <a:endParaRPr lang="en-US" altLang="ja-JP" dirty="0"/>
          </a:p>
        </p:txBody>
      </p:sp>
      <p:sp>
        <p:nvSpPr>
          <p:cNvPr id="7" name="四角形: 角を丸くする 6">
            <a:extLst>
              <a:ext uri="{FF2B5EF4-FFF2-40B4-BE49-F238E27FC236}">
                <a16:creationId xmlns:a16="http://schemas.microsoft.com/office/drawing/2014/main" id="{4C466A01-A565-469A-8704-FED9F9417BD6}"/>
              </a:ext>
            </a:extLst>
          </p:cNvPr>
          <p:cNvSpPr/>
          <p:nvPr/>
        </p:nvSpPr>
        <p:spPr bwMode="auto">
          <a:xfrm>
            <a:off x="766763" y="2157527"/>
            <a:ext cx="10658475" cy="1469230"/>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8" name="グループ化 7">
            <a:extLst>
              <a:ext uri="{FF2B5EF4-FFF2-40B4-BE49-F238E27FC236}">
                <a16:creationId xmlns:a16="http://schemas.microsoft.com/office/drawing/2014/main" id="{F303CFF6-15DC-4098-8F6B-E58098FA1F55}"/>
              </a:ext>
            </a:extLst>
          </p:cNvPr>
          <p:cNvGrpSpPr/>
          <p:nvPr/>
        </p:nvGrpSpPr>
        <p:grpSpPr>
          <a:xfrm>
            <a:off x="2683248" y="1974636"/>
            <a:ext cx="6825504" cy="426124"/>
            <a:chOff x="2154608" y="3539394"/>
            <a:chExt cx="6825505" cy="426124"/>
          </a:xfrm>
        </p:grpSpPr>
        <p:sp>
          <p:nvSpPr>
            <p:cNvPr id="9" name="四角形: 角を丸くする 8">
              <a:extLst>
                <a:ext uri="{FF2B5EF4-FFF2-40B4-BE49-F238E27FC236}">
                  <a16:creationId xmlns:a16="http://schemas.microsoft.com/office/drawing/2014/main" id="{39587C54-3AD6-45F7-9811-3ED1F65456CA}"/>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10" name="正方形/長方形 9">
              <a:extLst>
                <a:ext uri="{FF2B5EF4-FFF2-40B4-BE49-F238E27FC236}">
                  <a16:creationId xmlns:a16="http://schemas.microsoft.com/office/drawing/2014/main" id="{A613D9FF-8B91-4B61-A362-F716989151B2}"/>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XGBoost</a:t>
              </a:r>
              <a:endParaRPr lang="ja-JP" altLang="en-US" sz="2000" b="1" spc="150" dirty="0">
                <a:solidFill>
                  <a:schemeClr val="bg1"/>
                </a:solidFill>
                <a:latin typeface="+mn-ea"/>
              </a:endParaRPr>
            </a:p>
          </p:txBody>
        </p:sp>
      </p:grpSp>
      <p:sp>
        <p:nvSpPr>
          <p:cNvPr id="11" name="テキスト ボックス 10">
            <a:extLst>
              <a:ext uri="{FF2B5EF4-FFF2-40B4-BE49-F238E27FC236}">
                <a16:creationId xmlns:a16="http://schemas.microsoft.com/office/drawing/2014/main" id="{FE8FE6BE-A723-453A-8485-927197D3D269}"/>
              </a:ext>
            </a:extLst>
          </p:cNvPr>
          <p:cNvSpPr txBox="1"/>
          <p:nvPr/>
        </p:nvSpPr>
        <p:spPr>
          <a:xfrm>
            <a:off x="757353" y="851203"/>
            <a:ext cx="10658473" cy="103412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t>　勾配ブースティング木のモデルは、</a:t>
            </a:r>
            <a:r>
              <a:rPr lang="en-US" altLang="ja-JP" sz="1600" dirty="0"/>
              <a:t>scikit-learn</a:t>
            </a:r>
            <a:r>
              <a:rPr lang="ja-JP" altLang="en-US" sz="1600" dirty="0"/>
              <a:t>にもありますが、以下の二つのライブラリが精度・速度・</a:t>
            </a:r>
            <a:r>
              <a:rPr lang="en-US" altLang="ja-JP" sz="1600" dirty="0"/>
              <a:t>GPU</a:t>
            </a:r>
            <a:r>
              <a:rPr lang="ja-JP" altLang="en-US" sz="1600" dirty="0"/>
              <a:t>使用の可否により、よく利用されます。</a:t>
            </a:r>
            <a:endParaRPr lang="en-US" altLang="ja-JP" sz="1600" dirty="0"/>
          </a:p>
          <a:p>
            <a:pPr algn="l">
              <a:lnSpc>
                <a:spcPct val="130000"/>
              </a:lnSpc>
            </a:pPr>
            <a:r>
              <a:rPr lang="ja-JP" altLang="en-US" sz="1600" dirty="0"/>
              <a:t>　本コースでは</a:t>
            </a:r>
            <a:r>
              <a:rPr lang="en-US" altLang="ja-JP" sz="1600" dirty="0"/>
              <a:t>LightGBM</a:t>
            </a:r>
            <a:r>
              <a:rPr lang="ja-JP" altLang="en-US" sz="1600" dirty="0"/>
              <a:t>を用います。</a:t>
            </a:r>
            <a:endParaRPr lang="en-US" altLang="ja-JP" sz="1600" dirty="0"/>
          </a:p>
        </p:txBody>
      </p:sp>
      <p:sp>
        <p:nvSpPr>
          <p:cNvPr id="12" name="テキスト ボックス 11">
            <a:extLst>
              <a:ext uri="{FF2B5EF4-FFF2-40B4-BE49-F238E27FC236}">
                <a16:creationId xmlns:a16="http://schemas.microsoft.com/office/drawing/2014/main" id="{5B0B40D1-1875-4F6C-8D8C-9E44B8C5D2B1}"/>
              </a:ext>
            </a:extLst>
          </p:cNvPr>
          <p:cNvSpPr txBox="1"/>
          <p:nvPr/>
        </p:nvSpPr>
        <p:spPr>
          <a:xfrm>
            <a:off x="731838" y="5626613"/>
            <a:ext cx="10658476" cy="39395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600" dirty="0"/>
              <a:t>※ </a:t>
            </a:r>
            <a:r>
              <a:rPr lang="ja-JP" altLang="en-US" sz="1600" dirty="0"/>
              <a:t>その他</a:t>
            </a:r>
            <a:r>
              <a:rPr lang="en-US" altLang="ja-JP" sz="1600" dirty="0"/>
              <a:t>CatBoost</a:t>
            </a:r>
            <a:r>
              <a:rPr lang="ja-JP" altLang="en-US" sz="1600" dirty="0"/>
              <a:t>というライブラリもよく比較されます。</a:t>
            </a:r>
          </a:p>
        </p:txBody>
      </p:sp>
      <p:sp>
        <p:nvSpPr>
          <p:cNvPr id="13" name="四角形: 角を丸くする 12">
            <a:extLst>
              <a:ext uri="{FF2B5EF4-FFF2-40B4-BE49-F238E27FC236}">
                <a16:creationId xmlns:a16="http://schemas.microsoft.com/office/drawing/2014/main" id="{7B0CE875-56B7-40F9-A33D-4A92D676168C}"/>
              </a:ext>
            </a:extLst>
          </p:cNvPr>
          <p:cNvSpPr/>
          <p:nvPr/>
        </p:nvSpPr>
        <p:spPr bwMode="auto">
          <a:xfrm>
            <a:off x="766763" y="4000508"/>
            <a:ext cx="10658475" cy="1469229"/>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14" name="グループ化 13">
            <a:extLst>
              <a:ext uri="{FF2B5EF4-FFF2-40B4-BE49-F238E27FC236}">
                <a16:creationId xmlns:a16="http://schemas.microsoft.com/office/drawing/2014/main" id="{BBA704C9-ED4A-4527-90E6-40336D8EC372}"/>
              </a:ext>
            </a:extLst>
          </p:cNvPr>
          <p:cNvGrpSpPr/>
          <p:nvPr/>
        </p:nvGrpSpPr>
        <p:grpSpPr>
          <a:xfrm>
            <a:off x="2683248" y="3817618"/>
            <a:ext cx="6825504" cy="426124"/>
            <a:chOff x="2154608" y="3539394"/>
            <a:chExt cx="6825505" cy="426124"/>
          </a:xfrm>
        </p:grpSpPr>
        <p:sp>
          <p:nvSpPr>
            <p:cNvPr id="15" name="四角形: 角を丸くする 14">
              <a:extLst>
                <a:ext uri="{FF2B5EF4-FFF2-40B4-BE49-F238E27FC236}">
                  <a16:creationId xmlns:a16="http://schemas.microsoft.com/office/drawing/2014/main" id="{BD4998A3-E9C5-4F59-8B51-DE78BB1639FC}"/>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16" name="正方形/長方形 15">
              <a:extLst>
                <a:ext uri="{FF2B5EF4-FFF2-40B4-BE49-F238E27FC236}">
                  <a16:creationId xmlns:a16="http://schemas.microsoft.com/office/drawing/2014/main" id="{45DE30A4-E607-4E82-8A52-404A6BD51C61}"/>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spc="150" dirty="0">
                  <a:solidFill>
                    <a:schemeClr val="bg1"/>
                  </a:solidFill>
                  <a:latin typeface="+mn-ea"/>
                </a:rPr>
                <a:t>LightGBM</a:t>
              </a:r>
              <a:endParaRPr lang="ja-JP" altLang="en-US" sz="2000" b="1" spc="150" dirty="0">
                <a:solidFill>
                  <a:schemeClr val="bg1"/>
                </a:solidFill>
                <a:latin typeface="+mn-ea"/>
              </a:endParaRPr>
            </a:p>
          </p:txBody>
        </p:sp>
      </p:grpSp>
      <p:sp>
        <p:nvSpPr>
          <p:cNvPr id="21" name="テキスト ボックス 20">
            <a:extLst>
              <a:ext uri="{FF2B5EF4-FFF2-40B4-BE49-F238E27FC236}">
                <a16:creationId xmlns:a16="http://schemas.microsoft.com/office/drawing/2014/main" id="{06D6E9E6-47E0-4D94-982B-0DCD014E4730}"/>
              </a:ext>
            </a:extLst>
          </p:cNvPr>
          <p:cNvSpPr txBox="1"/>
          <p:nvPr/>
        </p:nvSpPr>
        <p:spPr>
          <a:xfrm>
            <a:off x="1262185" y="2366598"/>
            <a:ext cx="10163053" cy="830997"/>
          </a:xfrm>
          <a:prstGeom prst="rect">
            <a:avLst/>
          </a:prstGeom>
          <a:noFill/>
        </p:spPr>
        <p:txBody>
          <a:bodyPr wrap="square" rtlCol="0">
            <a:spAutoFit/>
          </a:bodyPr>
          <a:lstStyle/>
          <a:p>
            <a:pPr marL="342900" indent="-342900" algn="just">
              <a:buFont typeface="Arial" panose="020B0604020202020204" pitchFamily="34" charset="0"/>
              <a:buChar char="•"/>
            </a:pPr>
            <a:r>
              <a:rPr kumimoji="1" lang="en-US" altLang="ja-JP" sz="1600" b="1" dirty="0">
                <a:solidFill>
                  <a:schemeClr val="tx1">
                    <a:lumMod val="75000"/>
                    <a:lumOff val="25000"/>
                  </a:schemeClr>
                </a:solidFill>
                <a:latin typeface="+mn-ea"/>
              </a:rPr>
              <a:t>2014</a:t>
            </a:r>
            <a:r>
              <a:rPr kumimoji="1" lang="ja-JP" altLang="en-US" sz="1600" b="1" dirty="0">
                <a:solidFill>
                  <a:schemeClr val="tx1">
                    <a:lumMod val="75000"/>
                    <a:lumOff val="25000"/>
                  </a:schemeClr>
                </a:solidFill>
                <a:latin typeface="+mn-ea"/>
              </a:rPr>
              <a:t>年公開。</a:t>
            </a:r>
            <a:r>
              <a:rPr kumimoji="1" lang="en-US" altLang="ja-JP" sz="1600" b="1" dirty="0">
                <a:solidFill>
                  <a:schemeClr val="tx1">
                    <a:lumMod val="75000"/>
                    <a:lumOff val="25000"/>
                  </a:schemeClr>
                </a:solidFill>
                <a:latin typeface="+mn-ea"/>
              </a:rPr>
              <a:t>The XGBoost Contributors</a:t>
            </a:r>
            <a:r>
              <a:rPr kumimoji="1" lang="ja-JP" altLang="en-US" sz="1600" b="1" dirty="0">
                <a:solidFill>
                  <a:schemeClr val="tx1">
                    <a:lumMod val="75000"/>
                    <a:lumOff val="25000"/>
                  </a:schemeClr>
                </a:solidFill>
                <a:latin typeface="+mn-ea"/>
              </a:rPr>
              <a:t>が開発。勾配ブースティング木の人気の火付け役。</a:t>
            </a:r>
            <a:endParaRPr kumimoji="1" lang="en-US" altLang="ja-JP" sz="1600" b="1" dirty="0">
              <a:solidFill>
                <a:schemeClr val="tx1">
                  <a:lumMod val="75000"/>
                  <a:lumOff val="25000"/>
                </a:schemeClr>
              </a:solidFill>
              <a:latin typeface="+mn-ea"/>
            </a:endParaRPr>
          </a:p>
          <a:p>
            <a:pPr marL="342900" indent="-342900" algn="just">
              <a:buFont typeface="Arial" panose="020B0604020202020204" pitchFamily="34" charset="0"/>
              <a:buChar char="•"/>
            </a:pPr>
            <a:r>
              <a:rPr kumimoji="1" lang="ja-JP" altLang="en-US" sz="1600" b="1" dirty="0">
                <a:solidFill>
                  <a:schemeClr val="tx1">
                    <a:lumMod val="75000"/>
                    <a:lumOff val="25000"/>
                  </a:schemeClr>
                </a:solidFill>
                <a:latin typeface="+mn-ea"/>
              </a:rPr>
              <a:t>精度の高さと使い勝手の良さから分析コンペで大きな注目を集めた。</a:t>
            </a:r>
            <a:endParaRPr kumimoji="1" lang="en-US" altLang="ja-JP" sz="1600" b="1" dirty="0">
              <a:solidFill>
                <a:schemeClr val="tx1">
                  <a:lumMod val="75000"/>
                  <a:lumOff val="25000"/>
                </a:schemeClr>
              </a:solidFill>
              <a:latin typeface="+mn-ea"/>
            </a:endParaRPr>
          </a:p>
          <a:p>
            <a:pPr marL="342900" indent="-342900" algn="just">
              <a:buFont typeface="Arial" panose="020B0604020202020204" pitchFamily="34" charset="0"/>
              <a:buChar char="•"/>
            </a:pPr>
            <a:r>
              <a:rPr kumimoji="1" lang="ja-JP" altLang="en-US" sz="1600" b="1" dirty="0">
                <a:solidFill>
                  <a:schemeClr val="tx1">
                    <a:lumMod val="75000"/>
                    <a:lumOff val="25000"/>
                  </a:schemeClr>
                </a:solidFill>
                <a:latin typeface="+mn-ea"/>
              </a:rPr>
              <a:t>勾配ブースティング木の中では最もコミュニティが充実しており、情報が多い。</a:t>
            </a:r>
          </a:p>
        </p:txBody>
      </p:sp>
      <p:sp>
        <p:nvSpPr>
          <p:cNvPr id="22" name="テキスト ボックス 21">
            <a:extLst>
              <a:ext uri="{FF2B5EF4-FFF2-40B4-BE49-F238E27FC236}">
                <a16:creationId xmlns:a16="http://schemas.microsoft.com/office/drawing/2014/main" id="{B09F6317-80D9-4A90-AAAA-F002AD7D54C4}"/>
              </a:ext>
            </a:extLst>
          </p:cNvPr>
          <p:cNvSpPr txBox="1"/>
          <p:nvPr/>
        </p:nvSpPr>
        <p:spPr>
          <a:xfrm>
            <a:off x="1262185" y="4222208"/>
            <a:ext cx="10163053" cy="107721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1600" b="1" dirty="0">
                <a:solidFill>
                  <a:schemeClr val="tx1">
                    <a:lumMod val="75000"/>
                    <a:lumOff val="25000"/>
                  </a:schemeClr>
                </a:solidFill>
                <a:latin typeface="+mn-ea"/>
              </a:rPr>
              <a:t>2016</a:t>
            </a:r>
            <a:r>
              <a:rPr kumimoji="1" lang="ja-JP" altLang="en-US" sz="1600" b="1" dirty="0">
                <a:solidFill>
                  <a:schemeClr val="tx1">
                    <a:lumMod val="75000"/>
                    <a:lumOff val="25000"/>
                  </a:schemeClr>
                </a:solidFill>
                <a:latin typeface="+mn-ea"/>
              </a:rPr>
              <a:t>年公開。</a:t>
            </a:r>
            <a:r>
              <a:rPr kumimoji="1" lang="en-US" altLang="ja-JP" sz="1600" b="1" dirty="0">
                <a:solidFill>
                  <a:schemeClr val="tx1">
                    <a:lumMod val="75000"/>
                    <a:lumOff val="25000"/>
                  </a:schemeClr>
                </a:solidFill>
                <a:latin typeface="+mn-ea"/>
              </a:rPr>
              <a:t>Microsoft</a:t>
            </a:r>
            <a:r>
              <a:rPr kumimoji="1" lang="ja-JP" altLang="en-US" sz="1600" b="1" dirty="0">
                <a:solidFill>
                  <a:schemeClr val="tx1">
                    <a:lumMod val="75000"/>
                    <a:lumOff val="25000"/>
                  </a:schemeClr>
                </a:solidFill>
                <a:latin typeface="+mn-ea"/>
              </a:rPr>
              <a:t>が開発。</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en-US" altLang="ja-JP" sz="1600" b="1" dirty="0">
                <a:solidFill>
                  <a:schemeClr val="tx1">
                    <a:lumMod val="75000"/>
                    <a:lumOff val="25000"/>
                  </a:schemeClr>
                </a:solidFill>
                <a:latin typeface="+mn-ea"/>
              </a:rPr>
              <a:t>XGBoost</a:t>
            </a:r>
            <a:r>
              <a:rPr kumimoji="1" lang="ja-JP" altLang="en-US" sz="1600" b="1" dirty="0">
                <a:solidFill>
                  <a:schemeClr val="tx1">
                    <a:lumMod val="75000"/>
                    <a:lumOff val="25000"/>
                  </a:schemeClr>
                </a:solidFill>
                <a:latin typeface="+mn-ea"/>
              </a:rPr>
              <a:t>の影響を受けて開発されており、アルゴリズムは</a:t>
            </a:r>
            <a:r>
              <a:rPr kumimoji="1" lang="en-US" altLang="ja-JP" sz="1600" b="1" dirty="0">
                <a:solidFill>
                  <a:schemeClr val="tx1">
                    <a:lumMod val="75000"/>
                    <a:lumOff val="25000"/>
                  </a:schemeClr>
                </a:solidFill>
                <a:latin typeface="+mn-ea"/>
              </a:rPr>
              <a:t>XGBoost</a:t>
            </a:r>
            <a:r>
              <a:rPr kumimoji="1" lang="ja-JP" altLang="en-US" sz="1600" b="1" dirty="0">
                <a:solidFill>
                  <a:schemeClr val="tx1">
                    <a:lumMod val="75000"/>
                    <a:lumOff val="25000"/>
                  </a:schemeClr>
                </a:solidFill>
                <a:latin typeface="+mn-ea"/>
              </a:rPr>
              <a:t>に近いが改良が加えられている。</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en-US" altLang="ja-JP" sz="1600" b="1" dirty="0">
                <a:solidFill>
                  <a:schemeClr val="tx1">
                    <a:lumMod val="75000"/>
                    <a:lumOff val="25000"/>
                  </a:schemeClr>
                </a:solidFill>
                <a:latin typeface="+mn-ea"/>
              </a:rPr>
              <a:t>Light</a:t>
            </a:r>
            <a:r>
              <a:rPr kumimoji="1" lang="ja-JP" altLang="en-US" sz="1600" b="1" dirty="0">
                <a:solidFill>
                  <a:schemeClr val="tx1">
                    <a:lumMod val="75000"/>
                    <a:lumOff val="25000"/>
                  </a:schemeClr>
                </a:solidFill>
                <a:latin typeface="+mn-ea"/>
              </a:rPr>
              <a:t>と名前が付く通り高速に動作することが特徴で、現在は</a:t>
            </a:r>
            <a:r>
              <a:rPr kumimoji="1" lang="en-US" altLang="ja-JP" sz="1600" b="1" dirty="0">
                <a:solidFill>
                  <a:schemeClr val="tx1">
                    <a:lumMod val="75000"/>
                    <a:lumOff val="25000"/>
                  </a:schemeClr>
                </a:solidFill>
                <a:latin typeface="+mn-ea"/>
              </a:rPr>
              <a:t>XGBoost</a:t>
            </a:r>
            <a:r>
              <a:rPr kumimoji="1" lang="ja-JP" altLang="en-US" sz="1600" b="1" dirty="0">
                <a:solidFill>
                  <a:schemeClr val="tx1">
                    <a:lumMod val="75000"/>
                    <a:lumOff val="25000"/>
                  </a:schemeClr>
                </a:solidFill>
                <a:latin typeface="+mn-ea"/>
              </a:rPr>
              <a:t>より人気の傾向がある。</a:t>
            </a:r>
            <a:endParaRPr kumimoji="1" lang="en-US" altLang="ja-JP" sz="1600" b="1" dirty="0">
              <a:solidFill>
                <a:schemeClr val="tx1">
                  <a:lumMod val="75000"/>
                  <a:lumOff val="25000"/>
                </a:schemeClr>
              </a:solidFill>
              <a:latin typeface="+mn-ea"/>
            </a:endParaRPr>
          </a:p>
          <a:p>
            <a:pPr marL="342900" indent="-342900">
              <a:buFont typeface="Arial" panose="020B0604020202020204" pitchFamily="34" charset="0"/>
              <a:buChar char="•"/>
            </a:pPr>
            <a:r>
              <a:rPr kumimoji="1" lang="ja-JP" altLang="en-US" sz="1600" b="1" dirty="0">
                <a:solidFill>
                  <a:schemeClr val="tx1">
                    <a:lumMod val="75000"/>
                    <a:lumOff val="25000"/>
                  </a:schemeClr>
                </a:solidFill>
                <a:latin typeface="+mn-ea"/>
              </a:rPr>
              <a:t>精度は</a:t>
            </a:r>
            <a:r>
              <a:rPr kumimoji="1" lang="en-US" altLang="ja-JP" sz="1600" b="1" dirty="0">
                <a:solidFill>
                  <a:schemeClr val="tx1">
                    <a:lumMod val="75000"/>
                    <a:lumOff val="25000"/>
                  </a:schemeClr>
                </a:solidFill>
                <a:latin typeface="+mn-ea"/>
              </a:rPr>
              <a:t>XGBoost</a:t>
            </a:r>
            <a:r>
              <a:rPr kumimoji="1" lang="ja-JP" altLang="en-US" sz="1600" b="1" dirty="0">
                <a:solidFill>
                  <a:schemeClr val="tx1">
                    <a:lumMod val="75000"/>
                    <a:lumOff val="25000"/>
                  </a:schemeClr>
                </a:solidFill>
                <a:latin typeface="+mn-ea"/>
              </a:rPr>
              <a:t>とあまり変わらないという見解が多い。</a:t>
            </a:r>
          </a:p>
        </p:txBody>
      </p:sp>
    </p:spTree>
    <p:extLst>
      <p:ext uri="{BB962C8B-B14F-4D97-AF65-F5344CB8AC3E}">
        <p14:creationId xmlns:p14="http://schemas.microsoft.com/office/powerpoint/2010/main" val="220967074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勾配ブースティング木を実装する</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543061"/>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LightGBM</a:t>
            </a:r>
            <a:r>
              <a:rPr lang="ja-JP" altLang="en-US" sz="1800" dirty="0"/>
              <a:t>の勾配ブースティング木</a:t>
            </a:r>
          </a:p>
          <a:p>
            <a:pPr lvl="1">
              <a:buClr>
                <a:srgbClr val="F36C37"/>
              </a:buClr>
            </a:pPr>
            <a:r>
              <a:rPr lang="ja-JP" altLang="en-US" sz="1400" b="1" dirty="0"/>
              <a:t>回帰の場合は、</a:t>
            </a:r>
            <a:r>
              <a:rPr lang="en-US" altLang="ja-JP" sz="1400" b="1" dirty="0"/>
              <a:t>lightgbm.LGBMRegressor</a:t>
            </a:r>
            <a:r>
              <a:rPr lang="ja-JP" altLang="en-US" sz="1400" b="1" dirty="0"/>
              <a:t>クラスを使用</a:t>
            </a:r>
            <a:endParaRPr lang="en-US" altLang="ja-JP" sz="1400" b="1" dirty="0"/>
          </a:p>
          <a:p>
            <a:pPr lvl="1">
              <a:buClr>
                <a:srgbClr val="F36C37"/>
              </a:buClr>
            </a:pPr>
            <a:r>
              <a:rPr lang="ja-JP" altLang="en-US" sz="1400" b="1" dirty="0"/>
              <a:t>分類の場合は、</a:t>
            </a:r>
            <a:r>
              <a:rPr lang="en-US" altLang="ja-JP" sz="1400" b="1" dirty="0"/>
              <a:t>lightgbm.LGBMClassifier</a:t>
            </a:r>
            <a:r>
              <a:rPr lang="ja-JP" altLang="en-US" sz="1400" b="1" dirty="0"/>
              <a:t>クラスを使用</a:t>
            </a:r>
            <a:endParaRPr lang="en-US" altLang="ja-JP" sz="1400" b="1" dirty="0"/>
          </a:p>
          <a:p>
            <a:pPr lvl="1">
              <a:buClr>
                <a:srgbClr val="F36C37"/>
              </a:buClr>
            </a:pPr>
            <a:r>
              <a:rPr lang="en-US" altLang="ja-JP" sz="1400" b="1" dirty="0"/>
              <a:t>LightGBM</a:t>
            </a:r>
            <a:r>
              <a:rPr lang="ja-JP" altLang="en-US" sz="1400" b="1" dirty="0"/>
              <a:t>は</a:t>
            </a:r>
            <a:r>
              <a:rPr lang="en-US" altLang="ja-JP" sz="1400" b="1" dirty="0"/>
              <a:t>scikit-learn API</a:t>
            </a:r>
            <a:r>
              <a:rPr lang="ja-JP" altLang="en-US" sz="1400" b="1" dirty="0"/>
              <a:t>があり、</a:t>
            </a:r>
            <a:r>
              <a:rPr lang="en-US" altLang="ja-JP" sz="1400" b="1" dirty="0"/>
              <a:t>scikit-learn</a:t>
            </a:r>
            <a:r>
              <a:rPr lang="ja-JP" altLang="en-US" sz="1400" b="1" dirty="0"/>
              <a:t>のモデルとほぼ同等の学習、評価メソッドが</a:t>
            </a:r>
            <a:br>
              <a:rPr lang="en-US" altLang="ja-JP" sz="1400" b="1" dirty="0"/>
            </a:br>
            <a:r>
              <a:rPr lang="ja-JP" altLang="en-US" sz="1400" b="1" dirty="0"/>
              <a:t>あらかじめ用意されている（ネイティブ</a:t>
            </a:r>
            <a:r>
              <a:rPr lang="en-US" altLang="ja-JP" sz="1400" b="1" dirty="0"/>
              <a:t>API</a:t>
            </a:r>
            <a:r>
              <a:rPr lang="ja-JP" altLang="en-US" sz="1400" b="1" dirty="0"/>
              <a:t>は本コースでは扱いません）</a:t>
            </a:r>
            <a:endParaRPr lang="en-US" altLang="ja-JP" sz="1400" b="1" dirty="0"/>
          </a:p>
          <a:p>
            <a:pPr lvl="1">
              <a:buClr>
                <a:srgbClr val="F36C37"/>
              </a:buClr>
            </a:pPr>
            <a:r>
              <a:rPr lang="ja-JP" altLang="en-US" sz="1400" b="1" dirty="0"/>
              <a:t>決定木と同様に特徴量重要度の確認ができる</a:t>
            </a:r>
            <a:endParaRPr lang="en-US" altLang="ja-JP" sz="14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-2-2.</a:t>
            </a:r>
            <a:r>
              <a:rPr lang="ja-JP" altLang="en-US" dirty="0"/>
              <a:t>勾配ブースティング木</a:t>
            </a:r>
            <a:r>
              <a:rPr kumimoji="1" lang="ja-JP" altLang="en-US" dirty="0"/>
              <a:t>をプログラミングする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224</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288323"/>
            <a:ext cx="10658473" cy="3112459"/>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ライブラリをインポート</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lightgbm </a:t>
            </a:r>
            <a:r>
              <a:rPr lang="en-US" altLang="ja-JP" sz="1400" b="0" dirty="0">
                <a:solidFill>
                  <a:srgbClr val="AF00DB"/>
                </a:solidFill>
                <a:effectLst/>
                <a:latin typeface="+mn-ea"/>
              </a:rPr>
              <a:t>import</a:t>
            </a:r>
            <a:r>
              <a:rPr lang="en-US" altLang="ja-JP" sz="1400" b="0" dirty="0">
                <a:solidFill>
                  <a:srgbClr val="000000"/>
                </a:solidFill>
                <a:effectLst/>
                <a:latin typeface="+mn-ea"/>
              </a:rPr>
              <a:t> LGBMRegressor</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LGBMRegressor(random_state=0)</a:t>
            </a:r>
          </a:p>
          <a:p>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fit(</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で学習</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model.fit(train_x, train_y)</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predict([</a:t>
            </a:r>
            <a:r>
              <a:rPr lang="ja-JP" altLang="en-US" sz="1400" dirty="0">
                <a:solidFill>
                  <a:srgbClr val="00879E"/>
                </a:solidFill>
                <a:latin typeface="Meiryo UI" panose="020B0604030504040204" pitchFamily="50" charset="-128"/>
                <a:ea typeface="Meiryo UI" panose="020B0604030504040204" pitchFamily="50" charset="-128"/>
              </a:rPr>
              <a:t>説明変数のリスト</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で予測</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prediction = model.predict(train_x)</a:t>
            </a:r>
          </a:p>
          <a:p>
            <a:endParaRPr lang="en-US" altLang="ja-JP" sz="1400" dirty="0">
              <a:latin typeface="Meiryo UI" panose="020B0604030504040204" pitchFamily="50" charset="-128"/>
              <a:ea typeface="Meiryo UI" panose="020B0604030504040204" pitchFamily="50" charset="-128"/>
            </a:endParaRPr>
          </a:p>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メソッド </a:t>
            </a:r>
            <a:r>
              <a:rPr lang="en-US" altLang="ja-JP" sz="1400" dirty="0">
                <a:solidFill>
                  <a:srgbClr val="00879E"/>
                </a:solidFill>
                <a:latin typeface="Meiryo UI" panose="020B0604030504040204" pitchFamily="50" charset="-128"/>
                <a:ea typeface="Meiryo UI" panose="020B0604030504040204" pitchFamily="50" charset="-128"/>
              </a:rPr>
              <a:t>score(</a:t>
            </a:r>
            <a:r>
              <a:rPr lang="ja-JP" altLang="en-US" sz="1400" dirty="0">
                <a:solidFill>
                  <a:srgbClr val="00879E"/>
                </a:solidFill>
                <a:latin typeface="Meiryo UI" panose="020B0604030504040204" pitchFamily="50" charset="-128"/>
                <a:ea typeface="Meiryo UI" panose="020B0604030504040204" pitchFamily="50" charset="-128"/>
              </a:rPr>
              <a:t>説明変数</a:t>
            </a:r>
            <a:r>
              <a:rPr lang="en-US" altLang="ja-JP" sz="1400" dirty="0">
                <a:solidFill>
                  <a:srgbClr val="00879E"/>
                </a:solidFill>
                <a:latin typeface="Meiryo UI" panose="020B0604030504040204" pitchFamily="50" charset="-128"/>
                <a:ea typeface="Meiryo UI" panose="020B0604030504040204" pitchFamily="50" charset="-128"/>
              </a:rPr>
              <a:t>, </a:t>
            </a:r>
            <a:r>
              <a:rPr lang="ja-JP" altLang="en-US" sz="1400" dirty="0">
                <a:solidFill>
                  <a:srgbClr val="00879E"/>
                </a:solidFill>
                <a:latin typeface="Meiryo UI" panose="020B0604030504040204" pitchFamily="50" charset="-128"/>
                <a:ea typeface="Meiryo UI" panose="020B0604030504040204" pitchFamily="50" charset="-128"/>
              </a:rPr>
              <a:t>目的変数</a:t>
            </a:r>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で予測精度（回帰：決定係数、分類：正解率（</a:t>
            </a:r>
            <a:r>
              <a:rPr lang="en-US" altLang="ja-JP" sz="1400" dirty="0">
                <a:solidFill>
                  <a:srgbClr val="00879E"/>
                </a:solidFill>
                <a:latin typeface="Meiryo UI" panose="020B0604030504040204" pitchFamily="50" charset="-128"/>
                <a:ea typeface="Meiryo UI" panose="020B0604030504040204" pitchFamily="50" charset="-128"/>
              </a:rPr>
              <a:t>Accuracy</a:t>
            </a:r>
            <a:r>
              <a:rPr lang="ja-JP" altLang="en-US" sz="1400" dirty="0">
                <a:solidFill>
                  <a:srgbClr val="00879E"/>
                </a:solidFill>
                <a:latin typeface="Meiryo UI" panose="020B0604030504040204" pitchFamily="50" charset="-128"/>
                <a:ea typeface="Meiryo UI" panose="020B0604030504040204" pitchFamily="50" charset="-128"/>
              </a:rPr>
              <a:t>））を算出</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model.score(train_x, train_y)</a:t>
            </a:r>
          </a:p>
          <a:p>
            <a:endParaRPr lang="en-US" altLang="ja-JP" sz="14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08D9C451-1B40-4A33-9996-57483C2B35FC}"/>
              </a:ext>
            </a:extLst>
          </p:cNvPr>
          <p:cNvSpPr txBox="1"/>
          <p:nvPr/>
        </p:nvSpPr>
        <p:spPr>
          <a:xfrm>
            <a:off x="6219730" y="3429000"/>
            <a:ext cx="4825497" cy="954107"/>
          </a:xfrm>
          <a:prstGeom prst="rect">
            <a:avLst/>
          </a:prstGeom>
          <a:noFill/>
          <a:ln w="57150">
            <a:solidFill>
              <a:schemeClr val="bg2">
                <a:lumMod val="65000"/>
              </a:schemeClr>
            </a:solidFill>
          </a:ln>
        </p:spPr>
        <p:txBody>
          <a:bodyPr wrap="square" rtlCol="0">
            <a:spAutoFit/>
          </a:bodyPr>
          <a:lstStyle/>
          <a:p>
            <a:pPr marL="285750" indent="-285750" defTabSz="914400" fontAlgn="base">
              <a:spcBef>
                <a:spcPct val="0"/>
              </a:spcBef>
              <a:spcAft>
                <a:spcPct val="0"/>
              </a:spcAft>
              <a:buFont typeface="Arial" panose="020B0604020202020204" pitchFamily="34" charset="0"/>
              <a:buChar char="•"/>
            </a:pPr>
            <a:r>
              <a:rPr kumimoji="1" lang="ja-JP" altLang="en-US" sz="1400" dirty="0">
                <a:solidFill>
                  <a:srgbClr val="494949"/>
                </a:solidFill>
                <a:latin typeface="+mn-ea"/>
              </a:rPr>
              <a:t>決定木は木を作成する際に、内部で乱数を使っているため、再現性を得るには乱数を固定する必要がある。モデルの引数に</a:t>
            </a:r>
            <a:r>
              <a:rPr kumimoji="1" lang="en-US" altLang="ja-JP" sz="1400" dirty="0">
                <a:solidFill>
                  <a:srgbClr val="494949"/>
                </a:solidFill>
                <a:latin typeface="+mn-ea"/>
              </a:rPr>
              <a:t>random_state=0</a:t>
            </a:r>
            <a:r>
              <a:rPr kumimoji="1" lang="ja-JP" altLang="en-US" sz="1400" dirty="0">
                <a:solidFill>
                  <a:srgbClr val="494949"/>
                </a:solidFill>
                <a:latin typeface="+mn-ea"/>
              </a:rPr>
              <a:t>を指定して乱数を固定している。</a:t>
            </a:r>
            <a:endParaRPr kumimoji="1" lang="en-US" altLang="ja-JP" sz="1400" dirty="0">
              <a:solidFill>
                <a:srgbClr val="494949"/>
              </a:solidFill>
              <a:latin typeface="+mn-ea"/>
            </a:endParaRPr>
          </a:p>
        </p:txBody>
      </p:sp>
    </p:spTree>
    <p:extLst>
      <p:ext uri="{BB962C8B-B14F-4D97-AF65-F5344CB8AC3E}">
        <p14:creationId xmlns:p14="http://schemas.microsoft.com/office/powerpoint/2010/main" val="15049690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5-2-3.</a:t>
            </a:r>
            <a:r>
              <a:rPr kumimoji="1" lang="ja-JP" altLang="en-US" dirty="0"/>
              <a:t>勾配ブースティング木ハンズオン</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225</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5-1_LightGBM</a:t>
            </a:r>
            <a:r>
              <a:rPr lang="ja-JP" altLang="en-US" dirty="0"/>
              <a:t>による戸建ての価格予測</a:t>
            </a:r>
            <a:r>
              <a:rPr lang="en-US" altLang="ja-JP" dirty="0"/>
              <a:t>.ipynb</a:t>
            </a:r>
            <a:r>
              <a:rPr lang="ja-JP" altLang="en-US" dirty="0"/>
              <a:t>」を実行する</a:t>
            </a:r>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LightGBM</a:t>
            </a:r>
            <a:r>
              <a:rPr lang="ja-JP" altLang="en-US" sz="2000" b="1" dirty="0">
                <a:solidFill>
                  <a:srgbClr val="F36C37"/>
                </a:solidFill>
              </a:rPr>
              <a:t>のプログラムを実行してみます。</a:t>
            </a:r>
            <a:br>
              <a:rPr lang="en-US" altLang="ja-JP" sz="2000" b="1" dirty="0">
                <a:solidFill>
                  <a:srgbClr val="F36C37"/>
                </a:solidFill>
              </a:rPr>
            </a:br>
            <a:r>
              <a:rPr lang="ja-JP" altLang="en-US" sz="2000" b="1" dirty="0">
                <a:solidFill>
                  <a:srgbClr val="F36C37"/>
                </a:solidFill>
              </a:rPr>
              <a:t>このプログラムでは、決定木と同じく戸建ての価格を予測するモデルを</a:t>
            </a:r>
            <a:br>
              <a:rPr lang="en-US" altLang="ja-JP" sz="2000" b="1" dirty="0">
                <a:solidFill>
                  <a:srgbClr val="F36C37"/>
                </a:solidFill>
              </a:rPr>
            </a:br>
            <a:r>
              <a:rPr lang="en-US" altLang="ja-JP" sz="2000" b="1" dirty="0">
                <a:solidFill>
                  <a:srgbClr val="F36C37"/>
                </a:solidFill>
              </a:rPr>
              <a:t>LightGBM</a:t>
            </a:r>
            <a:r>
              <a:rPr lang="ja-JP" altLang="en-US" sz="2000" b="1" dirty="0">
                <a:solidFill>
                  <a:srgbClr val="F36C37"/>
                </a:solidFill>
              </a:rPr>
              <a:t>で作成します。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まずは決定木やランダムフォレストとの違いを確認してみましょう。</a:t>
            </a:r>
            <a:endParaRPr lang="en-US" altLang="ja-JP" sz="2000" b="1" dirty="0">
              <a:solidFill>
                <a:srgbClr val="F36C37"/>
              </a:solidFill>
            </a:endParaRPr>
          </a:p>
        </p:txBody>
      </p:sp>
    </p:spTree>
    <p:extLst>
      <p:ext uri="{BB962C8B-B14F-4D97-AF65-F5344CB8AC3E}">
        <p14:creationId xmlns:p14="http://schemas.microsoft.com/office/powerpoint/2010/main" val="190495814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5</a:t>
            </a:r>
            <a:r>
              <a:rPr lang="ja-JP" altLang="en-US" sz="3600" spc="150" dirty="0">
                <a:solidFill>
                  <a:srgbClr val="F36C37"/>
                </a:solidFill>
              </a:rPr>
              <a:t>章　勾配ブースティング木 </a:t>
            </a:r>
            <a:r>
              <a:rPr lang="en-US" altLang="ja-JP" sz="2400" spc="150" dirty="0">
                <a:solidFill>
                  <a:srgbClr val="F36C37"/>
                </a:solidFill>
              </a:rPr>
              <a:t>- LightGBM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226</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5-1.</a:t>
            </a:r>
            <a:r>
              <a:rPr kumimoji="1" lang="ja-JP" altLang="en-US" sz="2800" b="1" spc="300" dirty="0">
                <a:solidFill>
                  <a:srgbClr val="BFBFBF"/>
                </a:solidFill>
              </a:rPr>
              <a:t>勾配ブースティング木</a:t>
            </a:r>
            <a:endParaRPr kumimoji="1" lang="en-US" altLang="ja-JP" sz="2800" b="1" spc="300" dirty="0">
              <a:solidFill>
                <a:srgbClr val="BFBFBF"/>
              </a:solidFill>
            </a:endParaRPr>
          </a:p>
          <a:p>
            <a:pPr algn="l">
              <a:lnSpc>
                <a:spcPct val="150000"/>
              </a:lnSpc>
            </a:pPr>
            <a:r>
              <a:rPr lang="en-US" altLang="ja-JP" sz="2800" b="1" spc="300" dirty="0">
                <a:solidFill>
                  <a:srgbClr val="BFBFBF"/>
                </a:solidFill>
              </a:rPr>
              <a:t>5-2.LightGBM</a:t>
            </a:r>
            <a:r>
              <a:rPr lang="ja-JP" altLang="en-US" sz="2800" b="1" spc="300" dirty="0">
                <a:solidFill>
                  <a:srgbClr val="BFBFBF"/>
                </a:solidFill>
              </a:rPr>
              <a:t>の実装</a:t>
            </a:r>
            <a:endParaRPr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5-3.LightGBM</a:t>
            </a:r>
            <a:r>
              <a:rPr lang="ja-JP" altLang="en-US" sz="2800" b="1" spc="300" dirty="0">
                <a:solidFill>
                  <a:schemeClr val="tx1">
                    <a:lumMod val="75000"/>
                    <a:lumOff val="25000"/>
                  </a:schemeClr>
                </a:solidFill>
              </a:rPr>
              <a:t>のパラメータチューニング</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BFBFBF"/>
                </a:solidFill>
              </a:rPr>
              <a:t>5-4.</a:t>
            </a:r>
            <a:r>
              <a:rPr lang="ja-JP" altLang="en-US" sz="2800" b="1" spc="300" dirty="0">
                <a:solidFill>
                  <a:srgbClr val="BFBFBF"/>
                </a:solidFill>
              </a:rPr>
              <a:t>交差検証法・グリッドサーチ</a:t>
            </a:r>
            <a:endParaRPr lang="en-US" altLang="ja-JP" sz="2800" b="1" spc="300" dirty="0">
              <a:solidFill>
                <a:srgbClr val="BFBFBF"/>
              </a:solidFill>
            </a:endParaRPr>
          </a:p>
          <a:p>
            <a:pPr algn="l">
              <a:lnSpc>
                <a:spcPct val="150000"/>
              </a:lnSpc>
            </a:pPr>
            <a:r>
              <a:rPr lang="en-US" altLang="ja-JP" sz="2800" b="1" spc="300" dirty="0">
                <a:solidFill>
                  <a:srgbClr val="BFBFBF"/>
                </a:solidFill>
              </a:rPr>
              <a:t>5-5.</a:t>
            </a:r>
            <a:r>
              <a:rPr lang="ja-JP" altLang="en-US" sz="2800" b="1" spc="300" dirty="0">
                <a:solidFill>
                  <a:srgbClr val="BFBFBF"/>
                </a:solidFill>
              </a:rPr>
              <a:t>演習：</a:t>
            </a:r>
            <a:r>
              <a:rPr lang="en-US" altLang="ja-JP" sz="2800" b="1" spc="300" dirty="0">
                <a:solidFill>
                  <a:srgbClr val="BFBFBF"/>
                </a:solidFill>
              </a:rPr>
              <a:t>LightGBM &amp; </a:t>
            </a:r>
            <a:r>
              <a:rPr lang="ja-JP" altLang="en-US" sz="2800" b="1" spc="300" dirty="0">
                <a:solidFill>
                  <a:srgbClr val="BFBFBF"/>
                </a:solidFill>
              </a:rPr>
              <a:t>グリッドサーチ</a:t>
            </a:r>
            <a:endParaRPr lang="en-US" altLang="ja-JP" sz="2800" b="1" spc="300" dirty="0">
              <a:solidFill>
                <a:srgbClr val="BFBFBF"/>
              </a:solidFill>
            </a:endParaRPr>
          </a:p>
        </p:txBody>
      </p:sp>
    </p:spTree>
    <p:extLst>
      <p:ext uri="{BB962C8B-B14F-4D97-AF65-F5344CB8AC3E}">
        <p14:creationId xmlns:p14="http://schemas.microsoft.com/office/powerpoint/2010/main" val="271023677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en-US" altLang="ja-JP" dirty="0"/>
              <a:t>5-3-1.LightGBM</a:t>
            </a:r>
            <a:r>
              <a:rPr lang="ja-JP" altLang="en-US" dirty="0"/>
              <a:t>モデルを改良する</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en-US" altLang="ja-JP" sz="2000" b="1" dirty="0">
                <a:solidFill>
                  <a:srgbClr val="F36C37"/>
                </a:solidFill>
              </a:rPr>
              <a:t>LightGBM</a:t>
            </a:r>
            <a:r>
              <a:rPr lang="ja-JP" altLang="en-US" sz="2000" b="1" dirty="0">
                <a:solidFill>
                  <a:srgbClr val="F36C37"/>
                </a:solidFill>
              </a:rPr>
              <a:t>についても、パラメータチューニングでモデルを改良します。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None/>
            </a:pPr>
            <a:r>
              <a:rPr lang="ja-JP" altLang="en-US" sz="2000" b="1" dirty="0">
                <a:solidFill>
                  <a:srgbClr val="F36C37"/>
                </a:solidFill>
              </a:rPr>
              <a:t>今回はさらに、交差検証とグリッドサーチという方法を用いて、</a:t>
            </a:r>
            <a:br>
              <a:rPr lang="en-US" altLang="ja-JP" sz="2000" b="1" dirty="0">
                <a:solidFill>
                  <a:srgbClr val="F36C37"/>
                </a:solidFill>
              </a:rPr>
            </a:br>
            <a:r>
              <a:rPr lang="ja-JP" altLang="en-US" sz="2000" b="1" dirty="0">
                <a:solidFill>
                  <a:srgbClr val="F36C37"/>
                </a:solidFill>
              </a:rPr>
              <a:t>より信頼できる評価と自動でパラメータ探索を行う</a:t>
            </a:r>
            <a:br>
              <a:rPr lang="en-US" altLang="ja-JP" sz="2000" b="1" dirty="0">
                <a:solidFill>
                  <a:srgbClr val="F36C37"/>
                </a:solidFill>
              </a:rPr>
            </a:br>
            <a:r>
              <a:rPr lang="ja-JP" altLang="en-US" sz="2000" b="1" dirty="0">
                <a:solidFill>
                  <a:srgbClr val="F36C37"/>
                </a:solidFill>
              </a:rPr>
              <a:t>手法についても試してみます。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227</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今回改良を行うポイント</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モデルのパラメータチューニングを行う</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交差検証とグリッドサーチを用いる</a:t>
            </a:r>
            <a:endParaRPr lang="en-US" altLang="ja-JP" sz="2000" b="1" dirty="0"/>
          </a:p>
        </p:txBody>
      </p:sp>
      <p:pic>
        <p:nvPicPr>
          <p:cNvPr id="24" name="図 23">
            <a:extLst>
              <a:ext uri="{FF2B5EF4-FFF2-40B4-BE49-F238E27FC236}">
                <a16:creationId xmlns:a16="http://schemas.microsoft.com/office/drawing/2014/main" id="{EE09FC44-3FEB-4ED8-8737-5B721A18F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7863" y="5177507"/>
            <a:ext cx="941816" cy="941816"/>
          </a:xfrm>
          <a:prstGeom prst="rect">
            <a:avLst/>
          </a:prstGeom>
        </p:spPr>
      </p:pic>
      <p:sp>
        <p:nvSpPr>
          <p:cNvPr id="25" name="思考の吹き出し: 雲形 24">
            <a:extLst>
              <a:ext uri="{FF2B5EF4-FFF2-40B4-BE49-F238E27FC236}">
                <a16:creationId xmlns:a16="http://schemas.microsoft.com/office/drawing/2014/main" id="{8CA9EB80-F5DA-4891-B443-0552785B8FF5}"/>
              </a:ext>
            </a:extLst>
          </p:cNvPr>
          <p:cNvSpPr/>
          <p:nvPr/>
        </p:nvSpPr>
        <p:spPr>
          <a:xfrm>
            <a:off x="5930182" y="4022714"/>
            <a:ext cx="4042780" cy="1154793"/>
          </a:xfrm>
          <a:prstGeom prst="cloudCallout">
            <a:avLst>
              <a:gd name="adj1" fmla="val -33068"/>
              <a:gd name="adj2" fmla="val 60314"/>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400" b="1" dirty="0">
                <a:solidFill>
                  <a:srgbClr val="494949"/>
                </a:solidFill>
                <a:latin typeface="+mn-ea"/>
              </a:rPr>
              <a:t>LightGBM</a:t>
            </a:r>
            <a:r>
              <a:rPr kumimoji="1" lang="ja-JP" altLang="en-US" sz="1400" b="1" dirty="0">
                <a:solidFill>
                  <a:srgbClr val="494949"/>
                </a:solidFill>
                <a:latin typeface="+mn-ea"/>
              </a:rPr>
              <a:t>はパラメータが多いな</a:t>
            </a:r>
            <a:endParaRPr kumimoji="1" lang="en-US" altLang="ja-JP" sz="1400" b="1" dirty="0">
              <a:solidFill>
                <a:srgbClr val="494949"/>
              </a:solidFill>
              <a:latin typeface="+mn-ea"/>
            </a:endParaRPr>
          </a:p>
          <a:p>
            <a:pPr algn="ctr"/>
            <a:r>
              <a:rPr kumimoji="1" lang="ja-JP" altLang="en-US" sz="1400" b="1" dirty="0">
                <a:solidFill>
                  <a:srgbClr val="494949"/>
                </a:solidFill>
                <a:latin typeface="+mn-ea"/>
              </a:rPr>
              <a:t>何か良い手はないかな</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pic>
        <p:nvPicPr>
          <p:cNvPr id="31" name="図 30">
            <a:extLst>
              <a:ext uri="{FF2B5EF4-FFF2-40B4-BE49-F238E27FC236}">
                <a16:creationId xmlns:a16="http://schemas.microsoft.com/office/drawing/2014/main" id="{D61F1942-C901-45B0-98C0-C1661DAB9A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2786" y="4208588"/>
            <a:ext cx="1562125" cy="1560924"/>
          </a:xfrm>
          <a:prstGeom prst="rect">
            <a:avLst/>
          </a:prstGeom>
        </p:spPr>
      </p:pic>
      <p:pic>
        <p:nvPicPr>
          <p:cNvPr id="32" name="図 31">
            <a:extLst>
              <a:ext uri="{FF2B5EF4-FFF2-40B4-BE49-F238E27FC236}">
                <a16:creationId xmlns:a16="http://schemas.microsoft.com/office/drawing/2014/main" id="{7A0D25AD-7599-413B-97FA-9C8500DA82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3639" y="4436595"/>
            <a:ext cx="1497289" cy="1496138"/>
          </a:xfrm>
          <a:prstGeom prst="rect">
            <a:avLst/>
          </a:prstGeom>
        </p:spPr>
      </p:pic>
      <p:pic>
        <p:nvPicPr>
          <p:cNvPr id="33" name="図 32">
            <a:extLst>
              <a:ext uri="{FF2B5EF4-FFF2-40B4-BE49-F238E27FC236}">
                <a16:creationId xmlns:a16="http://schemas.microsoft.com/office/drawing/2014/main" id="{95769C7E-2783-4349-8DF4-E2E9FE0451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18188" y="4716079"/>
            <a:ext cx="1324514" cy="1323496"/>
          </a:xfrm>
          <a:prstGeom prst="rect">
            <a:avLst/>
          </a:prstGeom>
        </p:spPr>
      </p:pic>
      <p:pic>
        <p:nvPicPr>
          <p:cNvPr id="34" name="図 33">
            <a:extLst>
              <a:ext uri="{FF2B5EF4-FFF2-40B4-BE49-F238E27FC236}">
                <a16:creationId xmlns:a16="http://schemas.microsoft.com/office/drawing/2014/main" id="{BC1D6C90-7F15-4939-A025-F5FD7951CD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34186" y="4941234"/>
            <a:ext cx="1116242" cy="1115384"/>
          </a:xfrm>
          <a:prstGeom prst="rect">
            <a:avLst/>
          </a:prstGeom>
        </p:spPr>
      </p:pic>
      <p:pic>
        <p:nvPicPr>
          <p:cNvPr id="35" name="図 34">
            <a:extLst>
              <a:ext uri="{FF2B5EF4-FFF2-40B4-BE49-F238E27FC236}">
                <a16:creationId xmlns:a16="http://schemas.microsoft.com/office/drawing/2014/main" id="{DE402D59-E870-4160-82DF-667DA8D73F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64455" y="5141450"/>
            <a:ext cx="1039618" cy="1038819"/>
          </a:xfrm>
          <a:prstGeom prst="rect">
            <a:avLst/>
          </a:prstGeom>
        </p:spPr>
      </p:pic>
      <p:sp>
        <p:nvSpPr>
          <p:cNvPr id="36" name="吹き出し: 角を丸めた四角形 35">
            <a:extLst>
              <a:ext uri="{FF2B5EF4-FFF2-40B4-BE49-F238E27FC236}">
                <a16:creationId xmlns:a16="http://schemas.microsoft.com/office/drawing/2014/main" id="{F887138C-B74D-4BC2-AEAA-EA6A95365675}"/>
              </a:ext>
            </a:extLst>
          </p:cNvPr>
          <p:cNvSpPr/>
          <p:nvPr/>
        </p:nvSpPr>
        <p:spPr>
          <a:xfrm>
            <a:off x="7779681" y="5776830"/>
            <a:ext cx="2145922" cy="577082"/>
          </a:xfrm>
          <a:prstGeom prst="wedgeRoundRectCallout">
            <a:avLst>
              <a:gd name="adj1" fmla="val 56090"/>
              <a:gd name="adj2" fmla="val -43476"/>
              <a:gd name="adj3" fmla="val 16667"/>
            </a:avLst>
          </a:prstGeom>
          <a:noFill/>
          <a:ln w="38100">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spTree>
    <p:extLst>
      <p:ext uri="{BB962C8B-B14F-4D97-AF65-F5344CB8AC3E}">
        <p14:creationId xmlns:p14="http://schemas.microsoft.com/office/powerpoint/2010/main" val="323685253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15DD971-A22B-40E4-9124-F6E32E9C99DA}"/>
              </a:ext>
            </a:extLst>
          </p:cNvPr>
          <p:cNvSpPr/>
          <p:nvPr/>
        </p:nvSpPr>
        <p:spPr bwMode="auto">
          <a:xfrm>
            <a:off x="746465" y="9416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LightGBM</a:t>
            </a:r>
            <a:r>
              <a:rPr kumimoji="1" lang="ja-JP" altLang="en-US" sz="2000" b="1" dirty="0">
                <a:solidFill>
                  <a:srgbClr val="F36C37"/>
                </a:solidFill>
                <a:latin typeface="+mj-ea"/>
                <a:ea typeface="+mj-ea"/>
              </a:rPr>
              <a:t>のハイパーパラメータ</a:t>
            </a: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1038991" y="1657357"/>
            <a:ext cx="10386245" cy="131114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400" dirty="0"/>
              <a:t>LightGBM</a:t>
            </a:r>
            <a:r>
              <a:rPr lang="ja-JP" altLang="en-US" sz="1400" dirty="0"/>
              <a:t>のハイパーパラメータのうち特に重要なハイパーパラメータは以下です。</a:t>
            </a:r>
          </a:p>
          <a:p>
            <a:pPr lvl="1">
              <a:buClr>
                <a:srgbClr val="F36C37"/>
              </a:buClr>
            </a:pPr>
            <a:r>
              <a:rPr lang="en-US" altLang="ja-JP" sz="1300" b="1" dirty="0"/>
              <a:t>learning_rate	</a:t>
            </a:r>
            <a:r>
              <a:rPr lang="ja-JP" altLang="en-US" sz="1300" b="1" dirty="0"/>
              <a:t>：学習率。次の決定木を作成し予測値をアップデートする際にこの値を乗算する</a:t>
            </a:r>
            <a:endParaRPr lang="en-US" altLang="ja-JP" sz="1300" b="1" dirty="0"/>
          </a:p>
          <a:p>
            <a:pPr lvl="1">
              <a:buClr>
                <a:srgbClr val="F36C37"/>
              </a:buClr>
            </a:pPr>
            <a:r>
              <a:rPr lang="en-US" altLang="ja-JP" sz="1300" b="1" dirty="0"/>
              <a:t>n_estimators	</a:t>
            </a:r>
            <a:r>
              <a:rPr lang="ja-JP" altLang="en-US" sz="1300" b="1" dirty="0"/>
              <a:t>：決定木の数</a:t>
            </a:r>
            <a:endParaRPr lang="en-US" altLang="ja-JP" sz="1300" b="1" dirty="0"/>
          </a:p>
          <a:p>
            <a:pPr lvl="1">
              <a:buClr>
                <a:srgbClr val="F36C37"/>
              </a:buClr>
            </a:pPr>
            <a:r>
              <a:rPr lang="en-US" altLang="ja-JP" sz="1300" b="1" dirty="0"/>
              <a:t>max_depth		</a:t>
            </a:r>
            <a:r>
              <a:rPr lang="ja-JP" altLang="en-US" sz="1300" b="1" dirty="0"/>
              <a:t>：個々の決定木の最大の深さ</a:t>
            </a:r>
            <a:endParaRPr lang="en-US" altLang="ja-JP" sz="1300" b="1" dirty="0"/>
          </a:p>
          <a:p>
            <a:pPr lvl="1">
              <a:buClr>
                <a:srgbClr val="F36C37"/>
              </a:buClr>
            </a:pPr>
            <a:r>
              <a:rPr lang="en-US" altLang="ja-JP" sz="1300" b="1" dirty="0" err="1"/>
              <a:t>num_leaves</a:t>
            </a:r>
            <a:r>
              <a:rPr lang="en-US" altLang="ja-JP" sz="1300" b="1" dirty="0"/>
              <a:t>		</a:t>
            </a:r>
            <a:r>
              <a:rPr lang="ja-JP" altLang="en-US" sz="1300" b="1" dirty="0"/>
              <a:t>：</a:t>
            </a:r>
            <a:r>
              <a:rPr lang="en-US" altLang="ja-JP" sz="1300" b="1" dirty="0"/>
              <a:t>1</a:t>
            </a:r>
            <a:r>
              <a:rPr lang="ja-JP" altLang="en-US" sz="1300" b="1" dirty="0"/>
              <a:t>本の木の葉の最大数</a:t>
            </a:r>
          </a:p>
          <a:p>
            <a:pPr lvl="1">
              <a:buClr>
                <a:srgbClr val="F36C37"/>
              </a:buClr>
            </a:pPr>
            <a:r>
              <a:rPr lang="en-US" altLang="ja-JP" sz="1300" b="1" dirty="0" err="1"/>
              <a:t>colsample_bytree</a:t>
            </a:r>
            <a:r>
              <a:rPr lang="en-US" altLang="ja-JP" sz="1300" b="1" dirty="0"/>
              <a:t>	</a:t>
            </a:r>
            <a:r>
              <a:rPr lang="ja-JP" altLang="en-US" sz="1300" b="1" dirty="0"/>
              <a:t>：決定木ごとに列をサンプリングする割合</a:t>
            </a:r>
            <a:endParaRPr lang="en-US" altLang="ja-JP" sz="1300" b="1" dirty="0"/>
          </a:p>
          <a:p>
            <a:pPr lvl="1">
              <a:buClr>
                <a:srgbClr val="F36C37"/>
              </a:buClr>
            </a:pPr>
            <a:r>
              <a:rPr lang="en-US" altLang="ja-JP" sz="1300" b="1" dirty="0"/>
              <a:t>subsample		</a:t>
            </a:r>
            <a:r>
              <a:rPr lang="ja-JP" altLang="en-US" sz="1300" b="1" dirty="0"/>
              <a:t>：決定木ごとに学習データの行をサンプリングする割合</a:t>
            </a:r>
            <a:endParaRPr lang="en-US" altLang="ja-JP" sz="1300" b="1"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-3-2.</a:t>
            </a:r>
            <a:r>
              <a:rPr lang="ja-JP" altLang="en-US" dirty="0"/>
              <a:t>パラメータのチューニング</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228</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5539154"/>
            <a:ext cx="10658473" cy="86162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eiryo UI" panose="020B0604030504040204" pitchFamily="50" charset="-128"/>
                <a:ea typeface="Meiryo UI" panose="020B0604030504040204" pitchFamily="50" charset="-128"/>
              </a:rPr>
              <a:t>#</a:t>
            </a:r>
            <a:r>
              <a:rPr lang="ja-JP" altLang="en-US" sz="1400" dirty="0">
                <a:solidFill>
                  <a:srgbClr val="00879E"/>
                </a:solidFill>
                <a:latin typeface="Meiryo UI" panose="020B0604030504040204" pitchFamily="50" charset="-128"/>
                <a:ea typeface="Meiryo UI" panose="020B0604030504040204" pitchFamily="50" charset="-128"/>
              </a:rPr>
              <a:t> モデルをインスタンス化して変数</a:t>
            </a:r>
            <a:r>
              <a:rPr lang="en-US" altLang="ja-JP" sz="1400" dirty="0">
                <a:solidFill>
                  <a:srgbClr val="00879E"/>
                </a:solidFill>
                <a:latin typeface="Meiryo UI" panose="020B0604030504040204" pitchFamily="50" charset="-128"/>
                <a:ea typeface="Meiryo UI" panose="020B0604030504040204" pitchFamily="50" charset="-128"/>
              </a:rPr>
              <a:t>model</a:t>
            </a:r>
            <a:r>
              <a:rPr lang="ja-JP" altLang="en-US" sz="1400" dirty="0">
                <a:solidFill>
                  <a:srgbClr val="00879E"/>
                </a:solidFill>
                <a:latin typeface="Meiryo UI" panose="020B0604030504040204" pitchFamily="50" charset="-128"/>
                <a:ea typeface="Meiryo UI" panose="020B0604030504040204" pitchFamily="50" charset="-128"/>
              </a:rPr>
              <a:t>へ格納</a:t>
            </a:r>
            <a:endParaRPr lang="en-US" altLang="ja-JP" sz="1400" dirty="0">
              <a:solidFill>
                <a:srgbClr val="00879E"/>
              </a:solidFill>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model = LGBMRegressor(n_estimators=200, </a:t>
            </a:r>
            <a:r>
              <a:rPr lang="en-US" altLang="ja-JP" sz="1400" dirty="0" err="1">
                <a:latin typeface="Meiryo UI" panose="020B0604030504040204" pitchFamily="50" charset="-128"/>
                <a:ea typeface="Meiryo UI" panose="020B0604030504040204" pitchFamily="50" charset="-128"/>
              </a:rPr>
              <a:t>num_leaves</a:t>
            </a:r>
            <a:r>
              <a:rPr lang="en-US" altLang="ja-JP" sz="1400" dirty="0">
                <a:latin typeface="Meiryo UI" panose="020B0604030504040204" pitchFamily="50" charset="-128"/>
                <a:ea typeface="Meiryo UI" panose="020B0604030504040204" pitchFamily="50" charset="-128"/>
              </a:rPr>
              <a:t>=6, subsample=0.6, random_state=0)</a:t>
            </a:r>
          </a:p>
          <a:p>
            <a:endParaRPr lang="en-US" altLang="ja-JP" sz="1400" dirty="0">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F94A987E-061A-4B2A-BBB7-27D318EACCEF}"/>
              </a:ext>
            </a:extLst>
          </p:cNvPr>
          <p:cNvSpPr/>
          <p:nvPr/>
        </p:nvSpPr>
        <p:spPr>
          <a:xfrm>
            <a:off x="766762" y="5232880"/>
            <a:ext cx="3180983" cy="338554"/>
          </a:xfrm>
          <a:prstGeom prst="rect">
            <a:avLst/>
          </a:prstGeom>
        </p:spPr>
        <p:txBody>
          <a:bodyPr wrap="square">
            <a:spAutoFit/>
          </a:bodyPr>
          <a:lstStyle/>
          <a:p>
            <a:r>
              <a:rPr lang="ja-JP" altLang="en-US" sz="1600" b="1" dirty="0">
                <a:solidFill>
                  <a:srgbClr val="00879E"/>
                </a:solidFill>
              </a:rPr>
              <a:t>ハイパーパラメータの設定例</a:t>
            </a:r>
          </a:p>
        </p:txBody>
      </p:sp>
      <p:sp>
        <p:nvSpPr>
          <p:cNvPr id="11" name="テキスト ボックス 10">
            <a:extLst>
              <a:ext uri="{FF2B5EF4-FFF2-40B4-BE49-F238E27FC236}">
                <a16:creationId xmlns:a16="http://schemas.microsoft.com/office/drawing/2014/main" id="{609D5D67-A846-4C0B-B801-FCBA6C14FC3B}"/>
              </a:ext>
            </a:extLst>
          </p:cNvPr>
          <p:cNvSpPr txBox="1"/>
          <p:nvPr/>
        </p:nvSpPr>
        <p:spPr>
          <a:xfrm>
            <a:off x="1038990" y="3473055"/>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400" dirty="0"/>
              <a:t>learning-rate</a:t>
            </a:r>
            <a:r>
              <a:rPr lang="ja-JP" altLang="en-US" sz="1400" dirty="0"/>
              <a:t>は学習時間に大きく影響するので、あまり小さくしすぎないように注意が必要。</a:t>
            </a:r>
            <a:br>
              <a:rPr lang="en-US" altLang="ja-JP" sz="1400" dirty="0"/>
            </a:br>
            <a:r>
              <a:rPr lang="en-US" altLang="ja-JP" sz="1400" dirty="0"/>
              <a:t>0.1</a:t>
            </a:r>
            <a:r>
              <a:rPr lang="ja-JP" altLang="en-US" sz="1400" dirty="0"/>
              <a:t>～</a:t>
            </a:r>
            <a:r>
              <a:rPr lang="en-US" altLang="ja-JP" sz="1400" dirty="0"/>
              <a:t>0.01</a:t>
            </a:r>
            <a:r>
              <a:rPr lang="ja-JP" altLang="en-US" sz="1400" dirty="0"/>
              <a:t>程度を目安にするとよい。</a:t>
            </a:r>
          </a:p>
          <a:p>
            <a:pPr>
              <a:buClr>
                <a:srgbClr val="F36C37"/>
              </a:buClr>
              <a:buFont typeface="Wingdings" panose="05000000000000000000" pitchFamily="2" charset="2"/>
              <a:buChar char="l"/>
            </a:pPr>
            <a:r>
              <a:rPr lang="en-US" altLang="ja-JP" sz="1400" dirty="0"/>
              <a:t>n_estimators</a:t>
            </a:r>
            <a:r>
              <a:rPr lang="ja-JP" altLang="en-US" sz="1400" dirty="0"/>
              <a:t>はランダムフォレストと違い、増やしすぎると過学習を起こす。</a:t>
            </a:r>
            <a:endParaRPr lang="en-US" altLang="ja-JP" sz="1400" dirty="0"/>
          </a:p>
          <a:p>
            <a:pPr>
              <a:buClr>
                <a:srgbClr val="F36C37"/>
              </a:buClr>
              <a:buFont typeface="Wingdings" panose="05000000000000000000" pitchFamily="2" charset="2"/>
              <a:buChar char="l"/>
            </a:pPr>
            <a:r>
              <a:rPr lang="ja-JP" altLang="en-US" sz="1400" dirty="0"/>
              <a:t>そのほかのハイパーパラメータについては以下の公式リファレンスを参照。</a:t>
            </a:r>
            <a:br>
              <a:rPr lang="en-US" altLang="ja-JP" sz="1600" dirty="0"/>
            </a:br>
            <a:br>
              <a:rPr lang="en-US" altLang="ja-JP" sz="1400" dirty="0"/>
            </a:br>
            <a:r>
              <a:rPr lang="en-US" altLang="ja-JP" sz="1400" dirty="0"/>
              <a:t>LightGBM</a:t>
            </a:r>
            <a:r>
              <a:rPr lang="ja-JP" altLang="en-US" sz="1400" dirty="0"/>
              <a:t>の</a:t>
            </a:r>
            <a:r>
              <a:rPr lang="en-US" altLang="ja-JP" sz="1400" dirty="0"/>
              <a:t>API</a:t>
            </a:r>
            <a:r>
              <a:rPr lang="ja-JP" altLang="en-US" sz="1400" dirty="0"/>
              <a:t>リファレンス</a:t>
            </a:r>
            <a:br>
              <a:rPr lang="en-US" altLang="ja-JP" sz="1800" dirty="0"/>
            </a:br>
            <a:r>
              <a:rPr lang="en-US" altLang="ja-JP" sz="1400" dirty="0">
                <a:hlinkClick r:id="rId3"/>
              </a:rPr>
              <a:t>https://lightgbm.readthedocs.io/en/latest/Python-API.html</a:t>
            </a:r>
            <a:endParaRPr lang="en-US" altLang="ja-JP" sz="1400" dirty="0"/>
          </a:p>
        </p:txBody>
      </p:sp>
    </p:spTree>
    <p:extLst>
      <p:ext uri="{BB962C8B-B14F-4D97-AF65-F5344CB8AC3E}">
        <p14:creationId xmlns:p14="http://schemas.microsoft.com/office/powerpoint/2010/main" val="204386433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-3-3.</a:t>
            </a:r>
            <a:r>
              <a:rPr lang="en-US" altLang="ja-JP" dirty="0"/>
              <a:t>LightGBM</a:t>
            </a:r>
            <a:r>
              <a:rPr lang="ja-JP" altLang="en-US" dirty="0"/>
              <a:t>ハンズオン モデル</a:t>
            </a:r>
            <a:r>
              <a:rPr kumimoji="1" lang="ja-JP" altLang="en-US" dirty="0"/>
              <a:t>を改良する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229</a:t>
            </a:fld>
            <a:endParaRPr kumimoji="1" lang="ja-JP" altLang="en-US"/>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ノートブック内に記載しています。テキストにはプログラムのダイジェストのみ掲載して</a:t>
            </a:r>
            <a:endParaRPr lang="en-US" altLang="ja-JP" sz="1400" dirty="0">
              <a:solidFill>
                <a:srgbClr val="F36C37"/>
              </a:solidFill>
            </a:endParaRPr>
          </a:p>
          <a:p>
            <a:pPr algn="l">
              <a:lnSpc>
                <a:spcPct val="130000"/>
              </a:lnSpc>
            </a:pPr>
            <a:r>
              <a:rPr lang="ja-JP" altLang="en-US" sz="1400" dirty="0">
                <a:solidFill>
                  <a:srgbClr val="F36C37"/>
                </a:solidFill>
              </a:rPr>
              <a:t>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パラメータチューニングをプログラムで実行してみます。</a:t>
            </a:r>
            <a:br>
              <a:rPr lang="en-US" altLang="ja-JP" sz="2000" b="1" dirty="0">
                <a:solidFill>
                  <a:srgbClr val="F36C37"/>
                </a:solidFill>
              </a:rPr>
            </a:br>
            <a:r>
              <a:rPr lang="ja-JP" altLang="en-US" sz="2000" b="1" dirty="0">
                <a:solidFill>
                  <a:srgbClr val="F36C37"/>
                </a:solidFill>
              </a:rPr>
              <a:t>このプログラムでは、引き続き戸建て価格を、</a:t>
            </a:r>
            <a:br>
              <a:rPr lang="en-US" altLang="ja-JP" sz="2000" b="1" dirty="0">
                <a:solidFill>
                  <a:srgbClr val="F36C37"/>
                </a:solidFill>
              </a:rPr>
            </a:br>
            <a:r>
              <a:rPr lang="en-US" altLang="ja-JP" sz="2000" b="1" dirty="0">
                <a:solidFill>
                  <a:srgbClr val="F36C37"/>
                </a:solidFill>
              </a:rPr>
              <a:t>LightGBM</a:t>
            </a:r>
            <a:r>
              <a:rPr lang="ja-JP" altLang="en-US" sz="2000" b="1" dirty="0">
                <a:solidFill>
                  <a:srgbClr val="F36C37"/>
                </a:solidFill>
              </a:rPr>
              <a:t>を用いて予測するモデルを作成します。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en-US" altLang="ja-JP" sz="1600" b="1" dirty="0">
                <a:solidFill>
                  <a:srgbClr val="494949"/>
                </a:solidFill>
              </a:rPr>
              <a:t>(Colab</a:t>
            </a:r>
            <a:r>
              <a:rPr lang="ja-JP" altLang="en-US" sz="1600" b="1" dirty="0">
                <a:solidFill>
                  <a:srgbClr val="494949"/>
                </a:solidFill>
              </a:rPr>
              <a:t> ノートブックの接続が終了している場合には始めから再度実行します</a:t>
            </a:r>
            <a:r>
              <a:rPr lang="en-US" altLang="ja-JP" sz="1600" b="1" dirty="0">
                <a:solidFill>
                  <a:srgbClr val="494949"/>
                </a:solidFill>
              </a:rPr>
              <a:t>)</a:t>
            </a:r>
          </a:p>
        </p:txBody>
      </p:sp>
      <p:sp>
        <p:nvSpPr>
          <p:cNvPr id="9" name="テキスト ボックス 8">
            <a:extLst>
              <a:ext uri="{FF2B5EF4-FFF2-40B4-BE49-F238E27FC236}">
                <a16:creationId xmlns:a16="http://schemas.microsoft.com/office/drawing/2014/main" id="{4FE66F6D-9176-48B2-876B-442F21892379}"/>
              </a:ext>
            </a:extLst>
          </p:cNvPr>
          <p:cNvSpPr txBox="1"/>
          <p:nvPr/>
        </p:nvSpPr>
        <p:spPr>
          <a:xfrm>
            <a:off x="766765" y="93406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dirty="0"/>
              <a:t>さきほどの続きから </a:t>
            </a: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5-1_LightGBM</a:t>
            </a:r>
            <a:r>
              <a:rPr lang="ja-JP" altLang="en-US" dirty="0"/>
              <a:t>による戸建ての価格予測</a:t>
            </a:r>
            <a:r>
              <a:rPr lang="en-US" altLang="ja-JP" dirty="0"/>
              <a:t>.ipynb</a:t>
            </a:r>
            <a:r>
              <a:rPr lang="ja-JP" altLang="en-US" dirty="0"/>
              <a:t>」を実行する</a:t>
            </a:r>
          </a:p>
        </p:txBody>
      </p:sp>
    </p:spTree>
    <p:extLst>
      <p:ext uri="{BB962C8B-B14F-4D97-AF65-F5344CB8AC3E}">
        <p14:creationId xmlns:p14="http://schemas.microsoft.com/office/powerpoint/2010/main" val="481211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7F2F4C-3195-9D82-F040-3140BEBC3116}"/>
              </a:ext>
            </a:extLst>
          </p:cNvPr>
          <p:cNvSpPr>
            <a:spLocks noGrp="1"/>
          </p:cNvSpPr>
          <p:nvPr>
            <p:ph type="title"/>
          </p:nvPr>
        </p:nvSpPr>
        <p:spPr/>
        <p:txBody>
          <a:bodyPr/>
          <a:lstStyle/>
          <a:p>
            <a:r>
              <a:rPr kumimoji="1" lang="en-US" altLang="ja-JP" dirty="0"/>
              <a:t>AI </a:t>
            </a:r>
            <a:r>
              <a:rPr kumimoji="1" lang="ja-JP" altLang="en-US"/>
              <a:t>の誤認識とプロジェクトの失敗事例</a:t>
            </a:r>
            <a:r>
              <a:rPr lang="ja-JP" altLang="en-US"/>
              <a:t>： </a:t>
            </a:r>
            <a:r>
              <a:rPr kumimoji="1" lang="en-US" altLang="ja-JP" dirty="0"/>
              <a:t>AI </a:t>
            </a:r>
            <a:r>
              <a:rPr kumimoji="1" lang="ja-JP" altLang="en-US"/>
              <a:t>・導入</a:t>
            </a:r>
            <a:r>
              <a:rPr lang="ja-JP" altLang="en-US"/>
              <a:t>への理解不足</a:t>
            </a:r>
            <a:endParaRPr kumimoji="1" lang="ja-JP" altLang="en-US"/>
          </a:p>
        </p:txBody>
      </p:sp>
      <p:sp>
        <p:nvSpPr>
          <p:cNvPr id="4" name="テキスト ボックス 3">
            <a:extLst>
              <a:ext uri="{FF2B5EF4-FFF2-40B4-BE49-F238E27FC236}">
                <a16:creationId xmlns:a16="http://schemas.microsoft.com/office/drawing/2014/main" id="{91475D16-2A6E-C29D-F678-1C051BCC31EF}"/>
              </a:ext>
            </a:extLst>
          </p:cNvPr>
          <p:cNvSpPr txBox="1"/>
          <p:nvPr/>
        </p:nvSpPr>
        <p:spPr>
          <a:xfrm>
            <a:off x="1354808" y="2062125"/>
            <a:ext cx="7385355" cy="1200329"/>
          </a:xfrm>
          <a:prstGeom prst="rect">
            <a:avLst/>
          </a:prstGeom>
          <a:noFill/>
        </p:spPr>
        <p:txBody>
          <a:bodyPr wrap="none" rtlCol="0">
            <a:spAutoFit/>
          </a:bodyPr>
          <a:lstStyle/>
          <a:p>
            <a:pPr marL="285750" indent="-285750">
              <a:buClr>
                <a:srgbClr val="F36C37"/>
              </a:buClr>
              <a:buFont typeface="Wingdings" pitchFamily="2" charset="2"/>
              <a:buChar char="n"/>
            </a:pPr>
            <a:r>
              <a:rPr lang="en-US" altLang="ja-JP" dirty="0"/>
              <a:t>AI</a:t>
            </a:r>
            <a:r>
              <a:rPr lang="ja-JP" altLang="en-US"/>
              <a:t>が良く分からないまま</a:t>
            </a:r>
            <a:r>
              <a:rPr lang="en-US" altLang="ja-JP" dirty="0"/>
              <a:t>AI</a:t>
            </a:r>
            <a:r>
              <a:rPr lang="ja-JP" altLang="en-US"/>
              <a:t>ベンダーに任せてしまっている</a:t>
            </a:r>
            <a:endParaRPr lang="en-US" altLang="ja-JP" dirty="0"/>
          </a:p>
          <a:p>
            <a:pPr marL="285750" indent="-285750">
              <a:buClr>
                <a:srgbClr val="F36C37"/>
              </a:buClr>
              <a:buFont typeface="Wingdings" pitchFamily="2" charset="2"/>
              <a:buChar char="n"/>
            </a:pPr>
            <a:r>
              <a:rPr lang="en-US" altLang="ja-JP" dirty="0"/>
              <a:t>AI</a:t>
            </a:r>
            <a:r>
              <a:rPr lang="ja-JP" altLang="en-US"/>
              <a:t>は何でも人より優れたことができると思っていた</a:t>
            </a:r>
            <a:endParaRPr lang="en-US" altLang="ja-JP" dirty="0"/>
          </a:p>
          <a:p>
            <a:pPr marL="285750" indent="-285750">
              <a:buClr>
                <a:srgbClr val="F36C37"/>
              </a:buClr>
              <a:buFont typeface="Wingdings" pitchFamily="2" charset="2"/>
              <a:buChar char="n"/>
            </a:pPr>
            <a:r>
              <a:rPr lang="en-US" altLang="ja-JP" dirty="0"/>
              <a:t>AI</a:t>
            </a:r>
            <a:r>
              <a:rPr lang="ja-JP" altLang="en-US"/>
              <a:t>は使えば使うほど賢くなっていくと思っていた</a:t>
            </a:r>
            <a:endParaRPr lang="en-US" altLang="ja-JP" dirty="0"/>
          </a:p>
          <a:p>
            <a:pPr marL="285750" indent="-285750">
              <a:buClr>
                <a:srgbClr val="F36C37"/>
              </a:buClr>
              <a:buFont typeface="Wingdings" pitchFamily="2" charset="2"/>
              <a:buChar char="n"/>
            </a:pPr>
            <a:r>
              <a:rPr lang="ja-JP" altLang="en-US"/>
              <a:t>他社で実績のある</a:t>
            </a:r>
            <a:r>
              <a:rPr lang="en-US" altLang="ja-JP" dirty="0"/>
              <a:t>AI</a:t>
            </a:r>
            <a:r>
              <a:rPr lang="ja-JP" altLang="en-US"/>
              <a:t>だから、自社でもそのまま使えると思っていた</a:t>
            </a:r>
            <a:endParaRPr kumimoji="1" lang="ja-JP" altLang="en-US"/>
          </a:p>
        </p:txBody>
      </p:sp>
      <p:sp>
        <p:nvSpPr>
          <p:cNvPr id="3" name="四角形: 角を丸くする 9">
            <a:extLst>
              <a:ext uri="{FF2B5EF4-FFF2-40B4-BE49-F238E27FC236}">
                <a16:creationId xmlns:a16="http://schemas.microsoft.com/office/drawing/2014/main" id="{9EF045E9-3F18-D3F9-1C48-5F0E964F6484}"/>
              </a:ext>
            </a:extLst>
          </p:cNvPr>
          <p:cNvSpPr/>
          <p:nvPr/>
        </p:nvSpPr>
        <p:spPr bwMode="auto">
          <a:xfrm>
            <a:off x="551393" y="1334128"/>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a:solidFill>
                  <a:srgbClr val="F36C37"/>
                </a:solidFill>
                <a:latin typeface="+mj-ea"/>
                <a:ea typeface="+mj-ea"/>
              </a:rPr>
              <a:t>ユースケース</a:t>
            </a:r>
            <a:endParaRPr kumimoji="1" lang="en-US" altLang="ja-JP" sz="2000" b="1" dirty="0">
              <a:solidFill>
                <a:srgbClr val="F36C37"/>
              </a:solidFill>
              <a:latin typeface="+mj-ea"/>
              <a:ea typeface="+mj-ea"/>
            </a:endParaRPr>
          </a:p>
        </p:txBody>
      </p:sp>
      <p:sp>
        <p:nvSpPr>
          <p:cNvPr id="6" name="下矢印 5">
            <a:extLst>
              <a:ext uri="{FF2B5EF4-FFF2-40B4-BE49-F238E27FC236}">
                <a16:creationId xmlns:a16="http://schemas.microsoft.com/office/drawing/2014/main" id="{92BCB868-27C1-3912-92F6-72BC55901A69}"/>
              </a:ext>
            </a:extLst>
          </p:cNvPr>
          <p:cNvSpPr/>
          <p:nvPr/>
        </p:nvSpPr>
        <p:spPr>
          <a:xfrm>
            <a:off x="5212078" y="3429000"/>
            <a:ext cx="1767840" cy="333092"/>
          </a:xfrm>
          <a:prstGeom prst="downArrow">
            <a:avLst/>
          </a:prstGeom>
          <a:solidFill>
            <a:srgbClr val="F36C3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aphicFrame>
        <p:nvGraphicFramePr>
          <p:cNvPr id="13" name="表 12">
            <a:extLst>
              <a:ext uri="{FF2B5EF4-FFF2-40B4-BE49-F238E27FC236}">
                <a16:creationId xmlns:a16="http://schemas.microsoft.com/office/drawing/2014/main" id="{0A8BD744-E1D0-B7D6-DA91-A5FC3ADB99A8}"/>
              </a:ext>
            </a:extLst>
          </p:cNvPr>
          <p:cNvGraphicFramePr>
            <a:graphicFrameLocks noGrp="1"/>
          </p:cNvGraphicFramePr>
          <p:nvPr>
            <p:extLst>
              <p:ext uri="{D42A27DB-BD31-4B8C-83A1-F6EECF244321}">
                <p14:modId xmlns:p14="http://schemas.microsoft.com/office/powerpoint/2010/main" val="3872744926"/>
              </p:ext>
            </p:extLst>
          </p:nvPr>
        </p:nvGraphicFramePr>
        <p:xfrm>
          <a:off x="1354808" y="3909928"/>
          <a:ext cx="4741192" cy="2273856"/>
        </p:xfrm>
        <a:graphic>
          <a:graphicData uri="http://schemas.openxmlformats.org/drawingml/2006/table">
            <a:tbl>
              <a:tblPr firstRow="1">
                <a:tableStyleId>{5C22544A-7EE6-4342-B048-85BDC9FD1C3A}</a:tableStyleId>
              </a:tblPr>
              <a:tblGrid>
                <a:gridCol w="2215672">
                  <a:extLst>
                    <a:ext uri="{9D8B030D-6E8A-4147-A177-3AD203B41FA5}">
                      <a16:colId xmlns:a16="http://schemas.microsoft.com/office/drawing/2014/main" val="489812085"/>
                    </a:ext>
                  </a:extLst>
                </a:gridCol>
                <a:gridCol w="2525520">
                  <a:extLst>
                    <a:ext uri="{9D8B030D-6E8A-4147-A177-3AD203B41FA5}">
                      <a16:colId xmlns:a16="http://schemas.microsoft.com/office/drawing/2014/main" val="2708185579"/>
                    </a:ext>
                  </a:extLst>
                </a:gridCol>
              </a:tblGrid>
              <a:tr h="378976">
                <a:tc>
                  <a:txBody>
                    <a:bodyPr/>
                    <a:lstStyle/>
                    <a:p>
                      <a:pPr algn="l"/>
                      <a:r>
                        <a:rPr lang="ja-JP" altLang="en-US" sz="1100" b="1">
                          <a:solidFill>
                            <a:schemeClr val="bg1"/>
                          </a:solidFill>
                          <a:effectLst/>
                        </a:rPr>
                        <a:t>工程</a:t>
                      </a:r>
                      <a:endParaRPr lang="ja-JP" altLang="en-US" sz="2400" b="1">
                        <a:solidFill>
                          <a:schemeClr val="bg1"/>
                        </a:solidFill>
                        <a:effectLst/>
                      </a:endParaRPr>
                    </a:p>
                  </a:txBody>
                  <a:tcPr marL="95250" marR="95250" marT="95250" marB="95250" anchor="ctr">
                    <a:solidFill>
                      <a:schemeClr val="accent1">
                        <a:lumMod val="60000"/>
                        <a:lumOff val="40000"/>
                      </a:schemeClr>
                    </a:solidFill>
                  </a:tcPr>
                </a:tc>
                <a:tc>
                  <a:txBody>
                    <a:bodyPr/>
                    <a:lstStyle/>
                    <a:p>
                      <a:pPr algn="l"/>
                      <a:r>
                        <a:rPr lang="ja-JP" altLang="en-US" sz="1100" b="1">
                          <a:solidFill>
                            <a:schemeClr val="bg1"/>
                          </a:solidFill>
                          <a:effectLst/>
                        </a:rPr>
                        <a:t>費用相場</a:t>
                      </a:r>
                      <a:endParaRPr lang="ja-JP" altLang="en-US" sz="2400" b="1">
                        <a:solidFill>
                          <a:schemeClr val="bg1"/>
                        </a:solidFill>
                        <a:effectLst/>
                      </a:endParaRPr>
                    </a:p>
                  </a:txBody>
                  <a:tcPr marL="95250" marR="95250" marT="95250" marB="95250" anchor="ctr">
                    <a:solidFill>
                      <a:schemeClr val="accent1">
                        <a:lumMod val="60000"/>
                        <a:lumOff val="40000"/>
                      </a:schemeClr>
                    </a:solidFill>
                  </a:tcPr>
                </a:tc>
                <a:extLst>
                  <a:ext uri="{0D108BD9-81ED-4DB2-BD59-A6C34878D82A}">
                    <a16:rowId xmlns:a16="http://schemas.microsoft.com/office/drawing/2014/main" val="3311093048"/>
                  </a:ext>
                </a:extLst>
              </a:tr>
              <a:tr h="378976">
                <a:tc>
                  <a:txBody>
                    <a:bodyPr/>
                    <a:lstStyle/>
                    <a:p>
                      <a:pPr algn="l"/>
                      <a:r>
                        <a:rPr lang="ja-JP" altLang="en-US" sz="1200" b="1">
                          <a:solidFill>
                            <a:srgbClr val="F36C37"/>
                          </a:solidFill>
                          <a:effectLst/>
                        </a:rPr>
                        <a:t>要件定義・コンサルティング</a:t>
                      </a:r>
                      <a:endParaRPr lang="ja-JP" altLang="en-US" sz="2800" b="1">
                        <a:solidFill>
                          <a:srgbClr val="F36C37"/>
                        </a:solidFill>
                        <a:effectLst/>
                      </a:endParaRPr>
                    </a:p>
                  </a:txBody>
                  <a:tcPr marL="95250" marR="95250" marT="95250" marB="95250" anchor="ctr"/>
                </a:tc>
                <a:tc>
                  <a:txBody>
                    <a:bodyPr/>
                    <a:lstStyle/>
                    <a:p>
                      <a:pPr algn="l"/>
                      <a:r>
                        <a:rPr lang="en-US" altLang="ja-JP" sz="1200" b="1" dirty="0">
                          <a:solidFill>
                            <a:srgbClr val="F36C37"/>
                          </a:solidFill>
                          <a:effectLst/>
                        </a:rPr>
                        <a:t>40</a:t>
                      </a:r>
                      <a:r>
                        <a:rPr lang="ja-JP" altLang="en-US" sz="1200" b="1">
                          <a:solidFill>
                            <a:srgbClr val="F36C37"/>
                          </a:solidFill>
                          <a:effectLst/>
                        </a:rPr>
                        <a:t>万円～</a:t>
                      </a:r>
                      <a:r>
                        <a:rPr lang="en-US" altLang="ja-JP" sz="1200" b="1" dirty="0">
                          <a:solidFill>
                            <a:srgbClr val="F36C37"/>
                          </a:solidFill>
                          <a:effectLst/>
                        </a:rPr>
                        <a:t>200</a:t>
                      </a:r>
                      <a:r>
                        <a:rPr lang="ja-JP" altLang="en-US" sz="1200" b="1">
                          <a:solidFill>
                            <a:srgbClr val="F36C37"/>
                          </a:solidFill>
                          <a:effectLst/>
                        </a:rPr>
                        <a:t>万円程度</a:t>
                      </a:r>
                      <a:endParaRPr lang="ja-JP" altLang="en-US" sz="2800" b="1">
                        <a:solidFill>
                          <a:srgbClr val="F36C37"/>
                        </a:solidFill>
                        <a:effectLst/>
                      </a:endParaRPr>
                    </a:p>
                  </a:txBody>
                  <a:tcPr marL="95250" marR="95250" marT="95250" marB="95250" anchor="ctr"/>
                </a:tc>
                <a:extLst>
                  <a:ext uri="{0D108BD9-81ED-4DB2-BD59-A6C34878D82A}">
                    <a16:rowId xmlns:a16="http://schemas.microsoft.com/office/drawing/2014/main" val="3692963324"/>
                  </a:ext>
                </a:extLst>
              </a:tr>
              <a:tr h="378976">
                <a:tc>
                  <a:txBody>
                    <a:bodyPr/>
                    <a:lstStyle/>
                    <a:p>
                      <a:pPr algn="l"/>
                      <a:r>
                        <a:rPr lang="en-US" sz="1200" b="1" dirty="0">
                          <a:solidFill>
                            <a:srgbClr val="F36C37"/>
                          </a:solidFill>
                          <a:effectLst/>
                        </a:rPr>
                        <a:t>AI</a:t>
                      </a:r>
                      <a:r>
                        <a:rPr lang="ja-JP" altLang="en-US" sz="1200" b="1">
                          <a:solidFill>
                            <a:srgbClr val="F36C37"/>
                          </a:solidFill>
                          <a:effectLst/>
                        </a:rPr>
                        <a:t>化の可能性検証</a:t>
                      </a:r>
                      <a:endParaRPr lang="ja-JP" altLang="en-US" sz="2800" b="1">
                        <a:solidFill>
                          <a:srgbClr val="F36C37"/>
                        </a:solidFill>
                        <a:effectLst/>
                      </a:endParaRPr>
                    </a:p>
                  </a:txBody>
                  <a:tcPr marL="95250" marR="95250" marT="95250" marB="95250" anchor="ctr"/>
                </a:tc>
                <a:tc>
                  <a:txBody>
                    <a:bodyPr/>
                    <a:lstStyle/>
                    <a:p>
                      <a:pPr algn="l"/>
                      <a:r>
                        <a:rPr lang="en-US" altLang="ja-JP" sz="1200" b="1" dirty="0">
                          <a:solidFill>
                            <a:srgbClr val="F36C37"/>
                          </a:solidFill>
                          <a:effectLst/>
                        </a:rPr>
                        <a:t>40</a:t>
                      </a:r>
                      <a:r>
                        <a:rPr lang="ja-JP" altLang="en-US" sz="1200" b="1">
                          <a:solidFill>
                            <a:srgbClr val="F36C37"/>
                          </a:solidFill>
                          <a:effectLst/>
                        </a:rPr>
                        <a:t>万円～</a:t>
                      </a:r>
                      <a:r>
                        <a:rPr lang="en-US" altLang="ja-JP" sz="1200" b="1" dirty="0">
                          <a:solidFill>
                            <a:srgbClr val="F36C37"/>
                          </a:solidFill>
                          <a:effectLst/>
                        </a:rPr>
                        <a:t>100</a:t>
                      </a:r>
                      <a:r>
                        <a:rPr lang="ja-JP" altLang="en-US" sz="1200" b="1">
                          <a:solidFill>
                            <a:srgbClr val="F36C37"/>
                          </a:solidFill>
                          <a:effectLst/>
                        </a:rPr>
                        <a:t>万円程度</a:t>
                      </a:r>
                      <a:endParaRPr lang="ja-JP" altLang="en-US" sz="2800" b="1">
                        <a:solidFill>
                          <a:srgbClr val="F36C37"/>
                        </a:solidFill>
                        <a:effectLst/>
                      </a:endParaRPr>
                    </a:p>
                  </a:txBody>
                  <a:tcPr marL="95250" marR="95250" marT="95250" marB="95250" anchor="ctr"/>
                </a:tc>
                <a:extLst>
                  <a:ext uri="{0D108BD9-81ED-4DB2-BD59-A6C34878D82A}">
                    <a16:rowId xmlns:a16="http://schemas.microsoft.com/office/drawing/2014/main" val="1685189667"/>
                  </a:ext>
                </a:extLst>
              </a:tr>
              <a:tr h="378976">
                <a:tc>
                  <a:txBody>
                    <a:bodyPr/>
                    <a:lstStyle/>
                    <a:p>
                      <a:pPr algn="l"/>
                      <a:r>
                        <a:rPr lang="en-US" sz="1200" b="1" dirty="0">
                          <a:solidFill>
                            <a:srgbClr val="F36C37"/>
                          </a:solidFill>
                          <a:effectLst/>
                        </a:rPr>
                        <a:t>PoC</a:t>
                      </a:r>
                      <a:endParaRPr lang="en-US" sz="2800" b="1" dirty="0">
                        <a:solidFill>
                          <a:srgbClr val="F36C37"/>
                        </a:solidFill>
                        <a:effectLst/>
                      </a:endParaRPr>
                    </a:p>
                  </a:txBody>
                  <a:tcPr marL="95250" marR="95250" marT="95250" marB="95250" anchor="ctr"/>
                </a:tc>
                <a:tc>
                  <a:txBody>
                    <a:bodyPr/>
                    <a:lstStyle/>
                    <a:p>
                      <a:pPr algn="l"/>
                      <a:r>
                        <a:rPr lang="en-US" altLang="ja-JP" sz="1200" b="1" dirty="0">
                          <a:solidFill>
                            <a:srgbClr val="F36C37"/>
                          </a:solidFill>
                          <a:effectLst/>
                        </a:rPr>
                        <a:t>100</a:t>
                      </a:r>
                      <a:r>
                        <a:rPr lang="ja-JP" altLang="en-US" sz="1200" b="1">
                          <a:solidFill>
                            <a:srgbClr val="F36C37"/>
                          </a:solidFill>
                          <a:effectLst/>
                        </a:rPr>
                        <a:t>万円～数百万円程度</a:t>
                      </a:r>
                      <a:endParaRPr lang="ja-JP" altLang="en-US" sz="2800" b="1">
                        <a:solidFill>
                          <a:srgbClr val="F36C37"/>
                        </a:solidFill>
                        <a:effectLst/>
                      </a:endParaRPr>
                    </a:p>
                  </a:txBody>
                  <a:tcPr marL="95250" marR="95250" marT="95250" marB="95250" anchor="ctr"/>
                </a:tc>
                <a:extLst>
                  <a:ext uri="{0D108BD9-81ED-4DB2-BD59-A6C34878D82A}">
                    <a16:rowId xmlns:a16="http://schemas.microsoft.com/office/drawing/2014/main" val="2033944386"/>
                  </a:ext>
                </a:extLst>
              </a:tr>
              <a:tr h="378976">
                <a:tc>
                  <a:txBody>
                    <a:bodyPr/>
                    <a:lstStyle/>
                    <a:p>
                      <a:pPr algn="l"/>
                      <a:r>
                        <a:rPr lang="en-US" sz="1200" b="1" dirty="0">
                          <a:solidFill>
                            <a:srgbClr val="F36C37"/>
                          </a:solidFill>
                          <a:effectLst/>
                        </a:rPr>
                        <a:t>AI</a:t>
                      </a:r>
                      <a:r>
                        <a:rPr lang="ja-JP" altLang="en-US" sz="1200" b="1">
                          <a:solidFill>
                            <a:srgbClr val="F36C37"/>
                          </a:solidFill>
                          <a:effectLst/>
                        </a:rPr>
                        <a:t>モデル開発</a:t>
                      </a:r>
                      <a:endParaRPr lang="ja-JP" altLang="en-US" sz="2800" b="1">
                        <a:solidFill>
                          <a:srgbClr val="F36C37"/>
                        </a:solidFill>
                        <a:effectLst/>
                      </a:endParaRPr>
                    </a:p>
                  </a:txBody>
                  <a:tcPr marL="95250" marR="95250" marT="95250" marB="95250" anchor="ctr"/>
                </a:tc>
                <a:tc>
                  <a:txBody>
                    <a:bodyPr/>
                    <a:lstStyle/>
                    <a:p>
                      <a:pPr algn="l"/>
                      <a:r>
                        <a:rPr lang="ja-JP" altLang="en-US" sz="1200" b="1">
                          <a:solidFill>
                            <a:srgbClr val="F36C37"/>
                          </a:solidFill>
                          <a:effectLst/>
                        </a:rPr>
                        <a:t>月額</a:t>
                      </a:r>
                      <a:r>
                        <a:rPr lang="en-US" altLang="ja-JP" sz="1200" b="1" dirty="0">
                          <a:solidFill>
                            <a:srgbClr val="F36C37"/>
                          </a:solidFill>
                          <a:effectLst/>
                        </a:rPr>
                        <a:t>80</a:t>
                      </a:r>
                      <a:r>
                        <a:rPr lang="ja-JP" altLang="en-US" sz="1200" b="1">
                          <a:solidFill>
                            <a:srgbClr val="F36C37"/>
                          </a:solidFill>
                          <a:effectLst/>
                        </a:rPr>
                        <a:t>万円～</a:t>
                      </a:r>
                      <a:r>
                        <a:rPr lang="en-US" altLang="ja-JP" sz="1200" b="1" dirty="0">
                          <a:solidFill>
                            <a:srgbClr val="F36C37"/>
                          </a:solidFill>
                          <a:effectLst/>
                        </a:rPr>
                        <a:t>300</a:t>
                      </a:r>
                      <a:r>
                        <a:rPr lang="ja-JP" altLang="en-US" sz="1200" b="1">
                          <a:solidFill>
                            <a:srgbClr val="F36C37"/>
                          </a:solidFill>
                          <a:effectLst/>
                        </a:rPr>
                        <a:t>万円程度</a:t>
                      </a:r>
                      <a:r>
                        <a:rPr lang="en-US" altLang="ja-JP" sz="1200" b="1" dirty="0">
                          <a:solidFill>
                            <a:srgbClr val="F36C37"/>
                          </a:solidFill>
                          <a:effectLst/>
                        </a:rPr>
                        <a:t>×</a:t>
                      </a:r>
                      <a:r>
                        <a:rPr lang="ja-JP" altLang="en-US" sz="1200" b="1">
                          <a:solidFill>
                            <a:srgbClr val="F36C37"/>
                          </a:solidFill>
                          <a:effectLst/>
                        </a:rPr>
                        <a:t>人月</a:t>
                      </a:r>
                      <a:endParaRPr lang="ja-JP" altLang="en-US" sz="2800" b="1">
                        <a:solidFill>
                          <a:srgbClr val="F36C37"/>
                        </a:solidFill>
                        <a:effectLst/>
                      </a:endParaRPr>
                    </a:p>
                  </a:txBody>
                  <a:tcPr marL="95250" marR="95250" marT="95250" marB="95250" anchor="ctr"/>
                </a:tc>
                <a:extLst>
                  <a:ext uri="{0D108BD9-81ED-4DB2-BD59-A6C34878D82A}">
                    <a16:rowId xmlns:a16="http://schemas.microsoft.com/office/drawing/2014/main" val="4065076961"/>
                  </a:ext>
                </a:extLst>
              </a:tr>
              <a:tr h="378976">
                <a:tc>
                  <a:txBody>
                    <a:bodyPr/>
                    <a:lstStyle/>
                    <a:p>
                      <a:pPr algn="l"/>
                      <a:r>
                        <a:rPr lang="en-US" sz="1200" b="1" dirty="0">
                          <a:solidFill>
                            <a:srgbClr val="F36C37"/>
                          </a:solidFill>
                          <a:effectLst/>
                        </a:rPr>
                        <a:t>AI</a:t>
                      </a:r>
                      <a:r>
                        <a:rPr lang="ja-JP" altLang="en-US" sz="1200" b="1">
                          <a:solidFill>
                            <a:srgbClr val="F36C37"/>
                          </a:solidFill>
                          <a:effectLst/>
                        </a:rPr>
                        <a:t>システム開発</a:t>
                      </a:r>
                      <a:endParaRPr lang="ja-JP" altLang="en-US" sz="2800" b="1">
                        <a:solidFill>
                          <a:srgbClr val="F36C37"/>
                        </a:solidFill>
                        <a:effectLst/>
                      </a:endParaRPr>
                    </a:p>
                  </a:txBody>
                  <a:tcPr marL="95250" marR="95250" marT="95250" marB="95250" anchor="ctr"/>
                </a:tc>
                <a:tc>
                  <a:txBody>
                    <a:bodyPr/>
                    <a:lstStyle/>
                    <a:p>
                      <a:pPr algn="l"/>
                      <a:r>
                        <a:rPr lang="ja-JP" altLang="en-US" sz="1200" b="1">
                          <a:solidFill>
                            <a:srgbClr val="F36C37"/>
                          </a:solidFill>
                          <a:effectLst/>
                        </a:rPr>
                        <a:t>月額</a:t>
                      </a:r>
                      <a:r>
                        <a:rPr lang="en-US" altLang="ja-JP" sz="1200" b="1" dirty="0">
                          <a:solidFill>
                            <a:srgbClr val="F36C37"/>
                          </a:solidFill>
                          <a:effectLst/>
                        </a:rPr>
                        <a:t>60</a:t>
                      </a:r>
                      <a:r>
                        <a:rPr lang="ja-JP" altLang="en-US" sz="1200" b="1">
                          <a:solidFill>
                            <a:srgbClr val="F36C37"/>
                          </a:solidFill>
                          <a:effectLst/>
                        </a:rPr>
                        <a:t>万円～</a:t>
                      </a:r>
                      <a:r>
                        <a:rPr lang="en-US" altLang="ja-JP" sz="1200" b="1" dirty="0">
                          <a:solidFill>
                            <a:srgbClr val="F36C37"/>
                          </a:solidFill>
                          <a:effectLst/>
                        </a:rPr>
                        <a:t>200</a:t>
                      </a:r>
                      <a:r>
                        <a:rPr lang="ja-JP" altLang="en-US" sz="1200" b="1">
                          <a:solidFill>
                            <a:srgbClr val="F36C37"/>
                          </a:solidFill>
                          <a:effectLst/>
                        </a:rPr>
                        <a:t>万円程度</a:t>
                      </a:r>
                      <a:r>
                        <a:rPr lang="en-US" altLang="ja-JP" sz="1200" b="1" dirty="0">
                          <a:solidFill>
                            <a:srgbClr val="F36C37"/>
                          </a:solidFill>
                          <a:effectLst/>
                        </a:rPr>
                        <a:t>×</a:t>
                      </a:r>
                      <a:r>
                        <a:rPr lang="ja-JP" altLang="en-US" sz="1200" b="1">
                          <a:solidFill>
                            <a:srgbClr val="F36C37"/>
                          </a:solidFill>
                          <a:effectLst/>
                        </a:rPr>
                        <a:t>人月</a:t>
                      </a:r>
                      <a:endParaRPr lang="ja-JP" altLang="en-US" sz="2800" b="1">
                        <a:solidFill>
                          <a:srgbClr val="F36C37"/>
                        </a:solidFill>
                        <a:effectLst/>
                      </a:endParaRPr>
                    </a:p>
                  </a:txBody>
                  <a:tcPr marL="95250" marR="95250" marT="95250" marB="95250" anchor="ctr"/>
                </a:tc>
                <a:extLst>
                  <a:ext uri="{0D108BD9-81ED-4DB2-BD59-A6C34878D82A}">
                    <a16:rowId xmlns:a16="http://schemas.microsoft.com/office/drawing/2014/main" val="1688942775"/>
                  </a:ext>
                </a:extLst>
              </a:tr>
            </a:tbl>
          </a:graphicData>
        </a:graphic>
      </p:graphicFrame>
      <p:pic>
        <p:nvPicPr>
          <p:cNvPr id="15" name="図 14" descr="グラフィカル ユーザー インターフェイス, ダイアグラム, アプリケーション&#10;&#10;自動的に生成された説明">
            <a:extLst>
              <a:ext uri="{FF2B5EF4-FFF2-40B4-BE49-F238E27FC236}">
                <a16:creationId xmlns:a16="http://schemas.microsoft.com/office/drawing/2014/main" id="{F2794613-CC5C-CFD8-A5EB-B4F3909C9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5299" y="4073649"/>
            <a:ext cx="2289545" cy="2298130"/>
          </a:xfrm>
          <a:prstGeom prst="rect">
            <a:avLst/>
          </a:prstGeom>
        </p:spPr>
      </p:pic>
      <p:sp>
        <p:nvSpPr>
          <p:cNvPr id="14" name="テキスト ボックス 13">
            <a:extLst>
              <a:ext uri="{FF2B5EF4-FFF2-40B4-BE49-F238E27FC236}">
                <a16:creationId xmlns:a16="http://schemas.microsoft.com/office/drawing/2014/main" id="{FD957EBD-FA27-E86E-02C9-693EADA9DB21}"/>
              </a:ext>
            </a:extLst>
          </p:cNvPr>
          <p:cNvSpPr txBox="1"/>
          <p:nvPr/>
        </p:nvSpPr>
        <p:spPr>
          <a:xfrm>
            <a:off x="6195622" y="4754468"/>
            <a:ext cx="3982180" cy="584775"/>
          </a:xfrm>
          <a:prstGeom prst="rect">
            <a:avLst/>
          </a:prstGeom>
          <a:solidFill>
            <a:schemeClr val="bg1">
              <a:alpha val="69149"/>
            </a:schemeClr>
          </a:solidFill>
        </p:spPr>
        <p:txBody>
          <a:bodyPr wrap="none" rtlCol="0">
            <a:spAutoFit/>
          </a:bodyPr>
          <a:lstStyle/>
          <a:p>
            <a:pPr algn="ctr" defTabSz="914400" fontAlgn="base">
              <a:spcBef>
                <a:spcPct val="0"/>
              </a:spcBef>
              <a:spcAft>
                <a:spcPct val="0"/>
              </a:spcAft>
            </a:pPr>
            <a:r>
              <a:rPr kumimoji="1" lang="ja-JP" altLang="en-US" sz="1600" b="1">
                <a:solidFill>
                  <a:srgbClr val="F36C37"/>
                </a:solidFill>
                <a:latin typeface="+mn-ea"/>
              </a:rPr>
              <a:t>一般的な</a:t>
            </a:r>
            <a:r>
              <a:rPr kumimoji="1" lang="en-US" altLang="ja-JP" sz="1600" b="1" dirty="0">
                <a:solidFill>
                  <a:srgbClr val="F36C37"/>
                </a:solidFill>
                <a:latin typeface="+mn-ea"/>
              </a:rPr>
              <a:t> AI </a:t>
            </a:r>
            <a:r>
              <a:rPr kumimoji="1" lang="ja-JP" altLang="en-US" sz="1600" b="1">
                <a:solidFill>
                  <a:srgbClr val="F36C37"/>
                </a:solidFill>
                <a:latin typeface="+mn-ea"/>
              </a:rPr>
              <a:t>は大半が特化型</a:t>
            </a:r>
            <a:r>
              <a:rPr kumimoji="1" lang="en-US" altLang="ja-JP" sz="1600" b="1" dirty="0">
                <a:solidFill>
                  <a:srgbClr val="F36C37"/>
                </a:solidFill>
                <a:latin typeface="+mn-ea"/>
              </a:rPr>
              <a:t>AI </a:t>
            </a:r>
            <a:r>
              <a:rPr kumimoji="1" lang="ja-JP" altLang="en-US" sz="1600" b="1">
                <a:solidFill>
                  <a:srgbClr val="F36C37"/>
                </a:solidFill>
                <a:latin typeface="+mn-ea"/>
              </a:rPr>
              <a:t>であり、</a:t>
            </a:r>
            <a:endParaRPr kumimoji="1" lang="en-US" altLang="ja-JP" sz="1600" b="1" dirty="0">
              <a:solidFill>
                <a:srgbClr val="F36C37"/>
              </a:solidFill>
              <a:latin typeface="+mn-ea"/>
            </a:endParaRPr>
          </a:p>
          <a:p>
            <a:pPr algn="ctr" defTabSz="914400" fontAlgn="base">
              <a:spcBef>
                <a:spcPct val="0"/>
              </a:spcBef>
              <a:spcAft>
                <a:spcPct val="0"/>
              </a:spcAft>
            </a:pPr>
            <a:r>
              <a:rPr kumimoji="1" lang="ja-JP" altLang="en-US" sz="1600" b="1">
                <a:solidFill>
                  <a:srgbClr val="F36C37"/>
                </a:solidFill>
                <a:latin typeface="+mn-ea"/>
              </a:rPr>
              <a:t>開発や導入には多額のコストが掛かる</a:t>
            </a:r>
            <a:endParaRPr kumimoji="1" lang="en-US" altLang="ja-JP" sz="1600" b="1" dirty="0">
              <a:solidFill>
                <a:srgbClr val="F36C37"/>
              </a:solidFill>
              <a:latin typeface="+mn-ea"/>
            </a:endParaRPr>
          </a:p>
        </p:txBody>
      </p:sp>
    </p:spTree>
    <p:extLst>
      <p:ext uri="{BB962C8B-B14F-4D97-AF65-F5344CB8AC3E}">
        <p14:creationId xmlns:p14="http://schemas.microsoft.com/office/powerpoint/2010/main" val="48627119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5</a:t>
            </a:r>
            <a:r>
              <a:rPr lang="ja-JP" altLang="en-US" sz="3600" spc="150" dirty="0">
                <a:solidFill>
                  <a:srgbClr val="F36C37"/>
                </a:solidFill>
              </a:rPr>
              <a:t>章　勾配ブースティング木 </a:t>
            </a:r>
            <a:r>
              <a:rPr lang="en-US" altLang="ja-JP" sz="2400" spc="150" dirty="0">
                <a:solidFill>
                  <a:srgbClr val="F36C37"/>
                </a:solidFill>
              </a:rPr>
              <a:t>- LightGBM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230</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5-1.</a:t>
            </a:r>
            <a:r>
              <a:rPr kumimoji="1" lang="ja-JP" altLang="en-US" sz="2800" b="1" spc="300" dirty="0">
                <a:solidFill>
                  <a:srgbClr val="BFBFBF"/>
                </a:solidFill>
              </a:rPr>
              <a:t>勾配ブースティング木</a:t>
            </a:r>
            <a:endParaRPr kumimoji="1" lang="en-US" altLang="ja-JP" sz="2800" b="1" spc="300" dirty="0">
              <a:solidFill>
                <a:srgbClr val="BFBFBF"/>
              </a:solidFill>
            </a:endParaRPr>
          </a:p>
          <a:p>
            <a:pPr algn="l">
              <a:lnSpc>
                <a:spcPct val="150000"/>
              </a:lnSpc>
            </a:pPr>
            <a:r>
              <a:rPr lang="en-US" altLang="ja-JP" sz="2800" b="1" spc="300" dirty="0">
                <a:solidFill>
                  <a:srgbClr val="BFBFBF"/>
                </a:solidFill>
              </a:rPr>
              <a:t>5-2.LightGBM</a:t>
            </a:r>
            <a:r>
              <a:rPr lang="ja-JP" altLang="en-US" sz="2800" b="1" spc="300" dirty="0">
                <a:solidFill>
                  <a:srgbClr val="BFBFBF"/>
                </a:solidFill>
              </a:rPr>
              <a:t>の実装</a:t>
            </a:r>
            <a:endParaRPr lang="en-US" altLang="ja-JP" sz="2800" b="1" spc="300" dirty="0">
              <a:solidFill>
                <a:srgbClr val="BFBFBF"/>
              </a:solidFill>
            </a:endParaRPr>
          </a:p>
          <a:p>
            <a:pPr algn="l">
              <a:lnSpc>
                <a:spcPct val="150000"/>
              </a:lnSpc>
            </a:pPr>
            <a:r>
              <a:rPr lang="en-US" altLang="ja-JP" sz="2800" b="1" spc="300" dirty="0">
                <a:solidFill>
                  <a:srgbClr val="BFBFBF"/>
                </a:solidFill>
              </a:rPr>
              <a:t>5-3.LightGBM</a:t>
            </a:r>
            <a:r>
              <a:rPr lang="ja-JP" altLang="en-US" sz="2800" b="1" spc="300" dirty="0">
                <a:solidFill>
                  <a:srgbClr val="BFBFBF"/>
                </a:solidFill>
              </a:rPr>
              <a:t>のパラメータチューニング</a:t>
            </a:r>
            <a:endParaRPr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5-4.</a:t>
            </a:r>
            <a:r>
              <a:rPr lang="ja-JP" altLang="en-US" sz="2800" b="1" spc="300" dirty="0">
                <a:solidFill>
                  <a:schemeClr val="tx1">
                    <a:lumMod val="75000"/>
                    <a:lumOff val="25000"/>
                  </a:schemeClr>
                </a:solidFill>
              </a:rPr>
              <a:t>交差検証法・グリッドサーチ</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BFBFBF"/>
                </a:solidFill>
              </a:rPr>
              <a:t>5-5.</a:t>
            </a:r>
            <a:r>
              <a:rPr lang="ja-JP" altLang="en-US" sz="2800" b="1" spc="300" dirty="0">
                <a:solidFill>
                  <a:srgbClr val="BFBFBF"/>
                </a:solidFill>
              </a:rPr>
              <a:t>演習：</a:t>
            </a:r>
            <a:r>
              <a:rPr lang="en-US" altLang="ja-JP" sz="2800" b="1" spc="300" dirty="0">
                <a:solidFill>
                  <a:srgbClr val="BFBFBF"/>
                </a:solidFill>
              </a:rPr>
              <a:t>LightGBM &amp; </a:t>
            </a:r>
            <a:r>
              <a:rPr lang="ja-JP" altLang="en-US" sz="2800" b="1" spc="300" dirty="0">
                <a:solidFill>
                  <a:srgbClr val="BFBFBF"/>
                </a:solidFill>
              </a:rPr>
              <a:t>グリッドサーチ</a:t>
            </a:r>
            <a:endParaRPr lang="en-US" altLang="ja-JP" sz="2800" b="1" spc="300" dirty="0">
              <a:solidFill>
                <a:srgbClr val="BFBFBF"/>
              </a:solidFill>
            </a:endParaRPr>
          </a:p>
        </p:txBody>
      </p:sp>
    </p:spTree>
    <p:extLst>
      <p:ext uri="{BB962C8B-B14F-4D97-AF65-F5344CB8AC3E}">
        <p14:creationId xmlns:p14="http://schemas.microsoft.com/office/powerpoint/2010/main" val="242961454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矢印: 下カーブ 18">
            <a:extLst>
              <a:ext uri="{FF2B5EF4-FFF2-40B4-BE49-F238E27FC236}">
                <a16:creationId xmlns:a16="http://schemas.microsoft.com/office/drawing/2014/main" id="{E143BB5B-A418-42A9-BB6E-E79816104E9E}"/>
              </a:ext>
            </a:extLst>
          </p:cNvPr>
          <p:cNvSpPr/>
          <p:nvPr/>
        </p:nvSpPr>
        <p:spPr>
          <a:xfrm flipV="1">
            <a:off x="4519191" y="5837467"/>
            <a:ext cx="3357343" cy="764152"/>
          </a:xfrm>
          <a:prstGeom prst="curvedDownArrow">
            <a:avLst>
              <a:gd name="adj1" fmla="val 25384"/>
              <a:gd name="adj2" fmla="val 60835"/>
              <a:gd name="adj3" fmla="val 44005"/>
            </a:avLst>
          </a:prstGeom>
          <a:gradFill flip="none" rotWithShape="1">
            <a:gsLst>
              <a:gs pos="0">
                <a:srgbClr val="00879E">
                  <a:shade val="30000"/>
                  <a:satMod val="115000"/>
                </a:srgbClr>
              </a:gs>
              <a:gs pos="50000">
                <a:srgbClr val="00879E">
                  <a:shade val="67500"/>
                  <a:satMod val="115000"/>
                </a:srgbClr>
              </a:gs>
              <a:gs pos="100000">
                <a:srgbClr val="00879E">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BIZ UDPゴシック" panose="020B0400000000000000" pitchFamily="50" charset="-128"/>
              <a:ea typeface="BIZ UDPゴシック" panose="020B0400000000000000" pitchFamily="50" charset="-128"/>
            </a:endParaRPr>
          </a:p>
        </p:txBody>
      </p:sp>
      <p:sp>
        <p:nvSpPr>
          <p:cNvPr id="12" name="矢印: 下カーブ 11">
            <a:extLst>
              <a:ext uri="{FF2B5EF4-FFF2-40B4-BE49-F238E27FC236}">
                <a16:creationId xmlns:a16="http://schemas.microsoft.com/office/drawing/2014/main" id="{2331FBB6-AC85-4FE1-B5C5-2245A990FB23}"/>
              </a:ext>
            </a:extLst>
          </p:cNvPr>
          <p:cNvSpPr/>
          <p:nvPr/>
        </p:nvSpPr>
        <p:spPr>
          <a:xfrm flipH="1">
            <a:off x="4359595" y="4953537"/>
            <a:ext cx="3357343" cy="764152"/>
          </a:xfrm>
          <a:prstGeom prst="curvedDownArrow">
            <a:avLst>
              <a:gd name="adj1" fmla="val 25384"/>
              <a:gd name="adj2" fmla="val 60835"/>
              <a:gd name="adj3" fmla="val 44005"/>
            </a:avLst>
          </a:prstGeom>
          <a:gradFill flip="none" rotWithShape="1">
            <a:gsLst>
              <a:gs pos="0">
                <a:srgbClr val="00879E">
                  <a:shade val="30000"/>
                  <a:satMod val="115000"/>
                </a:srgbClr>
              </a:gs>
              <a:gs pos="50000">
                <a:srgbClr val="00879E">
                  <a:shade val="67500"/>
                  <a:satMod val="115000"/>
                </a:srgbClr>
              </a:gs>
              <a:gs pos="100000">
                <a:srgbClr val="00879E">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-4-1.</a:t>
            </a:r>
            <a:r>
              <a:rPr kumimoji="1" lang="ja-JP" altLang="en-US" dirty="0"/>
              <a:t>交差検証</a:t>
            </a:r>
            <a:r>
              <a:rPr kumimoji="1" lang="en-US" altLang="ja-JP" dirty="0"/>
              <a:t>(CV</a:t>
            </a:r>
            <a:r>
              <a:rPr kumimoji="1" lang="ja-JP" altLang="en-US" dirty="0"/>
              <a:t>：</a:t>
            </a:r>
            <a:r>
              <a:rPr kumimoji="1" lang="en-US" altLang="ja-JP" dirty="0"/>
              <a:t>cross validation)</a:t>
            </a:r>
            <a:r>
              <a:rPr kumimoji="1" lang="ja-JP" altLang="en-US" dirty="0"/>
              <a:t>①</a:t>
            </a:r>
            <a:endParaRPr lang="ja-JP" altLang="en-US" dirty="0"/>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231</a:t>
            </a:fld>
            <a:endParaRPr kumimoji="1" lang="ja-JP" altLang="en-US"/>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3671458"/>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検証データの落とし穴①</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1387718" y="1492577"/>
            <a:ext cx="9416563" cy="3400931"/>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これまで、訓練データと検証データに分けるという方法で、学習したモデルが未知のデータに対して有効か検討をしていましたが、実はこのやり方には少し懸念点もあります。</a:t>
            </a:r>
            <a:endParaRPr lang="en-US" altLang="ja-JP" sz="2000" spc="0" dirty="0">
              <a:solidFill>
                <a:schemeClr val="tx1">
                  <a:lumMod val="75000"/>
                  <a:lumOff val="25000"/>
                </a:schemeClr>
              </a:solidFill>
            </a:endParaRPr>
          </a:p>
          <a:p>
            <a:r>
              <a:rPr lang="ja-JP" altLang="en-US" sz="2000" spc="0" dirty="0">
                <a:solidFill>
                  <a:schemeClr val="tx1">
                    <a:lumMod val="75000"/>
                    <a:lumOff val="25000"/>
                  </a:schemeClr>
                </a:solidFill>
              </a:rPr>
              <a:t>　検証データの精度を頼りにパラメータのチューニングを何度も行っていると、どうしたら検証データの精度が良くなるかに気づきはじめた人間がそこへ合わせていくことになります。</a:t>
            </a:r>
            <a:endParaRPr lang="en-US" altLang="ja-JP" sz="2000" spc="0" dirty="0">
              <a:solidFill>
                <a:schemeClr val="tx1">
                  <a:lumMod val="75000"/>
                  <a:lumOff val="25000"/>
                </a:schemeClr>
              </a:solidFill>
            </a:endParaRPr>
          </a:p>
          <a:p>
            <a:r>
              <a:rPr lang="ja-JP" altLang="en-US" sz="2000" spc="0" dirty="0">
                <a:solidFill>
                  <a:schemeClr val="tx1">
                    <a:lumMod val="75000"/>
                    <a:lumOff val="25000"/>
                  </a:schemeClr>
                </a:solidFill>
              </a:rPr>
              <a:t>　これは、模試の勉強をするときに模試の問題は知らないものの、どこに山を張れば良い点になるか気づいているような状態です。模試が本番の試験にうまく合っていなければ、本番では良い点が取れないかもしれません。</a:t>
            </a:r>
            <a:endParaRPr lang="en-US" altLang="ja-JP" sz="2000" spc="0" dirty="0">
              <a:solidFill>
                <a:schemeClr val="tx1">
                  <a:lumMod val="75000"/>
                  <a:lumOff val="25000"/>
                </a:schemeClr>
              </a:solidFill>
            </a:endParaRPr>
          </a:p>
        </p:txBody>
      </p:sp>
      <p:pic>
        <p:nvPicPr>
          <p:cNvPr id="10" name="Google Shape;571;p67">
            <a:extLst>
              <a:ext uri="{FF2B5EF4-FFF2-40B4-BE49-F238E27FC236}">
                <a16:creationId xmlns:a16="http://schemas.microsoft.com/office/drawing/2014/main" id="{C2AC73BF-38E4-4CA9-AA44-1C0A6BD04588}"/>
              </a:ext>
            </a:extLst>
          </p:cNvPr>
          <p:cNvPicPr preferRelativeResize="0"/>
          <p:nvPr/>
        </p:nvPicPr>
        <p:blipFill>
          <a:blip r:embed="rId3">
            <a:alphaModFix/>
          </a:blip>
          <a:stretch>
            <a:fillRect/>
          </a:stretch>
        </p:blipFill>
        <p:spPr>
          <a:xfrm>
            <a:off x="7716940" y="4905920"/>
            <a:ext cx="1698576" cy="1630623"/>
          </a:xfrm>
          <a:prstGeom prst="rect">
            <a:avLst/>
          </a:prstGeom>
          <a:noFill/>
          <a:ln>
            <a:noFill/>
          </a:ln>
        </p:spPr>
      </p:pic>
      <p:pic>
        <p:nvPicPr>
          <p:cNvPr id="6" name="図 5">
            <a:extLst>
              <a:ext uri="{FF2B5EF4-FFF2-40B4-BE49-F238E27FC236}">
                <a16:creationId xmlns:a16="http://schemas.microsoft.com/office/drawing/2014/main" id="{69F92C39-B89E-4126-A2EF-9E39F8053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3081" y="5800614"/>
            <a:ext cx="990923" cy="1052069"/>
          </a:xfrm>
          <a:prstGeom prst="rect">
            <a:avLst/>
          </a:prstGeom>
        </p:spPr>
      </p:pic>
      <p:pic>
        <p:nvPicPr>
          <p:cNvPr id="8" name="図 7">
            <a:extLst>
              <a:ext uri="{FF2B5EF4-FFF2-40B4-BE49-F238E27FC236}">
                <a16:creationId xmlns:a16="http://schemas.microsoft.com/office/drawing/2014/main" id="{5A610E2F-2CD3-4DBB-B114-F2E16F1CD6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5779" y="5597847"/>
            <a:ext cx="1017875" cy="1080684"/>
          </a:xfrm>
          <a:prstGeom prst="rect">
            <a:avLst/>
          </a:prstGeom>
        </p:spPr>
      </p:pic>
      <p:pic>
        <p:nvPicPr>
          <p:cNvPr id="11" name="図 10">
            <a:extLst>
              <a:ext uri="{FF2B5EF4-FFF2-40B4-BE49-F238E27FC236}">
                <a16:creationId xmlns:a16="http://schemas.microsoft.com/office/drawing/2014/main" id="{73C67B92-E355-44DE-B24B-39ED50871B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9429" y="5046465"/>
            <a:ext cx="1375708" cy="1565528"/>
          </a:xfrm>
          <a:prstGeom prst="rect">
            <a:avLst/>
          </a:prstGeom>
        </p:spPr>
      </p:pic>
      <p:pic>
        <p:nvPicPr>
          <p:cNvPr id="23" name="図 22">
            <a:extLst>
              <a:ext uri="{FF2B5EF4-FFF2-40B4-BE49-F238E27FC236}">
                <a16:creationId xmlns:a16="http://schemas.microsoft.com/office/drawing/2014/main" id="{C97CB657-4CE8-47AB-A865-4EC50A28FE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4184" y="4851986"/>
            <a:ext cx="1017875" cy="1080684"/>
          </a:xfrm>
          <a:prstGeom prst="rect">
            <a:avLst/>
          </a:prstGeom>
        </p:spPr>
      </p:pic>
      <p:pic>
        <p:nvPicPr>
          <p:cNvPr id="24" name="図 23">
            <a:extLst>
              <a:ext uri="{FF2B5EF4-FFF2-40B4-BE49-F238E27FC236}">
                <a16:creationId xmlns:a16="http://schemas.microsoft.com/office/drawing/2014/main" id="{59D7DC3F-BA2D-4F9E-8FCF-6EB9A363A6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1534" y="5084157"/>
            <a:ext cx="1017875" cy="1080684"/>
          </a:xfrm>
          <a:prstGeom prst="rect">
            <a:avLst/>
          </a:prstGeom>
        </p:spPr>
      </p:pic>
    </p:spTree>
    <p:extLst>
      <p:ext uri="{BB962C8B-B14F-4D97-AF65-F5344CB8AC3E}">
        <p14:creationId xmlns:p14="http://schemas.microsoft.com/office/powerpoint/2010/main" val="338124118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-4-2.</a:t>
            </a:r>
            <a:r>
              <a:rPr kumimoji="1" lang="ja-JP" altLang="en-US" dirty="0"/>
              <a:t>交差検証</a:t>
            </a:r>
            <a:r>
              <a:rPr kumimoji="1" lang="en-US" altLang="ja-JP" dirty="0"/>
              <a:t>(CV</a:t>
            </a:r>
            <a:r>
              <a:rPr kumimoji="1" lang="ja-JP" altLang="en-US" dirty="0"/>
              <a:t>：</a:t>
            </a:r>
            <a:r>
              <a:rPr kumimoji="1" lang="en-US" altLang="ja-JP" dirty="0"/>
              <a:t>cross validation)</a:t>
            </a:r>
            <a:r>
              <a:rPr lang="ja-JP" altLang="en-US" dirty="0"/>
              <a:t>②</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232</a:t>
            </a:fld>
            <a:endParaRPr kumimoji="1" lang="ja-JP" altLang="en-US"/>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2013036"/>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検証データの落とし穴②</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1378308" y="1575966"/>
            <a:ext cx="9416563" cy="155427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a:t>
            </a:r>
            <a:r>
              <a:rPr lang="en-US" altLang="ja-JP" sz="2000" spc="0" dirty="0">
                <a:solidFill>
                  <a:schemeClr val="tx1">
                    <a:lumMod val="75000"/>
                    <a:lumOff val="25000"/>
                  </a:schemeClr>
                </a:solidFill>
              </a:rPr>
              <a:t>scikit-learn</a:t>
            </a:r>
            <a:r>
              <a:rPr lang="ja-JP" altLang="en-US" sz="2000" spc="0" dirty="0">
                <a:solidFill>
                  <a:schemeClr val="tx1">
                    <a:lumMod val="75000"/>
                    <a:lumOff val="25000"/>
                  </a:schemeClr>
                </a:solidFill>
              </a:rPr>
              <a:t>の</a:t>
            </a:r>
            <a:r>
              <a:rPr lang="en-US" altLang="ja-JP" sz="2000" spc="0" dirty="0">
                <a:solidFill>
                  <a:schemeClr val="tx1">
                    <a:lumMod val="75000"/>
                    <a:lumOff val="25000"/>
                  </a:schemeClr>
                </a:solidFill>
              </a:rPr>
              <a:t>train_test_split</a:t>
            </a:r>
            <a:r>
              <a:rPr lang="ja-JP" altLang="en-US" sz="2000" spc="0" dirty="0">
                <a:solidFill>
                  <a:schemeClr val="tx1">
                    <a:lumMod val="75000"/>
                    <a:lumOff val="25000"/>
                  </a:schemeClr>
                </a:solidFill>
              </a:rPr>
              <a:t>は非常に便利なライブラリですが、検証データにどんなデータが入っているか気にしていましたか？例えば、全体の</a:t>
            </a:r>
            <a:r>
              <a:rPr lang="en-US" altLang="ja-JP" sz="2000" spc="0" dirty="0">
                <a:solidFill>
                  <a:schemeClr val="tx1">
                    <a:lumMod val="75000"/>
                    <a:lumOff val="25000"/>
                  </a:schemeClr>
                </a:solidFill>
              </a:rPr>
              <a:t>30%</a:t>
            </a:r>
            <a:r>
              <a:rPr lang="ja-JP" altLang="en-US" sz="2000" spc="0" dirty="0">
                <a:solidFill>
                  <a:schemeClr val="tx1">
                    <a:lumMod val="75000"/>
                    <a:lumOff val="25000"/>
                  </a:schemeClr>
                </a:solidFill>
              </a:rPr>
              <a:t>を検証データにした場合、たまたま簡単に予測できるデータばかり、検証データに入ってしまうと、モデルが悪くても良い精度が出てしまいます。</a:t>
            </a:r>
            <a:endParaRPr lang="en-US" altLang="ja-JP" sz="2000" spc="0" dirty="0">
              <a:solidFill>
                <a:schemeClr val="tx1">
                  <a:lumMod val="75000"/>
                  <a:lumOff val="25000"/>
                </a:schemeClr>
              </a:solidFill>
            </a:endParaRPr>
          </a:p>
        </p:txBody>
      </p:sp>
      <p:grpSp>
        <p:nvGrpSpPr>
          <p:cNvPr id="55" name="グループ化 54">
            <a:extLst>
              <a:ext uri="{FF2B5EF4-FFF2-40B4-BE49-F238E27FC236}">
                <a16:creationId xmlns:a16="http://schemas.microsoft.com/office/drawing/2014/main" id="{E87EBE0C-42FF-4F30-BC6D-53FEB5A9C23F}"/>
              </a:ext>
            </a:extLst>
          </p:cNvPr>
          <p:cNvGrpSpPr/>
          <p:nvPr/>
        </p:nvGrpSpPr>
        <p:grpSpPr>
          <a:xfrm>
            <a:off x="3879930" y="3535522"/>
            <a:ext cx="2389499" cy="1632279"/>
            <a:chOff x="1766056" y="3470974"/>
            <a:chExt cx="2389499" cy="1632279"/>
          </a:xfrm>
        </p:grpSpPr>
        <p:sp>
          <p:nvSpPr>
            <p:cNvPr id="22" name="正方形/長方形 21">
              <a:extLst>
                <a:ext uri="{FF2B5EF4-FFF2-40B4-BE49-F238E27FC236}">
                  <a16:creationId xmlns:a16="http://schemas.microsoft.com/office/drawing/2014/main" id="{7FEB4126-306C-4A2B-9CE4-D4E5EE6B1B50}"/>
                </a:ext>
              </a:extLst>
            </p:cNvPr>
            <p:cNvSpPr/>
            <p:nvPr/>
          </p:nvSpPr>
          <p:spPr>
            <a:xfrm>
              <a:off x="3201448" y="4826254"/>
              <a:ext cx="954107" cy="276999"/>
            </a:xfrm>
            <a:prstGeom prst="rect">
              <a:avLst/>
            </a:prstGeom>
          </p:spPr>
          <p:txBody>
            <a:bodyPr wrap="none">
              <a:spAutoFit/>
            </a:bodyPr>
            <a:lstStyle/>
            <a:p>
              <a:pPr algn="ctr"/>
              <a:r>
                <a:rPr lang="ja-JP" altLang="en-US" sz="1200" dirty="0"/>
                <a:t>説明変数１</a:t>
              </a:r>
            </a:p>
          </p:txBody>
        </p:sp>
        <p:cxnSp>
          <p:nvCxnSpPr>
            <p:cNvPr id="27" name="直線矢印コネクタ 26">
              <a:extLst>
                <a:ext uri="{FF2B5EF4-FFF2-40B4-BE49-F238E27FC236}">
                  <a16:creationId xmlns:a16="http://schemas.microsoft.com/office/drawing/2014/main" id="{7B530001-97F4-49C2-ACDC-1C02145222B9}"/>
                </a:ext>
              </a:extLst>
            </p:cNvPr>
            <p:cNvCxnSpPr>
              <a:cxnSpLocks/>
            </p:cNvCxnSpPr>
            <p:nvPr/>
          </p:nvCxnSpPr>
          <p:spPr>
            <a:xfrm>
              <a:off x="1985498" y="4828172"/>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3CC3E192-08D4-44DB-9727-D9DB1636E35F}"/>
                </a:ext>
              </a:extLst>
            </p:cNvPr>
            <p:cNvCxnSpPr>
              <a:cxnSpLocks/>
            </p:cNvCxnSpPr>
            <p:nvPr/>
          </p:nvCxnSpPr>
          <p:spPr>
            <a:xfrm flipV="1">
              <a:off x="2142332" y="3509328"/>
              <a:ext cx="0" cy="1427576"/>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9" name="楕円 28">
              <a:extLst>
                <a:ext uri="{FF2B5EF4-FFF2-40B4-BE49-F238E27FC236}">
                  <a16:creationId xmlns:a16="http://schemas.microsoft.com/office/drawing/2014/main" id="{20793ED3-25B7-4EA2-9A1E-BC17833FD657}"/>
                </a:ext>
              </a:extLst>
            </p:cNvPr>
            <p:cNvSpPr/>
            <p:nvPr/>
          </p:nvSpPr>
          <p:spPr>
            <a:xfrm>
              <a:off x="2297090" y="4182680"/>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132FC742-036D-4302-B300-A4A26E12D9F4}"/>
                </a:ext>
              </a:extLst>
            </p:cNvPr>
            <p:cNvSpPr/>
            <p:nvPr/>
          </p:nvSpPr>
          <p:spPr>
            <a:xfrm>
              <a:off x="2525538" y="4310609"/>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0DFA5F1E-2447-4BE1-B8D3-CC8E3E52B2E6}"/>
                </a:ext>
              </a:extLst>
            </p:cNvPr>
            <p:cNvSpPr/>
            <p:nvPr/>
          </p:nvSpPr>
          <p:spPr>
            <a:xfrm>
              <a:off x="2312034" y="4454673"/>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09F7D7D4-B2B5-44F3-8A15-43DB0E3A92D6}"/>
                </a:ext>
              </a:extLst>
            </p:cNvPr>
            <p:cNvSpPr/>
            <p:nvPr/>
          </p:nvSpPr>
          <p:spPr>
            <a:xfrm>
              <a:off x="2760009" y="4450283"/>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989E032E-A1EB-40AE-905E-A06E437D9811}"/>
                </a:ext>
              </a:extLst>
            </p:cNvPr>
            <p:cNvSpPr/>
            <p:nvPr/>
          </p:nvSpPr>
          <p:spPr>
            <a:xfrm>
              <a:off x="2950608" y="4455316"/>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EA4468EB-6CD2-447F-BF77-C6A8BA3DABB5}"/>
                </a:ext>
              </a:extLst>
            </p:cNvPr>
            <p:cNvSpPr/>
            <p:nvPr/>
          </p:nvSpPr>
          <p:spPr>
            <a:xfrm>
              <a:off x="3084555" y="4606631"/>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4D67FFC5-7CF3-4DA1-AFD2-2865A9AF3AFF}"/>
                </a:ext>
              </a:extLst>
            </p:cNvPr>
            <p:cNvSpPr/>
            <p:nvPr/>
          </p:nvSpPr>
          <p:spPr>
            <a:xfrm>
              <a:off x="3298541" y="4486463"/>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065B0594-D0E4-477F-A8A8-F797DAA0B288}"/>
                </a:ext>
              </a:extLst>
            </p:cNvPr>
            <p:cNvSpPr/>
            <p:nvPr/>
          </p:nvSpPr>
          <p:spPr>
            <a:xfrm>
              <a:off x="3570412" y="4468269"/>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AEF9E38B-79B0-404C-9DCE-4547A92EC584}"/>
                </a:ext>
              </a:extLst>
            </p:cNvPr>
            <p:cNvSpPr/>
            <p:nvPr/>
          </p:nvSpPr>
          <p:spPr>
            <a:xfrm>
              <a:off x="3723854" y="4231771"/>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7F122CF1-F00C-46A6-8626-07F64FD26097}"/>
                </a:ext>
              </a:extLst>
            </p:cNvPr>
            <p:cNvSpPr/>
            <p:nvPr/>
          </p:nvSpPr>
          <p:spPr>
            <a:xfrm>
              <a:off x="2633695" y="4044318"/>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1BB5F767-2272-41E4-A369-0686B48BBC92}"/>
                </a:ext>
              </a:extLst>
            </p:cNvPr>
            <p:cNvSpPr/>
            <p:nvPr/>
          </p:nvSpPr>
          <p:spPr>
            <a:xfrm>
              <a:off x="3271676" y="4269685"/>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DD1FBB8C-241D-4FD7-860E-8EA6ADA3F6BD}"/>
                </a:ext>
              </a:extLst>
            </p:cNvPr>
            <p:cNvSpPr/>
            <p:nvPr/>
          </p:nvSpPr>
          <p:spPr>
            <a:xfrm>
              <a:off x="3469665" y="4081567"/>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53CABDE0-6A59-4AC1-911A-899BF4F86485}"/>
                </a:ext>
              </a:extLst>
            </p:cNvPr>
            <p:cNvSpPr/>
            <p:nvPr/>
          </p:nvSpPr>
          <p:spPr>
            <a:xfrm>
              <a:off x="3364262" y="3776984"/>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2484C496-5A62-46E6-9ACB-52B91EA2F72E}"/>
                </a:ext>
              </a:extLst>
            </p:cNvPr>
            <p:cNvSpPr/>
            <p:nvPr/>
          </p:nvSpPr>
          <p:spPr>
            <a:xfrm>
              <a:off x="3671245" y="3734942"/>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8D7ACEC7-B36C-4858-AA56-4CE9904608BD}"/>
                </a:ext>
              </a:extLst>
            </p:cNvPr>
            <p:cNvSpPr/>
            <p:nvPr/>
          </p:nvSpPr>
          <p:spPr>
            <a:xfrm>
              <a:off x="3786246" y="3922403"/>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2DB740D2-E16A-48B0-99E8-849672225235}"/>
                </a:ext>
              </a:extLst>
            </p:cNvPr>
            <p:cNvSpPr/>
            <p:nvPr/>
          </p:nvSpPr>
          <p:spPr>
            <a:xfrm>
              <a:off x="1766056" y="3470974"/>
              <a:ext cx="369332" cy="861774"/>
            </a:xfrm>
            <a:prstGeom prst="rect">
              <a:avLst/>
            </a:prstGeom>
          </p:spPr>
          <p:txBody>
            <a:bodyPr vert="eaVert" wrap="none">
              <a:spAutoFit/>
            </a:bodyPr>
            <a:lstStyle/>
            <a:p>
              <a:pPr algn="ctr"/>
              <a:r>
                <a:rPr lang="ja-JP" altLang="en-US" sz="1200" dirty="0"/>
                <a:t>説明変数２</a:t>
              </a:r>
            </a:p>
          </p:txBody>
        </p:sp>
        <p:sp>
          <p:nvSpPr>
            <p:cNvPr id="45" name="楕円 44">
              <a:extLst>
                <a:ext uri="{FF2B5EF4-FFF2-40B4-BE49-F238E27FC236}">
                  <a16:creationId xmlns:a16="http://schemas.microsoft.com/office/drawing/2014/main" id="{A526A671-6A48-4874-9F91-C39F6AB0A463}"/>
                </a:ext>
              </a:extLst>
            </p:cNvPr>
            <p:cNvSpPr/>
            <p:nvPr/>
          </p:nvSpPr>
          <p:spPr>
            <a:xfrm>
              <a:off x="2550271" y="3583210"/>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D2F39B63-51B7-48E3-96D0-CFAE7C1F642C}"/>
                </a:ext>
              </a:extLst>
            </p:cNvPr>
            <p:cNvSpPr/>
            <p:nvPr/>
          </p:nvSpPr>
          <p:spPr>
            <a:xfrm>
              <a:off x="2702671" y="3735610"/>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F99874D4-4AB8-4004-9D08-05C83D011906}"/>
                </a:ext>
              </a:extLst>
            </p:cNvPr>
            <p:cNvSpPr/>
            <p:nvPr/>
          </p:nvSpPr>
          <p:spPr>
            <a:xfrm>
              <a:off x="2855071" y="3888010"/>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ADBC46A2-0F40-4ECC-9D57-DC053BEA027A}"/>
                </a:ext>
              </a:extLst>
            </p:cNvPr>
            <p:cNvSpPr/>
            <p:nvPr/>
          </p:nvSpPr>
          <p:spPr>
            <a:xfrm>
              <a:off x="2908536" y="4074607"/>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6EA0D816-FF25-4E5A-94E1-DBC1D86FEE22}"/>
                </a:ext>
              </a:extLst>
            </p:cNvPr>
            <p:cNvSpPr/>
            <p:nvPr/>
          </p:nvSpPr>
          <p:spPr>
            <a:xfrm>
              <a:off x="3084555" y="3633145"/>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B16F2F13-97B4-4585-B86E-2875371A7582}"/>
                </a:ext>
              </a:extLst>
            </p:cNvPr>
            <p:cNvSpPr/>
            <p:nvPr/>
          </p:nvSpPr>
          <p:spPr>
            <a:xfrm>
              <a:off x="3140790" y="3825067"/>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0EE68A20-4B71-4920-BB03-B6DF1481279B}"/>
                </a:ext>
              </a:extLst>
            </p:cNvPr>
            <p:cNvSpPr/>
            <p:nvPr/>
          </p:nvSpPr>
          <p:spPr>
            <a:xfrm>
              <a:off x="3373027" y="3593235"/>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62FD0FC5-39AF-4752-A875-079C2103BC4C}"/>
                </a:ext>
              </a:extLst>
            </p:cNvPr>
            <p:cNvCxnSpPr/>
            <p:nvPr/>
          </p:nvCxnSpPr>
          <p:spPr>
            <a:xfrm flipV="1">
              <a:off x="2245777" y="3668327"/>
              <a:ext cx="1616438" cy="1086074"/>
            </a:xfrm>
            <a:prstGeom prst="line">
              <a:avLst/>
            </a:prstGeom>
            <a:ln w="47625">
              <a:solidFill>
                <a:srgbClr val="16A3E4"/>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9" name="二等辺三角形 8">
              <a:extLst>
                <a:ext uri="{FF2B5EF4-FFF2-40B4-BE49-F238E27FC236}">
                  <a16:creationId xmlns:a16="http://schemas.microsoft.com/office/drawing/2014/main" id="{1D5E04B8-8F67-4D7E-99A3-1FFFF1A0CB7D}"/>
                </a:ext>
              </a:extLst>
            </p:cNvPr>
            <p:cNvSpPr/>
            <p:nvPr/>
          </p:nvSpPr>
          <p:spPr>
            <a:xfrm>
              <a:off x="3305071" y="3711902"/>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2" name="二等辺三角形 51">
              <a:extLst>
                <a:ext uri="{FF2B5EF4-FFF2-40B4-BE49-F238E27FC236}">
                  <a16:creationId xmlns:a16="http://schemas.microsoft.com/office/drawing/2014/main" id="{3FDFBCEE-F131-45B3-AC64-B0858AD550A5}"/>
                </a:ext>
              </a:extLst>
            </p:cNvPr>
            <p:cNvSpPr/>
            <p:nvPr/>
          </p:nvSpPr>
          <p:spPr>
            <a:xfrm>
              <a:off x="3100735" y="3746650"/>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3" name="二等辺三角形 52">
              <a:extLst>
                <a:ext uri="{FF2B5EF4-FFF2-40B4-BE49-F238E27FC236}">
                  <a16:creationId xmlns:a16="http://schemas.microsoft.com/office/drawing/2014/main" id="{82CF04A4-D18A-4827-9262-59BF0B139969}"/>
                </a:ext>
              </a:extLst>
            </p:cNvPr>
            <p:cNvSpPr/>
            <p:nvPr/>
          </p:nvSpPr>
          <p:spPr>
            <a:xfrm>
              <a:off x="3226940" y="4178796"/>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4" name="二等辺三角形 53">
              <a:extLst>
                <a:ext uri="{FF2B5EF4-FFF2-40B4-BE49-F238E27FC236}">
                  <a16:creationId xmlns:a16="http://schemas.microsoft.com/office/drawing/2014/main" id="{6F877A02-FA75-4E2A-9719-525A74723E24}"/>
                </a:ext>
              </a:extLst>
            </p:cNvPr>
            <p:cNvSpPr/>
            <p:nvPr/>
          </p:nvSpPr>
          <p:spPr>
            <a:xfrm>
              <a:off x="3433035" y="4024336"/>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95" name="グループ化 94">
            <a:extLst>
              <a:ext uri="{FF2B5EF4-FFF2-40B4-BE49-F238E27FC236}">
                <a16:creationId xmlns:a16="http://schemas.microsoft.com/office/drawing/2014/main" id="{C47C13EC-1056-4A5A-BD66-8CDBFFF3FFA8}"/>
              </a:ext>
            </a:extLst>
          </p:cNvPr>
          <p:cNvGrpSpPr/>
          <p:nvPr/>
        </p:nvGrpSpPr>
        <p:grpSpPr>
          <a:xfrm>
            <a:off x="7303489" y="3569449"/>
            <a:ext cx="2389499" cy="1632279"/>
            <a:chOff x="5652190" y="3504901"/>
            <a:chExt cx="2389499" cy="1632279"/>
          </a:xfrm>
        </p:grpSpPr>
        <p:sp>
          <p:nvSpPr>
            <p:cNvPr id="57" name="正方形/長方形 56">
              <a:extLst>
                <a:ext uri="{FF2B5EF4-FFF2-40B4-BE49-F238E27FC236}">
                  <a16:creationId xmlns:a16="http://schemas.microsoft.com/office/drawing/2014/main" id="{D2871037-DF59-4A21-8976-D8BD42F5548C}"/>
                </a:ext>
              </a:extLst>
            </p:cNvPr>
            <p:cNvSpPr/>
            <p:nvPr/>
          </p:nvSpPr>
          <p:spPr>
            <a:xfrm>
              <a:off x="7087582" y="4860181"/>
              <a:ext cx="954107" cy="276999"/>
            </a:xfrm>
            <a:prstGeom prst="rect">
              <a:avLst/>
            </a:prstGeom>
          </p:spPr>
          <p:txBody>
            <a:bodyPr wrap="none">
              <a:spAutoFit/>
            </a:bodyPr>
            <a:lstStyle/>
            <a:p>
              <a:pPr algn="ctr"/>
              <a:r>
                <a:rPr lang="ja-JP" altLang="en-US" sz="1200" dirty="0"/>
                <a:t>説明変数１</a:t>
              </a:r>
            </a:p>
          </p:txBody>
        </p:sp>
        <p:cxnSp>
          <p:nvCxnSpPr>
            <p:cNvPr id="58" name="直線矢印コネクタ 57">
              <a:extLst>
                <a:ext uri="{FF2B5EF4-FFF2-40B4-BE49-F238E27FC236}">
                  <a16:creationId xmlns:a16="http://schemas.microsoft.com/office/drawing/2014/main" id="{A60EED41-0104-479E-B79C-7720B945BA7E}"/>
                </a:ext>
              </a:extLst>
            </p:cNvPr>
            <p:cNvCxnSpPr>
              <a:cxnSpLocks/>
            </p:cNvCxnSpPr>
            <p:nvPr/>
          </p:nvCxnSpPr>
          <p:spPr>
            <a:xfrm>
              <a:off x="5871632" y="4862099"/>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9" name="直線矢印コネクタ 58">
              <a:extLst>
                <a:ext uri="{FF2B5EF4-FFF2-40B4-BE49-F238E27FC236}">
                  <a16:creationId xmlns:a16="http://schemas.microsoft.com/office/drawing/2014/main" id="{CFD2EFC0-6847-40BF-84C8-DDA1B7DDB2D7}"/>
                </a:ext>
              </a:extLst>
            </p:cNvPr>
            <p:cNvCxnSpPr>
              <a:cxnSpLocks/>
            </p:cNvCxnSpPr>
            <p:nvPr/>
          </p:nvCxnSpPr>
          <p:spPr>
            <a:xfrm flipV="1">
              <a:off x="6028466" y="3543255"/>
              <a:ext cx="0" cy="1427576"/>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60" name="楕円 59">
              <a:extLst>
                <a:ext uri="{FF2B5EF4-FFF2-40B4-BE49-F238E27FC236}">
                  <a16:creationId xmlns:a16="http://schemas.microsoft.com/office/drawing/2014/main" id="{A2D17602-1956-4E04-A60C-6711CCF3522F}"/>
                </a:ext>
              </a:extLst>
            </p:cNvPr>
            <p:cNvSpPr/>
            <p:nvPr/>
          </p:nvSpPr>
          <p:spPr>
            <a:xfrm>
              <a:off x="6183224" y="4216607"/>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9A915113-0E87-41D5-92DC-E7D2F21BE77C}"/>
                </a:ext>
              </a:extLst>
            </p:cNvPr>
            <p:cNvSpPr/>
            <p:nvPr/>
          </p:nvSpPr>
          <p:spPr>
            <a:xfrm>
              <a:off x="6411672" y="4344536"/>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ED1E566D-4842-4E70-9AE2-581CE873DEE1}"/>
                </a:ext>
              </a:extLst>
            </p:cNvPr>
            <p:cNvSpPr/>
            <p:nvPr/>
          </p:nvSpPr>
          <p:spPr>
            <a:xfrm>
              <a:off x="6198168" y="4488600"/>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AB00407E-3A48-4A91-BD65-FA1B71439634}"/>
                </a:ext>
              </a:extLst>
            </p:cNvPr>
            <p:cNvSpPr/>
            <p:nvPr/>
          </p:nvSpPr>
          <p:spPr>
            <a:xfrm>
              <a:off x="6646143" y="4484210"/>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21FAE63B-9309-4068-9125-3057D5004E61}"/>
                </a:ext>
              </a:extLst>
            </p:cNvPr>
            <p:cNvSpPr/>
            <p:nvPr/>
          </p:nvSpPr>
          <p:spPr>
            <a:xfrm>
              <a:off x="6836742" y="4489243"/>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7FBAA998-5511-482D-A2F0-FA1038FCFF08}"/>
                </a:ext>
              </a:extLst>
            </p:cNvPr>
            <p:cNvSpPr/>
            <p:nvPr/>
          </p:nvSpPr>
          <p:spPr>
            <a:xfrm>
              <a:off x="6970689" y="4640558"/>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78D8BDED-247B-4D15-A093-6F569438D1AB}"/>
                </a:ext>
              </a:extLst>
            </p:cNvPr>
            <p:cNvSpPr/>
            <p:nvPr/>
          </p:nvSpPr>
          <p:spPr>
            <a:xfrm>
              <a:off x="7184675" y="4520390"/>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C2DF0D04-C1E7-4474-8F77-0F1434CB8974}"/>
                </a:ext>
              </a:extLst>
            </p:cNvPr>
            <p:cNvSpPr/>
            <p:nvPr/>
          </p:nvSpPr>
          <p:spPr>
            <a:xfrm>
              <a:off x="7456546" y="4502196"/>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D2880A30-752C-40A2-B3D8-387FC6A9A6D4}"/>
                </a:ext>
              </a:extLst>
            </p:cNvPr>
            <p:cNvSpPr/>
            <p:nvPr/>
          </p:nvSpPr>
          <p:spPr>
            <a:xfrm>
              <a:off x="7609988" y="4265698"/>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80381885-B18D-4281-BC92-B03CA3E2B753}"/>
                </a:ext>
              </a:extLst>
            </p:cNvPr>
            <p:cNvSpPr/>
            <p:nvPr/>
          </p:nvSpPr>
          <p:spPr>
            <a:xfrm>
              <a:off x="6519829" y="4078245"/>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1D8D82AC-5507-4A0A-8FB4-4D873966AAF3}"/>
                </a:ext>
              </a:extLst>
            </p:cNvPr>
            <p:cNvSpPr/>
            <p:nvPr/>
          </p:nvSpPr>
          <p:spPr>
            <a:xfrm>
              <a:off x="7157810" y="4303612"/>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EA10A5EB-CCFD-4F4C-8AE9-5312DDACF4A8}"/>
                </a:ext>
              </a:extLst>
            </p:cNvPr>
            <p:cNvSpPr/>
            <p:nvPr/>
          </p:nvSpPr>
          <p:spPr>
            <a:xfrm>
              <a:off x="7355799" y="4115494"/>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E31A8510-F93C-4D48-AEB2-39160D4F258E}"/>
                </a:ext>
              </a:extLst>
            </p:cNvPr>
            <p:cNvSpPr/>
            <p:nvPr/>
          </p:nvSpPr>
          <p:spPr>
            <a:xfrm>
              <a:off x="7250396" y="3810911"/>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E32FAF12-6AF5-4336-BEF4-B1444208990C}"/>
                </a:ext>
              </a:extLst>
            </p:cNvPr>
            <p:cNvSpPr/>
            <p:nvPr/>
          </p:nvSpPr>
          <p:spPr>
            <a:xfrm>
              <a:off x="7557379" y="3768869"/>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56D68B36-3023-4114-86AB-6003E62B4932}"/>
                </a:ext>
              </a:extLst>
            </p:cNvPr>
            <p:cNvSpPr/>
            <p:nvPr/>
          </p:nvSpPr>
          <p:spPr>
            <a:xfrm>
              <a:off x="7672380" y="3956330"/>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96B0346D-EDB6-4B60-AF8B-91CE83DDF883}"/>
                </a:ext>
              </a:extLst>
            </p:cNvPr>
            <p:cNvSpPr/>
            <p:nvPr/>
          </p:nvSpPr>
          <p:spPr>
            <a:xfrm>
              <a:off x="5652190" y="3504901"/>
              <a:ext cx="369332" cy="861774"/>
            </a:xfrm>
            <a:prstGeom prst="rect">
              <a:avLst/>
            </a:prstGeom>
          </p:spPr>
          <p:txBody>
            <a:bodyPr vert="eaVert" wrap="none">
              <a:spAutoFit/>
            </a:bodyPr>
            <a:lstStyle/>
            <a:p>
              <a:pPr algn="ctr"/>
              <a:r>
                <a:rPr lang="ja-JP" altLang="en-US" sz="1200" dirty="0"/>
                <a:t>説明変数２</a:t>
              </a:r>
            </a:p>
          </p:txBody>
        </p:sp>
        <p:sp>
          <p:nvSpPr>
            <p:cNvPr id="76" name="楕円 75">
              <a:extLst>
                <a:ext uri="{FF2B5EF4-FFF2-40B4-BE49-F238E27FC236}">
                  <a16:creationId xmlns:a16="http://schemas.microsoft.com/office/drawing/2014/main" id="{522135D5-D96C-4626-9A98-D6D60C57E486}"/>
                </a:ext>
              </a:extLst>
            </p:cNvPr>
            <p:cNvSpPr/>
            <p:nvPr/>
          </p:nvSpPr>
          <p:spPr>
            <a:xfrm>
              <a:off x="6436405" y="3617137"/>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7F989EFE-6C8C-46BF-BE28-E8D1CA1BF210}"/>
                </a:ext>
              </a:extLst>
            </p:cNvPr>
            <p:cNvSpPr/>
            <p:nvPr/>
          </p:nvSpPr>
          <p:spPr>
            <a:xfrm>
              <a:off x="6588805" y="3769537"/>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B0D0F13D-F311-46B1-B3FE-7381593555B2}"/>
                </a:ext>
              </a:extLst>
            </p:cNvPr>
            <p:cNvSpPr/>
            <p:nvPr/>
          </p:nvSpPr>
          <p:spPr>
            <a:xfrm>
              <a:off x="6741205" y="3921937"/>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F194796F-47A5-44C7-8304-40ABEC8E8C48}"/>
                </a:ext>
              </a:extLst>
            </p:cNvPr>
            <p:cNvSpPr/>
            <p:nvPr/>
          </p:nvSpPr>
          <p:spPr>
            <a:xfrm>
              <a:off x="6794670" y="4108534"/>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B86A4534-FC15-4956-BCB7-CD6C38A13680}"/>
                </a:ext>
              </a:extLst>
            </p:cNvPr>
            <p:cNvSpPr/>
            <p:nvPr/>
          </p:nvSpPr>
          <p:spPr>
            <a:xfrm>
              <a:off x="6970689" y="3667072"/>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1" name="楕円 80">
              <a:extLst>
                <a:ext uri="{FF2B5EF4-FFF2-40B4-BE49-F238E27FC236}">
                  <a16:creationId xmlns:a16="http://schemas.microsoft.com/office/drawing/2014/main" id="{D0DFD153-E447-47AE-877D-2E869588CF72}"/>
                </a:ext>
              </a:extLst>
            </p:cNvPr>
            <p:cNvSpPr/>
            <p:nvPr/>
          </p:nvSpPr>
          <p:spPr>
            <a:xfrm>
              <a:off x="7026924" y="3858994"/>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2" name="楕円 81">
              <a:extLst>
                <a:ext uri="{FF2B5EF4-FFF2-40B4-BE49-F238E27FC236}">
                  <a16:creationId xmlns:a16="http://schemas.microsoft.com/office/drawing/2014/main" id="{F227619C-1FB1-4D41-95AB-07E1A557A4CC}"/>
                </a:ext>
              </a:extLst>
            </p:cNvPr>
            <p:cNvSpPr/>
            <p:nvPr/>
          </p:nvSpPr>
          <p:spPr>
            <a:xfrm>
              <a:off x="7259161" y="3627162"/>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83" name="直線コネクタ 82">
              <a:extLst>
                <a:ext uri="{FF2B5EF4-FFF2-40B4-BE49-F238E27FC236}">
                  <a16:creationId xmlns:a16="http://schemas.microsoft.com/office/drawing/2014/main" id="{70D11C7D-045B-440E-9F0B-3B85C9F2886B}"/>
                </a:ext>
              </a:extLst>
            </p:cNvPr>
            <p:cNvCxnSpPr>
              <a:cxnSpLocks/>
            </p:cNvCxnSpPr>
            <p:nvPr/>
          </p:nvCxnSpPr>
          <p:spPr>
            <a:xfrm flipV="1">
              <a:off x="6183224" y="4178797"/>
              <a:ext cx="1674229" cy="600122"/>
            </a:xfrm>
            <a:prstGeom prst="line">
              <a:avLst/>
            </a:prstGeom>
            <a:ln w="47625">
              <a:solidFill>
                <a:srgbClr val="16A3E4"/>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84" name="二等辺三角形 83">
              <a:extLst>
                <a:ext uri="{FF2B5EF4-FFF2-40B4-BE49-F238E27FC236}">
                  <a16:creationId xmlns:a16="http://schemas.microsoft.com/office/drawing/2014/main" id="{3A671D44-7297-4168-8D39-2934353EAADC}"/>
                </a:ext>
              </a:extLst>
            </p:cNvPr>
            <p:cNvSpPr/>
            <p:nvPr/>
          </p:nvSpPr>
          <p:spPr>
            <a:xfrm>
              <a:off x="6912424" y="3606645"/>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5" name="二等辺三角形 84">
              <a:extLst>
                <a:ext uri="{FF2B5EF4-FFF2-40B4-BE49-F238E27FC236}">
                  <a16:creationId xmlns:a16="http://schemas.microsoft.com/office/drawing/2014/main" id="{3C5E307B-E0CC-4BAF-B319-6A771EAEB823}"/>
                </a:ext>
              </a:extLst>
            </p:cNvPr>
            <p:cNvSpPr/>
            <p:nvPr/>
          </p:nvSpPr>
          <p:spPr>
            <a:xfrm>
              <a:off x="6400876" y="3535034"/>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6" name="二等辺三角形 85">
              <a:extLst>
                <a:ext uri="{FF2B5EF4-FFF2-40B4-BE49-F238E27FC236}">
                  <a16:creationId xmlns:a16="http://schemas.microsoft.com/office/drawing/2014/main" id="{8834E641-F12C-468E-8E86-48EDDFB0AAB5}"/>
                </a:ext>
              </a:extLst>
            </p:cNvPr>
            <p:cNvSpPr/>
            <p:nvPr/>
          </p:nvSpPr>
          <p:spPr>
            <a:xfrm>
              <a:off x="7148747" y="4455279"/>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7" name="二等辺三角形 86">
              <a:extLst>
                <a:ext uri="{FF2B5EF4-FFF2-40B4-BE49-F238E27FC236}">
                  <a16:creationId xmlns:a16="http://schemas.microsoft.com/office/drawing/2014/main" id="{4F26667A-A097-4D17-B041-D1931CE9E73D}"/>
                </a:ext>
              </a:extLst>
            </p:cNvPr>
            <p:cNvSpPr/>
            <p:nvPr/>
          </p:nvSpPr>
          <p:spPr>
            <a:xfrm>
              <a:off x="7419117" y="4444336"/>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94" name="グループ化 93">
            <a:extLst>
              <a:ext uri="{FF2B5EF4-FFF2-40B4-BE49-F238E27FC236}">
                <a16:creationId xmlns:a16="http://schemas.microsoft.com/office/drawing/2014/main" id="{2E2ACFC3-059E-4105-B154-59CEE607B480}"/>
              </a:ext>
            </a:extLst>
          </p:cNvPr>
          <p:cNvGrpSpPr/>
          <p:nvPr/>
        </p:nvGrpSpPr>
        <p:grpSpPr>
          <a:xfrm>
            <a:off x="2142375" y="3969732"/>
            <a:ext cx="1446730" cy="939666"/>
            <a:chOff x="9052732" y="3773905"/>
            <a:chExt cx="1446730" cy="939666"/>
          </a:xfrm>
        </p:grpSpPr>
        <p:sp>
          <p:nvSpPr>
            <p:cNvPr id="88" name="楕円 87">
              <a:extLst>
                <a:ext uri="{FF2B5EF4-FFF2-40B4-BE49-F238E27FC236}">
                  <a16:creationId xmlns:a16="http://schemas.microsoft.com/office/drawing/2014/main" id="{5799E4CF-7CD9-414A-B1AE-E77F73A5C3A3}"/>
                </a:ext>
              </a:extLst>
            </p:cNvPr>
            <p:cNvSpPr/>
            <p:nvPr/>
          </p:nvSpPr>
          <p:spPr>
            <a:xfrm>
              <a:off x="9097361" y="3859143"/>
              <a:ext cx="138361" cy="138361"/>
            </a:xfrm>
            <a:prstGeom prst="ellipse">
              <a:avLst/>
            </a:prstGeom>
            <a:solidFill>
              <a:srgbClr val="00879E"/>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F26E71F0-EFEA-4B6F-932F-C029CB237BAC}"/>
                </a:ext>
              </a:extLst>
            </p:cNvPr>
            <p:cNvSpPr/>
            <p:nvPr/>
          </p:nvSpPr>
          <p:spPr>
            <a:xfrm>
              <a:off x="9097360" y="4150747"/>
              <a:ext cx="138361" cy="138361"/>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0" name="二等辺三角形 89">
              <a:extLst>
                <a:ext uri="{FF2B5EF4-FFF2-40B4-BE49-F238E27FC236}">
                  <a16:creationId xmlns:a16="http://schemas.microsoft.com/office/drawing/2014/main" id="{3BDEBE7B-B556-4652-9E07-B85E8E55F07A}"/>
                </a:ext>
              </a:extLst>
            </p:cNvPr>
            <p:cNvSpPr/>
            <p:nvPr/>
          </p:nvSpPr>
          <p:spPr>
            <a:xfrm>
              <a:off x="9052732" y="4426350"/>
              <a:ext cx="227616" cy="19622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1" name="テキスト ボックス 90">
              <a:extLst>
                <a:ext uri="{FF2B5EF4-FFF2-40B4-BE49-F238E27FC236}">
                  <a16:creationId xmlns:a16="http://schemas.microsoft.com/office/drawing/2014/main" id="{007ED7FF-7BE1-4490-9B8E-30D1C8A62441}"/>
                </a:ext>
              </a:extLst>
            </p:cNvPr>
            <p:cNvSpPr txBox="1"/>
            <p:nvPr/>
          </p:nvSpPr>
          <p:spPr>
            <a:xfrm>
              <a:off x="9052732" y="3773905"/>
              <a:ext cx="1045276"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dirty="0">
                  <a:solidFill>
                    <a:srgbClr val="000000"/>
                  </a:solidFill>
                  <a:latin typeface="+mn-ea"/>
                </a:rPr>
                <a:t>陽性</a:t>
              </a:r>
            </a:p>
          </p:txBody>
        </p:sp>
        <p:sp>
          <p:nvSpPr>
            <p:cNvPr id="92" name="テキスト ボックス 91">
              <a:extLst>
                <a:ext uri="{FF2B5EF4-FFF2-40B4-BE49-F238E27FC236}">
                  <a16:creationId xmlns:a16="http://schemas.microsoft.com/office/drawing/2014/main" id="{74BC5E0C-82BC-4B97-943A-6D61B8DB8615}"/>
                </a:ext>
              </a:extLst>
            </p:cNvPr>
            <p:cNvSpPr txBox="1"/>
            <p:nvPr/>
          </p:nvSpPr>
          <p:spPr>
            <a:xfrm>
              <a:off x="9052732" y="4074607"/>
              <a:ext cx="1045276"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dirty="0">
                  <a:solidFill>
                    <a:srgbClr val="000000"/>
                  </a:solidFill>
                  <a:latin typeface="+mn-ea"/>
                </a:rPr>
                <a:t>陰性</a:t>
              </a:r>
            </a:p>
          </p:txBody>
        </p:sp>
        <p:sp>
          <p:nvSpPr>
            <p:cNvPr id="93" name="テキスト ボックス 92">
              <a:extLst>
                <a:ext uri="{FF2B5EF4-FFF2-40B4-BE49-F238E27FC236}">
                  <a16:creationId xmlns:a16="http://schemas.microsoft.com/office/drawing/2014/main" id="{4ED9E642-2A57-4921-87DC-EF990ED3F7A3}"/>
                </a:ext>
              </a:extLst>
            </p:cNvPr>
            <p:cNvSpPr txBox="1"/>
            <p:nvPr/>
          </p:nvSpPr>
          <p:spPr>
            <a:xfrm>
              <a:off x="9284021" y="4375017"/>
              <a:ext cx="121544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dirty="0">
                  <a:solidFill>
                    <a:srgbClr val="000000"/>
                  </a:solidFill>
                  <a:latin typeface="+mn-ea"/>
                </a:rPr>
                <a:t>検証データ</a:t>
              </a:r>
            </a:p>
          </p:txBody>
        </p:sp>
      </p:grpSp>
      <p:pic>
        <p:nvPicPr>
          <p:cNvPr id="96" name="図 95">
            <a:extLst>
              <a:ext uri="{FF2B5EF4-FFF2-40B4-BE49-F238E27FC236}">
                <a16:creationId xmlns:a16="http://schemas.microsoft.com/office/drawing/2014/main" id="{D1801425-7109-49E4-9CDA-59E36842A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7674" y="3934650"/>
            <a:ext cx="1128591" cy="1198232"/>
          </a:xfrm>
          <a:prstGeom prst="rect">
            <a:avLst/>
          </a:prstGeom>
        </p:spPr>
      </p:pic>
      <p:pic>
        <p:nvPicPr>
          <p:cNvPr id="97" name="図 96">
            <a:extLst>
              <a:ext uri="{FF2B5EF4-FFF2-40B4-BE49-F238E27FC236}">
                <a16:creationId xmlns:a16="http://schemas.microsoft.com/office/drawing/2014/main" id="{B17DD29B-8CFC-45D6-99BC-F4F685292D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5853" y="3934650"/>
            <a:ext cx="1161264" cy="1232921"/>
          </a:xfrm>
          <a:prstGeom prst="rect">
            <a:avLst/>
          </a:prstGeom>
        </p:spPr>
      </p:pic>
      <p:sp>
        <p:nvSpPr>
          <p:cNvPr id="98" name="テキスト ボックス 97">
            <a:extLst>
              <a:ext uri="{FF2B5EF4-FFF2-40B4-BE49-F238E27FC236}">
                <a16:creationId xmlns:a16="http://schemas.microsoft.com/office/drawing/2014/main" id="{E1C947BF-C821-4B6D-B58F-BCBC1ED79FC1}"/>
              </a:ext>
            </a:extLst>
          </p:cNvPr>
          <p:cNvSpPr txBox="1"/>
          <p:nvPr/>
        </p:nvSpPr>
        <p:spPr>
          <a:xfrm>
            <a:off x="647015" y="3386653"/>
            <a:ext cx="3311962" cy="307777"/>
          </a:xfrm>
          <a:prstGeom prst="rect">
            <a:avLst/>
          </a:prstGeom>
          <a:noFill/>
        </p:spPr>
        <p:txBody>
          <a:bodyPr wrap="square" rtlCol="0">
            <a:spAutoFit/>
          </a:bodyPr>
          <a:lstStyle/>
          <a:p>
            <a:pPr defTabSz="914400" fontAlgn="base">
              <a:spcBef>
                <a:spcPct val="0"/>
              </a:spcBef>
              <a:spcAft>
                <a:spcPct val="0"/>
              </a:spcAft>
            </a:pPr>
            <a:r>
              <a:rPr kumimoji="1" lang="ja-JP" altLang="en-US" sz="1400" u="sng" dirty="0">
                <a:solidFill>
                  <a:srgbClr val="000000"/>
                </a:solidFill>
                <a:latin typeface="+mn-ea"/>
              </a:rPr>
              <a:t>例</a:t>
            </a:r>
            <a:r>
              <a:rPr kumimoji="1" lang="en-US" altLang="ja-JP" sz="1400" u="sng" dirty="0">
                <a:solidFill>
                  <a:srgbClr val="000000"/>
                </a:solidFill>
                <a:latin typeface="+mn-ea"/>
              </a:rPr>
              <a:t>)</a:t>
            </a:r>
            <a:r>
              <a:rPr kumimoji="1" lang="ja-JP" altLang="en-US" sz="1400" u="sng" dirty="0">
                <a:solidFill>
                  <a:srgbClr val="000000"/>
                </a:solidFill>
                <a:latin typeface="+mn-ea"/>
              </a:rPr>
              <a:t> 説明変数</a:t>
            </a:r>
            <a:r>
              <a:rPr kumimoji="1" lang="en-US" altLang="ja-JP" sz="1400" u="sng" dirty="0">
                <a:solidFill>
                  <a:srgbClr val="000000"/>
                </a:solidFill>
                <a:latin typeface="+mn-ea"/>
              </a:rPr>
              <a:t>2</a:t>
            </a:r>
            <a:r>
              <a:rPr kumimoji="1" lang="ja-JP" altLang="en-US" sz="1400" u="sng" dirty="0">
                <a:solidFill>
                  <a:srgbClr val="000000"/>
                </a:solidFill>
                <a:latin typeface="+mn-ea"/>
              </a:rPr>
              <a:t>つのロジスティック回帰</a:t>
            </a:r>
          </a:p>
        </p:txBody>
      </p:sp>
      <p:sp>
        <p:nvSpPr>
          <p:cNvPr id="99" name="テキスト ボックス 98">
            <a:extLst>
              <a:ext uri="{FF2B5EF4-FFF2-40B4-BE49-F238E27FC236}">
                <a16:creationId xmlns:a16="http://schemas.microsoft.com/office/drawing/2014/main" id="{3276268C-E9FF-4519-934F-978318B652A9}"/>
              </a:ext>
            </a:extLst>
          </p:cNvPr>
          <p:cNvSpPr txBox="1"/>
          <p:nvPr/>
        </p:nvSpPr>
        <p:spPr>
          <a:xfrm>
            <a:off x="4240473" y="5127836"/>
            <a:ext cx="2028382" cy="338554"/>
          </a:xfrm>
          <a:prstGeom prst="rect">
            <a:avLst/>
          </a:prstGeom>
          <a:noFill/>
        </p:spPr>
        <p:txBody>
          <a:bodyPr wrap="square" rtlCol="0">
            <a:spAutoFit/>
          </a:bodyPr>
          <a:lstStyle/>
          <a:p>
            <a:pPr defTabSz="914400" fontAlgn="base">
              <a:spcBef>
                <a:spcPct val="0"/>
              </a:spcBef>
              <a:spcAft>
                <a:spcPct val="0"/>
              </a:spcAft>
            </a:pPr>
            <a:r>
              <a:rPr kumimoji="1" lang="ja-JP" altLang="en-US" sz="1600" dirty="0">
                <a:solidFill>
                  <a:srgbClr val="000000"/>
                </a:solidFill>
                <a:latin typeface="+mn-ea"/>
              </a:rPr>
              <a:t>検証データが難しい</a:t>
            </a:r>
          </a:p>
        </p:txBody>
      </p:sp>
      <p:sp>
        <p:nvSpPr>
          <p:cNvPr id="100" name="テキスト ボックス 99">
            <a:extLst>
              <a:ext uri="{FF2B5EF4-FFF2-40B4-BE49-F238E27FC236}">
                <a16:creationId xmlns:a16="http://schemas.microsoft.com/office/drawing/2014/main" id="{E14186A8-3BCB-411F-AC78-0AA50FE9AA9A}"/>
              </a:ext>
            </a:extLst>
          </p:cNvPr>
          <p:cNvSpPr txBox="1"/>
          <p:nvPr/>
        </p:nvSpPr>
        <p:spPr>
          <a:xfrm>
            <a:off x="7733212" y="5167571"/>
            <a:ext cx="2028382" cy="338554"/>
          </a:xfrm>
          <a:prstGeom prst="rect">
            <a:avLst/>
          </a:prstGeom>
          <a:noFill/>
        </p:spPr>
        <p:txBody>
          <a:bodyPr wrap="square" rtlCol="0">
            <a:spAutoFit/>
          </a:bodyPr>
          <a:lstStyle/>
          <a:p>
            <a:pPr defTabSz="914400" fontAlgn="base">
              <a:spcBef>
                <a:spcPct val="0"/>
              </a:spcBef>
              <a:spcAft>
                <a:spcPct val="0"/>
              </a:spcAft>
            </a:pPr>
            <a:r>
              <a:rPr kumimoji="1" lang="ja-JP" altLang="en-US" sz="1600" dirty="0">
                <a:solidFill>
                  <a:srgbClr val="000000"/>
                </a:solidFill>
                <a:latin typeface="+mn-ea"/>
              </a:rPr>
              <a:t>検証データが簡単</a:t>
            </a:r>
          </a:p>
        </p:txBody>
      </p:sp>
      <p:sp>
        <p:nvSpPr>
          <p:cNvPr id="101" name="テキスト ボックス 100">
            <a:extLst>
              <a:ext uri="{FF2B5EF4-FFF2-40B4-BE49-F238E27FC236}">
                <a16:creationId xmlns:a16="http://schemas.microsoft.com/office/drawing/2014/main" id="{352349B3-739D-4AAB-AF2A-8DC7B5782A2E}"/>
              </a:ext>
            </a:extLst>
          </p:cNvPr>
          <p:cNvSpPr txBox="1"/>
          <p:nvPr/>
        </p:nvSpPr>
        <p:spPr>
          <a:xfrm>
            <a:off x="782607" y="5542443"/>
            <a:ext cx="10647189" cy="815608"/>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kumimoji="1" lang="ja-JP" altLang="en-US" sz="2000" b="1" dirty="0">
                <a:solidFill>
                  <a:srgbClr val="494949"/>
                </a:solidFill>
                <a:latin typeface="+mj-ea"/>
                <a:ea typeface="+mj-ea"/>
              </a:rPr>
              <a:t>それでも検証データを確認することは、モデルの精度に大いに貢献しますが、</a:t>
            </a:r>
            <a:endParaRPr kumimoji="1" lang="en-US" altLang="ja-JP" sz="2000" b="1" dirty="0">
              <a:solidFill>
                <a:srgbClr val="494949"/>
              </a:solidFill>
              <a:latin typeface="+mj-ea"/>
              <a:ea typeface="+mj-ea"/>
            </a:endParaRPr>
          </a:p>
          <a:p>
            <a:r>
              <a:rPr kumimoji="1" lang="ja-JP" altLang="en-US" dirty="0">
                <a:solidFill>
                  <a:srgbClr val="494949"/>
                </a:solidFill>
              </a:rPr>
              <a:t>より安定して徹底した手法をとることもできます。</a:t>
            </a:r>
            <a:endParaRPr kumimoji="1" lang="en-US" altLang="ja-JP" sz="2000" b="1" dirty="0">
              <a:solidFill>
                <a:srgbClr val="494949"/>
              </a:solidFill>
              <a:latin typeface="+mj-ea"/>
              <a:ea typeface="+mj-ea"/>
            </a:endParaRPr>
          </a:p>
        </p:txBody>
      </p:sp>
      <p:sp>
        <p:nvSpPr>
          <p:cNvPr id="102" name="二等辺三角形 101">
            <a:extLst>
              <a:ext uri="{FF2B5EF4-FFF2-40B4-BE49-F238E27FC236}">
                <a16:creationId xmlns:a16="http://schemas.microsoft.com/office/drawing/2014/main" id="{7FF0B2BF-E127-4B73-A0FA-237049B2C2B1}"/>
              </a:ext>
            </a:extLst>
          </p:cNvPr>
          <p:cNvSpPr/>
          <p:nvPr/>
        </p:nvSpPr>
        <p:spPr>
          <a:xfrm rot="10800000">
            <a:off x="5826513" y="6315503"/>
            <a:ext cx="541176" cy="289249"/>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104" name="直線矢印コネクタ 103">
            <a:extLst>
              <a:ext uri="{FF2B5EF4-FFF2-40B4-BE49-F238E27FC236}">
                <a16:creationId xmlns:a16="http://schemas.microsoft.com/office/drawing/2014/main" id="{F0C52A0B-4BD9-4A05-829A-9161C9E4AE72}"/>
              </a:ext>
            </a:extLst>
          </p:cNvPr>
          <p:cNvCxnSpPr/>
          <p:nvPr/>
        </p:nvCxnSpPr>
        <p:spPr>
          <a:xfrm flipH="1" flipV="1">
            <a:off x="5646561" y="3429000"/>
            <a:ext cx="170359" cy="218758"/>
          </a:xfrm>
          <a:prstGeom prst="straightConnector1">
            <a:avLst/>
          </a:prstGeom>
          <a:ln w="2857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05" name="直線矢印コネクタ 104">
            <a:extLst>
              <a:ext uri="{FF2B5EF4-FFF2-40B4-BE49-F238E27FC236}">
                <a16:creationId xmlns:a16="http://schemas.microsoft.com/office/drawing/2014/main" id="{3F6ED8E9-B92C-4464-AB46-41D71E447C37}"/>
              </a:ext>
            </a:extLst>
          </p:cNvPr>
          <p:cNvCxnSpPr>
            <a:cxnSpLocks/>
          </p:cNvCxnSpPr>
          <p:nvPr/>
        </p:nvCxnSpPr>
        <p:spPr>
          <a:xfrm rot="10800000" flipH="1" flipV="1">
            <a:off x="5986340" y="3859981"/>
            <a:ext cx="170359" cy="218758"/>
          </a:xfrm>
          <a:prstGeom prst="straightConnector1">
            <a:avLst/>
          </a:prstGeom>
          <a:ln w="2857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07" name="テキスト ボックス 106">
            <a:extLst>
              <a:ext uri="{FF2B5EF4-FFF2-40B4-BE49-F238E27FC236}">
                <a16:creationId xmlns:a16="http://schemas.microsoft.com/office/drawing/2014/main" id="{B8A98189-896B-40DA-9E4D-E57D4553AC34}"/>
              </a:ext>
            </a:extLst>
          </p:cNvPr>
          <p:cNvSpPr txBox="1"/>
          <p:nvPr/>
        </p:nvSpPr>
        <p:spPr>
          <a:xfrm>
            <a:off x="5826513" y="3354415"/>
            <a:ext cx="538969" cy="307777"/>
          </a:xfrm>
          <a:prstGeom prst="rect">
            <a:avLst/>
          </a:prstGeom>
          <a:noFill/>
        </p:spPr>
        <p:txBody>
          <a:bodyPr wrap="square">
            <a:spAutoFit/>
          </a:bodyPr>
          <a:lstStyle/>
          <a:p>
            <a:pPr algn="ctr" defTabSz="914400" fontAlgn="base">
              <a:spcBef>
                <a:spcPct val="0"/>
              </a:spcBef>
              <a:spcAft>
                <a:spcPct val="0"/>
              </a:spcAft>
            </a:pPr>
            <a:r>
              <a:rPr kumimoji="1" lang="ja-JP" altLang="en-US" sz="1400" dirty="0">
                <a:solidFill>
                  <a:srgbClr val="000000"/>
                </a:solidFill>
                <a:latin typeface="+mn-ea"/>
              </a:rPr>
              <a:t>陽性</a:t>
            </a:r>
          </a:p>
        </p:txBody>
      </p:sp>
      <p:sp>
        <p:nvSpPr>
          <p:cNvPr id="108" name="テキスト ボックス 107">
            <a:extLst>
              <a:ext uri="{FF2B5EF4-FFF2-40B4-BE49-F238E27FC236}">
                <a16:creationId xmlns:a16="http://schemas.microsoft.com/office/drawing/2014/main" id="{27D99E98-E76E-4AB0-A83B-69E90E3B66B1}"/>
              </a:ext>
            </a:extLst>
          </p:cNvPr>
          <p:cNvSpPr txBox="1"/>
          <p:nvPr/>
        </p:nvSpPr>
        <p:spPr>
          <a:xfrm>
            <a:off x="6043397" y="3700952"/>
            <a:ext cx="538969" cy="307777"/>
          </a:xfrm>
          <a:prstGeom prst="rect">
            <a:avLst/>
          </a:prstGeom>
          <a:noFill/>
        </p:spPr>
        <p:txBody>
          <a:bodyPr wrap="square">
            <a:spAutoFit/>
          </a:bodyPr>
          <a:lstStyle/>
          <a:p>
            <a:pPr algn="ctr" defTabSz="914400" fontAlgn="base">
              <a:spcBef>
                <a:spcPct val="0"/>
              </a:spcBef>
              <a:spcAft>
                <a:spcPct val="0"/>
              </a:spcAft>
            </a:pPr>
            <a:r>
              <a:rPr kumimoji="1" lang="ja-JP" altLang="en-US" sz="1400" dirty="0">
                <a:solidFill>
                  <a:srgbClr val="000000"/>
                </a:solidFill>
                <a:latin typeface="+mn-ea"/>
              </a:rPr>
              <a:t>陰性</a:t>
            </a:r>
          </a:p>
        </p:txBody>
      </p:sp>
    </p:spTree>
    <p:extLst>
      <p:ext uri="{BB962C8B-B14F-4D97-AF65-F5344CB8AC3E}">
        <p14:creationId xmlns:p14="http://schemas.microsoft.com/office/powerpoint/2010/main" val="45616952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39EFD3-9402-4DE1-85B5-EC634ADEEA42}"/>
              </a:ext>
            </a:extLst>
          </p:cNvPr>
          <p:cNvSpPr>
            <a:spLocks noGrp="1"/>
          </p:cNvSpPr>
          <p:nvPr>
            <p:ph type="title"/>
          </p:nvPr>
        </p:nvSpPr>
        <p:spPr/>
        <p:txBody>
          <a:bodyPr/>
          <a:lstStyle/>
          <a:p>
            <a:r>
              <a:rPr lang="en-US" altLang="ja-JP" dirty="0"/>
              <a:t>5</a:t>
            </a:r>
            <a:r>
              <a:rPr kumimoji="1" lang="en-US" altLang="ja-JP" dirty="0"/>
              <a:t>-4-3.</a:t>
            </a:r>
            <a:r>
              <a:rPr kumimoji="1" lang="ja-JP" altLang="en-US" dirty="0"/>
              <a:t>交差検証</a:t>
            </a:r>
            <a:r>
              <a:rPr kumimoji="1" lang="en-US" altLang="ja-JP" dirty="0"/>
              <a:t>(CV</a:t>
            </a:r>
            <a:r>
              <a:rPr kumimoji="1" lang="ja-JP" altLang="en-US" dirty="0"/>
              <a:t>：</a:t>
            </a:r>
            <a:r>
              <a:rPr kumimoji="1" lang="en-US" altLang="ja-JP" dirty="0"/>
              <a:t>cross validation) </a:t>
            </a:r>
            <a:r>
              <a:rPr kumimoji="1" lang="ja-JP" altLang="en-US" dirty="0"/>
              <a:t>③</a:t>
            </a:r>
          </a:p>
        </p:txBody>
      </p:sp>
      <p:sp>
        <p:nvSpPr>
          <p:cNvPr id="3" name="スライド番号プレースホルダー 2">
            <a:extLst>
              <a:ext uri="{FF2B5EF4-FFF2-40B4-BE49-F238E27FC236}">
                <a16:creationId xmlns:a16="http://schemas.microsoft.com/office/drawing/2014/main" id="{09AD9D7B-1498-4FA6-B88B-D45D982C5FBF}"/>
              </a:ext>
            </a:extLst>
          </p:cNvPr>
          <p:cNvSpPr>
            <a:spLocks noGrp="1"/>
          </p:cNvSpPr>
          <p:nvPr>
            <p:ph type="sldNum" sz="quarter" idx="10"/>
          </p:nvPr>
        </p:nvSpPr>
        <p:spPr/>
        <p:txBody>
          <a:bodyPr/>
          <a:lstStyle/>
          <a:p>
            <a:fld id="{5D750650-B10A-47BF-93C2-E1678438B37A}" type="slidenum">
              <a:rPr lang="en-US" altLang="ja-JP" smtClean="0"/>
              <a:pPr/>
              <a:t>233</a:t>
            </a:fld>
            <a:endParaRPr lang="en-US" altLang="ja-JP" dirty="0"/>
          </a:p>
        </p:txBody>
      </p:sp>
      <p:grpSp>
        <p:nvGrpSpPr>
          <p:cNvPr id="39" name="グループ化 38">
            <a:extLst>
              <a:ext uri="{FF2B5EF4-FFF2-40B4-BE49-F238E27FC236}">
                <a16:creationId xmlns:a16="http://schemas.microsoft.com/office/drawing/2014/main" id="{61E2D570-4274-4A79-925C-C504282E8E9E}"/>
              </a:ext>
            </a:extLst>
          </p:cNvPr>
          <p:cNvGrpSpPr/>
          <p:nvPr/>
        </p:nvGrpSpPr>
        <p:grpSpPr>
          <a:xfrm>
            <a:off x="1875727" y="2540938"/>
            <a:ext cx="8837434" cy="3918386"/>
            <a:chOff x="1886677" y="2427883"/>
            <a:chExt cx="8837434" cy="3918386"/>
          </a:xfrm>
        </p:grpSpPr>
        <p:grpSp>
          <p:nvGrpSpPr>
            <p:cNvPr id="4" name="グループ化 3">
              <a:extLst>
                <a:ext uri="{FF2B5EF4-FFF2-40B4-BE49-F238E27FC236}">
                  <a16:creationId xmlns:a16="http://schemas.microsoft.com/office/drawing/2014/main" id="{6250D50F-9207-491C-9368-AEF7186C0E57}"/>
                </a:ext>
              </a:extLst>
            </p:cNvPr>
            <p:cNvGrpSpPr/>
            <p:nvPr/>
          </p:nvGrpSpPr>
          <p:grpSpPr>
            <a:xfrm>
              <a:off x="1886677" y="2427883"/>
              <a:ext cx="6839334" cy="3891681"/>
              <a:chOff x="365089" y="1726875"/>
              <a:chExt cx="6839334" cy="3891681"/>
            </a:xfrm>
          </p:grpSpPr>
          <p:sp>
            <p:nvSpPr>
              <p:cNvPr id="5" name="正方形/長方形 4">
                <a:extLst>
                  <a:ext uri="{FF2B5EF4-FFF2-40B4-BE49-F238E27FC236}">
                    <a16:creationId xmlns:a16="http://schemas.microsoft.com/office/drawing/2014/main" id="{B2E3E097-385B-4BA3-B32D-268921CE236B}"/>
                  </a:ext>
                </a:extLst>
              </p:cNvPr>
              <p:cNvSpPr/>
              <p:nvPr/>
            </p:nvSpPr>
            <p:spPr>
              <a:xfrm>
                <a:off x="1199752" y="1726875"/>
                <a:ext cx="4727023" cy="402333"/>
              </a:xfrm>
              <a:prstGeom prst="rect">
                <a:avLst/>
              </a:prstGeom>
              <a:solidFill>
                <a:schemeClr val="bg1">
                  <a:lumMod val="95000"/>
                </a:schemeClr>
              </a:solidFill>
              <a:ln w="57150">
                <a:solidFill>
                  <a:srgbClr val="BFBFBF"/>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600" b="1" dirty="0">
                    <a:solidFill>
                      <a:srgbClr val="494949"/>
                    </a:solidFill>
                  </a:rPr>
                  <a:t>訓練データ</a:t>
                </a:r>
              </a:p>
            </p:txBody>
          </p:sp>
          <p:sp>
            <p:nvSpPr>
              <p:cNvPr id="6" name="矢印: 下 5">
                <a:extLst>
                  <a:ext uri="{FF2B5EF4-FFF2-40B4-BE49-F238E27FC236}">
                    <a16:creationId xmlns:a16="http://schemas.microsoft.com/office/drawing/2014/main" id="{DFB87786-5A1C-4E13-AB28-F2288E12CBB0}"/>
                  </a:ext>
                </a:extLst>
              </p:cNvPr>
              <p:cNvSpPr/>
              <p:nvPr/>
            </p:nvSpPr>
            <p:spPr>
              <a:xfrm>
                <a:off x="3071591" y="2305286"/>
                <a:ext cx="983341" cy="240923"/>
              </a:xfrm>
              <a:prstGeom prst="downArrow">
                <a:avLst>
                  <a:gd name="adj1" fmla="val 50000"/>
                  <a:gd name="adj2" fmla="val 100000"/>
                </a:avLst>
              </a:prstGeom>
              <a:solidFill>
                <a:srgbClr val="F36C3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b="1" dirty="0">
                  <a:solidFill>
                    <a:srgbClr val="494949"/>
                  </a:solidFill>
                </a:endParaRPr>
              </a:p>
            </p:txBody>
          </p:sp>
          <p:grpSp>
            <p:nvGrpSpPr>
              <p:cNvPr id="7" name="グループ化 6">
                <a:extLst>
                  <a:ext uri="{FF2B5EF4-FFF2-40B4-BE49-F238E27FC236}">
                    <a16:creationId xmlns:a16="http://schemas.microsoft.com/office/drawing/2014/main" id="{3F0E2F73-EE1C-4B04-B36F-CC3037B8CF8D}"/>
                  </a:ext>
                </a:extLst>
              </p:cNvPr>
              <p:cNvGrpSpPr/>
              <p:nvPr/>
            </p:nvGrpSpPr>
            <p:grpSpPr>
              <a:xfrm>
                <a:off x="365089" y="3542587"/>
                <a:ext cx="5561686" cy="402335"/>
                <a:chOff x="975796" y="3696953"/>
                <a:chExt cx="6825123" cy="493730"/>
              </a:xfrm>
            </p:grpSpPr>
            <p:sp>
              <p:nvSpPr>
                <p:cNvPr id="28" name="テキスト ボックス 27">
                  <a:extLst>
                    <a:ext uri="{FF2B5EF4-FFF2-40B4-BE49-F238E27FC236}">
                      <a16:creationId xmlns:a16="http://schemas.microsoft.com/office/drawing/2014/main" id="{B29D6993-8EE7-43C0-8D09-D112F5FB0EB2}"/>
                    </a:ext>
                  </a:extLst>
                </p:cNvPr>
                <p:cNvSpPr txBox="1"/>
                <p:nvPr/>
              </p:nvSpPr>
              <p:spPr>
                <a:xfrm>
                  <a:off x="975796" y="3736180"/>
                  <a:ext cx="966266" cy="453232"/>
                </a:xfrm>
                <a:prstGeom prst="rect">
                  <a:avLst/>
                </a:prstGeom>
                <a:noFill/>
              </p:spPr>
              <p:txBody>
                <a:bodyPr wrap="none" rtlCol="0">
                  <a:spAutoFit/>
                </a:bodyPr>
                <a:lstStyle/>
                <a:p>
                  <a:r>
                    <a:rPr kumimoji="1" lang="en-US" altLang="ja-JP" b="1" dirty="0">
                      <a:solidFill>
                        <a:srgbClr val="494949"/>
                      </a:solidFill>
                    </a:rPr>
                    <a:t>split2</a:t>
                  </a:r>
                  <a:endParaRPr kumimoji="1" lang="ja-JP" altLang="en-US" b="1" dirty="0">
                    <a:solidFill>
                      <a:srgbClr val="494949"/>
                    </a:solidFill>
                  </a:endParaRPr>
                </a:p>
              </p:txBody>
            </p:sp>
            <p:sp>
              <p:nvSpPr>
                <p:cNvPr id="29" name="正方形/長方形 28">
                  <a:extLst>
                    <a:ext uri="{FF2B5EF4-FFF2-40B4-BE49-F238E27FC236}">
                      <a16:creationId xmlns:a16="http://schemas.microsoft.com/office/drawing/2014/main" id="{13191A91-1861-4B4D-9852-DF20966294ED}"/>
                    </a:ext>
                  </a:extLst>
                </p:cNvPr>
                <p:cNvSpPr/>
                <p:nvPr/>
              </p:nvSpPr>
              <p:spPr>
                <a:xfrm>
                  <a:off x="6350705" y="3696953"/>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30" name="正方形/長方形 29">
                  <a:extLst>
                    <a:ext uri="{FF2B5EF4-FFF2-40B4-BE49-F238E27FC236}">
                      <a16:creationId xmlns:a16="http://schemas.microsoft.com/office/drawing/2014/main" id="{EF0105B7-3130-4705-AA26-69F603EC7EBE}"/>
                    </a:ext>
                  </a:extLst>
                </p:cNvPr>
                <p:cNvSpPr/>
                <p:nvPr/>
              </p:nvSpPr>
              <p:spPr>
                <a:xfrm>
                  <a:off x="4900491" y="3696953"/>
                  <a:ext cx="1450214" cy="493730"/>
                </a:xfrm>
                <a:prstGeom prst="rect">
                  <a:avLst/>
                </a:prstGeom>
                <a:ln w="57150">
                  <a:solidFill>
                    <a:srgbClr val="BFBFB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solidFill>
                        <a:srgbClr val="494949"/>
                      </a:solidFill>
                    </a:rPr>
                    <a:t>検証用</a:t>
                  </a:r>
                </a:p>
              </p:txBody>
            </p:sp>
            <p:sp>
              <p:nvSpPr>
                <p:cNvPr id="31" name="正方形/長方形 30">
                  <a:extLst>
                    <a:ext uri="{FF2B5EF4-FFF2-40B4-BE49-F238E27FC236}">
                      <a16:creationId xmlns:a16="http://schemas.microsoft.com/office/drawing/2014/main" id="{BC84692D-2014-4A5B-9DEE-2DEC2419EB9D}"/>
                    </a:ext>
                  </a:extLst>
                </p:cNvPr>
                <p:cNvSpPr/>
                <p:nvPr/>
              </p:nvSpPr>
              <p:spPr>
                <a:xfrm>
                  <a:off x="3450277" y="3696953"/>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32" name="正方形/長方形 31">
                  <a:extLst>
                    <a:ext uri="{FF2B5EF4-FFF2-40B4-BE49-F238E27FC236}">
                      <a16:creationId xmlns:a16="http://schemas.microsoft.com/office/drawing/2014/main" id="{13DDC1A9-42C1-4F2C-8C35-EE4DB5B32E1D}"/>
                    </a:ext>
                  </a:extLst>
                </p:cNvPr>
                <p:cNvSpPr/>
                <p:nvPr/>
              </p:nvSpPr>
              <p:spPr>
                <a:xfrm>
                  <a:off x="2000063" y="3696953"/>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grpSp>
          <p:grpSp>
            <p:nvGrpSpPr>
              <p:cNvPr id="8" name="グループ化 7">
                <a:extLst>
                  <a:ext uri="{FF2B5EF4-FFF2-40B4-BE49-F238E27FC236}">
                    <a16:creationId xmlns:a16="http://schemas.microsoft.com/office/drawing/2014/main" id="{D1A6D238-2480-4B39-8717-DED373CABC85}"/>
                  </a:ext>
                </a:extLst>
              </p:cNvPr>
              <p:cNvGrpSpPr/>
              <p:nvPr/>
            </p:nvGrpSpPr>
            <p:grpSpPr>
              <a:xfrm>
                <a:off x="365089" y="4372682"/>
                <a:ext cx="5561686" cy="402335"/>
                <a:chOff x="975796" y="4527044"/>
                <a:chExt cx="6825123" cy="493730"/>
              </a:xfrm>
            </p:grpSpPr>
            <p:sp>
              <p:nvSpPr>
                <p:cNvPr id="23" name="テキスト ボックス 22">
                  <a:extLst>
                    <a:ext uri="{FF2B5EF4-FFF2-40B4-BE49-F238E27FC236}">
                      <a16:creationId xmlns:a16="http://schemas.microsoft.com/office/drawing/2014/main" id="{2AE4320E-2449-4248-A123-99AFDDC20DC3}"/>
                    </a:ext>
                  </a:extLst>
                </p:cNvPr>
                <p:cNvSpPr txBox="1"/>
                <p:nvPr/>
              </p:nvSpPr>
              <p:spPr>
                <a:xfrm>
                  <a:off x="975796" y="4566271"/>
                  <a:ext cx="966266" cy="453232"/>
                </a:xfrm>
                <a:prstGeom prst="rect">
                  <a:avLst/>
                </a:prstGeom>
                <a:noFill/>
              </p:spPr>
              <p:txBody>
                <a:bodyPr wrap="none" rtlCol="0">
                  <a:spAutoFit/>
                </a:bodyPr>
                <a:lstStyle/>
                <a:p>
                  <a:r>
                    <a:rPr kumimoji="1" lang="en-US" altLang="ja-JP" b="1" dirty="0">
                      <a:solidFill>
                        <a:srgbClr val="494949"/>
                      </a:solidFill>
                    </a:rPr>
                    <a:t>split3</a:t>
                  </a:r>
                  <a:endParaRPr kumimoji="1" lang="ja-JP" altLang="en-US" b="1" dirty="0">
                    <a:solidFill>
                      <a:srgbClr val="494949"/>
                    </a:solidFill>
                  </a:endParaRPr>
                </a:p>
              </p:txBody>
            </p:sp>
            <p:sp>
              <p:nvSpPr>
                <p:cNvPr id="24" name="正方形/長方形 23">
                  <a:extLst>
                    <a:ext uri="{FF2B5EF4-FFF2-40B4-BE49-F238E27FC236}">
                      <a16:creationId xmlns:a16="http://schemas.microsoft.com/office/drawing/2014/main" id="{53EFDAF7-6C12-4AE1-A445-8309FF66FCD8}"/>
                    </a:ext>
                  </a:extLst>
                </p:cNvPr>
                <p:cNvSpPr/>
                <p:nvPr/>
              </p:nvSpPr>
              <p:spPr>
                <a:xfrm>
                  <a:off x="6350705" y="4527044"/>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25" name="正方形/長方形 24">
                  <a:extLst>
                    <a:ext uri="{FF2B5EF4-FFF2-40B4-BE49-F238E27FC236}">
                      <a16:creationId xmlns:a16="http://schemas.microsoft.com/office/drawing/2014/main" id="{5AE9798C-5880-43BD-A3A5-74F177988212}"/>
                    </a:ext>
                  </a:extLst>
                </p:cNvPr>
                <p:cNvSpPr/>
                <p:nvPr/>
              </p:nvSpPr>
              <p:spPr>
                <a:xfrm>
                  <a:off x="4900491" y="4527044"/>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26" name="正方形/長方形 25">
                  <a:extLst>
                    <a:ext uri="{FF2B5EF4-FFF2-40B4-BE49-F238E27FC236}">
                      <a16:creationId xmlns:a16="http://schemas.microsoft.com/office/drawing/2014/main" id="{53E64B6C-3B79-42EA-B812-C20120876FFD}"/>
                    </a:ext>
                  </a:extLst>
                </p:cNvPr>
                <p:cNvSpPr/>
                <p:nvPr/>
              </p:nvSpPr>
              <p:spPr>
                <a:xfrm>
                  <a:off x="3450277" y="4527044"/>
                  <a:ext cx="1450214" cy="493730"/>
                </a:xfrm>
                <a:prstGeom prst="rect">
                  <a:avLst/>
                </a:prstGeom>
                <a:ln w="57150">
                  <a:solidFill>
                    <a:srgbClr val="BFBFB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solidFill>
                        <a:srgbClr val="494949"/>
                      </a:solidFill>
                    </a:rPr>
                    <a:t>検証用</a:t>
                  </a:r>
                </a:p>
              </p:txBody>
            </p:sp>
            <p:sp>
              <p:nvSpPr>
                <p:cNvPr id="27" name="正方形/長方形 26">
                  <a:extLst>
                    <a:ext uri="{FF2B5EF4-FFF2-40B4-BE49-F238E27FC236}">
                      <a16:creationId xmlns:a16="http://schemas.microsoft.com/office/drawing/2014/main" id="{ECC7AFA9-8EE7-4CE6-B984-ED477BDCAC3F}"/>
                    </a:ext>
                  </a:extLst>
                </p:cNvPr>
                <p:cNvSpPr/>
                <p:nvPr/>
              </p:nvSpPr>
              <p:spPr>
                <a:xfrm>
                  <a:off x="2000063" y="4527044"/>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grpSp>
          <p:grpSp>
            <p:nvGrpSpPr>
              <p:cNvPr id="9" name="グループ化 8">
                <a:extLst>
                  <a:ext uri="{FF2B5EF4-FFF2-40B4-BE49-F238E27FC236}">
                    <a16:creationId xmlns:a16="http://schemas.microsoft.com/office/drawing/2014/main" id="{D7D9D4CA-8DA3-4188-AB29-A71F6F56282B}"/>
                  </a:ext>
                </a:extLst>
              </p:cNvPr>
              <p:cNvGrpSpPr/>
              <p:nvPr/>
            </p:nvGrpSpPr>
            <p:grpSpPr>
              <a:xfrm>
                <a:off x="365089" y="5202776"/>
                <a:ext cx="5561686" cy="402335"/>
                <a:chOff x="975796" y="5357136"/>
                <a:chExt cx="6825123" cy="493730"/>
              </a:xfrm>
            </p:grpSpPr>
            <p:sp>
              <p:nvSpPr>
                <p:cNvPr id="18" name="テキスト ボックス 17">
                  <a:extLst>
                    <a:ext uri="{FF2B5EF4-FFF2-40B4-BE49-F238E27FC236}">
                      <a16:creationId xmlns:a16="http://schemas.microsoft.com/office/drawing/2014/main" id="{2EF3E653-F08C-4E56-AD86-48F904B1D08B}"/>
                    </a:ext>
                  </a:extLst>
                </p:cNvPr>
                <p:cNvSpPr txBox="1"/>
                <p:nvPr/>
              </p:nvSpPr>
              <p:spPr>
                <a:xfrm>
                  <a:off x="975796" y="5396363"/>
                  <a:ext cx="966266" cy="453232"/>
                </a:xfrm>
                <a:prstGeom prst="rect">
                  <a:avLst/>
                </a:prstGeom>
                <a:noFill/>
              </p:spPr>
              <p:txBody>
                <a:bodyPr wrap="none" rtlCol="0">
                  <a:spAutoFit/>
                </a:bodyPr>
                <a:lstStyle/>
                <a:p>
                  <a:r>
                    <a:rPr kumimoji="1" lang="en-US" altLang="ja-JP" b="1" dirty="0">
                      <a:solidFill>
                        <a:srgbClr val="494949"/>
                      </a:solidFill>
                    </a:rPr>
                    <a:t>split4</a:t>
                  </a:r>
                  <a:endParaRPr kumimoji="1" lang="ja-JP" altLang="en-US" b="1" dirty="0">
                    <a:solidFill>
                      <a:srgbClr val="494949"/>
                    </a:solidFill>
                  </a:endParaRPr>
                </a:p>
              </p:txBody>
            </p:sp>
            <p:sp>
              <p:nvSpPr>
                <p:cNvPr id="19" name="正方形/長方形 18">
                  <a:extLst>
                    <a:ext uri="{FF2B5EF4-FFF2-40B4-BE49-F238E27FC236}">
                      <a16:creationId xmlns:a16="http://schemas.microsoft.com/office/drawing/2014/main" id="{D40FDFD6-753F-40BB-A520-DE2AA31ADE4F}"/>
                    </a:ext>
                  </a:extLst>
                </p:cNvPr>
                <p:cNvSpPr/>
                <p:nvPr/>
              </p:nvSpPr>
              <p:spPr>
                <a:xfrm>
                  <a:off x="6350705" y="5357136"/>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20" name="正方形/長方形 19">
                  <a:extLst>
                    <a:ext uri="{FF2B5EF4-FFF2-40B4-BE49-F238E27FC236}">
                      <a16:creationId xmlns:a16="http://schemas.microsoft.com/office/drawing/2014/main" id="{3EF2D33D-6C64-42C6-8380-9046D88F1C40}"/>
                    </a:ext>
                  </a:extLst>
                </p:cNvPr>
                <p:cNvSpPr/>
                <p:nvPr/>
              </p:nvSpPr>
              <p:spPr>
                <a:xfrm>
                  <a:off x="4900491" y="5357136"/>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21" name="正方形/長方形 20">
                  <a:extLst>
                    <a:ext uri="{FF2B5EF4-FFF2-40B4-BE49-F238E27FC236}">
                      <a16:creationId xmlns:a16="http://schemas.microsoft.com/office/drawing/2014/main" id="{934989B6-06F9-48DF-A04B-7E0C6644CE24}"/>
                    </a:ext>
                  </a:extLst>
                </p:cNvPr>
                <p:cNvSpPr/>
                <p:nvPr/>
              </p:nvSpPr>
              <p:spPr>
                <a:xfrm>
                  <a:off x="3450277" y="5357136"/>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22" name="正方形/長方形 21">
                  <a:extLst>
                    <a:ext uri="{FF2B5EF4-FFF2-40B4-BE49-F238E27FC236}">
                      <a16:creationId xmlns:a16="http://schemas.microsoft.com/office/drawing/2014/main" id="{6E328F99-4691-4B20-9576-086569106957}"/>
                    </a:ext>
                  </a:extLst>
                </p:cNvPr>
                <p:cNvSpPr/>
                <p:nvPr/>
              </p:nvSpPr>
              <p:spPr>
                <a:xfrm>
                  <a:off x="2000063" y="5357136"/>
                  <a:ext cx="1450214" cy="493730"/>
                </a:xfrm>
                <a:prstGeom prst="rect">
                  <a:avLst/>
                </a:prstGeom>
                <a:ln w="57150">
                  <a:solidFill>
                    <a:srgbClr val="BFBFB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solidFill>
                        <a:srgbClr val="494949"/>
                      </a:solidFill>
                    </a:rPr>
                    <a:t>検証用</a:t>
                  </a:r>
                </a:p>
              </p:txBody>
            </p:sp>
          </p:grpSp>
          <p:grpSp>
            <p:nvGrpSpPr>
              <p:cNvPr id="10" name="グループ化 9">
                <a:extLst>
                  <a:ext uri="{FF2B5EF4-FFF2-40B4-BE49-F238E27FC236}">
                    <a16:creationId xmlns:a16="http://schemas.microsoft.com/office/drawing/2014/main" id="{8133E028-B381-48E5-8925-293ACEAB1329}"/>
                  </a:ext>
                </a:extLst>
              </p:cNvPr>
              <p:cNvGrpSpPr/>
              <p:nvPr/>
            </p:nvGrpSpPr>
            <p:grpSpPr>
              <a:xfrm>
                <a:off x="365089" y="2712491"/>
                <a:ext cx="5561686" cy="402335"/>
                <a:chOff x="975796" y="2866861"/>
                <a:chExt cx="6825123" cy="493730"/>
              </a:xfrm>
            </p:grpSpPr>
            <p:sp>
              <p:nvSpPr>
                <p:cNvPr id="13" name="テキスト ボックス 12">
                  <a:extLst>
                    <a:ext uri="{FF2B5EF4-FFF2-40B4-BE49-F238E27FC236}">
                      <a16:creationId xmlns:a16="http://schemas.microsoft.com/office/drawing/2014/main" id="{D1D33F30-35DD-4B25-A953-B17DBF04B73C}"/>
                    </a:ext>
                  </a:extLst>
                </p:cNvPr>
                <p:cNvSpPr txBox="1"/>
                <p:nvPr/>
              </p:nvSpPr>
              <p:spPr>
                <a:xfrm>
                  <a:off x="975796" y="2906088"/>
                  <a:ext cx="966266" cy="453232"/>
                </a:xfrm>
                <a:prstGeom prst="rect">
                  <a:avLst/>
                </a:prstGeom>
                <a:noFill/>
              </p:spPr>
              <p:txBody>
                <a:bodyPr wrap="none" rtlCol="0">
                  <a:spAutoFit/>
                </a:bodyPr>
                <a:lstStyle/>
                <a:p>
                  <a:r>
                    <a:rPr kumimoji="1" lang="en-US" altLang="ja-JP" b="1" dirty="0">
                      <a:solidFill>
                        <a:srgbClr val="494949"/>
                      </a:solidFill>
                    </a:rPr>
                    <a:t>split1</a:t>
                  </a:r>
                  <a:endParaRPr kumimoji="1" lang="ja-JP" altLang="en-US" b="1" dirty="0">
                    <a:solidFill>
                      <a:srgbClr val="494949"/>
                    </a:solidFill>
                  </a:endParaRPr>
                </a:p>
              </p:txBody>
            </p:sp>
            <p:sp>
              <p:nvSpPr>
                <p:cNvPr id="14" name="正方形/長方形 13">
                  <a:extLst>
                    <a:ext uri="{FF2B5EF4-FFF2-40B4-BE49-F238E27FC236}">
                      <a16:creationId xmlns:a16="http://schemas.microsoft.com/office/drawing/2014/main" id="{0D51A8CA-D158-4B10-8015-7D0C8F3779E3}"/>
                    </a:ext>
                  </a:extLst>
                </p:cNvPr>
                <p:cNvSpPr/>
                <p:nvPr/>
              </p:nvSpPr>
              <p:spPr>
                <a:xfrm>
                  <a:off x="6350705" y="2866861"/>
                  <a:ext cx="1450214" cy="493730"/>
                </a:xfrm>
                <a:prstGeom prst="rect">
                  <a:avLst/>
                </a:prstGeom>
                <a:ln w="57150">
                  <a:solidFill>
                    <a:srgbClr val="BFBFB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b="1" dirty="0">
                      <a:solidFill>
                        <a:srgbClr val="494949"/>
                      </a:solidFill>
                    </a:rPr>
                    <a:t>検証用</a:t>
                  </a:r>
                </a:p>
              </p:txBody>
            </p:sp>
            <p:sp>
              <p:nvSpPr>
                <p:cNvPr id="15" name="正方形/長方形 14">
                  <a:extLst>
                    <a:ext uri="{FF2B5EF4-FFF2-40B4-BE49-F238E27FC236}">
                      <a16:creationId xmlns:a16="http://schemas.microsoft.com/office/drawing/2014/main" id="{47B9F769-E961-4D0E-A143-F56EDF2883AE}"/>
                    </a:ext>
                  </a:extLst>
                </p:cNvPr>
                <p:cNvSpPr/>
                <p:nvPr/>
              </p:nvSpPr>
              <p:spPr>
                <a:xfrm>
                  <a:off x="4900491" y="2866861"/>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16" name="正方形/長方形 15">
                  <a:extLst>
                    <a:ext uri="{FF2B5EF4-FFF2-40B4-BE49-F238E27FC236}">
                      <a16:creationId xmlns:a16="http://schemas.microsoft.com/office/drawing/2014/main" id="{0D694955-0529-425D-9AFA-C0EEA6548BF5}"/>
                    </a:ext>
                  </a:extLst>
                </p:cNvPr>
                <p:cNvSpPr/>
                <p:nvPr/>
              </p:nvSpPr>
              <p:spPr>
                <a:xfrm>
                  <a:off x="3450277" y="2866861"/>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sp>
              <p:nvSpPr>
                <p:cNvPr id="17" name="正方形/長方形 16">
                  <a:extLst>
                    <a:ext uri="{FF2B5EF4-FFF2-40B4-BE49-F238E27FC236}">
                      <a16:creationId xmlns:a16="http://schemas.microsoft.com/office/drawing/2014/main" id="{41201D36-9373-4892-B4B4-BE5895FB87A7}"/>
                    </a:ext>
                  </a:extLst>
                </p:cNvPr>
                <p:cNvSpPr/>
                <p:nvPr/>
              </p:nvSpPr>
              <p:spPr>
                <a:xfrm>
                  <a:off x="2000063" y="2866861"/>
                  <a:ext cx="1450214" cy="493730"/>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600" b="1" dirty="0">
                      <a:solidFill>
                        <a:srgbClr val="494949"/>
                      </a:solidFill>
                    </a:rPr>
                    <a:t>学習用</a:t>
                  </a:r>
                </a:p>
              </p:txBody>
            </p:sp>
          </p:grpSp>
          <p:sp>
            <p:nvSpPr>
              <p:cNvPr id="11" name="左中かっこ 10">
                <a:extLst>
                  <a:ext uri="{FF2B5EF4-FFF2-40B4-BE49-F238E27FC236}">
                    <a16:creationId xmlns:a16="http://schemas.microsoft.com/office/drawing/2014/main" id="{14522DE1-41C2-47A4-A258-F327AE363B69}"/>
                  </a:ext>
                </a:extLst>
              </p:cNvPr>
              <p:cNvSpPr/>
              <p:nvPr/>
            </p:nvSpPr>
            <p:spPr>
              <a:xfrm rot="10800000">
                <a:off x="7012560" y="2725948"/>
                <a:ext cx="191863" cy="2892608"/>
              </a:xfrm>
              <a:prstGeom prst="leftBrace">
                <a:avLst>
                  <a:gd name="adj1" fmla="val 82488"/>
                  <a:gd name="adj2" fmla="val 48106"/>
                </a:avLst>
              </a:prstGeom>
              <a:ln w="28575">
                <a:solidFill>
                  <a:srgbClr val="494949"/>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b="1">
                  <a:solidFill>
                    <a:srgbClr val="494949"/>
                  </a:solidFill>
                </a:endParaRPr>
              </a:p>
            </p:txBody>
          </p:sp>
        </p:grpSp>
        <p:sp>
          <p:nvSpPr>
            <p:cNvPr id="33" name="テキスト ボックス 32">
              <a:extLst>
                <a:ext uri="{FF2B5EF4-FFF2-40B4-BE49-F238E27FC236}">
                  <a16:creationId xmlns:a16="http://schemas.microsoft.com/office/drawing/2014/main" id="{BE2F71FF-3448-47CC-A513-7F7BFFC72D1C}"/>
                </a:ext>
              </a:extLst>
            </p:cNvPr>
            <p:cNvSpPr txBox="1"/>
            <p:nvPr/>
          </p:nvSpPr>
          <p:spPr>
            <a:xfrm>
              <a:off x="7596198" y="4266075"/>
              <a:ext cx="762126" cy="369332"/>
            </a:xfrm>
            <a:prstGeom prst="rect">
              <a:avLst/>
            </a:prstGeom>
            <a:noFill/>
          </p:spPr>
          <p:txBody>
            <a:bodyPr wrap="square" rtlCol="0">
              <a:spAutoFit/>
            </a:bodyPr>
            <a:lstStyle/>
            <a:p>
              <a:pPr algn="ctr" defTabSz="914400" fontAlgn="base">
                <a:spcBef>
                  <a:spcPct val="0"/>
                </a:spcBef>
                <a:spcAft>
                  <a:spcPct val="0"/>
                </a:spcAft>
              </a:pPr>
              <a:r>
                <a:rPr kumimoji="1" lang="en-US" altLang="ja-JP" b="1" dirty="0">
                  <a:solidFill>
                    <a:srgbClr val="00879E"/>
                  </a:solidFill>
                  <a:latin typeface="+mn-ea"/>
                </a:rPr>
                <a:t>95%</a:t>
              </a:r>
              <a:endParaRPr kumimoji="1" lang="ja-JP" altLang="en-US" b="1" dirty="0">
                <a:solidFill>
                  <a:srgbClr val="00879E"/>
                </a:solidFill>
                <a:latin typeface="+mn-ea"/>
              </a:endParaRPr>
            </a:p>
          </p:txBody>
        </p:sp>
        <p:sp>
          <p:nvSpPr>
            <p:cNvPr id="34" name="テキスト ボックス 33">
              <a:extLst>
                <a:ext uri="{FF2B5EF4-FFF2-40B4-BE49-F238E27FC236}">
                  <a16:creationId xmlns:a16="http://schemas.microsoft.com/office/drawing/2014/main" id="{D75103DE-41D5-429C-B4A9-B9D0AB9965C4}"/>
                </a:ext>
              </a:extLst>
            </p:cNvPr>
            <p:cNvSpPr txBox="1"/>
            <p:nvPr/>
          </p:nvSpPr>
          <p:spPr>
            <a:xfrm>
              <a:off x="7596197" y="5976937"/>
              <a:ext cx="762126" cy="369332"/>
            </a:xfrm>
            <a:prstGeom prst="rect">
              <a:avLst/>
            </a:prstGeom>
            <a:noFill/>
          </p:spPr>
          <p:txBody>
            <a:bodyPr wrap="square" rtlCol="0">
              <a:spAutoFit/>
            </a:bodyPr>
            <a:lstStyle/>
            <a:p>
              <a:pPr algn="ctr" defTabSz="914400" fontAlgn="base">
                <a:spcBef>
                  <a:spcPct val="0"/>
                </a:spcBef>
                <a:spcAft>
                  <a:spcPct val="0"/>
                </a:spcAft>
              </a:pPr>
              <a:r>
                <a:rPr kumimoji="1" lang="en-US" altLang="ja-JP" b="1" dirty="0">
                  <a:solidFill>
                    <a:srgbClr val="00879E"/>
                  </a:solidFill>
                  <a:latin typeface="+mn-ea"/>
                </a:rPr>
                <a:t>60%</a:t>
              </a:r>
              <a:endParaRPr kumimoji="1" lang="ja-JP" altLang="en-US" b="1" dirty="0">
                <a:solidFill>
                  <a:srgbClr val="00879E"/>
                </a:solidFill>
                <a:latin typeface="+mn-ea"/>
              </a:endParaRPr>
            </a:p>
          </p:txBody>
        </p:sp>
        <p:sp>
          <p:nvSpPr>
            <p:cNvPr id="35" name="テキスト ボックス 34">
              <a:extLst>
                <a:ext uri="{FF2B5EF4-FFF2-40B4-BE49-F238E27FC236}">
                  <a16:creationId xmlns:a16="http://schemas.microsoft.com/office/drawing/2014/main" id="{65E159B9-FC62-4D66-983D-A41F0040B53B}"/>
                </a:ext>
              </a:extLst>
            </p:cNvPr>
            <p:cNvSpPr txBox="1"/>
            <p:nvPr/>
          </p:nvSpPr>
          <p:spPr>
            <a:xfrm>
              <a:off x="7596198" y="5105561"/>
              <a:ext cx="762126" cy="369332"/>
            </a:xfrm>
            <a:prstGeom prst="rect">
              <a:avLst/>
            </a:prstGeom>
            <a:noFill/>
          </p:spPr>
          <p:txBody>
            <a:bodyPr wrap="square" rtlCol="0">
              <a:spAutoFit/>
            </a:bodyPr>
            <a:lstStyle/>
            <a:p>
              <a:pPr algn="ctr" defTabSz="914400" fontAlgn="base">
                <a:spcBef>
                  <a:spcPct val="0"/>
                </a:spcBef>
                <a:spcAft>
                  <a:spcPct val="0"/>
                </a:spcAft>
              </a:pPr>
              <a:r>
                <a:rPr kumimoji="1" lang="en-US" altLang="ja-JP" b="1" dirty="0">
                  <a:solidFill>
                    <a:srgbClr val="00879E"/>
                  </a:solidFill>
                  <a:latin typeface="+mn-ea"/>
                </a:rPr>
                <a:t>90%</a:t>
              </a:r>
              <a:endParaRPr kumimoji="1" lang="ja-JP" altLang="en-US" b="1" dirty="0">
                <a:solidFill>
                  <a:srgbClr val="00879E"/>
                </a:solidFill>
                <a:latin typeface="+mn-ea"/>
              </a:endParaRPr>
            </a:p>
          </p:txBody>
        </p:sp>
        <p:sp>
          <p:nvSpPr>
            <p:cNvPr id="36" name="テキスト ボックス 35">
              <a:extLst>
                <a:ext uri="{FF2B5EF4-FFF2-40B4-BE49-F238E27FC236}">
                  <a16:creationId xmlns:a16="http://schemas.microsoft.com/office/drawing/2014/main" id="{A8912415-937C-46D0-98C8-84F745B0FBF3}"/>
                </a:ext>
              </a:extLst>
            </p:cNvPr>
            <p:cNvSpPr txBox="1"/>
            <p:nvPr/>
          </p:nvSpPr>
          <p:spPr>
            <a:xfrm>
              <a:off x="7596198" y="3458478"/>
              <a:ext cx="762126" cy="369332"/>
            </a:xfrm>
            <a:prstGeom prst="rect">
              <a:avLst/>
            </a:prstGeom>
            <a:noFill/>
          </p:spPr>
          <p:txBody>
            <a:bodyPr wrap="square" rtlCol="0">
              <a:spAutoFit/>
            </a:bodyPr>
            <a:lstStyle/>
            <a:p>
              <a:pPr algn="ctr" defTabSz="914400" fontAlgn="base">
                <a:spcBef>
                  <a:spcPct val="0"/>
                </a:spcBef>
                <a:spcAft>
                  <a:spcPct val="0"/>
                </a:spcAft>
              </a:pPr>
              <a:r>
                <a:rPr kumimoji="1" lang="en-US" altLang="ja-JP" b="1" dirty="0">
                  <a:solidFill>
                    <a:srgbClr val="00879E"/>
                  </a:solidFill>
                  <a:latin typeface="+mn-ea"/>
                </a:rPr>
                <a:t>85%</a:t>
              </a:r>
              <a:endParaRPr kumimoji="1" lang="ja-JP" altLang="en-US" b="1" dirty="0">
                <a:solidFill>
                  <a:srgbClr val="00879E"/>
                </a:solidFill>
                <a:latin typeface="+mn-ea"/>
              </a:endParaRPr>
            </a:p>
          </p:txBody>
        </p:sp>
        <p:sp>
          <p:nvSpPr>
            <p:cNvPr id="37" name="テキスト ボックス 36">
              <a:extLst>
                <a:ext uri="{FF2B5EF4-FFF2-40B4-BE49-F238E27FC236}">
                  <a16:creationId xmlns:a16="http://schemas.microsoft.com/office/drawing/2014/main" id="{25FCE84C-2FBC-4BEC-999D-B2E2D73E50D2}"/>
                </a:ext>
              </a:extLst>
            </p:cNvPr>
            <p:cNvSpPr txBox="1"/>
            <p:nvPr/>
          </p:nvSpPr>
          <p:spPr>
            <a:xfrm>
              <a:off x="7379150" y="2825035"/>
              <a:ext cx="1181757" cy="369332"/>
            </a:xfrm>
            <a:prstGeom prst="rect">
              <a:avLst/>
            </a:prstGeom>
            <a:noFill/>
          </p:spPr>
          <p:txBody>
            <a:bodyPr wrap="square" rtlCol="0">
              <a:spAutoFit/>
            </a:bodyPr>
            <a:lstStyle/>
            <a:p>
              <a:pPr algn="ctr" defTabSz="914400" fontAlgn="base">
                <a:spcBef>
                  <a:spcPct val="0"/>
                </a:spcBef>
                <a:spcAft>
                  <a:spcPct val="0"/>
                </a:spcAft>
              </a:pPr>
              <a:r>
                <a:rPr kumimoji="1" lang="ja-JP" altLang="en-US" b="1" dirty="0">
                  <a:solidFill>
                    <a:srgbClr val="00879E"/>
                  </a:solidFill>
                  <a:latin typeface="+mn-ea"/>
                </a:rPr>
                <a:t>検証精度</a:t>
              </a:r>
            </a:p>
          </p:txBody>
        </p:sp>
        <p:sp>
          <p:nvSpPr>
            <p:cNvPr id="38" name="テキスト ボックス 37">
              <a:extLst>
                <a:ext uri="{FF2B5EF4-FFF2-40B4-BE49-F238E27FC236}">
                  <a16:creationId xmlns:a16="http://schemas.microsoft.com/office/drawing/2014/main" id="{C7637A62-306E-4220-B2A4-ED303BA66FA1}"/>
                </a:ext>
              </a:extLst>
            </p:cNvPr>
            <p:cNvSpPr txBox="1"/>
            <p:nvPr/>
          </p:nvSpPr>
          <p:spPr>
            <a:xfrm>
              <a:off x="8707697" y="4592567"/>
              <a:ext cx="2016414" cy="769441"/>
            </a:xfrm>
            <a:prstGeom prst="rect">
              <a:avLst/>
            </a:prstGeom>
            <a:noFill/>
          </p:spPr>
          <p:txBody>
            <a:bodyPr wrap="square" rtlCol="0">
              <a:spAutoFit/>
            </a:bodyPr>
            <a:lstStyle/>
            <a:p>
              <a:pPr algn="ctr" defTabSz="914400" fontAlgn="base">
                <a:spcBef>
                  <a:spcPct val="0"/>
                </a:spcBef>
                <a:spcAft>
                  <a:spcPct val="0"/>
                </a:spcAft>
              </a:pPr>
              <a:r>
                <a:rPr kumimoji="1" lang="en-US" altLang="ja-JP" sz="4400" b="1" dirty="0">
                  <a:solidFill>
                    <a:srgbClr val="EA0D62"/>
                  </a:solidFill>
                  <a:latin typeface="+mn-ea"/>
                </a:rPr>
                <a:t>82.5</a:t>
              </a:r>
              <a:r>
                <a:rPr kumimoji="1" lang="en-US" altLang="ja-JP" b="1" dirty="0">
                  <a:solidFill>
                    <a:srgbClr val="EA0D62"/>
                  </a:solidFill>
                  <a:latin typeface="+mn-ea"/>
                </a:rPr>
                <a:t>%</a:t>
              </a:r>
              <a:endParaRPr kumimoji="1" lang="ja-JP" altLang="en-US" sz="4400" b="1" dirty="0">
                <a:solidFill>
                  <a:srgbClr val="EA0D62"/>
                </a:solidFill>
                <a:latin typeface="+mn-ea"/>
              </a:endParaRPr>
            </a:p>
          </p:txBody>
        </p:sp>
      </p:grpSp>
      <p:sp>
        <p:nvSpPr>
          <p:cNvPr id="40" name="テキスト ボックス 39">
            <a:extLst>
              <a:ext uri="{FF2B5EF4-FFF2-40B4-BE49-F238E27FC236}">
                <a16:creationId xmlns:a16="http://schemas.microsoft.com/office/drawing/2014/main" id="{CFB2C348-0F57-4011-A9CD-6CC2983D76F1}"/>
              </a:ext>
            </a:extLst>
          </p:cNvPr>
          <p:cNvSpPr txBox="1"/>
          <p:nvPr/>
        </p:nvSpPr>
        <p:spPr>
          <a:xfrm>
            <a:off x="902875" y="991681"/>
            <a:ext cx="10386245" cy="131114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kumimoji="1" lang="ja-JP" altLang="en-US" sz="1800" dirty="0"/>
              <a:t>交差検証</a:t>
            </a:r>
            <a:r>
              <a:rPr kumimoji="1" lang="en-US" altLang="ja-JP" sz="1800" dirty="0"/>
              <a:t>(CV</a:t>
            </a:r>
            <a:r>
              <a:rPr kumimoji="1" lang="ja-JP" altLang="en-US" sz="1800" dirty="0"/>
              <a:t>：</a:t>
            </a:r>
            <a:r>
              <a:rPr kumimoji="1" lang="en-US" altLang="ja-JP" sz="1800" dirty="0"/>
              <a:t>cross validation)</a:t>
            </a:r>
            <a:endParaRPr lang="ja-JP" altLang="en-US" sz="1600" dirty="0"/>
          </a:p>
          <a:p>
            <a:pPr lvl="1">
              <a:buClr>
                <a:srgbClr val="F36C37"/>
              </a:buClr>
            </a:pPr>
            <a:r>
              <a:rPr lang="ja-JP" altLang="en-US" sz="1400" b="1" dirty="0"/>
              <a:t>データを分割して、組み合わせを変えながら何度も繰り返し学習と検証を繰り返す手法</a:t>
            </a:r>
            <a:endParaRPr lang="en-US" altLang="ja-JP" sz="1400" b="1" dirty="0"/>
          </a:p>
          <a:p>
            <a:pPr lvl="1">
              <a:buClr>
                <a:srgbClr val="F36C37"/>
              </a:buClr>
            </a:pPr>
            <a:r>
              <a:rPr lang="ja-JP" altLang="en-US" sz="1400" b="1" dirty="0"/>
              <a:t>交差検証の中でも特によく用いれられるのが</a:t>
            </a:r>
            <a:r>
              <a:rPr lang="en-US" altLang="ja-JP" sz="1400" b="1" dirty="0"/>
              <a:t>k</a:t>
            </a:r>
            <a:r>
              <a:rPr lang="ja-JP" altLang="en-US" sz="1400" b="1" dirty="0"/>
              <a:t>分割交差検証（</a:t>
            </a:r>
            <a:r>
              <a:rPr lang="en-US" altLang="ja-JP" sz="1400" b="1" dirty="0"/>
              <a:t>k-fold cross-validation</a:t>
            </a:r>
            <a:r>
              <a:rPr lang="ja-JP" altLang="en-US" sz="1400" b="1" dirty="0"/>
              <a:t>）</a:t>
            </a:r>
            <a:endParaRPr lang="en-US" altLang="ja-JP" sz="1400" b="1" dirty="0"/>
          </a:p>
          <a:p>
            <a:pPr lvl="1">
              <a:buClr>
                <a:srgbClr val="F36C37"/>
              </a:buClr>
            </a:pPr>
            <a:r>
              <a:rPr lang="ja-JP" altLang="en-US" sz="1400" b="1" dirty="0"/>
              <a:t>データを</a:t>
            </a:r>
            <a:r>
              <a:rPr lang="en-US" altLang="ja-JP" sz="1400" b="1" dirty="0"/>
              <a:t>k</a:t>
            </a:r>
            <a:r>
              <a:rPr lang="ja-JP" altLang="en-US" sz="1400" b="1" dirty="0"/>
              <a:t>個に分割し、そのうちの一つを検証用、残りを学習用として、繰り返し</a:t>
            </a:r>
            <a:r>
              <a:rPr lang="en-US" altLang="ja-JP" sz="1400" b="1" dirty="0"/>
              <a:t>k</a:t>
            </a:r>
            <a:r>
              <a:rPr lang="ja-JP" altLang="en-US" sz="1400" b="1" dirty="0"/>
              <a:t>回の学習を行いその平均精度を</a:t>
            </a:r>
            <a:br>
              <a:rPr lang="en-US" altLang="ja-JP" sz="1400" b="1" dirty="0"/>
            </a:br>
            <a:r>
              <a:rPr lang="ja-JP" altLang="en-US" sz="1400" b="1" dirty="0"/>
              <a:t>計算する。</a:t>
            </a:r>
            <a:endParaRPr lang="en-US" altLang="ja-JP" sz="1400" b="1" dirty="0"/>
          </a:p>
        </p:txBody>
      </p:sp>
      <p:sp>
        <p:nvSpPr>
          <p:cNvPr id="41" name="テキスト ボックス 40">
            <a:extLst>
              <a:ext uri="{FF2B5EF4-FFF2-40B4-BE49-F238E27FC236}">
                <a16:creationId xmlns:a16="http://schemas.microsoft.com/office/drawing/2014/main" id="{53BA97DA-CA02-44A5-AD93-4582BB711B9F}"/>
              </a:ext>
            </a:extLst>
          </p:cNvPr>
          <p:cNvSpPr txBox="1"/>
          <p:nvPr/>
        </p:nvSpPr>
        <p:spPr>
          <a:xfrm>
            <a:off x="8790063" y="4370514"/>
            <a:ext cx="1181757" cy="369332"/>
          </a:xfrm>
          <a:prstGeom prst="rect">
            <a:avLst/>
          </a:prstGeom>
          <a:noFill/>
        </p:spPr>
        <p:txBody>
          <a:bodyPr wrap="square" rtlCol="0">
            <a:spAutoFit/>
          </a:bodyPr>
          <a:lstStyle/>
          <a:p>
            <a:pPr algn="ctr" defTabSz="914400" fontAlgn="base">
              <a:spcBef>
                <a:spcPct val="0"/>
              </a:spcBef>
              <a:spcAft>
                <a:spcPct val="0"/>
              </a:spcAft>
            </a:pPr>
            <a:r>
              <a:rPr kumimoji="1" lang="ja-JP" altLang="en-US" b="1" dirty="0">
                <a:solidFill>
                  <a:srgbClr val="EA0D62"/>
                </a:solidFill>
                <a:latin typeface="+mn-ea"/>
              </a:rPr>
              <a:t>平均精度</a:t>
            </a:r>
          </a:p>
        </p:txBody>
      </p:sp>
    </p:spTree>
    <p:extLst>
      <p:ext uri="{BB962C8B-B14F-4D97-AF65-F5344CB8AC3E}">
        <p14:creationId xmlns:p14="http://schemas.microsoft.com/office/powerpoint/2010/main" val="17996430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390530"/>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060028" y="1521962"/>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利点</a:t>
            </a: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5-4-4.</a:t>
            </a:r>
            <a:r>
              <a:rPr kumimoji="1" lang="ja-JP" altLang="en-US" dirty="0"/>
              <a:t>交差検証</a:t>
            </a:r>
            <a:r>
              <a:rPr kumimoji="1" lang="en-US" altLang="ja-JP" dirty="0"/>
              <a:t>(CV</a:t>
            </a:r>
            <a:r>
              <a:rPr kumimoji="1" lang="ja-JP" altLang="en-US" dirty="0"/>
              <a:t>：</a:t>
            </a:r>
            <a:r>
              <a:rPr kumimoji="1" lang="en-US" altLang="ja-JP" dirty="0"/>
              <a:t>cross validation) </a:t>
            </a:r>
            <a:r>
              <a:rPr kumimoji="1" lang="ja-JP" altLang="en-US" dirty="0"/>
              <a:t>④</a:t>
            </a:r>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234</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183690"/>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検証データに合わせてチューニングしてしまうことを防ぐ</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偏った検証データで評価してしまうことを防ぐ</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kumimoji="1" lang="ja-JP" altLang="en-US" sz="2000" b="1" dirty="0">
                <a:solidFill>
                  <a:srgbClr val="494949"/>
                </a:solidFill>
              </a:rPr>
              <a:t>データを効率的に利用することができる</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各試行の精度を見比べることで、データにより現れる評価の幅を知ることができる</a:t>
            </a:r>
            <a:br>
              <a:rPr lang="en-US" altLang="ja-JP" sz="2000" b="1" dirty="0">
                <a:solidFill>
                  <a:srgbClr val="494949"/>
                </a:solidFill>
              </a:rPr>
            </a:br>
            <a:r>
              <a:rPr lang="ja-JP" altLang="en-US" sz="2000" b="1" dirty="0">
                <a:solidFill>
                  <a:srgbClr val="494949"/>
                </a:solidFill>
              </a:rPr>
              <a:t>（精度</a:t>
            </a:r>
            <a:r>
              <a:rPr lang="en-US" altLang="ja-JP" sz="2000" b="1" dirty="0">
                <a:solidFill>
                  <a:srgbClr val="494949"/>
                </a:solidFill>
              </a:rPr>
              <a:t>95%</a:t>
            </a:r>
            <a:r>
              <a:rPr lang="ja-JP" altLang="en-US" sz="2000" b="1" dirty="0">
                <a:solidFill>
                  <a:srgbClr val="494949"/>
                </a:solidFill>
              </a:rPr>
              <a:t>の試行と</a:t>
            </a:r>
            <a:r>
              <a:rPr lang="en-US" altLang="ja-JP" sz="2000" b="1" dirty="0">
                <a:solidFill>
                  <a:srgbClr val="494949"/>
                </a:solidFill>
              </a:rPr>
              <a:t>60%</a:t>
            </a:r>
            <a:r>
              <a:rPr lang="ja-JP" altLang="en-US" sz="2000" b="1" dirty="0">
                <a:solidFill>
                  <a:srgbClr val="494949"/>
                </a:solidFill>
              </a:rPr>
              <a:t>の試行があれば、最良と最悪の場合を推測できる）</a:t>
            </a:r>
            <a:endParaRPr lang="en-US" altLang="ja-JP" sz="2000" b="1"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5116857"/>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学習に時間がかかる。分割数によるが単純には分割数倍の時間がかかる</a:t>
            </a:r>
          </a:p>
          <a:p>
            <a:pPr>
              <a:lnSpc>
                <a:spcPct val="130000"/>
              </a:lnSpc>
              <a:spcBef>
                <a:spcPts val="0"/>
              </a:spcBef>
              <a:spcAft>
                <a:spcPts val="0"/>
              </a:spcAft>
              <a:buClr>
                <a:schemeClr val="tx1">
                  <a:lumMod val="75000"/>
                  <a:lumOff val="25000"/>
                </a:schemeClr>
              </a:buClr>
            </a:pPr>
            <a:r>
              <a:rPr lang="ja-JP" altLang="en-US" sz="2000" b="1" dirty="0"/>
              <a:t>ディープラーニングなど、とても学習に時間がかかる場合に採用できないこともある</a:t>
            </a:r>
            <a:endParaRPr lang="en-US" altLang="ja-JP" sz="2000" b="1"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49063" y="450797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060028" y="4626034"/>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欠点</a:t>
            </a:r>
          </a:p>
        </p:txBody>
      </p:sp>
      <p:sp>
        <p:nvSpPr>
          <p:cNvPr id="16" name="テキスト ボックス 15">
            <a:extLst>
              <a:ext uri="{FF2B5EF4-FFF2-40B4-BE49-F238E27FC236}">
                <a16:creationId xmlns:a16="http://schemas.microsoft.com/office/drawing/2014/main" id="{A4E24FC3-2BC6-414B-8AB3-54FF60843642}"/>
              </a:ext>
            </a:extLst>
          </p:cNvPr>
          <p:cNvSpPr txBox="1"/>
          <p:nvPr/>
        </p:nvSpPr>
        <p:spPr>
          <a:xfrm>
            <a:off x="772405" y="889137"/>
            <a:ext cx="10647189"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kumimoji="1" lang="ja-JP" altLang="en-US" dirty="0">
                <a:solidFill>
                  <a:srgbClr val="494949"/>
                </a:solidFill>
              </a:rPr>
              <a:t>交差検証には多くの利点がありますが、欠点もあります。</a:t>
            </a:r>
            <a:endParaRPr kumimoji="1" lang="en-US" altLang="ja-JP" sz="2000" b="1" dirty="0">
              <a:solidFill>
                <a:srgbClr val="494949"/>
              </a:solidFill>
              <a:latin typeface="+mj-ea"/>
              <a:ea typeface="+mj-ea"/>
            </a:endParaRPr>
          </a:p>
        </p:txBody>
      </p:sp>
    </p:spTree>
    <p:extLst>
      <p:ext uri="{BB962C8B-B14F-4D97-AF65-F5344CB8AC3E}">
        <p14:creationId xmlns:p14="http://schemas.microsoft.com/office/powerpoint/2010/main" val="27154209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吹き出し: 角を丸めた四角形 67">
            <a:extLst>
              <a:ext uri="{FF2B5EF4-FFF2-40B4-BE49-F238E27FC236}">
                <a16:creationId xmlns:a16="http://schemas.microsoft.com/office/drawing/2014/main" id="{B4BA95A4-DB04-413C-864B-2E9D05B7809F}"/>
              </a:ext>
            </a:extLst>
          </p:cNvPr>
          <p:cNvSpPr/>
          <p:nvPr/>
        </p:nvSpPr>
        <p:spPr>
          <a:xfrm>
            <a:off x="8632925" y="4014960"/>
            <a:ext cx="3224113" cy="1740905"/>
          </a:xfrm>
          <a:prstGeom prst="wedgeRoundRectCallout">
            <a:avLst>
              <a:gd name="adj1" fmla="val -58605"/>
              <a:gd name="adj2" fmla="val -1124"/>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-4-5.</a:t>
            </a:r>
            <a:r>
              <a:rPr kumimoji="1" lang="ja-JP" altLang="en-US" dirty="0"/>
              <a:t>グリッドサーチ</a:t>
            </a:r>
          </a:p>
        </p:txBody>
      </p:sp>
      <p:sp>
        <p:nvSpPr>
          <p:cNvPr id="4" name="スライド番号プレースホルダー 3">
            <a:extLst>
              <a:ext uri="{FF2B5EF4-FFF2-40B4-BE49-F238E27FC236}">
                <a16:creationId xmlns:a16="http://schemas.microsoft.com/office/drawing/2014/main" id="{5176039E-CEDE-4202-BB32-7CDFCF1164CE}"/>
              </a:ext>
            </a:extLst>
          </p:cNvPr>
          <p:cNvSpPr>
            <a:spLocks noGrp="1"/>
          </p:cNvSpPr>
          <p:nvPr>
            <p:ph type="sldNum" sz="quarter" idx="10"/>
          </p:nvPr>
        </p:nvSpPr>
        <p:spPr/>
        <p:txBody>
          <a:bodyPr/>
          <a:lstStyle/>
          <a:p>
            <a:fld id="{5D750650-B10A-47BF-93C2-E1678438B37A}" type="slidenum">
              <a:rPr kumimoji="1" lang="ja-JP" altLang="en-US" smtClean="0"/>
              <a:pPr/>
              <a:t>235</a:t>
            </a:fld>
            <a:endParaRPr kumimoji="1" lang="ja-JP" altLang="en-US"/>
          </a:p>
        </p:txBody>
      </p:sp>
      <p:sp>
        <p:nvSpPr>
          <p:cNvPr id="10" name="四角形: 角を丸くする 9">
            <a:extLst>
              <a:ext uri="{FF2B5EF4-FFF2-40B4-BE49-F238E27FC236}">
                <a16:creationId xmlns:a16="http://schemas.microsoft.com/office/drawing/2014/main" id="{2123B31C-C53A-47AE-9751-FD1353B5ADE5}"/>
              </a:ext>
            </a:extLst>
          </p:cNvPr>
          <p:cNvSpPr/>
          <p:nvPr/>
        </p:nvSpPr>
        <p:spPr bwMode="auto">
          <a:xfrm>
            <a:off x="746465" y="954733"/>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グリッドサーチとは</a:t>
            </a:r>
            <a:endParaRPr kumimoji="1" lang="en-US" altLang="ja-JP" sz="2000" b="1" dirty="0">
              <a:solidFill>
                <a:srgbClr val="F36C37"/>
              </a:solidFill>
              <a:latin typeface="+mj-ea"/>
              <a:ea typeface="+mj-ea"/>
            </a:endParaRPr>
          </a:p>
        </p:txBody>
      </p:sp>
      <p:sp>
        <p:nvSpPr>
          <p:cNvPr id="11" name="テキスト ボックス 10">
            <a:extLst>
              <a:ext uri="{FF2B5EF4-FFF2-40B4-BE49-F238E27FC236}">
                <a16:creationId xmlns:a16="http://schemas.microsoft.com/office/drawing/2014/main" id="{38A2B84F-BDE6-456E-AC96-BFF5AE6003AF}"/>
              </a:ext>
            </a:extLst>
          </p:cNvPr>
          <p:cNvSpPr txBox="1"/>
          <p:nvPr/>
        </p:nvSpPr>
        <p:spPr>
          <a:xfrm>
            <a:off x="1038991" y="1540118"/>
            <a:ext cx="10386245" cy="639893"/>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リストしたハイパーパラメータ設定値の候補を全て組み合わせ、繰り返し学習と評価を行い、</a:t>
            </a:r>
            <a:br>
              <a:rPr lang="en-US" altLang="ja-JP" sz="1800" dirty="0"/>
            </a:br>
            <a:r>
              <a:rPr lang="ja-JP" altLang="en-US" sz="1800" dirty="0"/>
              <a:t>ベストな設定値の組み合わせを探る手法。</a:t>
            </a:r>
          </a:p>
        </p:txBody>
      </p:sp>
      <p:sp>
        <p:nvSpPr>
          <p:cNvPr id="12" name="四角形: 角を丸くする 11">
            <a:extLst>
              <a:ext uri="{FF2B5EF4-FFF2-40B4-BE49-F238E27FC236}">
                <a16:creationId xmlns:a16="http://schemas.microsoft.com/office/drawing/2014/main" id="{20E6B73E-C236-42E8-9D25-9912A73F3B1E}"/>
              </a:ext>
            </a:extLst>
          </p:cNvPr>
          <p:cNvSpPr/>
          <p:nvPr/>
        </p:nvSpPr>
        <p:spPr bwMode="auto">
          <a:xfrm>
            <a:off x="746465" y="2355288"/>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scikit-learn</a:t>
            </a:r>
            <a:r>
              <a:rPr kumimoji="1" lang="ja-JP" altLang="en-US" sz="2000" b="1" dirty="0">
                <a:solidFill>
                  <a:srgbClr val="F36C37"/>
                </a:solidFill>
                <a:latin typeface="+mj-ea"/>
                <a:ea typeface="+mj-ea"/>
              </a:rPr>
              <a:t>の</a:t>
            </a:r>
            <a:r>
              <a:rPr kumimoji="1" lang="en-US" altLang="ja-JP" sz="2000" b="1" dirty="0">
                <a:solidFill>
                  <a:srgbClr val="F36C37"/>
                </a:solidFill>
                <a:latin typeface="+mj-ea"/>
                <a:ea typeface="+mj-ea"/>
              </a:rPr>
              <a:t>GridSearchCV</a:t>
            </a:r>
            <a:r>
              <a:rPr kumimoji="1" lang="ja-JP" altLang="en-US" sz="2000" b="1" dirty="0">
                <a:solidFill>
                  <a:srgbClr val="F36C37"/>
                </a:solidFill>
                <a:latin typeface="+mj-ea"/>
                <a:ea typeface="+mj-ea"/>
              </a:rPr>
              <a:t>はグリッドサーチ </a:t>
            </a:r>
            <a:r>
              <a:rPr kumimoji="1" lang="en-US" altLang="ja-JP" sz="2000" b="1" dirty="0">
                <a:solidFill>
                  <a:srgbClr val="F36C37"/>
                </a:solidFill>
                <a:latin typeface="+mj-ea"/>
                <a:ea typeface="+mj-ea"/>
              </a:rPr>
              <a:t>+ </a:t>
            </a:r>
            <a:r>
              <a:rPr kumimoji="1" lang="ja-JP" altLang="en-US" sz="2000" b="1" dirty="0">
                <a:solidFill>
                  <a:srgbClr val="F36C37"/>
                </a:solidFill>
                <a:latin typeface="+mj-ea"/>
                <a:ea typeface="+mj-ea"/>
              </a:rPr>
              <a:t>交差検証</a:t>
            </a:r>
            <a:r>
              <a:rPr kumimoji="1" lang="en-US" altLang="ja-JP" sz="2000" b="1" dirty="0">
                <a:solidFill>
                  <a:srgbClr val="F36C37"/>
                </a:solidFill>
                <a:latin typeface="+mj-ea"/>
                <a:ea typeface="+mj-ea"/>
              </a:rPr>
              <a:t>(CV</a:t>
            </a:r>
            <a:r>
              <a:rPr kumimoji="1" lang="ja-JP" altLang="en-US" sz="2000" b="1" dirty="0">
                <a:solidFill>
                  <a:srgbClr val="F36C37"/>
                </a:solidFill>
                <a:latin typeface="+mj-ea"/>
                <a:ea typeface="+mj-ea"/>
              </a:rPr>
              <a:t>：</a:t>
            </a:r>
            <a:r>
              <a:rPr kumimoji="1" lang="en-US" altLang="ja-JP" sz="2000" b="1" dirty="0">
                <a:solidFill>
                  <a:srgbClr val="F36C37"/>
                </a:solidFill>
                <a:latin typeface="+mj-ea"/>
                <a:ea typeface="+mj-ea"/>
              </a:rPr>
              <a:t>cross validation)</a:t>
            </a:r>
          </a:p>
        </p:txBody>
      </p:sp>
      <p:sp>
        <p:nvSpPr>
          <p:cNvPr id="13" name="テキスト ボックス 12">
            <a:extLst>
              <a:ext uri="{FF2B5EF4-FFF2-40B4-BE49-F238E27FC236}">
                <a16:creationId xmlns:a16="http://schemas.microsoft.com/office/drawing/2014/main" id="{E5D9CC1A-3B4A-40A1-936E-B291E4950E09}"/>
              </a:ext>
            </a:extLst>
          </p:cNvPr>
          <p:cNvSpPr txBox="1"/>
          <p:nvPr/>
        </p:nvSpPr>
        <p:spPr>
          <a:xfrm>
            <a:off x="1038992" y="2900566"/>
            <a:ext cx="7408322" cy="803275"/>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l"/>
              <a:tabLst/>
              <a:defRPr kumimoji="1"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pPr>
            <a:r>
              <a:rPr lang="ja-JP" altLang="en-US" dirty="0"/>
              <a:t>グリッドサーチを行いながら、交差検証も同時に行ってくれる便利なクラス。</a:t>
            </a:r>
            <a:endParaRPr lang="en-US" altLang="ja-JP" dirty="0"/>
          </a:p>
          <a:p>
            <a:pPr>
              <a:buClr>
                <a:srgbClr val="F36C37"/>
              </a:buClr>
            </a:pPr>
            <a:r>
              <a:rPr lang="ja-JP" altLang="en-US" dirty="0"/>
              <a:t>ベストなハイパーパラメータを用いて、自動で全データを用いたモデル学習まで行う。</a:t>
            </a:r>
          </a:p>
          <a:p>
            <a:pPr>
              <a:buClr>
                <a:srgbClr val="F36C37"/>
              </a:buClr>
            </a:pPr>
            <a:r>
              <a:rPr lang="en-US" altLang="ja-JP" dirty="0"/>
              <a:t>scikit-learn</a:t>
            </a:r>
            <a:r>
              <a:rPr lang="ja-JP" altLang="en-US" dirty="0"/>
              <a:t>のモデルだけでなく</a:t>
            </a:r>
            <a:r>
              <a:rPr lang="en-US" altLang="ja-JP" dirty="0"/>
              <a:t>scikit-learn</a:t>
            </a:r>
            <a:r>
              <a:rPr lang="ja-JP" altLang="en-US" dirty="0"/>
              <a:t> </a:t>
            </a:r>
            <a:r>
              <a:rPr lang="en-US" altLang="ja-JP" dirty="0"/>
              <a:t>API</a:t>
            </a:r>
            <a:r>
              <a:rPr lang="ja-JP" altLang="en-US" dirty="0"/>
              <a:t>を持つ、</a:t>
            </a:r>
            <a:r>
              <a:rPr lang="en-US" altLang="ja-JP" dirty="0"/>
              <a:t>LightGBM</a:t>
            </a:r>
            <a:r>
              <a:rPr lang="ja-JP" altLang="en-US" dirty="0"/>
              <a:t>などでも利用が可能。</a:t>
            </a:r>
            <a:endParaRPr lang="en-US" altLang="ja-JP" dirty="0"/>
          </a:p>
        </p:txBody>
      </p:sp>
      <p:sp>
        <p:nvSpPr>
          <p:cNvPr id="14" name="テキスト ボックス 13">
            <a:extLst>
              <a:ext uri="{FF2B5EF4-FFF2-40B4-BE49-F238E27FC236}">
                <a16:creationId xmlns:a16="http://schemas.microsoft.com/office/drawing/2014/main" id="{FEC8AB80-EA09-4A50-A4D2-77790449D318}"/>
              </a:ext>
            </a:extLst>
          </p:cNvPr>
          <p:cNvSpPr txBox="1"/>
          <p:nvPr/>
        </p:nvSpPr>
        <p:spPr>
          <a:xfrm>
            <a:off x="1518646" y="4956313"/>
            <a:ext cx="3576918" cy="369332"/>
          </a:xfrm>
          <a:prstGeom prst="rect">
            <a:avLst/>
          </a:prstGeom>
          <a:noFill/>
        </p:spPr>
        <p:txBody>
          <a:bodyPr wrap="square">
            <a:spAutoFit/>
          </a:bodyPr>
          <a:lstStyle/>
          <a:p>
            <a:r>
              <a:rPr lang="en-US" altLang="ja-JP" sz="1800" b="0" dirty="0">
                <a:solidFill>
                  <a:srgbClr val="A31515"/>
                </a:solidFill>
                <a:effectLst/>
                <a:latin typeface="+mn-ea"/>
              </a:rPr>
              <a:t>max_depth</a:t>
            </a:r>
            <a:r>
              <a:rPr lang="en-US" altLang="ja-JP" sz="1800" b="0" dirty="0">
                <a:solidFill>
                  <a:srgbClr val="494949"/>
                </a:solidFill>
                <a:effectLst/>
                <a:latin typeface="+mn-ea"/>
              </a:rPr>
              <a:t>:</a:t>
            </a:r>
            <a:r>
              <a:rPr lang="en-US" altLang="ja-JP" sz="1800" b="0" dirty="0">
                <a:solidFill>
                  <a:srgbClr val="000000"/>
                </a:solidFill>
                <a:effectLst/>
                <a:latin typeface="+mn-ea"/>
              </a:rPr>
              <a:t>[</a:t>
            </a:r>
            <a:r>
              <a:rPr lang="en-US" altLang="ja-JP" sz="1800" b="0" dirty="0">
                <a:solidFill>
                  <a:srgbClr val="494949"/>
                </a:solidFill>
                <a:effectLst/>
                <a:latin typeface="+mn-ea"/>
              </a:rPr>
              <a:t>2, 3, 4, 5</a:t>
            </a:r>
            <a:r>
              <a:rPr lang="en-US" altLang="ja-JP" sz="1800" b="0" dirty="0">
                <a:solidFill>
                  <a:srgbClr val="000000"/>
                </a:solidFill>
                <a:effectLst/>
                <a:latin typeface="+mn-ea"/>
              </a:rPr>
              <a:t>]</a:t>
            </a:r>
            <a:endParaRPr lang="ja-JP" altLang="en-US" dirty="0"/>
          </a:p>
        </p:txBody>
      </p:sp>
      <p:sp>
        <p:nvSpPr>
          <p:cNvPr id="20" name="テキスト ボックス 19">
            <a:extLst>
              <a:ext uri="{FF2B5EF4-FFF2-40B4-BE49-F238E27FC236}">
                <a16:creationId xmlns:a16="http://schemas.microsoft.com/office/drawing/2014/main" id="{F1E8421D-F165-47F4-B1E9-5CC8E18C45EF}"/>
              </a:ext>
            </a:extLst>
          </p:cNvPr>
          <p:cNvSpPr txBox="1"/>
          <p:nvPr/>
        </p:nvSpPr>
        <p:spPr>
          <a:xfrm>
            <a:off x="1518646" y="5384651"/>
            <a:ext cx="4029747" cy="369332"/>
          </a:xfrm>
          <a:prstGeom prst="rect">
            <a:avLst/>
          </a:prstGeom>
          <a:noFill/>
        </p:spPr>
        <p:txBody>
          <a:bodyPr wrap="square">
            <a:spAutoFit/>
          </a:bodyPr>
          <a:lstStyle/>
          <a:p>
            <a:r>
              <a:rPr lang="en-US" altLang="ja-JP" sz="1800" b="0" dirty="0">
                <a:solidFill>
                  <a:srgbClr val="A31515"/>
                </a:solidFill>
                <a:effectLst/>
                <a:latin typeface="+mn-ea"/>
              </a:rPr>
              <a:t>n_estimators</a:t>
            </a:r>
            <a:r>
              <a:rPr lang="en-US" altLang="ja-JP" sz="1800" b="0" dirty="0">
                <a:solidFill>
                  <a:srgbClr val="494949"/>
                </a:solidFill>
                <a:effectLst/>
                <a:latin typeface="+mn-ea"/>
              </a:rPr>
              <a:t>:[</a:t>
            </a:r>
            <a:r>
              <a:rPr lang="en-US" altLang="ja-JP" dirty="0">
                <a:solidFill>
                  <a:srgbClr val="494949"/>
                </a:solidFill>
                <a:latin typeface="+mn-ea"/>
              </a:rPr>
              <a:t>50</a:t>
            </a:r>
            <a:r>
              <a:rPr lang="en-US" altLang="ja-JP" sz="1800" b="0" dirty="0">
                <a:solidFill>
                  <a:srgbClr val="494949"/>
                </a:solidFill>
                <a:effectLst/>
                <a:latin typeface="+mn-ea"/>
              </a:rPr>
              <a:t>, 100 ,</a:t>
            </a:r>
            <a:r>
              <a:rPr lang="en-US" altLang="ja-JP" dirty="0">
                <a:solidFill>
                  <a:srgbClr val="494949"/>
                </a:solidFill>
                <a:latin typeface="+mn-ea"/>
              </a:rPr>
              <a:t>15</a:t>
            </a:r>
            <a:r>
              <a:rPr lang="en-US" altLang="ja-JP" sz="1800" b="0" dirty="0">
                <a:solidFill>
                  <a:srgbClr val="494949"/>
                </a:solidFill>
                <a:effectLst/>
                <a:latin typeface="+mn-ea"/>
              </a:rPr>
              <a:t>0, 200]</a:t>
            </a:r>
          </a:p>
        </p:txBody>
      </p:sp>
      <p:sp>
        <p:nvSpPr>
          <p:cNvPr id="22" name="テキスト ボックス 21">
            <a:extLst>
              <a:ext uri="{FF2B5EF4-FFF2-40B4-BE49-F238E27FC236}">
                <a16:creationId xmlns:a16="http://schemas.microsoft.com/office/drawing/2014/main" id="{D287361D-1509-4530-9211-31613DE8EBA6}"/>
              </a:ext>
            </a:extLst>
          </p:cNvPr>
          <p:cNvSpPr txBox="1"/>
          <p:nvPr/>
        </p:nvSpPr>
        <p:spPr>
          <a:xfrm>
            <a:off x="1518646" y="4615966"/>
            <a:ext cx="3363865" cy="369332"/>
          </a:xfrm>
          <a:prstGeom prst="rect">
            <a:avLst/>
          </a:prstGeom>
          <a:noFill/>
        </p:spPr>
        <p:txBody>
          <a:bodyPr wrap="square">
            <a:spAutoFit/>
          </a:bodyPr>
          <a:lstStyle/>
          <a:p>
            <a:r>
              <a:rPr lang="ja-JP" altLang="en-US" sz="1800" b="1" dirty="0">
                <a:solidFill>
                  <a:srgbClr val="09885A"/>
                </a:solidFill>
                <a:effectLst/>
                <a:latin typeface="+mn-ea"/>
              </a:rPr>
              <a:t>ハイパーパラメータのリスト</a:t>
            </a:r>
            <a:endParaRPr lang="ja-JP" altLang="en-US" b="1" dirty="0"/>
          </a:p>
        </p:txBody>
      </p:sp>
      <p:graphicFrame>
        <p:nvGraphicFramePr>
          <p:cNvPr id="8" name="表 8">
            <a:extLst>
              <a:ext uri="{FF2B5EF4-FFF2-40B4-BE49-F238E27FC236}">
                <a16:creationId xmlns:a16="http://schemas.microsoft.com/office/drawing/2014/main" id="{FB4C00D7-4D16-4D5A-9ECD-95DED96E1B37}"/>
              </a:ext>
            </a:extLst>
          </p:cNvPr>
          <p:cNvGraphicFramePr>
            <a:graphicFrameLocks noGrp="1"/>
          </p:cNvGraphicFramePr>
          <p:nvPr>
            <p:extLst>
              <p:ext uri="{D42A27DB-BD31-4B8C-83A1-F6EECF244321}">
                <p14:modId xmlns:p14="http://schemas.microsoft.com/office/powerpoint/2010/main" val="3533082431"/>
              </p:ext>
            </p:extLst>
          </p:nvPr>
        </p:nvGraphicFramePr>
        <p:xfrm>
          <a:off x="6227458" y="4170490"/>
          <a:ext cx="2121036" cy="1868560"/>
        </p:xfrm>
        <a:graphic>
          <a:graphicData uri="http://schemas.openxmlformats.org/drawingml/2006/table">
            <a:tbl>
              <a:tblPr>
                <a:tableStyleId>{5C22544A-7EE6-4342-B048-85BDC9FD1C3A}</a:tableStyleId>
              </a:tblPr>
              <a:tblGrid>
                <a:gridCol w="530259">
                  <a:extLst>
                    <a:ext uri="{9D8B030D-6E8A-4147-A177-3AD203B41FA5}">
                      <a16:colId xmlns:a16="http://schemas.microsoft.com/office/drawing/2014/main" val="2671718918"/>
                    </a:ext>
                  </a:extLst>
                </a:gridCol>
                <a:gridCol w="530259">
                  <a:extLst>
                    <a:ext uri="{9D8B030D-6E8A-4147-A177-3AD203B41FA5}">
                      <a16:colId xmlns:a16="http://schemas.microsoft.com/office/drawing/2014/main" val="813448350"/>
                    </a:ext>
                  </a:extLst>
                </a:gridCol>
                <a:gridCol w="530259">
                  <a:extLst>
                    <a:ext uri="{9D8B030D-6E8A-4147-A177-3AD203B41FA5}">
                      <a16:colId xmlns:a16="http://schemas.microsoft.com/office/drawing/2014/main" val="580075671"/>
                    </a:ext>
                  </a:extLst>
                </a:gridCol>
                <a:gridCol w="530259">
                  <a:extLst>
                    <a:ext uri="{9D8B030D-6E8A-4147-A177-3AD203B41FA5}">
                      <a16:colId xmlns:a16="http://schemas.microsoft.com/office/drawing/2014/main" val="258082557"/>
                    </a:ext>
                  </a:extLst>
                </a:gridCol>
              </a:tblGrid>
              <a:tr h="4671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0.781</a:t>
                      </a:r>
                      <a:endParaRPr kumimoji="1" lang="ja-JP" altLang="en-US" sz="1200" dirty="0"/>
                    </a:p>
                  </a:txBody>
                  <a:tcPr marL="66053" marR="66053" marT="33026" marB="3302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0.802</a:t>
                      </a:r>
                      <a:endParaRPr kumimoji="1" lang="ja-JP" altLang="en-US" sz="1200" dirty="0"/>
                    </a:p>
                  </a:txBody>
                  <a:tcPr marL="66053" marR="66053" marT="33026" marB="33026" anchor="ctr">
                    <a:solidFill>
                      <a:srgbClr val="FF5F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0.841</a:t>
                      </a:r>
                      <a:endParaRPr kumimoji="1" lang="ja-JP" altLang="en-US" sz="1200" dirty="0"/>
                    </a:p>
                  </a:txBody>
                  <a:tcPr marL="66053" marR="66053" marT="33026" marB="33026" anchor="ctr">
                    <a:solidFill>
                      <a:srgbClr val="EA11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0.831</a:t>
                      </a:r>
                      <a:endParaRPr kumimoji="1" lang="ja-JP" altLang="en-US" sz="1200" dirty="0"/>
                    </a:p>
                  </a:txBody>
                  <a:tcPr marL="66053" marR="66053" marT="33026" marB="33026" anchor="ctr">
                    <a:solidFill>
                      <a:srgbClr val="FF5F53"/>
                    </a:solidFill>
                  </a:tcPr>
                </a:tc>
                <a:extLst>
                  <a:ext uri="{0D108BD9-81ED-4DB2-BD59-A6C34878D82A}">
                    <a16:rowId xmlns:a16="http://schemas.microsoft.com/office/drawing/2014/main" val="2248284643"/>
                  </a:ext>
                </a:extLst>
              </a:tr>
              <a:tr h="4671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0.792</a:t>
                      </a:r>
                      <a:endParaRPr kumimoji="1" lang="ja-JP" altLang="en-US" sz="1200" dirty="0"/>
                    </a:p>
                  </a:txBody>
                  <a:tcPr marL="66053" marR="66053" marT="33026" marB="33026" anchor="ctr">
                    <a:solidFill>
                      <a:srgbClr val="FFB3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0.794</a:t>
                      </a:r>
                      <a:endParaRPr kumimoji="1" lang="ja-JP" altLang="en-US" sz="1200" dirty="0"/>
                    </a:p>
                  </a:txBody>
                  <a:tcPr marL="66053" marR="66053" marT="33026" marB="33026"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0.826</a:t>
                      </a:r>
                      <a:endParaRPr kumimoji="1" lang="ja-JP" altLang="en-US" sz="1200" dirty="0"/>
                    </a:p>
                  </a:txBody>
                  <a:tcPr marL="66053" marR="66053" marT="33026" marB="33026" anchor="ctr">
                    <a:solidFill>
                      <a:srgbClr val="FF5F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0.825</a:t>
                      </a:r>
                      <a:endParaRPr kumimoji="1" lang="ja-JP" altLang="en-US" sz="1200" dirty="0"/>
                    </a:p>
                  </a:txBody>
                  <a:tcPr marL="66053" marR="66053" marT="33026" marB="33026" anchor="ctr">
                    <a:solidFill>
                      <a:srgbClr val="FF5F53"/>
                    </a:solidFill>
                  </a:tcPr>
                </a:tc>
                <a:extLst>
                  <a:ext uri="{0D108BD9-81ED-4DB2-BD59-A6C34878D82A}">
                    <a16:rowId xmlns:a16="http://schemas.microsoft.com/office/drawing/2014/main" val="3186601249"/>
                  </a:ext>
                </a:extLst>
              </a:tr>
              <a:tr h="4671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0.782</a:t>
                      </a:r>
                      <a:endParaRPr kumimoji="1" lang="ja-JP" altLang="en-US" sz="1200" dirty="0"/>
                    </a:p>
                  </a:txBody>
                  <a:tcPr marL="66053" marR="66053" marT="33026" marB="3302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0.785</a:t>
                      </a:r>
                      <a:endParaRPr kumimoji="1" lang="ja-JP" altLang="en-US" sz="1200" dirty="0"/>
                    </a:p>
                  </a:txBody>
                  <a:tcPr marL="66053" marR="66053" marT="33026" marB="3302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0.813</a:t>
                      </a:r>
                      <a:endParaRPr kumimoji="1" lang="ja-JP" altLang="en-US" sz="1200" dirty="0"/>
                    </a:p>
                  </a:txBody>
                  <a:tcPr marL="66053" marR="66053" marT="33026" marB="33026" anchor="ctr">
                    <a:solidFill>
                      <a:srgbClr val="FF5F5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0.790</a:t>
                      </a:r>
                      <a:endParaRPr kumimoji="1" lang="ja-JP" altLang="en-US" sz="1200" dirty="0"/>
                    </a:p>
                  </a:txBody>
                  <a:tcPr marL="66053" marR="66053" marT="33026" marB="33026" anchor="ctr">
                    <a:solidFill>
                      <a:srgbClr val="FFB3B4"/>
                    </a:solidFill>
                  </a:tcPr>
                </a:tc>
                <a:extLst>
                  <a:ext uri="{0D108BD9-81ED-4DB2-BD59-A6C34878D82A}">
                    <a16:rowId xmlns:a16="http://schemas.microsoft.com/office/drawing/2014/main" val="2621274636"/>
                  </a:ext>
                </a:extLst>
              </a:tr>
              <a:tr h="4671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0.780</a:t>
                      </a:r>
                      <a:endParaRPr kumimoji="1" lang="ja-JP" altLang="en-US" sz="1200" dirty="0"/>
                    </a:p>
                  </a:txBody>
                  <a:tcPr marL="66053" marR="66053" marT="33026" marB="3302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0.782</a:t>
                      </a:r>
                      <a:endParaRPr kumimoji="1" lang="ja-JP" altLang="en-US" sz="1200" dirty="0"/>
                    </a:p>
                  </a:txBody>
                  <a:tcPr marL="66053" marR="66053" marT="33026" marB="3302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0.793</a:t>
                      </a:r>
                      <a:endParaRPr kumimoji="1" lang="ja-JP" altLang="en-US" sz="1200" dirty="0"/>
                    </a:p>
                  </a:txBody>
                  <a:tcPr marL="66053" marR="66053" marT="33026" marB="33026" anchor="ctr">
                    <a:solidFill>
                      <a:srgbClr val="FFB3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0.779</a:t>
                      </a:r>
                      <a:endParaRPr kumimoji="1" lang="ja-JP" altLang="en-US" sz="1200" dirty="0"/>
                    </a:p>
                  </a:txBody>
                  <a:tcPr marL="66053" marR="66053" marT="33026" marB="33026" anchor="ctr"/>
                </a:tc>
                <a:extLst>
                  <a:ext uri="{0D108BD9-81ED-4DB2-BD59-A6C34878D82A}">
                    <a16:rowId xmlns:a16="http://schemas.microsoft.com/office/drawing/2014/main" val="2842881937"/>
                  </a:ext>
                </a:extLst>
              </a:tr>
            </a:tbl>
          </a:graphicData>
        </a:graphic>
      </p:graphicFrame>
      <p:sp>
        <p:nvSpPr>
          <p:cNvPr id="23" name="テキスト ボックス 22">
            <a:extLst>
              <a:ext uri="{FF2B5EF4-FFF2-40B4-BE49-F238E27FC236}">
                <a16:creationId xmlns:a16="http://schemas.microsoft.com/office/drawing/2014/main" id="{967F1DE6-DA97-45C5-A48B-FE12CA8F8FF1}"/>
              </a:ext>
            </a:extLst>
          </p:cNvPr>
          <p:cNvSpPr txBox="1"/>
          <p:nvPr/>
        </p:nvSpPr>
        <p:spPr>
          <a:xfrm>
            <a:off x="5845118" y="4700747"/>
            <a:ext cx="480251" cy="369332"/>
          </a:xfrm>
          <a:prstGeom prst="rect">
            <a:avLst/>
          </a:prstGeom>
          <a:noFill/>
        </p:spPr>
        <p:txBody>
          <a:bodyPr wrap="square">
            <a:spAutoFit/>
          </a:bodyPr>
          <a:lstStyle/>
          <a:p>
            <a:pPr algn="ctr"/>
            <a:r>
              <a:rPr lang="en-US" altLang="ja-JP" dirty="0">
                <a:solidFill>
                  <a:srgbClr val="494949"/>
                </a:solidFill>
                <a:latin typeface="+mn-ea"/>
              </a:rPr>
              <a:t>3</a:t>
            </a:r>
            <a:endParaRPr lang="en-US" altLang="ja-JP" sz="1800" b="0" dirty="0">
              <a:solidFill>
                <a:srgbClr val="494949"/>
              </a:solidFill>
              <a:effectLst/>
              <a:latin typeface="+mn-ea"/>
            </a:endParaRPr>
          </a:p>
        </p:txBody>
      </p:sp>
      <p:sp>
        <p:nvSpPr>
          <p:cNvPr id="24" name="テキスト ボックス 23">
            <a:extLst>
              <a:ext uri="{FF2B5EF4-FFF2-40B4-BE49-F238E27FC236}">
                <a16:creationId xmlns:a16="http://schemas.microsoft.com/office/drawing/2014/main" id="{9609CF58-4C54-4DE5-BEAA-91E115E1AC0E}"/>
              </a:ext>
            </a:extLst>
          </p:cNvPr>
          <p:cNvSpPr txBox="1"/>
          <p:nvPr/>
        </p:nvSpPr>
        <p:spPr>
          <a:xfrm rot="16200000">
            <a:off x="4861927" y="4920103"/>
            <a:ext cx="1846659" cy="369332"/>
          </a:xfrm>
          <a:prstGeom prst="rect">
            <a:avLst/>
          </a:prstGeom>
          <a:noFill/>
        </p:spPr>
        <p:txBody>
          <a:bodyPr vert="horz" wrap="square">
            <a:spAutoFit/>
          </a:bodyPr>
          <a:lstStyle/>
          <a:p>
            <a:pPr algn="ctr"/>
            <a:r>
              <a:rPr lang="en-US" altLang="ja-JP" sz="1800" b="0" dirty="0">
                <a:solidFill>
                  <a:srgbClr val="494949"/>
                </a:solidFill>
                <a:effectLst/>
                <a:latin typeface="+mn-ea"/>
              </a:rPr>
              <a:t>max_depth</a:t>
            </a:r>
            <a:endParaRPr lang="ja-JP" altLang="en-US" dirty="0">
              <a:solidFill>
                <a:srgbClr val="494949"/>
              </a:solidFill>
            </a:endParaRPr>
          </a:p>
        </p:txBody>
      </p:sp>
      <p:sp>
        <p:nvSpPr>
          <p:cNvPr id="25" name="テキスト ボックス 24">
            <a:extLst>
              <a:ext uri="{FF2B5EF4-FFF2-40B4-BE49-F238E27FC236}">
                <a16:creationId xmlns:a16="http://schemas.microsoft.com/office/drawing/2014/main" id="{EEB7F28A-D61B-453B-AFFE-CEDB6CC124E1}"/>
              </a:ext>
            </a:extLst>
          </p:cNvPr>
          <p:cNvSpPr txBox="1"/>
          <p:nvPr/>
        </p:nvSpPr>
        <p:spPr>
          <a:xfrm>
            <a:off x="6355574" y="6310938"/>
            <a:ext cx="1864804" cy="369332"/>
          </a:xfrm>
          <a:prstGeom prst="rect">
            <a:avLst/>
          </a:prstGeom>
          <a:noFill/>
        </p:spPr>
        <p:txBody>
          <a:bodyPr wrap="square">
            <a:spAutoFit/>
          </a:bodyPr>
          <a:lstStyle/>
          <a:p>
            <a:pPr algn="ctr"/>
            <a:r>
              <a:rPr lang="en-US" altLang="ja-JP" sz="1800" b="0" dirty="0">
                <a:solidFill>
                  <a:srgbClr val="494949"/>
                </a:solidFill>
                <a:effectLst/>
                <a:latin typeface="+mn-ea"/>
              </a:rPr>
              <a:t>n_estimators</a:t>
            </a:r>
          </a:p>
        </p:txBody>
      </p:sp>
      <p:sp>
        <p:nvSpPr>
          <p:cNvPr id="26" name="テキスト ボックス 25">
            <a:extLst>
              <a:ext uri="{FF2B5EF4-FFF2-40B4-BE49-F238E27FC236}">
                <a16:creationId xmlns:a16="http://schemas.microsoft.com/office/drawing/2014/main" id="{F437CFF6-F211-44AD-9B54-5463925D1A2B}"/>
              </a:ext>
            </a:extLst>
          </p:cNvPr>
          <p:cNvSpPr txBox="1"/>
          <p:nvPr/>
        </p:nvSpPr>
        <p:spPr>
          <a:xfrm>
            <a:off x="5845117" y="5643622"/>
            <a:ext cx="480251" cy="369332"/>
          </a:xfrm>
          <a:prstGeom prst="rect">
            <a:avLst/>
          </a:prstGeom>
          <a:noFill/>
        </p:spPr>
        <p:txBody>
          <a:bodyPr wrap="square">
            <a:spAutoFit/>
          </a:bodyPr>
          <a:lstStyle/>
          <a:p>
            <a:pPr algn="ctr"/>
            <a:r>
              <a:rPr lang="en-US" altLang="ja-JP" sz="1800" b="0" dirty="0">
                <a:solidFill>
                  <a:srgbClr val="494949"/>
                </a:solidFill>
                <a:effectLst/>
                <a:latin typeface="+mn-ea"/>
              </a:rPr>
              <a:t>5</a:t>
            </a:r>
          </a:p>
        </p:txBody>
      </p:sp>
      <p:sp>
        <p:nvSpPr>
          <p:cNvPr id="27" name="テキスト ボックス 26">
            <a:extLst>
              <a:ext uri="{FF2B5EF4-FFF2-40B4-BE49-F238E27FC236}">
                <a16:creationId xmlns:a16="http://schemas.microsoft.com/office/drawing/2014/main" id="{4E150146-4B0F-42F4-8F30-5AA061291FB2}"/>
              </a:ext>
            </a:extLst>
          </p:cNvPr>
          <p:cNvSpPr txBox="1"/>
          <p:nvPr/>
        </p:nvSpPr>
        <p:spPr>
          <a:xfrm>
            <a:off x="5855872" y="5185136"/>
            <a:ext cx="480251" cy="369332"/>
          </a:xfrm>
          <a:prstGeom prst="rect">
            <a:avLst/>
          </a:prstGeom>
          <a:noFill/>
        </p:spPr>
        <p:txBody>
          <a:bodyPr wrap="square">
            <a:spAutoFit/>
          </a:bodyPr>
          <a:lstStyle/>
          <a:p>
            <a:pPr algn="ctr"/>
            <a:r>
              <a:rPr lang="en-US" altLang="ja-JP" dirty="0">
                <a:solidFill>
                  <a:srgbClr val="494949"/>
                </a:solidFill>
                <a:latin typeface="+mn-ea"/>
              </a:rPr>
              <a:t>4</a:t>
            </a:r>
            <a:endParaRPr lang="en-US" altLang="ja-JP" sz="1800" b="0" dirty="0">
              <a:solidFill>
                <a:srgbClr val="494949"/>
              </a:solidFill>
              <a:effectLst/>
              <a:latin typeface="+mn-ea"/>
            </a:endParaRPr>
          </a:p>
        </p:txBody>
      </p:sp>
      <p:sp>
        <p:nvSpPr>
          <p:cNvPr id="28" name="テキスト ボックス 27">
            <a:extLst>
              <a:ext uri="{FF2B5EF4-FFF2-40B4-BE49-F238E27FC236}">
                <a16:creationId xmlns:a16="http://schemas.microsoft.com/office/drawing/2014/main" id="{FED27415-93F1-4AEF-81EC-A8D472698F74}"/>
              </a:ext>
            </a:extLst>
          </p:cNvPr>
          <p:cNvSpPr txBox="1"/>
          <p:nvPr/>
        </p:nvSpPr>
        <p:spPr>
          <a:xfrm>
            <a:off x="5845118" y="4259644"/>
            <a:ext cx="480251" cy="369332"/>
          </a:xfrm>
          <a:prstGeom prst="rect">
            <a:avLst/>
          </a:prstGeom>
          <a:noFill/>
        </p:spPr>
        <p:txBody>
          <a:bodyPr wrap="square">
            <a:spAutoFit/>
          </a:bodyPr>
          <a:lstStyle/>
          <a:p>
            <a:pPr algn="ctr"/>
            <a:r>
              <a:rPr lang="en-US" altLang="ja-JP" sz="1800" b="0" dirty="0">
                <a:solidFill>
                  <a:srgbClr val="494949"/>
                </a:solidFill>
                <a:effectLst/>
                <a:latin typeface="+mn-ea"/>
              </a:rPr>
              <a:t>2</a:t>
            </a:r>
          </a:p>
        </p:txBody>
      </p:sp>
      <p:sp>
        <p:nvSpPr>
          <p:cNvPr id="29" name="テキスト ボックス 28">
            <a:extLst>
              <a:ext uri="{FF2B5EF4-FFF2-40B4-BE49-F238E27FC236}">
                <a16:creationId xmlns:a16="http://schemas.microsoft.com/office/drawing/2014/main" id="{CB1C35A8-E5BE-4806-80C4-B13BF2EF61B2}"/>
              </a:ext>
            </a:extLst>
          </p:cNvPr>
          <p:cNvSpPr txBox="1"/>
          <p:nvPr/>
        </p:nvSpPr>
        <p:spPr>
          <a:xfrm>
            <a:off x="6267848" y="6047850"/>
            <a:ext cx="480251" cy="369332"/>
          </a:xfrm>
          <a:prstGeom prst="rect">
            <a:avLst/>
          </a:prstGeom>
          <a:noFill/>
        </p:spPr>
        <p:txBody>
          <a:bodyPr wrap="square">
            <a:spAutoFit/>
          </a:bodyPr>
          <a:lstStyle/>
          <a:p>
            <a:pPr algn="ctr"/>
            <a:r>
              <a:rPr lang="en-US" altLang="ja-JP" dirty="0">
                <a:solidFill>
                  <a:srgbClr val="494949"/>
                </a:solidFill>
                <a:latin typeface="+mn-ea"/>
              </a:rPr>
              <a:t>50</a:t>
            </a:r>
            <a:endParaRPr lang="en-US" altLang="ja-JP" sz="1800" b="0" dirty="0">
              <a:solidFill>
                <a:srgbClr val="494949"/>
              </a:solidFill>
              <a:effectLst/>
              <a:latin typeface="+mn-ea"/>
            </a:endParaRPr>
          </a:p>
        </p:txBody>
      </p:sp>
      <p:sp>
        <p:nvSpPr>
          <p:cNvPr id="30" name="テキスト ボックス 29">
            <a:extLst>
              <a:ext uri="{FF2B5EF4-FFF2-40B4-BE49-F238E27FC236}">
                <a16:creationId xmlns:a16="http://schemas.microsoft.com/office/drawing/2014/main" id="{33D9FDCE-9D5F-4AE5-A804-728A8925B40B}"/>
              </a:ext>
            </a:extLst>
          </p:cNvPr>
          <p:cNvSpPr txBox="1"/>
          <p:nvPr/>
        </p:nvSpPr>
        <p:spPr>
          <a:xfrm>
            <a:off x="6697970" y="6051483"/>
            <a:ext cx="687153" cy="369332"/>
          </a:xfrm>
          <a:prstGeom prst="rect">
            <a:avLst/>
          </a:prstGeom>
          <a:noFill/>
        </p:spPr>
        <p:txBody>
          <a:bodyPr wrap="square">
            <a:spAutoFit/>
          </a:bodyPr>
          <a:lstStyle/>
          <a:p>
            <a:pPr algn="ctr"/>
            <a:r>
              <a:rPr lang="en-US" altLang="ja-JP" dirty="0">
                <a:solidFill>
                  <a:srgbClr val="494949"/>
                </a:solidFill>
                <a:latin typeface="+mn-ea"/>
              </a:rPr>
              <a:t>100</a:t>
            </a:r>
            <a:endParaRPr lang="en-US" altLang="ja-JP" sz="1800" b="0" dirty="0">
              <a:solidFill>
                <a:srgbClr val="494949"/>
              </a:solidFill>
              <a:effectLst/>
              <a:latin typeface="+mn-ea"/>
            </a:endParaRPr>
          </a:p>
        </p:txBody>
      </p:sp>
      <p:sp>
        <p:nvSpPr>
          <p:cNvPr id="31" name="テキスト ボックス 30">
            <a:extLst>
              <a:ext uri="{FF2B5EF4-FFF2-40B4-BE49-F238E27FC236}">
                <a16:creationId xmlns:a16="http://schemas.microsoft.com/office/drawing/2014/main" id="{020EF044-D573-48B0-BAED-FC2F1B683EEB}"/>
              </a:ext>
            </a:extLst>
          </p:cNvPr>
          <p:cNvSpPr txBox="1"/>
          <p:nvPr/>
        </p:nvSpPr>
        <p:spPr>
          <a:xfrm>
            <a:off x="7231542" y="6047850"/>
            <a:ext cx="687153" cy="369332"/>
          </a:xfrm>
          <a:prstGeom prst="rect">
            <a:avLst/>
          </a:prstGeom>
          <a:noFill/>
        </p:spPr>
        <p:txBody>
          <a:bodyPr wrap="square">
            <a:spAutoFit/>
          </a:bodyPr>
          <a:lstStyle/>
          <a:p>
            <a:pPr algn="ctr"/>
            <a:r>
              <a:rPr lang="en-US" altLang="ja-JP" dirty="0">
                <a:solidFill>
                  <a:srgbClr val="494949"/>
                </a:solidFill>
                <a:latin typeface="+mn-ea"/>
              </a:rPr>
              <a:t>150</a:t>
            </a:r>
            <a:endParaRPr lang="en-US" altLang="ja-JP" sz="1800" b="0" dirty="0">
              <a:solidFill>
                <a:srgbClr val="494949"/>
              </a:solidFill>
              <a:effectLst/>
              <a:latin typeface="+mn-ea"/>
            </a:endParaRPr>
          </a:p>
        </p:txBody>
      </p:sp>
      <p:sp>
        <p:nvSpPr>
          <p:cNvPr id="32" name="テキスト ボックス 31">
            <a:extLst>
              <a:ext uri="{FF2B5EF4-FFF2-40B4-BE49-F238E27FC236}">
                <a16:creationId xmlns:a16="http://schemas.microsoft.com/office/drawing/2014/main" id="{B30DB5EA-AEAE-4E66-8065-2486B03065B7}"/>
              </a:ext>
            </a:extLst>
          </p:cNvPr>
          <p:cNvSpPr txBox="1"/>
          <p:nvPr/>
        </p:nvSpPr>
        <p:spPr>
          <a:xfrm>
            <a:off x="7760161" y="6050013"/>
            <a:ext cx="687153" cy="369332"/>
          </a:xfrm>
          <a:prstGeom prst="rect">
            <a:avLst/>
          </a:prstGeom>
          <a:noFill/>
        </p:spPr>
        <p:txBody>
          <a:bodyPr wrap="square">
            <a:spAutoFit/>
          </a:bodyPr>
          <a:lstStyle/>
          <a:p>
            <a:pPr algn="ctr"/>
            <a:r>
              <a:rPr lang="en-US" altLang="ja-JP" dirty="0">
                <a:solidFill>
                  <a:srgbClr val="494949"/>
                </a:solidFill>
                <a:latin typeface="+mn-ea"/>
              </a:rPr>
              <a:t>200</a:t>
            </a:r>
            <a:endParaRPr lang="en-US" altLang="ja-JP" sz="1800" b="0" dirty="0">
              <a:solidFill>
                <a:srgbClr val="494949"/>
              </a:solidFill>
              <a:effectLst/>
              <a:latin typeface="+mn-ea"/>
            </a:endParaRPr>
          </a:p>
        </p:txBody>
      </p:sp>
      <p:pic>
        <p:nvPicPr>
          <p:cNvPr id="15" name="図 14">
            <a:extLst>
              <a:ext uri="{FF2B5EF4-FFF2-40B4-BE49-F238E27FC236}">
                <a16:creationId xmlns:a16="http://schemas.microsoft.com/office/drawing/2014/main" id="{0F6B1C7E-012B-4BEA-92D6-3C5D0CD94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2924" y="4014960"/>
            <a:ext cx="3249015" cy="1476217"/>
          </a:xfrm>
          <a:prstGeom prst="rect">
            <a:avLst/>
          </a:prstGeom>
        </p:spPr>
      </p:pic>
      <p:sp>
        <p:nvSpPr>
          <p:cNvPr id="69" name="正方形/長方形 68">
            <a:extLst>
              <a:ext uri="{FF2B5EF4-FFF2-40B4-BE49-F238E27FC236}">
                <a16:creationId xmlns:a16="http://schemas.microsoft.com/office/drawing/2014/main" id="{3B0AC47C-5E2B-47BB-9E61-B390F1D8F28C}"/>
              </a:ext>
            </a:extLst>
          </p:cNvPr>
          <p:cNvSpPr/>
          <p:nvPr/>
        </p:nvSpPr>
        <p:spPr>
          <a:xfrm>
            <a:off x="7287976" y="4158057"/>
            <a:ext cx="522076" cy="457908"/>
          </a:xfrm>
          <a:prstGeom prst="rect">
            <a:avLst/>
          </a:prstGeom>
          <a:noFill/>
          <a:ln w="57150">
            <a:solidFill>
              <a:srgbClr val="FFC21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7203611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5</a:t>
            </a:r>
            <a:r>
              <a:rPr kumimoji="1" lang="en-US" altLang="ja-JP" dirty="0"/>
              <a:t>-4-6.</a:t>
            </a:r>
            <a:r>
              <a:rPr lang="en-US" altLang="ja-JP" dirty="0"/>
              <a:t>GridsearchCV</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236</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dirty="0">
                <a:solidFill>
                  <a:srgbClr val="008000"/>
                </a:solidFill>
                <a:latin typeface="+mn-ea"/>
              </a:rPr>
              <a:t>ライブラリのインポート</a:t>
            </a:r>
            <a:endParaRPr lang="ja-JP" altLang="en-US" sz="1400" b="0" dirty="0">
              <a:solidFill>
                <a:srgbClr val="000000"/>
              </a:solidFill>
              <a:effectLst/>
              <a:latin typeface="+mn-ea"/>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StratifiedKFold # </a:t>
            </a:r>
            <a:r>
              <a:rPr lang="ja-JP" altLang="en-US" sz="1400" b="0" dirty="0">
                <a:solidFill>
                  <a:srgbClr val="000000"/>
                </a:solidFill>
                <a:effectLst/>
                <a:latin typeface="+mn-ea"/>
              </a:rPr>
              <a:t>交差検証用ライブラリ</a:t>
            </a:r>
            <a:endParaRPr lang="en-US" altLang="ja-JP" sz="1400" b="0" dirty="0">
              <a:solidFill>
                <a:srgbClr val="000000"/>
              </a:solidFill>
              <a:effectLst/>
              <a:latin typeface="+mn-ea"/>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GridSearchCV  # </a:t>
            </a:r>
            <a:r>
              <a:rPr lang="ja-JP" altLang="en-US" sz="1400" b="0" dirty="0">
                <a:solidFill>
                  <a:srgbClr val="000000"/>
                </a:solidFill>
                <a:effectLst/>
                <a:latin typeface="+mn-ea"/>
              </a:rPr>
              <a:t>グリッドサーチ用ライブラリ</a:t>
            </a:r>
            <a:endParaRPr lang="en-US" altLang="ja-JP" sz="1400" b="0" dirty="0">
              <a:solidFill>
                <a:srgbClr val="000000"/>
              </a:solidFill>
              <a:effectLst/>
              <a:latin typeface="+mn-ea"/>
            </a:endParaRPr>
          </a:p>
          <a:p>
            <a:br>
              <a:rPr lang="en-US" altLang="ja-JP" sz="1400" b="0" dirty="0">
                <a:solidFill>
                  <a:srgbClr val="000000"/>
                </a:solidFill>
                <a:effectLst/>
                <a:latin typeface="+mn-ea"/>
              </a:rPr>
            </a:br>
            <a:r>
              <a:rPr lang="en-US" altLang="ja-JP" sz="1400" b="0" dirty="0" err="1">
                <a:solidFill>
                  <a:srgbClr val="000000"/>
                </a:solidFill>
                <a:effectLst/>
                <a:latin typeface="+mn-ea"/>
              </a:rPr>
              <a:t>param_grid</a:t>
            </a:r>
            <a:r>
              <a:rPr lang="en-US" altLang="ja-JP" sz="1400" b="0" dirty="0">
                <a:solidFill>
                  <a:srgbClr val="000000"/>
                </a:solidFill>
                <a:effectLst/>
                <a:latin typeface="+mn-ea"/>
              </a:rPr>
              <a:t> = {</a:t>
            </a:r>
            <a:r>
              <a:rPr lang="en-US" altLang="ja-JP" sz="1400" b="0" dirty="0">
                <a:solidFill>
                  <a:srgbClr val="A31515"/>
                </a:solidFill>
                <a:effectLst/>
                <a:latin typeface="+mn-ea"/>
              </a:rPr>
              <a:t>"</a:t>
            </a:r>
            <a:r>
              <a:rPr lang="en-US" altLang="ja-JP" sz="1400" b="0" dirty="0" err="1">
                <a:solidFill>
                  <a:srgbClr val="A31515"/>
                </a:solidFill>
                <a:effectLst/>
                <a:latin typeface="+mn-ea"/>
              </a:rPr>
              <a:t>learning_rate</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09885A"/>
                </a:solidFill>
                <a:effectLst/>
                <a:latin typeface="+mn-ea"/>
              </a:rPr>
              <a:t>0.1</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a:t>
            </a:r>
            <a:r>
              <a:rPr lang="en-US" altLang="ja-JP" sz="1400" b="0" dirty="0" err="1">
                <a:solidFill>
                  <a:srgbClr val="A31515"/>
                </a:solidFill>
                <a:effectLst/>
                <a:latin typeface="+mn-ea"/>
              </a:rPr>
              <a:t>num_leaves</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09885A"/>
                </a:solidFill>
                <a:effectLst/>
                <a:latin typeface="+mn-ea"/>
              </a:rPr>
              <a:t>3</a:t>
            </a:r>
            <a:r>
              <a:rPr lang="en-US" altLang="ja-JP" sz="1400" b="0" dirty="0">
                <a:solidFill>
                  <a:srgbClr val="000000"/>
                </a:solidFill>
                <a:effectLst/>
                <a:latin typeface="+mn-ea"/>
              </a:rPr>
              <a:t>, </a:t>
            </a:r>
            <a:r>
              <a:rPr lang="en-US" altLang="ja-JP" sz="1400" b="0" dirty="0">
                <a:solidFill>
                  <a:srgbClr val="09885A"/>
                </a:solidFill>
                <a:effectLst/>
                <a:latin typeface="+mn-ea"/>
              </a:rPr>
              <a:t>4</a:t>
            </a:r>
            <a:r>
              <a:rPr lang="en-US" altLang="ja-JP" sz="1400" b="0" dirty="0">
                <a:solidFill>
                  <a:srgbClr val="000000"/>
                </a:solidFill>
                <a:effectLst/>
                <a:latin typeface="+mn-ea"/>
              </a:rPr>
              <a:t>, </a:t>
            </a:r>
            <a:r>
              <a:rPr lang="en-US" altLang="ja-JP" sz="1400" b="0" dirty="0">
                <a:solidFill>
                  <a:srgbClr val="09885A"/>
                </a:solidFill>
                <a:effectLst/>
                <a:latin typeface="+mn-ea"/>
              </a:rPr>
              <a:t>5</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a:t>
            </a:r>
            <a:r>
              <a:rPr lang="en-US" altLang="ja-JP" sz="1400" b="0" dirty="0" err="1">
                <a:solidFill>
                  <a:srgbClr val="A31515"/>
                </a:solidFill>
                <a:effectLst/>
                <a:latin typeface="+mn-ea"/>
              </a:rPr>
              <a:t>colsample_bytree</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09885A"/>
                </a:solidFill>
                <a:effectLst/>
                <a:latin typeface="+mn-ea"/>
              </a:rPr>
              <a:t>0.6</a:t>
            </a:r>
            <a:r>
              <a:rPr lang="en-US" altLang="ja-JP" sz="1400" b="0" dirty="0">
                <a:solidFill>
                  <a:srgbClr val="000000"/>
                </a:solidFill>
                <a:effectLst/>
                <a:latin typeface="+mn-ea"/>
              </a:rPr>
              <a:t>, </a:t>
            </a:r>
            <a:r>
              <a:rPr lang="en-US" altLang="ja-JP" sz="1400" b="0" dirty="0">
                <a:solidFill>
                  <a:srgbClr val="09885A"/>
                </a:solidFill>
                <a:effectLst/>
                <a:latin typeface="+mn-ea"/>
              </a:rPr>
              <a:t>0.8</a:t>
            </a:r>
            <a:r>
              <a:rPr lang="en-US" altLang="ja-JP" sz="1400" b="0" dirty="0">
                <a:solidFill>
                  <a:srgbClr val="000000"/>
                </a:solidFill>
                <a:effectLst/>
                <a:latin typeface="+mn-ea"/>
              </a:rPr>
              <a:t>, </a:t>
            </a:r>
            <a:r>
              <a:rPr lang="en-US" altLang="ja-JP" sz="1400" b="0" dirty="0">
                <a:solidFill>
                  <a:srgbClr val="09885A"/>
                </a:solidFill>
                <a:effectLst/>
                <a:latin typeface="+mn-ea"/>
              </a:rPr>
              <a:t>1</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"subsample"</a:t>
            </a:r>
            <a:r>
              <a:rPr lang="en-US" altLang="ja-JP" sz="1400" b="0" dirty="0">
                <a:solidFill>
                  <a:srgbClr val="000000"/>
                </a:solidFill>
                <a:effectLst/>
                <a:latin typeface="+mn-ea"/>
              </a:rPr>
              <a:t>: [</a:t>
            </a:r>
            <a:r>
              <a:rPr lang="en-US" altLang="ja-JP" sz="1400" b="0" dirty="0">
                <a:solidFill>
                  <a:srgbClr val="09885A"/>
                </a:solidFill>
                <a:effectLst/>
                <a:latin typeface="+mn-ea"/>
              </a:rPr>
              <a:t>0.6</a:t>
            </a:r>
            <a:r>
              <a:rPr lang="en-US" altLang="ja-JP" sz="1400" b="0" dirty="0">
                <a:solidFill>
                  <a:srgbClr val="000000"/>
                </a:solidFill>
                <a:effectLst/>
                <a:latin typeface="+mn-ea"/>
              </a:rPr>
              <a:t>, </a:t>
            </a:r>
            <a:r>
              <a:rPr lang="en-US" altLang="ja-JP" sz="1400" b="0" dirty="0">
                <a:solidFill>
                  <a:srgbClr val="09885A"/>
                </a:solidFill>
                <a:effectLst/>
                <a:latin typeface="+mn-ea"/>
              </a:rPr>
              <a:t>0.8</a:t>
            </a:r>
            <a:r>
              <a:rPr lang="en-US" altLang="ja-JP" sz="1400" b="0" dirty="0">
                <a:solidFill>
                  <a:srgbClr val="000000"/>
                </a:solidFill>
                <a:effectLst/>
                <a:latin typeface="+mn-ea"/>
              </a:rPr>
              <a:t>, </a:t>
            </a:r>
            <a:r>
              <a:rPr lang="en-US" altLang="ja-JP" sz="1400" b="0" dirty="0">
                <a:solidFill>
                  <a:srgbClr val="09885A"/>
                </a:solidFill>
                <a:effectLst/>
                <a:latin typeface="+mn-ea"/>
              </a:rPr>
              <a:t>1</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a:t>
            </a:r>
            <a:r>
              <a:rPr lang="en-US" altLang="ja-JP" sz="1400" b="0" dirty="0" err="1">
                <a:solidFill>
                  <a:srgbClr val="A31515"/>
                </a:solidFill>
                <a:effectLst/>
                <a:latin typeface="+mn-ea"/>
              </a:rPr>
              <a:t>n_estimators</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09885A"/>
                </a:solidFill>
                <a:effectLst/>
                <a:latin typeface="+mn-ea"/>
              </a:rPr>
              <a:t>50</a:t>
            </a:r>
            <a:r>
              <a:rPr lang="en-US" altLang="ja-JP" sz="1400" b="0" dirty="0">
                <a:solidFill>
                  <a:srgbClr val="000000"/>
                </a:solidFill>
                <a:effectLst/>
                <a:latin typeface="+mn-ea"/>
              </a:rPr>
              <a:t>, </a:t>
            </a:r>
            <a:r>
              <a:rPr lang="en-US" altLang="ja-JP" sz="1400" b="0" dirty="0">
                <a:solidFill>
                  <a:srgbClr val="09885A"/>
                </a:solidFill>
                <a:effectLst/>
                <a:latin typeface="+mn-ea"/>
              </a:rPr>
              <a:t>70</a:t>
            </a:r>
            <a:r>
              <a:rPr lang="en-US" altLang="ja-JP" sz="1400" b="0" dirty="0">
                <a:solidFill>
                  <a:srgbClr val="000000"/>
                </a:solidFill>
                <a:effectLst/>
                <a:latin typeface="+mn-ea"/>
              </a:rPr>
              <a:t> ,</a:t>
            </a:r>
            <a:r>
              <a:rPr lang="en-US" altLang="ja-JP" sz="1400" b="0" dirty="0">
                <a:solidFill>
                  <a:srgbClr val="09885A"/>
                </a:solidFill>
                <a:effectLst/>
                <a:latin typeface="+mn-ea"/>
              </a:rPr>
              <a:t>100</a:t>
            </a:r>
            <a:r>
              <a:rPr lang="en-US" altLang="ja-JP" sz="1400" b="0" dirty="0">
                <a:solidFill>
                  <a:srgbClr val="000000"/>
                </a:solidFill>
                <a:effectLst/>
                <a:latin typeface="+mn-ea"/>
              </a:rPr>
              <a:t>]</a:t>
            </a:r>
          </a:p>
          <a:p>
            <a:r>
              <a:rPr lang="en-US" altLang="ja-JP" sz="1400" b="0" dirty="0">
                <a:solidFill>
                  <a:srgbClr val="000000"/>
                </a:solidFill>
                <a:effectLst/>
                <a:latin typeface="Courier New" panose="02070309020205020404" pitchFamily="49" charset="0"/>
              </a:rPr>
              <a:t>             } </a:t>
            </a:r>
          </a:p>
          <a:p>
            <a:r>
              <a:rPr lang="en-US" altLang="ja-JP" sz="1400" b="0" dirty="0" err="1">
                <a:solidFill>
                  <a:srgbClr val="000000"/>
                </a:solidFill>
                <a:effectLst/>
                <a:latin typeface="+mn-ea"/>
              </a:rPr>
              <a:t>gscv</a:t>
            </a:r>
            <a:r>
              <a:rPr lang="en-US" altLang="ja-JP" sz="1400" b="0" dirty="0">
                <a:solidFill>
                  <a:srgbClr val="000000"/>
                </a:solidFill>
                <a:effectLst/>
                <a:latin typeface="+mn-ea"/>
              </a:rPr>
              <a:t> = GridSearchCV(estimator = LGBMRegressor(random_state = </a:t>
            </a:r>
            <a:r>
              <a:rPr lang="en-US" altLang="ja-JP" sz="1400" b="0" dirty="0">
                <a:solidFill>
                  <a:srgbClr val="09885A"/>
                </a:solidFill>
                <a:effectLst/>
                <a:latin typeface="+mn-ea"/>
              </a:rPr>
              <a:t>0</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パラメータ探索するモデル</a:t>
            </a:r>
            <a:r>
              <a:rPr lang="ja-JP" altLang="en-US" sz="1400" dirty="0">
                <a:solidFill>
                  <a:srgbClr val="008000"/>
                </a:solidFill>
                <a:latin typeface="+mn-ea"/>
              </a:rPr>
              <a:t>を指定</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param_grid = param_grid,              			</a:t>
            </a:r>
            <a:r>
              <a:rPr lang="ja-JP" altLang="en-US" sz="1400" dirty="0">
                <a:solidFill>
                  <a:srgbClr val="000000"/>
                </a:solidFill>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探索するパラメータのリスト</a:t>
            </a:r>
            <a:endParaRPr lang="en-US" altLang="ja-JP" sz="1400" b="0" dirty="0">
              <a:solidFill>
                <a:srgbClr val="008000"/>
              </a:solidFill>
              <a:effectLst/>
              <a:latin typeface="+mn-ea"/>
            </a:endParaRPr>
          </a:p>
          <a:p>
            <a:r>
              <a:rPr lang="en-US" altLang="ja-JP" sz="1400" b="0" dirty="0">
                <a:solidFill>
                  <a:srgbClr val="000000"/>
                </a:solidFill>
                <a:effectLst/>
                <a:latin typeface="+mn-ea"/>
              </a:rPr>
              <a:t>			</a:t>
            </a:r>
            <a:r>
              <a:rPr lang="ja-JP" altLang="en-US" sz="1400" dirty="0">
                <a:solidFill>
                  <a:srgbClr val="000000"/>
                </a:solidFill>
                <a:latin typeface="+mn-ea"/>
              </a:rPr>
              <a:t>    </a:t>
            </a:r>
            <a:r>
              <a:rPr lang="en-US" altLang="ja-JP" sz="1400" dirty="0">
                <a:solidFill>
                  <a:srgbClr val="379937"/>
                </a:solidFill>
                <a:latin typeface="+mn-ea"/>
              </a:rPr>
              <a:t>#</a:t>
            </a:r>
            <a:r>
              <a:rPr lang="en-US" altLang="ja-JP" sz="1400" b="0" dirty="0">
                <a:solidFill>
                  <a:srgbClr val="379937"/>
                </a:solidFill>
                <a:effectLst/>
                <a:latin typeface="+mn-ea"/>
              </a:rPr>
              <a:t>scoring=‘f1’,	</a:t>
            </a:r>
            <a:r>
              <a:rPr lang="en-US" altLang="ja-JP" sz="1400" dirty="0">
                <a:solidFill>
                  <a:srgbClr val="379937"/>
                </a:solidFill>
                <a:latin typeface="+mn-ea"/>
              </a:rPr>
              <a:t> </a:t>
            </a:r>
            <a:r>
              <a:rPr lang="en-US" altLang="ja-JP" sz="1400" b="0" dirty="0">
                <a:solidFill>
                  <a:srgbClr val="379937"/>
                </a:solidFill>
                <a:effectLst/>
                <a:latin typeface="+mn-ea"/>
              </a:rPr>
              <a:t># </a:t>
            </a:r>
            <a:r>
              <a:rPr lang="ja-JP" altLang="en-US" sz="1400" b="0" dirty="0">
                <a:solidFill>
                  <a:srgbClr val="379937"/>
                </a:solidFill>
                <a:effectLst/>
                <a:latin typeface="+mn-ea"/>
              </a:rPr>
              <a:t>評価指標を選択することもできる。デフォルトでは精度</a:t>
            </a:r>
          </a:p>
          <a:p>
            <a:r>
              <a:rPr lang="ja-JP" altLang="en-US" sz="1400" b="0" dirty="0">
                <a:solidFill>
                  <a:srgbClr val="000000"/>
                </a:solidFill>
                <a:effectLst/>
                <a:latin typeface="+mn-ea"/>
              </a:rPr>
              <a:t>                           </a:t>
            </a:r>
            <a:r>
              <a:rPr lang="en-US" altLang="ja-JP" sz="1400" b="0" dirty="0">
                <a:solidFill>
                  <a:srgbClr val="000000"/>
                </a:solidFill>
                <a:effectLst/>
                <a:latin typeface="+mn-ea"/>
              </a:rPr>
              <a:t>cv = </a:t>
            </a:r>
            <a:r>
              <a:rPr lang="en-US" altLang="ja-JP" sz="1400" b="0" dirty="0">
                <a:solidFill>
                  <a:srgbClr val="09885A"/>
                </a:solidFill>
                <a:effectLst/>
                <a:latin typeface="+mn-ea"/>
              </a:rPr>
              <a:t>4</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交差検証のデータの分割数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verbose=</a:t>
            </a:r>
            <a:r>
              <a:rPr lang="en-US" altLang="ja-JP" sz="1400" b="0" dirty="0">
                <a:solidFill>
                  <a:srgbClr val="09885A"/>
                </a:solidFill>
                <a:effectLst/>
                <a:latin typeface="+mn-ea"/>
              </a:rPr>
              <a:t>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ログをどれだけ出力するか。進み具合のわかる</a:t>
            </a:r>
            <a:r>
              <a:rPr lang="en-US" altLang="ja-JP" sz="1400" b="0" dirty="0">
                <a:solidFill>
                  <a:srgbClr val="008000"/>
                </a:solidFill>
                <a:effectLst/>
                <a:latin typeface="+mn-ea"/>
              </a:rPr>
              <a:t>2</a:t>
            </a:r>
            <a:r>
              <a:rPr lang="ja-JP" altLang="en-US" sz="1400" b="0" dirty="0">
                <a:solidFill>
                  <a:srgbClr val="008000"/>
                </a:solidFill>
                <a:effectLst/>
                <a:latin typeface="+mn-ea"/>
              </a:rPr>
              <a:t>がおすすめ</a:t>
            </a:r>
            <a:endParaRPr lang="ja-JP" altLang="en-US" sz="1400" b="0" dirty="0">
              <a:solidFill>
                <a:srgbClr val="000000"/>
              </a:solidFill>
              <a:effectLst/>
              <a:latin typeface="+mn-ea"/>
            </a:endParaRPr>
          </a:p>
          <a:p>
            <a:r>
              <a:rPr lang="en-US" altLang="ja-JP" sz="1400" b="0" dirty="0" err="1">
                <a:solidFill>
                  <a:srgbClr val="000000"/>
                </a:solidFill>
                <a:effectLst/>
                <a:latin typeface="+mn-ea"/>
              </a:rPr>
              <a:t>gscv.fit</a:t>
            </a:r>
            <a:r>
              <a:rPr lang="en-US" altLang="ja-JP" sz="1400" b="0" dirty="0">
                <a:solidFill>
                  <a:srgbClr val="000000"/>
                </a:solidFill>
                <a:effectLst/>
                <a:latin typeface="+mn-ea"/>
              </a:rPr>
              <a:t>(x, y)		</a:t>
            </a:r>
            <a:r>
              <a:rPr lang="en-US" altLang="ja-JP" sz="1400" b="0" dirty="0">
                <a:solidFill>
                  <a:srgbClr val="379937"/>
                </a:solidFill>
                <a:effectLst/>
                <a:latin typeface="+mn-ea"/>
              </a:rPr>
              <a:t># </a:t>
            </a:r>
            <a:r>
              <a:rPr lang="ja-JP" altLang="en-US" sz="1400" b="0" dirty="0">
                <a:solidFill>
                  <a:srgbClr val="379937"/>
                </a:solidFill>
                <a:effectLst/>
                <a:latin typeface="+mn-ea"/>
              </a:rPr>
              <a:t>グリッドサーチ開始</a:t>
            </a:r>
            <a:r>
              <a:rPr lang="ja-JP" altLang="en-US" sz="1400" dirty="0">
                <a:solidFill>
                  <a:srgbClr val="379937"/>
                </a:solidFill>
                <a:latin typeface="+mn-ea"/>
              </a:rPr>
              <a:t>（分割前の全データを使用）</a:t>
            </a:r>
            <a:endParaRPr lang="en-US" altLang="ja-JP" sz="1400" b="0" dirty="0">
              <a:solidFill>
                <a:srgbClr val="379937"/>
              </a:solidFill>
              <a:effectLst/>
              <a:latin typeface="+mn-ea"/>
            </a:endParaRPr>
          </a:p>
          <a:p>
            <a:endParaRPr lang="en-US" altLang="ja-JP" sz="1400" b="0" dirty="0">
              <a:solidFill>
                <a:srgbClr val="000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最高性能のモデルを取得</a:t>
            </a:r>
            <a:endParaRPr lang="en-US" altLang="ja-JP" sz="1400" dirty="0">
              <a:solidFill>
                <a:srgbClr val="000000"/>
              </a:solidFill>
              <a:latin typeface="+mn-ea"/>
            </a:endParaRPr>
          </a:p>
          <a:p>
            <a:r>
              <a:rPr lang="en-US" altLang="ja-JP" sz="1400" dirty="0">
                <a:solidFill>
                  <a:srgbClr val="008000"/>
                </a:solidFill>
                <a:effectLst/>
                <a:latin typeface="+mn-ea"/>
              </a:rPr>
              <a:t># GridSearchCV</a:t>
            </a:r>
            <a:r>
              <a:rPr lang="ja-JP" altLang="en-US" sz="1400" dirty="0">
                <a:solidFill>
                  <a:srgbClr val="008000"/>
                </a:solidFill>
                <a:effectLst/>
                <a:latin typeface="+mn-ea"/>
              </a:rPr>
              <a:t>は最高精度のパラメータで、すべてのデータを使用して再度学習したモデルを取得できる。</a:t>
            </a:r>
            <a:endParaRPr lang="en-US" altLang="ja-JP" sz="1400" dirty="0">
              <a:solidFill>
                <a:srgbClr val="000000"/>
              </a:solidFill>
              <a:effectLst/>
              <a:latin typeface="+mn-ea"/>
            </a:endParaRPr>
          </a:p>
          <a:p>
            <a:r>
              <a:rPr lang="en-US" altLang="ja-JP" sz="1400" b="0" dirty="0">
                <a:solidFill>
                  <a:srgbClr val="000000"/>
                </a:solidFill>
                <a:effectLst/>
                <a:latin typeface="+mn-ea"/>
              </a:rPr>
              <a:t>best = gscv.best_estimator_</a:t>
            </a:r>
          </a:p>
          <a:p>
            <a:endParaRPr lang="en-US" altLang="ja-JP" sz="1400" b="0" dirty="0">
              <a:solidFill>
                <a:srgbClr val="000000"/>
              </a:solidFill>
              <a:effectLst/>
              <a:latin typeface="+mn-ea"/>
            </a:endParaRPr>
          </a:p>
          <a:p>
            <a:r>
              <a:rPr lang="en-US" altLang="ja-JP" sz="1400" b="0" dirty="0">
                <a:solidFill>
                  <a:srgbClr val="795E26"/>
                </a:solidFill>
                <a:effectLst/>
                <a:latin typeface="+mn-ea"/>
              </a:rPr>
              <a:t>print</a:t>
            </a:r>
            <a:r>
              <a:rPr lang="en-US" altLang="ja-JP" sz="1400" b="0" dirty="0">
                <a:solidFill>
                  <a:srgbClr val="000000"/>
                </a:solidFill>
                <a:effectLst/>
                <a:latin typeface="+mn-ea"/>
              </a:rPr>
              <a:t>(best)</a:t>
            </a:r>
          </a:p>
          <a:p>
            <a:r>
              <a:rPr lang="fr-FR" altLang="ja-JP" sz="1400" b="0" dirty="0">
                <a:solidFill>
                  <a:srgbClr val="795E26"/>
                </a:solidFill>
                <a:effectLst/>
                <a:latin typeface="+mn-ea"/>
              </a:rPr>
              <a:t>print</a:t>
            </a:r>
            <a:r>
              <a:rPr lang="fr-FR" altLang="ja-JP" sz="1400" b="0" dirty="0">
                <a:solidFill>
                  <a:srgbClr val="000000"/>
                </a:solidFill>
                <a:effectLst/>
                <a:latin typeface="+mn-ea"/>
              </a:rPr>
              <a:t>(best.score(x,y))</a:t>
            </a:r>
          </a:p>
          <a:p>
            <a:endParaRPr lang="en-US" altLang="ja-JP" sz="1400" b="0" dirty="0">
              <a:solidFill>
                <a:srgbClr val="000000"/>
              </a:solidFill>
              <a:effectLst/>
              <a:latin typeface="+mn-ea"/>
            </a:endParaRPr>
          </a:p>
        </p:txBody>
      </p:sp>
    </p:spTree>
    <p:extLst>
      <p:ext uri="{BB962C8B-B14F-4D97-AF65-F5344CB8AC3E}">
        <p14:creationId xmlns:p14="http://schemas.microsoft.com/office/powerpoint/2010/main" val="13364487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5-4-7.</a:t>
            </a:r>
            <a:r>
              <a:rPr kumimoji="1" lang="ja-JP" altLang="en-US" dirty="0"/>
              <a:t>プログラ</a:t>
            </a:r>
            <a:r>
              <a:rPr lang="ja-JP" altLang="en-US" dirty="0"/>
              <a:t>ムのダイジェスト①</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237</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ライブラリのインポート</a:t>
            </a:r>
            <a:endParaRPr lang="ja-JP" altLang="en-US" sz="1400" b="0" dirty="0">
              <a:solidFill>
                <a:srgbClr val="000000"/>
              </a:solidFill>
              <a:effectLst/>
              <a:latin typeface="+mn-ea"/>
            </a:endParaRPr>
          </a:p>
          <a:p>
            <a:r>
              <a:rPr lang="en-US" altLang="ja-JP" sz="1400" b="0" dirty="0">
                <a:solidFill>
                  <a:srgbClr val="AF00DB"/>
                </a:solidFill>
                <a:effectLst/>
                <a:latin typeface="+mn-ea"/>
              </a:rPr>
              <a:t>import</a:t>
            </a:r>
            <a:r>
              <a:rPr lang="en-US" altLang="ja-JP" sz="1400" b="0" dirty="0">
                <a:solidFill>
                  <a:srgbClr val="000000"/>
                </a:solidFill>
                <a:effectLst/>
                <a:latin typeface="+mn-ea"/>
              </a:rPr>
              <a:t> numpy </a:t>
            </a:r>
            <a:r>
              <a:rPr lang="en-US" altLang="ja-JP" sz="1400" b="0" dirty="0">
                <a:solidFill>
                  <a:srgbClr val="AF00DB"/>
                </a:solidFill>
                <a:effectLst/>
                <a:latin typeface="+mn-ea"/>
              </a:rPr>
              <a:t>as</a:t>
            </a:r>
            <a:r>
              <a:rPr lang="en-US" altLang="ja-JP" sz="1400" b="0" dirty="0">
                <a:solidFill>
                  <a:srgbClr val="000000"/>
                </a:solidFill>
                <a:effectLst/>
                <a:latin typeface="+mn-ea"/>
              </a:rPr>
              <a:t> np</a:t>
            </a:r>
          </a:p>
          <a:p>
            <a:r>
              <a:rPr lang="en-US" altLang="ja-JP" sz="1400" b="0" dirty="0">
                <a:solidFill>
                  <a:srgbClr val="AF00DB"/>
                </a:solidFill>
                <a:effectLst/>
                <a:latin typeface="+mn-ea"/>
              </a:rPr>
              <a:t>import</a:t>
            </a:r>
            <a:r>
              <a:rPr lang="en-US" altLang="ja-JP" sz="1400" b="0" dirty="0">
                <a:solidFill>
                  <a:srgbClr val="000000"/>
                </a:solidFill>
                <a:effectLst/>
                <a:latin typeface="+mn-ea"/>
              </a:rPr>
              <a:t> pandas </a:t>
            </a:r>
            <a:r>
              <a:rPr lang="en-US" altLang="ja-JP" sz="1400" b="0" dirty="0">
                <a:solidFill>
                  <a:srgbClr val="AF00DB"/>
                </a:solidFill>
                <a:effectLst/>
                <a:latin typeface="+mn-ea"/>
              </a:rPr>
              <a:t>as</a:t>
            </a:r>
            <a:r>
              <a:rPr lang="en-US" altLang="ja-JP" sz="1400" b="0" dirty="0">
                <a:solidFill>
                  <a:srgbClr val="000000"/>
                </a:solidFill>
                <a:effectLst/>
                <a:latin typeface="+mn-ea"/>
              </a:rPr>
              <a:t> pd</a:t>
            </a:r>
          </a:p>
          <a:p>
            <a:r>
              <a:rPr lang="en-US" altLang="ja-JP" sz="1400" b="0" dirty="0">
                <a:solidFill>
                  <a:srgbClr val="AF00DB"/>
                </a:solidFill>
                <a:effectLst/>
                <a:latin typeface="+mn-ea"/>
              </a:rPr>
              <a:t>from</a:t>
            </a:r>
            <a:r>
              <a:rPr lang="en-US" altLang="ja-JP" sz="1400" b="0" dirty="0">
                <a:solidFill>
                  <a:srgbClr val="000000"/>
                </a:solidFill>
                <a:effectLst/>
                <a:latin typeface="+mn-ea"/>
              </a:rPr>
              <a:t> lightgbm </a:t>
            </a:r>
            <a:r>
              <a:rPr lang="en-US" altLang="ja-JP" sz="1400" b="0" dirty="0">
                <a:solidFill>
                  <a:srgbClr val="AF00DB"/>
                </a:solidFill>
                <a:effectLst/>
                <a:latin typeface="+mn-ea"/>
              </a:rPr>
              <a:t>import</a:t>
            </a:r>
            <a:r>
              <a:rPr lang="en-US" altLang="ja-JP" sz="1400" b="0" dirty="0">
                <a:solidFill>
                  <a:srgbClr val="000000"/>
                </a:solidFill>
                <a:effectLst/>
                <a:latin typeface="+mn-ea"/>
              </a:rPr>
              <a:t> LGBMRegressor</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train_test_split</a:t>
            </a:r>
          </a:p>
          <a:p>
            <a:r>
              <a:rPr lang="en-US" altLang="ja-JP" sz="1400" b="0" dirty="0">
                <a:solidFill>
                  <a:srgbClr val="008000"/>
                </a:solidFill>
                <a:effectLst/>
                <a:latin typeface="+mn-ea"/>
              </a:rPr>
              <a:t># </a:t>
            </a:r>
            <a:r>
              <a:rPr lang="ja-JP" altLang="en-US" sz="1400" b="0" dirty="0">
                <a:solidFill>
                  <a:srgbClr val="008000"/>
                </a:solidFill>
                <a:effectLst/>
                <a:latin typeface="+mn-ea"/>
              </a:rPr>
              <a:t>データの準備</a:t>
            </a:r>
            <a:endParaRPr lang="ja-JP" altLang="en-US" sz="1400" b="0" dirty="0">
              <a:solidFill>
                <a:srgbClr val="000000"/>
              </a:solidFill>
              <a:effectLst/>
              <a:latin typeface="+mn-ea"/>
            </a:endParaRPr>
          </a:p>
          <a:p>
            <a:r>
              <a:rPr lang="en-US" altLang="ja-JP" sz="1400" b="0" dirty="0">
                <a:solidFill>
                  <a:srgbClr val="000000"/>
                </a:solidFill>
                <a:effectLst/>
                <a:latin typeface="+mn-ea"/>
              </a:rPr>
              <a:t>totsuka_kodate = pd.read_csv(</a:t>
            </a:r>
            <a:r>
              <a:rPr lang="en-US" altLang="ja-JP" sz="1400" b="0" dirty="0">
                <a:solidFill>
                  <a:srgbClr val="A31515"/>
                </a:solidFill>
                <a:effectLst/>
                <a:latin typeface="+mn-ea"/>
              </a:rPr>
              <a:t>"/content/drive/MyDrive/mlho/data/totsuka_kodate.csv"</a:t>
            </a:r>
            <a:r>
              <a:rPr lang="en-US" altLang="ja-JP" sz="1400" b="0" dirty="0">
                <a:solidFill>
                  <a:srgbClr val="000000"/>
                </a:solidFill>
                <a:effectLst/>
                <a:latin typeface="+mn-ea"/>
              </a:rPr>
              <a:t>)</a:t>
            </a:r>
          </a:p>
          <a:p>
            <a:r>
              <a:rPr lang="en-US" altLang="ja-JP" sz="1400" b="0" dirty="0">
                <a:solidFill>
                  <a:srgbClr val="000000"/>
                </a:solidFill>
                <a:effectLst/>
                <a:latin typeface="+mn-ea"/>
              </a:rPr>
              <a:t>train_x = pd.get_dummies( totsuka_kodate[[</a:t>
            </a:r>
            <a:r>
              <a:rPr lang="en-US" altLang="ja-JP" sz="1400" b="0" dirty="0">
                <a:solidFill>
                  <a:srgbClr val="A31515"/>
                </a:solidFill>
                <a:effectLst/>
                <a:latin typeface="+mn-ea"/>
              </a:rPr>
              <a:t>'</a:t>
            </a:r>
            <a:r>
              <a:rPr lang="ja-JP" altLang="en-US" sz="1400" b="0" dirty="0">
                <a:solidFill>
                  <a:srgbClr val="A31515"/>
                </a:solidFill>
                <a:effectLst/>
                <a:latin typeface="+mn-ea"/>
              </a:rPr>
              <a:t>築年数</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最寄駅距離（分）</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延床面積（㎡）</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dirty="0">
                <a:solidFill>
                  <a:srgbClr val="000000"/>
                </a:solidFill>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面積（㎡）</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前面道路幅員（ｍ）</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地区名</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前面道路種類</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A31515"/>
                </a:solidFill>
                <a:effectLst/>
                <a:latin typeface="+mn-ea"/>
              </a:rPr>
              <a:t>'</a:t>
            </a:r>
            <a:r>
              <a:rPr lang="ja-JP" altLang="en-US" sz="1400" b="0" dirty="0">
                <a:solidFill>
                  <a:srgbClr val="A31515"/>
                </a:solidFill>
                <a:effectLst/>
                <a:latin typeface="+mn-ea"/>
              </a:rPr>
              <a:t>土地の形状</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000000"/>
                </a:solidFill>
                <a:effectLst/>
                <a:latin typeface="+mn-ea"/>
              </a:rPr>
              <a:t>train_y = totsuka_kodate[</a:t>
            </a:r>
            <a:r>
              <a:rPr lang="en-US" altLang="ja-JP" sz="1400" b="0" dirty="0">
                <a:solidFill>
                  <a:srgbClr val="A31515"/>
                </a:solidFill>
                <a:effectLst/>
                <a:latin typeface="+mn-ea"/>
              </a:rPr>
              <a:t>'</a:t>
            </a:r>
            <a:r>
              <a:rPr lang="ja-JP" altLang="en-US" sz="1400" b="0" dirty="0">
                <a:solidFill>
                  <a:srgbClr val="A31515"/>
                </a:solidFill>
                <a:effectLst/>
                <a:latin typeface="+mn-ea"/>
              </a:rPr>
              <a:t>取引価格</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000000"/>
                </a:solidFill>
                <a:effectLst/>
                <a:latin typeface="+mn-ea"/>
              </a:rPr>
              <a:t>train_x, val_x, train_y, val_y = train_test_split(train_x, train_y, train_size=</a:t>
            </a:r>
            <a:r>
              <a:rPr lang="en-US" altLang="ja-JP" sz="1400" b="0" dirty="0">
                <a:solidFill>
                  <a:srgbClr val="09885A"/>
                </a:solidFill>
                <a:effectLst/>
                <a:latin typeface="+mn-ea"/>
              </a:rPr>
              <a:t>0.7</a:t>
            </a:r>
            <a:r>
              <a:rPr lang="en-US" altLang="ja-JP" sz="1400" b="0" dirty="0">
                <a:solidFill>
                  <a:srgbClr val="000000"/>
                </a:solidFill>
                <a:effectLst/>
                <a:latin typeface="+mn-ea"/>
              </a:rPr>
              <a:t>, test_size=</a:t>
            </a:r>
            <a:r>
              <a:rPr lang="en-US" altLang="ja-JP" sz="1400" b="0" dirty="0">
                <a:solidFill>
                  <a:srgbClr val="09885A"/>
                </a:solidFill>
                <a:effectLst/>
                <a:latin typeface="+mn-ea"/>
              </a:rPr>
              <a:t>0.3</a:t>
            </a:r>
            <a:r>
              <a:rPr lang="en-US" altLang="ja-JP" sz="1400" b="0" dirty="0">
                <a:solidFill>
                  <a:srgbClr val="000000"/>
                </a:solidFill>
                <a:effectLst/>
                <a:latin typeface="+mn-ea"/>
              </a:rPr>
              <a:t>, random_state=</a:t>
            </a:r>
            <a:r>
              <a:rPr lang="en-US" altLang="ja-JP" sz="1400" b="0" dirty="0">
                <a:solidFill>
                  <a:srgbClr val="09885A"/>
                </a:solidFill>
                <a:effectLst/>
                <a:latin typeface="+mn-ea"/>
              </a:rPr>
              <a:t>0</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モデルの定義</a:t>
            </a:r>
            <a:endParaRPr lang="ja-JP" altLang="en-US" sz="1400" b="0" dirty="0">
              <a:solidFill>
                <a:srgbClr val="000000"/>
              </a:solidFill>
              <a:effectLst/>
              <a:latin typeface="+mn-ea"/>
            </a:endParaRPr>
          </a:p>
          <a:p>
            <a:r>
              <a:rPr lang="en-US" altLang="ja-JP" sz="1400" b="0" dirty="0">
                <a:solidFill>
                  <a:srgbClr val="000000"/>
                </a:solidFill>
                <a:effectLst/>
                <a:latin typeface="+mn-ea"/>
              </a:rPr>
              <a:t>model = LGBMRegressor(n_estimators=</a:t>
            </a:r>
            <a:r>
              <a:rPr lang="en-US" altLang="ja-JP" sz="1400" b="0" dirty="0">
                <a:solidFill>
                  <a:srgbClr val="09885A"/>
                </a:solidFill>
                <a:effectLst/>
                <a:latin typeface="+mn-ea"/>
              </a:rPr>
              <a:t>300</a:t>
            </a:r>
            <a:r>
              <a:rPr lang="en-US" altLang="ja-JP" sz="1400" b="0" dirty="0">
                <a:solidFill>
                  <a:srgbClr val="000000"/>
                </a:solidFill>
                <a:effectLst/>
                <a:latin typeface="+mn-ea"/>
              </a:rPr>
              <a:t>, max_depth=</a:t>
            </a:r>
            <a:r>
              <a:rPr lang="en-US" altLang="ja-JP" sz="1400" b="0" dirty="0">
                <a:solidFill>
                  <a:srgbClr val="09885A"/>
                </a:solidFill>
                <a:effectLst/>
                <a:latin typeface="+mn-ea"/>
              </a:rPr>
              <a:t>2</a:t>
            </a:r>
            <a:r>
              <a:rPr lang="en-US" altLang="ja-JP" sz="1400" b="0" dirty="0">
                <a:solidFill>
                  <a:srgbClr val="000000"/>
                </a:solidFill>
                <a:effectLst/>
                <a:latin typeface="+mn-ea"/>
              </a:rPr>
              <a:t>, subsample=</a:t>
            </a:r>
            <a:r>
              <a:rPr lang="en-US" altLang="ja-JP" sz="1400" b="0" dirty="0">
                <a:solidFill>
                  <a:srgbClr val="09885A"/>
                </a:solidFill>
                <a:effectLst/>
                <a:latin typeface="+mn-ea"/>
              </a:rPr>
              <a:t>0.6</a:t>
            </a:r>
            <a:r>
              <a:rPr lang="en-US" altLang="ja-JP" sz="1400" b="0" dirty="0">
                <a:solidFill>
                  <a:srgbClr val="000000"/>
                </a:solidFill>
                <a:effectLst/>
                <a:latin typeface="+mn-ea"/>
              </a:rPr>
              <a:t>,</a:t>
            </a:r>
          </a:p>
          <a:p>
            <a:r>
              <a:rPr lang="en-US" altLang="ja-JP" sz="1400" dirty="0">
                <a:solidFill>
                  <a:srgbClr val="000000"/>
                </a:solidFill>
                <a:latin typeface="+mn-ea"/>
              </a:rPr>
              <a:t>					</a:t>
            </a:r>
            <a:r>
              <a:rPr lang="en-US" altLang="ja-JP" sz="1400" b="0" dirty="0">
                <a:solidFill>
                  <a:srgbClr val="000000"/>
                </a:solidFill>
                <a:effectLst/>
                <a:latin typeface="+mn-ea"/>
              </a:rPr>
              <a:t>colsample_bytree=</a:t>
            </a:r>
            <a:r>
              <a:rPr lang="en-US" altLang="ja-JP" sz="1400" b="0" dirty="0">
                <a:solidFill>
                  <a:srgbClr val="09885A"/>
                </a:solidFill>
                <a:effectLst/>
                <a:latin typeface="+mn-ea"/>
              </a:rPr>
              <a:t>0.6</a:t>
            </a:r>
            <a:r>
              <a:rPr lang="en-US" altLang="ja-JP" sz="1400" b="0" dirty="0">
                <a:solidFill>
                  <a:srgbClr val="000000"/>
                </a:solidFill>
                <a:effectLst/>
                <a:latin typeface="+mn-ea"/>
              </a:rPr>
              <a:t>, min_child_samples =</a:t>
            </a:r>
            <a:r>
              <a:rPr lang="en-US" altLang="ja-JP" sz="1400" b="0" dirty="0">
                <a:solidFill>
                  <a:srgbClr val="09885A"/>
                </a:solidFill>
                <a:effectLst/>
                <a:latin typeface="+mn-ea"/>
              </a:rPr>
              <a:t>20</a:t>
            </a:r>
            <a:r>
              <a:rPr lang="en-US" altLang="ja-JP" sz="1400" b="0" dirty="0">
                <a:solidFill>
                  <a:srgbClr val="000000"/>
                </a:solidFill>
                <a:effectLst/>
                <a:latin typeface="+mn-ea"/>
              </a:rPr>
              <a:t>, random_state=</a:t>
            </a:r>
            <a:r>
              <a:rPr lang="en-US" altLang="ja-JP" sz="1400" b="0" dirty="0">
                <a:solidFill>
                  <a:srgbClr val="09885A"/>
                </a:solidFill>
                <a:effectLst/>
                <a:latin typeface="+mn-ea"/>
              </a:rPr>
              <a:t>0</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学習</a:t>
            </a:r>
            <a:endParaRPr lang="ja-JP" altLang="en-US" sz="1400" b="0" dirty="0">
              <a:solidFill>
                <a:srgbClr val="000000"/>
              </a:solidFill>
              <a:effectLst/>
              <a:latin typeface="+mn-ea"/>
            </a:endParaRPr>
          </a:p>
          <a:p>
            <a:r>
              <a:rPr lang="en-US" altLang="ja-JP" sz="1400" b="0" dirty="0">
                <a:solidFill>
                  <a:srgbClr val="000000"/>
                </a:solidFill>
                <a:effectLst/>
                <a:latin typeface="+mn-ea"/>
              </a:rPr>
              <a:t>model.fit(train_x,train_y)</a:t>
            </a:r>
          </a:p>
          <a:p>
            <a:r>
              <a:rPr lang="en-US" altLang="ja-JP" sz="1400" b="0" dirty="0">
                <a:solidFill>
                  <a:srgbClr val="008000"/>
                </a:solidFill>
                <a:effectLst/>
                <a:latin typeface="+mn-ea"/>
              </a:rPr>
              <a:t># </a:t>
            </a:r>
            <a:r>
              <a:rPr lang="ja-JP" altLang="en-US" sz="1400" b="0" dirty="0">
                <a:solidFill>
                  <a:srgbClr val="008000"/>
                </a:solidFill>
                <a:effectLst/>
                <a:latin typeface="+mn-ea"/>
              </a:rPr>
              <a:t>評価</a:t>
            </a:r>
            <a:endParaRPr lang="ja-JP" altLang="en-US" sz="1400" b="0" dirty="0">
              <a:solidFill>
                <a:srgbClr val="000000"/>
              </a:solidFill>
              <a:effectLst/>
              <a:latin typeface="+mn-ea"/>
            </a:endParaRP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0000FF"/>
                </a:solidFill>
                <a:effectLst/>
                <a:latin typeface="+mn-ea"/>
              </a:rPr>
              <a:t>f</a:t>
            </a:r>
            <a:r>
              <a:rPr lang="en-US" altLang="ja-JP" sz="1400" b="0" dirty="0">
                <a:solidFill>
                  <a:srgbClr val="A31515"/>
                </a:solidFill>
                <a:effectLst/>
                <a:latin typeface="+mn-ea"/>
              </a:rPr>
              <a:t>'</a:t>
            </a:r>
            <a:r>
              <a:rPr lang="ja-JP" altLang="en-US" sz="1400" b="0" dirty="0">
                <a:solidFill>
                  <a:srgbClr val="A31515"/>
                </a:solidFill>
                <a:effectLst/>
                <a:latin typeface="+mn-ea"/>
              </a:rPr>
              <a:t>訓練データ精度：</a:t>
            </a:r>
            <a:r>
              <a:rPr lang="en-US" altLang="ja-JP" sz="1400" b="0" dirty="0">
                <a:solidFill>
                  <a:srgbClr val="000000"/>
                </a:solidFill>
                <a:effectLst/>
                <a:latin typeface="+mn-ea"/>
              </a:rPr>
              <a:t>{model.score(train_x, train_y)}</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0000FF"/>
                </a:solidFill>
                <a:effectLst/>
                <a:latin typeface="+mn-ea"/>
              </a:rPr>
              <a:t>f</a:t>
            </a:r>
            <a:r>
              <a:rPr lang="en-US" altLang="ja-JP" sz="1400" b="0" dirty="0">
                <a:solidFill>
                  <a:srgbClr val="A31515"/>
                </a:solidFill>
                <a:effectLst/>
                <a:latin typeface="+mn-ea"/>
              </a:rPr>
              <a:t>'</a:t>
            </a:r>
            <a:r>
              <a:rPr lang="ja-JP" altLang="en-US" sz="1400" b="0" dirty="0">
                <a:solidFill>
                  <a:srgbClr val="A31515"/>
                </a:solidFill>
                <a:effectLst/>
                <a:latin typeface="+mn-ea"/>
              </a:rPr>
              <a:t>検証データ精度：</a:t>
            </a:r>
            <a:r>
              <a:rPr lang="en-US" altLang="ja-JP" sz="1400" b="0" dirty="0">
                <a:solidFill>
                  <a:srgbClr val="000000"/>
                </a:solidFill>
                <a:effectLst/>
                <a:latin typeface="+mn-ea"/>
              </a:rPr>
              <a:t>{model.score(val_x, val_y)}</a:t>
            </a:r>
            <a:r>
              <a:rPr lang="en-US" altLang="ja-JP" sz="1400" b="0" dirty="0">
                <a:solidFill>
                  <a:srgbClr val="A31515"/>
                </a:solidFill>
                <a:effectLst/>
                <a:latin typeface="+mn-ea"/>
              </a:rPr>
              <a:t>'</a:t>
            </a:r>
            <a:r>
              <a:rPr lang="en-US" altLang="ja-JP" sz="1400" b="0" dirty="0">
                <a:solidFill>
                  <a:srgbClr val="000000"/>
                </a:solidFill>
                <a:effectLst/>
                <a:latin typeface="+mn-ea"/>
              </a:rPr>
              <a:t>)</a:t>
            </a:r>
          </a:p>
        </p:txBody>
      </p:sp>
    </p:spTree>
    <p:extLst>
      <p:ext uri="{BB962C8B-B14F-4D97-AF65-F5344CB8AC3E}">
        <p14:creationId xmlns:p14="http://schemas.microsoft.com/office/powerpoint/2010/main" val="355414446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5-4-8.</a:t>
            </a:r>
            <a:r>
              <a:rPr kumimoji="1" lang="ja-JP" altLang="en-US" dirty="0"/>
              <a:t>プログラ</a:t>
            </a:r>
            <a:r>
              <a:rPr lang="ja-JP" altLang="en-US" dirty="0"/>
              <a:t>ムのダイジェスト②</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238</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61535"/>
            <a:ext cx="10658473" cy="543924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交差検証 ＆ グリッドサーチ</a:t>
            </a:r>
            <a:endParaRPr lang="ja-JP" altLang="en-US" sz="1400" b="0" dirty="0">
              <a:solidFill>
                <a:srgbClr val="000000"/>
              </a:solidFill>
              <a:effectLst/>
              <a:latin typeface="+mn-ea"/>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StratifiedKFold</a:t>
            </a:r>
          </a:p>
          <a:p>
            <a:r>
              <a:rPr lang="en-US" altLang="ja-JP" sz="1400" b="0" dirty="0">
                <a:solidFill>
                  <a:srgbClr val="AF00DB"/>
                </a:solidFill>
                <a:effectLst/>
                <a:latin typeface="+mn-ea"/>
              </a:rPr>
              <a:t>from</a:t>
            </a:r>
            <a:r>
              <a:rPr lang="en-US" altLang="ja-JP" sz="1400" b="0" dirty="0">
                <a:solidFill>
                  <a:srgbClr val="000000"/>
                </a:solidFill>
                <a:effectLst/>
                <a:latin typeface="+mn-ea"/>
              </a:rPr>
              <a:t> sklearn.model_selection </a:t>
            </a:r>
            <a:r>
              <a:rPr lang="en-US" altLang="ja-JP" sz="1400" b="0" dirty="0">
                <a:solidFill>
                  <a:srgbClr val="AF00DB"/>
                </a:solidFill>
                <a:effectLst/>
                <a:latin typeface="+mn-ea"/>
              </a:rPr>
              <a:t>import</a:t>
            </a:r>
            <a:r>
              <a:rPr lang="en-US" altLang="ja-JP" sz="1400" b="0" dirty="0">
                <a:solidFill>
                  <a:srgbClr val="000000"/>
                </a:solidFill>
                <a:effectLst/>
                <a:latin typeface="+mn-ea"/>
              </a:rPr>
              <a:t> GridSearchCV</a:t>
            </a:r>
          </a:p>
          <a:p>
            <a:br>
              <a:rPr lang="en-US" altLang="ja-JP" sz="1400" b="0" dirty="0">
                <a:solidFill>
                  <a:srgbClr val="000000"/>
                </a:solidFill>
                <a:effectLst/>
                <a:latin typeface="+mn-ea"/>
              </a:rPr>
            </a:br>
            <a:r>
              <a:rPr lang="en-US" altLang="ja-JP" sz="1400" b="0" dirty="0" err="1">
                <a:solidFill>
                  <a:srgbClr val="000000"/>
                </a:solidFill>
                <a:effectLst/>
                <a:latin typeface="+mn-ea"/>
              </a:rPr>
              <a:t>param_grid</a:t>
            </a:r>
            <a:r>
              <a:rPr lang="en-US" altLang="ja-JP" sz="1400" b="0" dirty="0">
                <a:solidFill>
                  <a:srgbClr val="000000"/>
                </a:solidFill>
                <a:effectLst/>
                <a:latin typeface="+mn-ea"/>
              </a:rPr>
              <a:t> = {</a:t>
            </a:r>
            <a:r>
              <a:rPr lang="en-US" altLang="ja-JP" sz="1400" b="0" dirty="0">
                <a:solidFill>
                  <a:srgbClr val="A31515"/>
                </a:solidFill>
                <a:effectLst/>
                <a:latin typeface="+mn-ea"/>
              </a:rPr>
              <a:t>"</a:t>
            </a:r>
            <a:r>
              <a:rPr lang="en-US" altLang="ja-JP" sz="1400" b="0" dirty="0" err="1">
                <a:solidFill>
                  <a:srgbClr val="A31515"/>
                </a:solidFill>
                <a:effectLst/>
                <a:latin typeface="+mn-ea"/>
              </a:rPr>
              <a:t>learning_rate</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09885A"/>
                </a:solidFill>
                <a:effectLst/>
                <a:latin typeface="+mn-ea"/>
              </a:rPr>
              <a:t>0.1</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a:t>
            </a:r>
            <a:r>
              <a:rPr lang="en-US" altLang="ja-JP" sz="1400" b="0" dirty="0" err="1">
                <a:solidFill>
                  <a:srgbClr val="A31515"/>
                </a:solidFill>
                <a:effectLst/>
                <a:latin typeface="+mn-ea"/>
              </a:rPr>
              <a:t>num_leaves</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09885A"/>
                </a:solidFill>
                <a:effectLst/>
                <a:latin typeface="+mn-ea"/>
              </a:rPr>
              <a:t>3</a:t>
            </a:r>
            <a:r>
              <a:rPr lang="en-US" altLang="ja-JP" sz="1400" b="0" dirty="0">
                <a:solidFill>
                  <a:srgbClr val="000000"/>
                </a:solidFill>
                <a:effectLst/>
                <a:latin typeface="+mn-ea"/>
              </a:rPr>
              <a:t>, </a:t>
            </a:r>
            <a:r>
              <a:rPr lang="en-US" altLang="ja-JP" sz="1400" b="0" dirty="0">
                <a:solidFill>
                  <a:srgbClr val="09885A"/>
                </a:solidFill>
                <a:effectLst/>
                <a:latin typeface="+mn-ea"/>
              </a:rPr>
              <a:t>4</a:t>
            </a:r>
            <a:r>
              <a:rPr lang="en-US" altLang="ja-JP" sz="1400" b="0" dirty="0">
                <a:solidFill>
                  <a:srgbClr val="000000"/>
                </a:solidFill>
                <a:effectLst/>
                <a:latin typeface="+mn-ea"/>
              </a:rPr>
              <a:t>, </a:t>
            </a:r>
            <a:r>
              <a:rPr lang="en-US" altLang="ja-JP" sz="1400" b="0" dirty="0">
                <a:solidFill>
                  <a:srgbClr val="09885A"/>
                </a:solidFill>
                <a:effectLst/>
                <a:latin typeface="+mn-ea"/>
              </a:rPr>
              <a:t>5</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a:t>
            </a:r>
            <a:r>
              <a:rPr lang="en-US" altLang="ja-JP" sz="1400" b="0" dirty="0" err="1">
                <a:solidFill>
                  <a:srgbClr val="A31515"/>
                </a:solidFill>
                <a:effectLst/>
                <a:latin typeface="+mn-ea"/>
              </a:rPr>
              <a:t>colsample_bytree</a:t>
            </a:r>
            <a:r>
              <a:rPr lang="en-US" altLang="ja-JP" sz="1400" b="0" dirty="0">
                <a:solidFill>
                  <a:srgbClr val="A31515"/>
                </a:solidFill>
                <a:effectLst/>
                <a:latin typeface="+mn-ea"/>
              </a:rPr>
              <a:t>"</a:t>
            </a:r>
            <a:r>
              <a:rPr lang="en-US" altLang="ja-JP" sz="1400" b="0" dirty="0">
                <a:solidFill>
                  <a:srgbClr val="000000"/>
                </a:solidFill>
                <a:effectLst/>
                <a:latin typeface="+mn-ea"/>
              </a:rPr>
              <a:t>: [</a:t>
            </a:r>
            <a:r>
              <a:rPr lang="en-US" altLang="ja-JP" sz="1400" b="0" dirty="0">
                <a:solidFill>
                  <a:srgbClr val="09885A"/>
                </a:solidFill>
                <a:effectLst/>
                <a:latin typeface="+mn-ea"/>
              </a:rPr>
              <a:t>0.6</a:t>
            </a:r>
            <a:r>
              <a:rPr lang="en-US" altLang="ja-JP" sz="1400" b="0" dirty="0">
                <a:solidFill>
                  <a:srgbClr val="000000"/>
                </a:solidFill>
                <a:effectLst/>
                <a:latin typeface="+mn-ea"/>
              </a:rPr>
              <a:t>, </a:t>
            </a:r>
            <a:r>
              <a:rPr lang="en-US" altLang="ja-JP" sz="1400" b="0" dirty="0">
                <a:solidFill>
                  <a:srgbClr val="09885A"/>
                </a:solidFill>
                <a:effectLst/>
                <a:latin typeface="+mn-ea"/>
              </a:rPr>
              <a:t>0.8</a:t>
            </a:r>
            <a:r>
              <a:rPr lang="en-US" altLang="ja-JP" sz="1400" b="0" dirty="0">
                <a:solidFill>
                  <a:srgbClr val="000000"/>
                </a:solidFill>
                <a:effectLst/>
                <a:latin typeface="+mn-ea"/>
              </a:rPr>
              <a:t>, </a:t>
            </a:r>
            <a:r>
              <a:rPr lang="en-US" altLang="ja-JP" sz="1400" b="0" dirty="0">
                <a:solidFill>
                  <a:srgbClr val="09885A"/>
                </a:solidFill>
                <a:effectLst/>
                <a:latin typeface="+mn-ea"/>
              </a:rPr>
              <a:t>1</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"subsample"</a:t>
            </a:r>
            <a:r>
              <a:rPr lang="en-US" altLang="ja-JP" sz="1400" b="0" dirty="0">
                <a:solidFill>
                  <a:srgbClr val="000000"/>
                </a:solidFill>
                <a:effectLst/>
                <a:latin typeface="+mn-ea"/>
              </a:rPr>
              <a:t>: [</a:t>
            </a:r>
            <a:r>
              <a:rPr lang="en-US" altLang="ja-JP" sz="1400" b="0" dirty="0">
                <a:solidFill>
                  <a:srgbClr val="09885A"/>
                </a:solidFill>
                <a:effectLst/>
                <a:latin typeface="+mn-ea"/>
              </a:rPr>
              <a:t>0.6</a:t>
            </a:r>
            <a:r>
              <a:rPr lang="en-US" altLang="ja-JP" sz="1400" b="0" dirty="0">
                <a:solidFill>
                  <a:srgbClr val="000000"/>
                </a:solidFill>
                <a:effectLst/>
                <a:latin typeface="+mn-ea"/>
              </a:rPr>
              <a:t>, </a:t>
            </a:r>
            <a:r>
              <a:rPr lang="en-US" altLang="ja-JP" sz="1400" b="0" dirty="0">
                <a:solidFill>
                  <a:srgbClr val="09885A"/>
                </a:solidFill>
                <a:effectLst/>
                <a:latin typeface="+mn-ea"/>
              </a:rPr>
              <a:t>0.8</a:t>
            </a:r>
            <a:r>
              <a:rPr lang="en-US" altLang="ja-JP" sz="1400" b="0" dirty="0">
                <a:solidFill>
                  <a:srgbClr val="000000"/>
                </a:solidFill>
                <a:effectLst/>
                <a:latin typeface="+mn-ea"/>
              </a:rPr>
              <a:t>, </a:t>
            </a:r>
            <a:r>
              <a:rPr lang="en-US" altLang="ja-JP" sz="1400" b="0" dirty="0">
                <a:solidFill>
                  <a:srgbClr val="09885A"/>
                </a:solidFill>
                <a:effectLst/>
                <a:latin typeface="+mn-ea"/>
              </a:rPr>
              <a:t>1</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31515"/>
                </a:solidFill>
                <a:effectLst/>
                <a:latin typeface="+mn-ea"/>
              </a:rPr>
              <a:t>"</a:t>
            </a:r>
            <a:r>
              <a:rPr lang="en-US" altLang="ja-JP" sz="1400" b="0" dirty="0" err="1">
                <a:solidFill>
                  <a:srgbClr val="A31515"/>
                </a:solidFill>
                <a:effectLst/>
                <a:latin typeface="+mn-ea"/>
              </a:rPr>
              <a:t>n_estimators</a:t>
            </a:r>
            <a:r>
              <a:rPr lang="en-US" altLang="ja-JP" sz="1400" b="0" dirty="0">
                <a:solidFill>
                  <a:srgbClr val="A31515"/>
                </a:solidFill>
                <a:effectLst/>
                <a:latin typeface="+mn-ea"/>
              </a:rPr>
              <a:t>"</a:t>
            </a:r>
            <a:r>
              <a:rPr lang="en-US" altLang="ja-JP" sz="1400" b="0" dirty="0">
                <a:solidFill>
                  <a:srgbClr val="000000"/>
                </a:solidFill>
                <a:effectLst/>
                <a:latin typeface="+mn-ea"/>
              </a:rPr>
              <a:t>:[</a:t>
            </a:r>
            <a:r>
              <a:rPr lang="en-US" altLang="ja-JP" sz="1400" b="0" dirty="0">
                <a:solidFill>
                  <a:srgbClr val="09885A"/>
                </a:solidFill>
                <a:effectLst/>
                <a:latin typeface="+mn-ea"/>
              </a:rPr>
              <a:t>50</a:t>
            </a:r>
            <a:r>
              <a:rPr lang="en-US" altLang="ja-JP" sz="1400" b="0" dirty="0">
                <a:solidFill>
                  <a:srgbClr val="000000"/>
                </a:solidFill>
                <a:effectLst/>
                <a:latin typeface="+mn-ea"/>
              </a:rPr>
              <a:t>, </a:t>
            </a:r>
            <a:r>
              <a:rPr lang="en-US" altLang="ja-JP" sz="1400" b="0" dirty="0">
                <a:solidFill>
                  <a:srgbClr val="09885A"/>
                </a:solidFill>
                <a:effectLst/>
                <a:latin typeface="+mn-ea"/>
              </a:rPr>
              <a:t>70</a:t>
            </a:r>
            <a:r>
              <a:rPr lang="en-US" altLang="ja-JP" sz="1400" b="0" dirty="0">
                <a:solidFill>
                  <a:srgbClr val="000000"/>
                </a:solidFill>
                <a:effectLst/>
                <a:latin typeface="+mn-ea"/>
              </a:rPr>
              <a:t> ,</a:t>
            </a:r>
            <a:r>
              <a:rPr lang="en-US" altLang="ja-JP" sz="1400" b="0" dirty="0">
                <a:solidFill>
                  <a:srgbClr val="09885A"/>
                </a:solidFill>
                <a:effectLst/>
                <a:latin typeface="+mn-ea"/>
              </a:rPr>
              <a:t>100</a:t>
            </a:r>
            <a:r>
              <a:rPr lang="en-US" altLang="ja-JP" sz="1400" b="0" dirty="0">
                <a:solidFill>
                  <a:srgbClr val="000000"/>
                </a:solidFill>
                <a:effectLst/>
                <a:latin typeface="+mn-ea"/>
              </a:rPr>
              <a:t>]</a:t>
            </a:r>
          </a:p>
          <a:p>
            <a:r>
              <a:rPr lang="en-US" altLang="ja-JP" sz="1400" b="0" dirty="0">
                <a:solidFill>
                  <a:srgbClr val="000000"/>
                </a:solidFill>
                <a:effectLst/>
                <a:latin typeface="+mn-ea"/>
              </a:rPr>
              <a:t>             }</a:t>
            </a:r>
          </a:p>
          <a:p>
            <a:r>
              <a:rPr lang="en-US" altLang="ja-JP" sz="1400" b="0" dirty="0" err="1">
                <a:solidFill>
                  <a:srgbClr val="000000"/>
                </a:solidFill>
                <a:effectLst/>
                <a:latin typeface="+mn-ea"/>
              </a:rPr>
              <a:t>gscv</a:t>
            </a:r>
            <a:r>
              <a:rPr lang="en-US" altLang="ja-JP" sz="1400" b="0" dirty="0">
                <a:solidFill>
                  <a:srgbClr val="000000"/>
                </a:solidFill>
                <a:effectLst/>
                <a:latin typeface="+mn-ea"/>
              </a:rPr>
              <a:t> = GridSearchCV(estimator = LGBMRegressor(random_state = </a:t>
            </a:r>
            <a:r>
              <a:rPr lang="en-US" altLang="ja-JP" sz="1400" b="0" dirty="0">
                <a:solidFill>
                  <a:srgbClr val="09885A"/>
                </a:solidFill>
                <a:effectLst/>
                <a:latin typeface="+mn-ea"/>
              </a:rPr>
              <a:t>0</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パラメータ探索するモデル</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param_grid = param_grid,              			</a:t>
            </a:r>
            <a:r>
              <a:rPr lang="ja-JP" altLang="en-US" sz="1400" dirty="0">
                <a:solidFill>
                  <a:srgbClr val="000000"/>
                </a:solidFill>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探索するパラメータのリスト</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cv = </a:t>
            </a:r>
            <a:r>
              <a:rPr lang="en-US" altLang="ja-JP" sz="1400" b="0" dirty="0">
                <a:solidFill>
                  <a:srgbClr val="09885A"/>
                </a:solidFill>
                <a:effectLst/>
                <a:latin typeface="+mn-ea"/>
              </a:rPr>
              <a:t>4</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交差検証のデータの分割数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verbose=</a:t>
            </a:r>
            <a:r>
              <a:rPr lang="en-US" altLang="ja-JP" sz="1400" b="0" dirty="0">
                <a:solidFill>
                  <a:srgbClr val="09885A"/>
                </a:solidFill>
                <a:effectLst/>
                <a:latin typeface="+mn-ea"/>
              </a:rPr>
              <a:t>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ログをどれだけ出力するか。進み具合のわかる</a:t>
            </a:r>
            <a:r>
              <a:rPr lang="en-US" altLang="ja-JP" sz="1400" b="0" dirty="0">
                <a:solidFill>
                  <a:srgbClr val="008000"/>
                </a:solidFill>
                <a:effectLst/>
                <a:latin typeface="+mn-ea"/>
              </a:rPr>
              <a:t>2</a:t>
            </a:r>
            <a:r>
              <a:rPr lang="ja-JP" altLang="en-US" sz="1400" b="0" dirty="0">
                <a:solidFill>
                  <a:srgbClr val="008000"/>
                </a:solidFill>
                <a:effectLst/>
                <a:latin typeface="+mn-ea"/>
              </a:rPr>
              <a:t>がおすすめ</a:t>
            </a:r>
            <a:endParaRPr lang="ja-JP" altLang="en-US" sz="1400" b="0" dirty="0">
              <a:solidFill>
                <a:srgbClr val="000000"/>
              </a:solidFill>
              <a:effectLst/>
              <a:latin typeface="+mn-ea"/>
            </a:endParaRPr>
          </a:p>
          <a:p>
            <a:r>
              <a:rPr lang="en-US" altLang="ja-JP" sz="1400" b="0" dirty="0" err="1">
                <a:solidFill>
                  <a:srgbClr val="000000"/>
                </a:solidFill>
                <a:effectLst/>
                <a:latin typeface="+mn-ea"/>
              </a:rPr>
              <a:t>gscv.fit</a:t>
            </a:r>
            <a:r>
              <a:rPr lang="en-US" altLang="ja-JP" sz="1400" b="0" dirty="0">
                <a:solidFill>
                  <a:srgbClr val="000000"/>
                </a:solidFill>
                <a:effectLst/>
                <a:latin typeface="+mn-ea"/>
              </a:rPr>
              <a:t>(x, y)</a:t>
            </a:r>
          </a:p>
          <a:p>
            <a:endParaRPr lang="en-US" altLang="ja-JP" sz="1400" b="0" dirty="0">
              <a:solidFill>
                <a:srgbClr val="000000"/>
              </a:solidFill>
              <a:effectLst/>
              <a:latin typeface="+mn-ea"/>
            </a:endParaRPr>
          </a:p>
          <a:p>
            <a:r>
              <a:rPr lang="en-US" altLang="ja-JP" sz="1400" b="0" dirty="0">
                <a:solidFill>
                  <a:srgbClr val="000000"/>
                </a:solidFill>
                <a:effectLst/>
                <a:latin typeface="+mn-ea"/>
              </a:rPr>
              <a:t>best = gscv.best_estimator_  </a:t>
            </a:r>
            <a:r>
              <a:rPr lang="en-US" altLang="ja-JP" sz="1400" b="0" dirty="0">
                <a:solidFill>
                  <a:srgbClr val="008000"/>
                </a:solidFill>
                <a:effectLst/>
                <a:latin typeface="+mn-ea"/>
              </a:rPr>
              <a:t># </a:t>
            </a:r>
            <a:r>
              <a:rPr lang="ja-JP" altLang="en-US" sz="1400" b="0" dirty="0">
                <a:solidFill>
                  <a:srgbClr val="008000"/>
                </a:solidFill>
                <a:effectLst/>
                <a:latin typeface="+mn-ea"/>
              </a:rPr>
              <a:t>最高性能のモデルを取得</a:t>
            </a:r>
            <a:endParaRPr lang="en-US" altLang="ja-JP" sz="1400" b="0" dirty="0">
              <a:solidFill>
                <a:srgbClr val="000000"/>
              </a:solidFill>
              <a:effectLst/>
              <a:latin typeface="+mn-ea"/>
            </a:endParaRPr>
          </a:p>
          <a:p>
            <a:r>
              <a:rPr lang="en-US" altLang="ja-JP" sz="1400" b="0" dirty="0">
                <a:solidFill>
                  <a:srgbClr val="795E26"/>
                </a:solidFill>
                <a:effectLst/>
                <a:latin typeface="+mn-ea"/>
              </a:rPr>
              <a:t>print</a:t>
            </a:r>
            <a:r>
              <a:rPr lang="en-US" altLang="ja-JP" sz="1400" b="0" dirty="0">
                <a:solidFill>
                  <a:srgbClr val="000000"/>
                </a:solidFill>
                <a:effectLst/>
                <a:latin typeface="+mn-ea"/>
              </a:rPr>
              <a:t>(best)</a:t>
            </a:r>
          </a:p>
          <a:p>
            <a:r>
              <a:rPr lang="fr-FR" altLang="ja-JP" sz="1400" b="0" dirty="0">
                <a:solidFill>
                  <a:srgbClr val="795E26"/>
                </a:solidFill>
                <a:effectLst/>
                <a:latin typeface="+mn-ea"/>
              </a:rPr>
              <a:t>print</a:t>
            </a:r>
            <a:r>
              <a:rPr lang="fr-FR" altLang="ja-JP" sz="1400" b="0" dirty="0">
                <a:solidFill>
                  <a:srgbClr val="000000"/>
                </a:solidFill>
                <a:effectLst/>
                <a:latin typeface="+mn-ea"/>
              </a:rPr>
              <a:t>(best.score(x,y))</a:t>
            </a:r>
          </a:p>
          <a:p>
            <a:endParaRPr lang="en-US" altLang="ja-JP" sz="1400" b="0" dirty="0">
              <a:solidFill>
                <a:srgbClr val="000000"/>
              </a:solidFill>
              <a:effectLst/>
              <a:latin typeface="+mn-ea"/>
            </a:endParaRPr>
          </a:p>
        </p:txBody>
      </p:sp>
    </p:spTree>
    <p:extLst>
      <p:ext uri="{BB962C8B-B14F-4D97-AF65-F5344CB8AC3E}">
        <p14:creationId xmlns:p14="http://schemas.microsoft.com/office/powerpoint/2010/main" val="91224951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10511558"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5</a:t>
            </a:r>
            <a:r>
              <a:rPr lang="ja-JP" altLang="en-US" sz="3600" spc="150" dirty="0">
                <a:solidFill>
                  <a:srgbClr val="F36C37"/>
                </a:solidFill>
              </a:rPr>
              <a:t>章　勾配ブースティング木 </a:t>
            </a:r>
            <a:r>
              <a:rPr lang="en-US" altLang="ja-JP" sz="2400" spc="150" dirty="0">
                <a:solidFill>
                  <a:srgbClr val="F36C37"/>
                </a:solidFill>
              </a:rPr>
              <a:t>- LightGBM -</a:t>
            </a:r>
            <a:endParaRPr lang="ja-JP" altLang="en-US" sz="36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239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5-1.</a:t>
            </a:r>
            <a:r>
              <a:rPr kumimoji="1" lang="ja-JP" altLang="en-US" sz="2800" b="1" spc="300" dirty="0">
                <a:solidFill>
                  <a:srgbClr val="BFBFBF"/>
                </a:solidFill>
              </a:rPr>
              <a:t>勾配ブースティング木</a:t>
            </a:r>
            <a:endParaRPr kumimoji="1" lang="en-US" altLang="ja-JP" sz="2800" b="1" spc="300" dirty="0">
              <a:solidFill>
                <a:srgbClr val="BFBFBF"/>
              </a:solidFill>
            </a:endParaRPr>
          </a:p>
          <a:p>
            <a:pPr algn="l">
              <a:lnSpc>
                <a:spcPct val="150000"/>
              </a:lnSpc>
            </a:pPr>
            <a:r>
              <a:rPr lang="en-US" altLang="ja-JP" sz="2800" b="1" spc="300" dirty="0">
                <a:solidFill>
                  <a:srgbClr val="BFBFBF"/>
                </a:solidFill>
              </a:rPr>
              <a:t>5-2.LightGBM</a:t>
            </a:r>
            <a:r>
              <a:rPr lang="ja-JP" altLang="en-US" sz="2800" b="1" spc="300" dirty="0">
                <a:solidFill>
                  <a:srgbClr val="BFBFBF"/>
                </a:solidFill>
              </a:rPr>
              <a:t>の実装</a:t>
            </a:r>
            <a:endParaRPr lang="en-US" altLang="ja-JP" sz="2800" b="1" spc="300" dirty="0">
              <a:solidFill>
                <a:srgbClr val="BFBFBF"/>
              </a:solidFill>
            </a:endParaRPr>
          </a:p>
          <a:p>
            <a:pPr algn="l">
              <a:lnSpc>
                <a:spcPct val="150000"/>
              </a:lnSpc>
            </a:pPr>
            <a:r>
              <a:rPr lang="en-US" altLang="ja-JP" sz="2800" b="1" spc="300" dirty="0">
                <a:solidFill>
                  <a:srgbClr val="BFBFBF"/>
                </a:solidFill>
              </a:rPr>
              <a:t>5-3.LightGBM</a:t>
            </a:r>
            <a:r>
              <a:rPr lang="ja-JP" altLang="en-US" sz="2800" b="1" spc="300" dirty="0">
                <a:solidFill>
                  <a:srgbClr val="BFBFBF"/>
                </a:solidFill>
              </a:rPr>
              <a:t>のパラメータチューニング</a:t>
            </a:r>
            <a:endParaRPr lang="en-US" altLang="ja-JP" sz="2800" b="1" spc="300" dirty="0">
              <a:solidFill>
                <a:srgbClr val="BFBFBF"/>
              </a:solidFill>
            </a:endParaRPr>
          </a:p>
          <a:p>
            <a:pPr algn="l">
              <a:lnSpc>
                <a:spcPct val="150000"/>
              </a:lnSpc>
            </a:pPr>
            <a:r>
              <a:rPr lang="en-US" altLang="ja-JP" sz="2800" b="1" spc="300" dirty="0">
                <a:solidFill>
                  <a:srgbClr val="BFBFBF"/>
                </a:solidFill>
              </a:rPr>
              <a:t>5-4.</a:t>
            </a:r>
            <a:r>
              <a:rPr lang="ja-JP" altLang="en-US" sz="2800" b="1" spc="300" dirty="0">
                <a:solidFill>
                  <a:srgbClr val="BFBFBF"/>
                </a:solidFill>
              </a:rPr>
              <a:t>交差検証法・グリッドサーチ</a:t>
            </a:r>
            <a:endParaRPr lang="en-US" altLang="ja-JP" sz="2800" b="1" spc="300" dirty="0">
              <a:solidFill>
                <a:srgbClr val="BFBFBF"/>
              </a:solidFill>
            </a:endParaRPr>
          </a:p>
          <a:p>
            <a:pPr algn="l">
              <a:lnSpc>
                <a:spcPct val="150000"/>
              </a:lnSpc>
            </a:pPr>
            <a:r>
              <a:rPr lang="en-US" altLang="ja-JP" sz="2800" b="1" spc="300" dirty="0">
                <a:solidFill>
                  <a:srgbClr val="00879E"/>
                </a:solidFill>
              </a:rPr>
              <a:t>5-5.</a:t>
            </a:r>
            <a:r>
              <a:rPr lang="ja-JP" altLang="en-US" sz="2800" b="1" spc="300" dirty="0">
                <a:solidFill>
                  <a:srgbClr val="00879E"/>
                </a:solidFill>
              </a:rPr>
              <a:t>演習：</a:t>
            </a:r>
            <a:r>
              <a:rPr lang="en-US" altLang="ja-JP" sz="2800" b="1" spc="300" dirty="0">
                <a:solidFill>
                  <a:srgbClr val="00879E"/>
                </a:solidFill>
              </a:rPr>
              <a:t>LightGBM &amp; </a:t>
            </a:r>
            <a:r>
              <a:rPr lang="ja-JP" altLang="en-US" sz="2800" b="1" spc="300" dirty="0">
                <a:solidFill>
                  <a:srgbClr val="00879E"/>
                </a:solidFill>
              </a:rPr>
              <a:t>グリッドサーチ</a:t>
            </a:r>
            <a:endParaRPr lang="en-US" altLang="ja-JP" sz="2800" b="1" spc="300" dirty="0">
              <a:solidFill>
                <a:srgbClr val="00879E"/>
              </a:solidFill>
            </a:endParaRPr>
          </a:p>
        </p:txBody>
      </p:sp>
    </p:spTree>
    <p:extLst>
      <p:ext uri="{BB962C8B-B14F-4D97-AF65-F5344CB8AC3E}">
        <p14:creationId xmlns:p14="http://schemas.microsoft.com/office/powerpoint/2010/main" val="2607790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8CC7C-470A-4599-A9A4-FCE2C0221B49}"/>
              </a:ext>
            </a:extLst>
          </p:cNvPr>
          <p:cNvSpPr>
            <a:spLocks noGrp="1"/>
          </p:cNvSpPr>
          <p:nvPr>
            <p:ph type="title"/>
          </p:nvPr>
        </p:nvSpPr>
        <p:spPr/>
        <p:txBody>
          <a:bodyPr/>
          <a:lstStyle/>
          <a:p>
            <a:r>
              <a:rPr kumimoji="1" lang="en-US" altLang="ja-JP" dirty="0"/>
              <a:t>AI </a:t>
            </a:r>
            <a:r>
              <a:rPr kumimoji="1" lang="ja-JP" altLang="en-US"/>
              <a:t>の誤認識とプロジェクトの失敗事例</a:t>
            </a:r>
            <a:r>
              <a:rPr lang="ja-JP" altLang="en-US"/>
              <a:t>：</a:t>
            </a:r>
            <a:r>
              <a:rPr lang="en-US" altLang="ja-JP" dirty="0"/>
              <a:t>AI </a:t>
            </a:r>
            <a:r>
              <a:rPr lang="ja-JP" altLang="en-US"/>
              <a:t>導入の環境不足</a:t>
            </a:r>
            <a:endParaRPr kumimoji="1" lang="ja-JP" altLang="en-US"/>
          </a:p>
        </p:txBody>
      </p:sp>
      <p:sp>
        <p:nvSpPr>
          <p:cNvPr id="7" name="テキスト ボックス 6">
            <a:extLst>
              <a:ext uri="{FF2B5EF4-FFF2-40B4-BE49-F238E27FC236}">
                <a16:creationId xmlns:a16="http://schemas.microsoft.com/office/drawing/2014/main" id="{B8057F2D-9BEC-49F9-4198-0C2D70633ACA}"/>
              </a:ext>
            </a:extLst>
          </p:cNvPr>
          <p:cNvSpPr txBox="1"/>
          <p:nvPr/>
        </p:nvSpPr>
        <p:spPr>
          <a:xfrm>
            <a:off x="2941710" y="812579"/>
            <a:ext cx="5940425" cy="923330"/>
          </a:xfrm>
          <a:prstGeom prst="rect">
            <a:avLst/>
          </a:prstGeom>
          <a:noFill/>
        </p:spPr>
        <p:txBody>
          <a:bodyPr wrap="square">
            <a:spAutoFit/>
          </a:bodyPr>
          <a:lstStyle/>
          <a:p>
            <a:pPr marL="285750" indent="-285750">
              <a:buFont typeface="Wingdings" pitchFamily="2" charset="2"/>
              <a:buChar char="ü"/>
            </a:pPr>
            <a:r>
              <a:rPr lang="ja-JP" altLang="en-US"/>
              <a:t>検証を始めたが、</a:t>
            </a:r>
            <a:r>
              <a:rPr lang="en-US" altLang="ja-JP" dirty="0"/>
              <a:t>AI</a:t>
            </a:r>
            <a:r>
              <a:rPr lang="ja-JP" altLang="en-US"/>
              <a:t>で実現したいことに適したデータではなかった</a:t>
            </a:r>
            <a:endParaRPr lang="en-US" altLang="ja-JP" dirty="0"/>
          </a:p>
          <a:p>
            <a:pPr marL="285750" indent="-285750">
              <a:buFont typeface="Wingdings" pitchFamily="2" charset="2"/>
              <a:buChar char="ü"/>
            </a:pPr>
            <a:r>
              <a:rPr lang="en-US" altLang="ja-JP" dirty="0"/>
              <a:t>AI </a:t>
            </a:r>
            <a:r>
              <a:rPr lang="ja-JP" altLang="en-US"/>
              <a:t>を開発・運用する環境がなかった</a:t>
            </a:r>
          </a:p>
        </p:txBody>
      </p:sp>
    </p:spTree>
    <p:extLst>
      <p:ext uri="{BB962C8B-B14F-4D97-AF65-F5344CB8AC3E}">
        <p14:creationId xmlns:p14="http://schemas.microsoft.com/office/powerpoint/2010/main" val="364967263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5-5-1.</a:t>
            </a:r>
            <a:r>
              <a:rPr lang="ja-JP" altLang="en-US" dirty="0"/>
              <a:t>演習</a:t>
            </a:r>
            <a:r>
              <a:rPr lang="en-US" altLang="ja-JP" dirty="0"/>
              <a:t>5</a:t>
            </a:r>
            <a:r>
              <a:rPr lang="ja-JP" altLang="en-US" dirty="0"/>
              <a:t>：</a:t>
            </a:r>
            <a:r>
              <a:rPr lang="en-US" altLang="ja-JP" dirty="0"/>
              <a:t>LightGBM</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240</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1019355"/>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mlho/exercise </a:t>
            </a:r>
            <a:r>
              <a:rPr lang="ja-JP" altLang="en-US" sz="1800" dirty="0"/>
              <a:t>フォルダの中の</a:t>
            </a:r>
            <a:endParaRPr lang="en-US" altLang="ja-JP" sz="1800" dirty="0"/>
          </a:p>
          <a:p>
            <a:pPr>
              <a:lnSpc>
                <a:spcPct val="130000"/>
              </a:lnSpc>
            </a:pPr>
            <a:r>
              <a:rPr lang="ja-JP" altLang="en-US" sz="1800" dirty="0"/>
              <a:t>「 </a:t>
            </a:r>
            <a:r>
              <a:rPr lang="en-US" altLang="ja-JP" sz="1800" dirty="0"/>
              <a:t>5-2_</a:t>
            </a:r>
            <a:r>
              <a:rPr lang="ja-JP" altLang="en-US" sz="1800" dirty="0"/>
              <a:t>（演習）</a:t>
            </a:r>
            <a:r>
              <a:rPr lang="en-US" altLang="ja-JP" sz="1800" dirty="0"/>
              <a:t>LightGBM</a:t>
            </a:r>
            <a:r>
              <a:rPr lang="ja-JP" altLang="en-US" sz="1800" dirty="0"/>
              <a:t>によるガンの悪性腫瘍の分類</a:t>
            </a:r>
            <a:r>
              <a:rPr lang="en-US" altLang="ja-JP" sz="1800" dirty="0"/>
              <a:t>.ipynb </a:t>
            </a:r>
            <a:r>
              <a:rPr lang="ja-JP" altLang="en-US" sz="1800"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LightGBM</a:t>
            </a:r>
            <a:r>
              <a:rPr lang="ja-JP" altLang="en-US" sz="2000" b="1" dirty="0">
                <a:solidFill>
                  <a:srgbClr val="F36C37"/>
                </a:solidFill>
              </a:rPr>
              <a:t>を用いて、ガンの腫瘍分類を行います。</a:t>
            </a:r>
            <a:br>
              <a:rPr lang="en-US" altLang="ja-JP" sz="2000" b="1" dirty="0">
                <a:solidFill>
                  <a:srgbClr val="F36C37"/>
                </a:solidFill>
              </a:rPr>
            </a:br>
            <a:r>
              <a:rPr lang="ja-JP" altLang="en-US" sz="2000" b="1" dirty="0">
                <a:solidFill>
                  <a:srgbClr val="F36C37"/>
                </a:solidFill>
              </a:rPr>
              <a:t>交差検証とグリッドサーチも試してみます。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時間があればなぜそのような結果になるのかも考えてみましょう。</a:t>
            </a:r>
            <a:endParaRPr lang="en-US" altLang="ja-JP" sz="1600" b="1" dirty="0">
              <a:solidFill>
                <a:srgbClr val="494949"/>
              </a:solidFill>
            </a:endParaRPr>
          </a:p>
        </p:txBody>
      </p:sp>
      <p:sp>
        <p:nvSpPr>
          <p:cNvPr id="9" name="テキスト ボックス 8">
            <a:extLst>
              <a:ext uri="{FF2B5EF4-FFF2-40B4-BE49-F238E27FC236}">
                <a16:creationId xmlns:a16="http://schemas.microsoft.com/office/drawing/2014/main" id="{03C6CBDE-ABC1-47B6-9E9B-0FF1424FB4D5}"/>
              </a:ext>
            </a:extLst>
          </p:cNvPr>
          <p:cNvSpPr txBox="1"/>
          <p:nvPr/>
        </p:nvSpPr>
        <p:spPr>
          <a:xfrm>
            <a:off x="708027" y="4568141"/>
            <a:ext cx="6752884" cy="63632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プログラムの説明及びプログラムの解答例は </a:t>
            </a:r>
            <a:r>
              <a:rPr lang="en-US" altLang="ja-JP" sz="1400" dirty="0">
                <a:solidFill>
                  <a:srgbClr val="F36C37"/>
                </a:solidFill>
              </a:rPr>
              <a:t>Google Colab </a:t>
            </a:r>
            <a:r>
              <a:rPr lang="ja-JP" altLang="en-US" sz="1400" dirty="0">
                <a:solidFill>
                  <a:srgbClr val="F36C37"/>
                </a:solidFill>
              </a:rPr>
              <a:t>ノートブック内に記載しています。</a:t>
            </a:r>
          </a:p>
        </p:txBody>
      </p:sp>
    </p:spTree>
    <p:extLst>
      <p:ext uri="{BB962C8B-B14F-4D97-AF65-F5344CB8AC3E}">
        <p14:creationId xmlns:p14="http://schemas.microsoft.com/office/powerpoint/2010/main" val="154292198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アイコン&#10;&#10;自動的に生成された説明">
            <a:extLst>
              <a:ext uri="{FF2B5EF4-FFF2-40B4-BE49-F238E27FC236}">
                <a16:creationId xmlns:a16="http://schemas.microsoft.com/office/drawing/2014/main" id="{FEA630D4-AE0B-44CD-9368-C996C7FE7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8299" y="4675657"/>
            <a:ext cx="2548739" cy="1691725"/>
          </a:xfrm>
          <a:prstGeom prst="rect">
            <a:avLst/>
          </a:prstGeom>
        </p:spPr>
      </p:pic>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この章では、分析コンペや実務でも人気がある決定木系の発展モデル</a:t>
            </a:r>
            <a:br>
              <a:rPr lang="en-US" altLang="ja-JP" sz="2000" b="1" dirty="0">
                <a:solidFill>
                  <a:srgbClr val="F36C37"/>
                </a:solidFill>
              </a:rPr>
            </a:br>
            <a:r>
              <a:rPr lang="ja-JP" altLang="en-US" sz="2000" b="1" dirty="0">
                <a:solidFill>
                  <a:srgbClr val="F36C37"/>
                </a:solidFill>
              </a:rPr>
              <a:t>勾配ブースティング木について学びました。</a:t>
            </a:r>
          </a:p>
          <a:p>
            <a:pPr marL="0" indent="0" algn="ctr">
              <a:lnSpc>
                <a:spcPct val="120000"/>
              </a:lnSpc>
              <a:spcBef>
                <a:spcPts val="0"/>
              </a:spcBef>
              <a:spcAft>
                <a:spcPts val="2400"/>
              </a:spcAft>
              <a:buClr>
                <a:srgbClr val="F36C37"/>
              </a:buClr>
              <a:buNone/>
            </a:pPr>
            <a:r>
              <a:rPr lang="ja-JP" altLang="en-US" sz="2000" b="1" dirty="0">
                <a:solidFill>
                  <a:srgbClr val="F36C37"/>
                </a:solidFill>
              </a:rPr>
              <a:t>また、勾配ブースティング木を</a:t>
            </a:r>
            <a:r>
              <a:rPr lang="en-US" altLang="ja-JP" sz="2000" b="1" dirty="0">
                <a:solidFill>
                  <a:srgbClr val="F36C37"/>
                </a:solidFill>
              </a:rPr>
              <a:t>LightGBM</a:t>
            </a:r>
            <a:r>
              <a:rPr lang="ja-JP" altLang="en-US" sz="2000" b="1" dirty="0">
                <a:solidFill>
                  <a:srgbClr val="F36C37"/>
                </a:solidFill>
              </a:rPr>
              <a:t>で実装し、交差検証や</a:t>
            </a:r>
            <a:br>
              <a:rPr lang="en-US" altLang="ja-JP" sz="2000" b="1" dirty="0">
                <a:solidFill>
                  <a:srgbClr val="F36C37"/>
                </a:solidFill>
              </a:rPr>
            </a:br>
            <a:r>
              <a:rPr lang="ja-JP" altLang="en-US" sz="2000" b="1" dirty="0">
                <a:solidFill>
                  <a:srgbClr val="F36C37"/>
                </a:solidFill>
              </a:rPr>
              <a:t>グリッドサーチという手法で自動でのパラメータ探索を体験しました。</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241</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章の目標は達成できましたか？</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LightGBM</a:t>
            </a:r>
            <a:r>
              <a:rPr lang="ja-JP" altLang="en-US" sz="2000" b="1" dirty="0"/>
              <a:t>を用いて勾配ブースティング木を実装できる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交差検証法、グリッドサーチを用いたハイパーパラメータの探索が行える</a:t>
            </a:r>
            <a:endParaRPr lang="en-US" altLang="ja-JP" sz="2000" b="1" dirty="0"/>
          </a:p>
        </p:txBody>
      </p:sp>
    </p:spTree>
    <p:extLst>
      <p:ext uri="{BB962C8B-B14F-4D97-AF65-F5344CB8AC3E}">
        <p14:creationId xmlns:p14="http://schemas.microsoft.com/office/powerpoint/2010/main" val="335045931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242</a:t>
            </a:fld>
            <a:endParaRPr lang="en-US" altLang="ja-JP" dirty="0"/>
          </a:p>
        </p:txBody>
      </p:sp>
    </p:spTree>
    <p:extLst>
      <p:ext uri="{BB962C8B-B14F-4D97-AF65-F5344CB8AC3E}">
        <p14:creationId xmlns:p14="http://schemas.microsoft.com/office/powerpoint/2010/main" val="398311990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111905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400" spc="150" dirty="0">
                <a:solidFill>
                  <a:srgbClr val="F36C37"/>
                </a:solidFill>
              </a:rPr>
              <a:t>第</a:t>
            </a:r>
            <a:r>
              <a:rPr lang="en-US" altLang="ja-JP" sz="6000" spc="150" dirty="0">
                <a:solidFill>
                  <a:srgbClr val="F36C37"/>
                </a:solidFill>
              </a:rPr>
              <a:t>6</a:t>
            </a:r>
            <a:r>
              <a:rPr lang="ja-JP" altLang="en-US" sz="3400" spc="150" dirty="0">
                <a:solidFill>
                  <a:srgbClr val="F36C37"/>
                </a:solidFill>
              </a:rPr>
              <a:t>章　</a:t>
            </a:r>
            <a:r>
              <a:rPr lang="ja-JP" altLang="en-US" sz="3200" spc="150" dirty="0">
                <a:solidFill>
                  <a:srgbClr val="F36C37"/>
                </a:solidFill>
              </a:rPr>
              <a:t>ディープラーニング</a:t>
            </a:r>
            <a:r>
              <a:rPr lang="ja-JP" altLang="en-US" sz="3400" spc="150" dirty="0">
                <a:solidFill>
                  <a:srgbClr val="F36C37"/>
                </a:solidFill>
              </a:rPr>
              <a:t>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ja-JP" altLang="en-US" sz="2100" spc="150" dirty="0">
              <a:solidFill>
                <a:srgbClr val="F36C37"/>
              </a:solidFill>
            </a:endParaRPr>
          </a:p>
        </p:txBody>
      </p:sp>
    </p:spTree>
    <p:extLst>
      <p:ext uri="{BB962C8B-B14F-4D97-AF65-F5344CB8AC3E}">
        <p14:creationId xmlns:p14="http://schemas.microsoft.com/office/powerpoint/2010/main" val="283586766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127707"/>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1900" b="1" dirty="0">
                <a:solidFill>
                  <a:srgbClr val="F36C37"/>
                </a:solidFill>
              </a:rPr>
              <a:t>この章では、</a:t>
            </a:r>
            <a:r>
              <a:rPr lang="en-US" altLang="ja-JP" sz="1900" b="1" dirty="0">
                <a:solidFill>
                  <a:srgbClr val="F36C37"/>
                </a:solidFill>
              </a:rPr>
              <a:t>AI</a:t>
            </a:r>
            <a:r>
              <a:rPr lang="ja-JP" altLang="en-US" sz="1900" b="1" dirty="0">
                <a:solidFill>
                  <a:srgbClr val="F36C37"/>
                </a:solidFill>
              </a:rPr>
              <a:t>の世界に大きなブレイクスルーを起こしたモデルである、</a:t>
            </a:r>
            <a:br>
              <a:rPr lang="en-US" altLang="ja-JP" sz="1900" b="1" dirty="0">
                <a:solidFill>
                  <a:srgbClr val="F36C37"/>
                </a:solidFill>
              </a:rPr>
            </a:br>
            <a:r>
              <a:rPr lang="ja-JP" altLang="en-US" sz="1900" b="1" dirty="0">
                <a:solidFill>
                  <a:srgbClr val="F36C37"/>
                </a:solidFill>
              </a:rPr>
              <a:t>ディープラーニングについて学びます。</a:t>
            </a:r>
          </a:p>
          <a:p>
            <a:pPr marL="0" indent="0" algn="ctr">
              <a:lnSpc>
                <a:spcPct val="120000"/>
              </a:lnSpc>
              <a:spcBef>
                <a:spcPts val="0"/>
              </a:spcBef>
              <a:spcAft>
                <a:spcPts val="2400"/>
              </a:spcAft>
              <a:buClr>
                <a:srgbClr val="F36C37"/>
              </a:buClr>
              <a:buNone/>
            </a:pPr>
            <a:r>
              <a:rPr lang="ja-JP" altLang="en-US" sz="1900" b="1" dirty="0">
                <a:solidFill>
                  <a:srgbClr val="F36C37"/>
                </a:solidFill>
              </a:rPr>
              <a:t>また、主要なフレームワークである</a:t>
            </a:r>
            <a:r>
              <a:rPr lang="en-US" altLang="ja-JP" sz="1900" b="1" dirty="0">
                <a:solidFill>
                  <a:srgbClr val="F36C37"/>
                </a:solidFill>
              </a:rPr>
              <a:t>TensorFlow / </a:t>
            </a:r>
            <a:r>
              <a:rPr lang="en-US" altLang="ja-JP" sz="1900" b="1" dirty="0" err="1">
                <a:solidFill>
                  <a:srgbClr val="F36C37"/>
                </a:solidFill>
              </a:rPr>
              <a:t>Keras</a:t>
            </a:r>
            <a:r>
              <a:rPr lang="ja-JP" altLang="en-US" sz="1900" b="1" dirty="0">
                <a:solidFill>
                  <a:srgbClr val="F36C37"/>
                </a:solidFill>
              </a:rPr>
              <a:t>での実装を体験し、</a:t>
            </a:r>
            <a:br>
              <a:rPr lang="en-US" altLang="ja-JP" sz="1900" b="1" dirty="0">
                <a:solidFill>
                  <a:srgbClr val="F36C37"/>
                </a:solidFill>
              </a:rPr>
            </a:br>
            <a:r>
              <a:rPr lang="ja-JP" altLang="en-US" sz="1900" b="1" dirty="0">
                <a:solidFill>
                  <a:srgbClr val="F36C37"/>
                </a:solidFill>
              </a:rPr>
              <a:t>ワークや活用例を通して構造化データに対しての機械学習の適用について確認しましょう。</a:t>
            </a:r>
            <a:endParaRPr lang="en-US" altLang="ja-JP" sz="1900" b="1" dirty="0">
              <a:solidFill>
                <a:srgbClr val="F36C37"/>
              </a:solidFill>
            </a:endParaRP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244</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TensorFlow</a:t>
            </a:r>
            <a:r>
              <a:rPr lang="ja-JP" altLang="en-US" sz="2000" b="1" dirty="0"/>
              <a:t> </a:t>
            </a:r>
            <a:r>
              <a:rPr lang="en-US" altLang="ja-JP" sz="2000" b="1" dirty="0"/>
              <a:t>/</a:t>
            </a:r>
            <a:r>
              <a:rPr lang="ja-JP" altLang="en-US" sz="2000" b="1" dirty="0"/>
              <a:t> </a:t>
            </a:r>
            <a:r>
              <a:rPr lang="en-US" altLang="ja-JP" sz="2000" b="1" dirty="0" err="1"/>
              <a:t>Keras</a:t>
            </a:r>
            <a:r>
              <a:rPr lang="ja-JP" altLang="en-US" sz="2000" b="1" dirty="0"/>
              <a:t>を用いてディープラーニングを実装できる</a:t>
            </a:r>
            <a:endParaRPr lang="en-US" altLang="ja-JP" sz="2000" b="1" dirty="0"/>
          </a:p>
        </p:txBody>
      </p:sp>
    </p:spTree>
    <p:extLst>
      <p:ext uri="{BB962C8B-B14F-4D97-AF65-F5344CB8AC3E}">
        <p14:creationId xmlns:p14="http://schemas.microsoft.com/office/powerpoint/2010/main" val="289117458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245</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chemeClr val="tx1">
                    <a:lumMod val="75000"/>
                    <a:lumOff val="25000"/>
                  </a:schemeClr>
                </a:solidFill>
              </a:rPr>
              <a:t>6-1.</a:t>
            </a:r>
            <a:r>
              <a:rPr kumimoji="1" lang="ja-JP" altLang="en-US" sz="1600" b="1" spc="300" dirty="0">
                <a:solidFill>
                  <a:schemeClr val="tx1">
                    <a:lumMod val="75000"/>
                    <a:lumOff val="25000"/>
                  </a:schemeClr>
                </a:solidFill>
              </a:rPr>
              <a:t>ディープラーニングの基礎</a:t>
            </a:r>
            <a:endParaRPr kumimoji="1" lang="en-US" altLang="ja-JP" sz="1600" b="1" spc="300" dirty="0">
              <a:solidFill>
                <a:schemeClr val="tx1">
                  <a:lumMod val="75000"/>
                  <a:lumOff val="25000"/>
                </a:schemeClr>
              </a:solidFill>
            </a:endParaRPr>
          </a:p>
          <a:p>
            <a:pPr algn="l">
              <a:lnSpc>
                <a:spcPct val="150000"/>
              </a:lnSpc>
            </a:pPr>
            <a:r>
              <a:rPr lang="en-US" altLang="ja-JP" sz="1600" b="1" spc="300" dirty="0">
                <a:solidFill>
                  <a:schemeClr val="tx1">
                    <a:lumMod val="75000"/>
                    <a:lumOff val="25000"/>
                  </a:schemeClr>
                </a:solidFill>
              </a:rPr>
              <a:t>6-2.TensorFlow</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Keras</a:t>
            </a:r>
          </a:p>
          <a:p>
            <a:pPr algn="l">
              <a:lnSpc>
                <a:spcPct val="150000"/>
              </a:lnSpc>
            </a:pPr>
            <a:r>
              <a:rPr lang="en-US" altLang="ja-JP" sz="1600" b="1" spc="300" dirty="0">
                <a:solidFill>
                  <a:schemeClr val="tx1">
                    <a:lumMod val="75000"/>
                    <a:lumOff val="25000"/>
                  </a:schemeClr>
                </a:solidFill>
              </a:rPr>
              <a:t>6-3.TensorFlow</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Keras</a:t>
            </a:r>
            <a:r>
              <a:rPr lang="ja-JP" altLang="en-US" sz="1600" b="1" spc="300" dirty="0">
                <a:solidFill>
                  <a:schemeClr val="tx1">
                    <a:lumMod val="75000"/>
                    <a:lumOff val="25000"/>
                  </a:schemeClr>
                </a:solidFill>
              </a:rPr>
              <a:t>によるディープラーニングの実装</a:t>
            </a:r>
            <a:endParaRPr lang="en-US" altLang="ja-JP" sz="1600" b="1" spc="300" dirty="0">
              <a:solidFill>
                <a:schemeClr val="tx1">
                  <a:lumMod val="75000"/>
                  <a:lumOff val="25000"/>
                </a:schemeClr>
              </a:solidFill>
            </a:endParaRPr>
          </a:p>
          <a:p>
            <a:pPr algn="l">
              <a:lnSpc>
                <a:spcPct val="150000"/>
              </a:lnSpc>
            </a:pPr>
            <a:r>
              <a:rPr lang="en-US" altLang="ja-JP" sz="1600" b="1" spc="300" dirty="0">
                <a:solidFill>
                  <a:schemeClr val="tx1">
                    <a:lumMod val="75000"/>
                    <a:lumOff val="25000"/>
                  </a:schemeClr>
                </a:solidFill>
              </a:rPr>
              <a:t>6-4.</a:t>
            </a:r>
            <a:r>
              <a:rPr lang="ja-JP" altLang="en-US" sz="1600" b="1" spc="300" dirty="0">
                <a:solidFill>
                  <a:schemeClr val="tx1">
                    <a:lumMod val="75000"/>
                    <a:lumOff val="25000"/>
                  </a:schemeClr>
                </a:solidFill>
              </a:rPr>
              <a:t>ディープラーニングモデルの改良</a:t>
            </a:r>
            <a:endParaRPr lang="en-US" altLang="ja-JP" sz="1600" b="1" spc="300" dirty="0">
              <a:solidFill>
                <a:schemeClr val="tx1">
                  <a:lumMod val="75000"/>
                  <a:lumOff val="25000"/>
                </a:schemeClr>
              </a:solidFill>
            </a:endParaRPr>
          </a:p>
          <a:p>
            <a:pPr algn="l">
              <a:lnSpc>
                <a:spcPct val="150000"/>
              </a:lnSpc>
            </a:pPr>
            <a:r>
              <a:rPr lang="en-US" altLang="ja-JP" sz="1600" b="1" spc="300" dirty="0">
                <a:solidFill>
                  <a:schemeClr val="tx1">
                    <a:lumMod val="75000"/>
                    <a:lumOff val="25000"/>
                  </a:schemeClr>
                </a:solidFill>
              </a:rPr>
              <a:t>6-5.TensorFlow</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Keras</a:t>
            </a:r>
            <a:r>
              <a:rPr lang="ja-JP" altLang="en-US" sz="1600" b="1" spc="300" dirty="0">
                <a:solidFill>
                  <a:schemeClr val="tx1">
                    <a:lumMod val="75000"/>
                    <a:lumOff val="25000"/>
                  </a:schemeClr>
                </a:solidFill>
              </a:rPr>
              <a:t>によるディープラーニングモデルの改良</a:t>
            </a:r>
            <a:endParaRPr lang="en-US" altLang="ja-JP" sz="1600" b="1" spc="300" dirty="0">
              <a:solidFill>
                <a:schemeClr val="tx1">
                  <a:lumMod val="75000"/>
                  <a:lumOff val="25000"/>
                </a:schemeClr>
              </a:solidFill>
            </a:endParaRPr>
          </a:p>
          <a:p>
            <a:pPr algn="l">
              <a:lnSpc>
                <a:spcPct val="150000"/>
              </a:lnSpc>
            </a:pPr>
            <a:r>
              <a:rPr lang="en-US" altLang="ja-JP" sz="1600" b="1" spc="300" dirty="0">
                <a:solidFill>
                  <a:srgbClr val="00879E"/>
                </a:solidFill>
              </a:rPr>
              <a:t>6-6.</a:t>
            </a:r>
            <a:r>
              <a:rPr lang="ja-JP" altLang="en-US" sz="1600" b="1" spc="300" dirty="0">
                <a:solidFill>
                  <a:srgbClr val="00879E"/>
                </a:solidFill>
              </a:rPr>
              <a:t>演習：</a:t>
            </a:r>
            <a:r>
              <a:rPr lang="en-US" altLang="ja-JP" sz="1600" b="1" spc="300" dirty="0">
                <a:solidFill>
                  <a:srgbClr val="00879E"/>
                </a:solidFill>
              </a:rPr>
              <a:t>TensorFlow /</a:t>
            </a:r>
            <a:r>
              <a:rPr lang="en-US" altLang="ja-JP" sz="1600" b="1" spc="300" dirty="0" err="1">
                <a:solidFill>
                  <a:srgbClr val="00879E"/>
                </a:solidFill>
              </a:rPr>
              <a:t>Keras</a:t>
            </a:r>
            <a:endParaRPr lang="en-US" altLang="ja-JP" sz="1600" b="1" spc="300" dirty="0">
              <a:solidFill>
                <a:srgbClr val="00879E"/>
              </a:solidFill>
            </a:endParaRPr>
          </a:p>
          <a:p>
            <a:pPr algn="l">
              <a:lnSpc>
                <a:spcPct val="150000"/>
              </a:lnSpc>
            </a:pPr>
            <a:r>
              <a:rPr lang="en-US" altLang="ja-JP" sz="1600" b="1" spc="300" dirty="0">
                <a:solidFill>
                  <a:srgbClr val="00879E"/>
                </a:solidFill>
              </a:rPr>
              <a:t>6-7.</a:t>
            </a:r>
            <a:r>
              <a:rPr lang="ja-JP" altLang="en-US" sz="1600" b="1" spc="300" dirty="0">
                <a:solidFill>
                  <a:srgbClr val="00879E"/>
                </a:solidFill>
              </a:rPr>
              <a:t>ワーク：構造化データへの機械学習の適用</a:t>
            </a:r>
            <a:endParaRPr lang="en-US" altLang="ja-JP" sz="1600" b="1" spc="300" dirty="0">
              <a:solidFill>
                <a:srgbClr val="00879E"/>
              </a:solidFill>
            </a:endParaRPr>
          </a:p>
          <a:p>
            <a:pPr algn="l">
              <a:lnSpc>
                <a:spcPct val="150000"/>
              </a:lnSpc>
            </a:pPr>
            <a:r>
              <a:rPr lang="en-US" altLang="ja-JP" sz="1600" b="1" spc="300" dirty="0">
                <a:solidFill>
                  <a:srgbClr val="494949"/>
                </a:solidFill>
              </a:rPr>
              <a:t>6-8.</a:t>
            </a:r>
            <a:r>
              <a:rPr lang="ja-JP" altLang="en-US" sz="1600" b="1" spc="300" dirty="0">
                <a:solidFill>
                  <a:srgbClr val="494949"/>
                </a:solidFill>
              </a:rPr>
              <a:t>構造化データへの機械学習の活用例</a:t>
            </a:r>
            <a:endParaRPr lang="en-US" altLang="ja-JP" sz="1600" b="1" spc="300" dirty="0">
              <a:solidFill>
                <a:srgbClr val="494949"/>
              </a:solidFill>
            </a:endParaRPr>
          </a:p>
        </p:txBody>
      </p:sp>
    </p:spTree>
    <p:extLst>
      <p:ext uri="{BB962C8B-B14F-4D97-AF65-F5344CB8AC3E}">
        <p14:creationId xmlns:p14="http://schemas.microsoft.com/office/powerpoint/2010/main" val="393193598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15149A-0554-4849-940C-3A0FA4B55877}"/>
              </a:ext>
            </a:extLst>
          </p:cNvPr>
          <p:cNvSpPr>
            <a:spLocks noGrp="1"/>
          </p:cNvSpPr>
          <p:nvPr>
            <p:ph type="title"/>
          </p:nvPr>
        </p:nvSpPr>
        <p:spPr/>
        <p:txBody>
          <a:bodyPr/>
          <a:lstStyle/>
          <a:p>
            <a:r>
              <a:rPr kumimoji="1" lang="en-US" altLang="ja-JP" dirty="0"/>
              <a:t>6-1-1.</a:t>
            </a:r>
            <a:r>
              <a:rPr lang="ja-JP" altLang="en-US" dirty="0"/>
              <a:t>ニューラルネットワーク</a:t>
            </a:r>
            <a:r>
              <a:rPr kumimoji="1" lang="ja-JP" altLang="en-US" dirty="0"/>
              <a:t>とは</a:t>
            </a:r>
          </a:p>
        </p:txBody>
      </p:sp>
      <p:sp>
        <p:nvSpPr>
          <p:cNvPr id="3" name="スライド番号プレースホルダー 2">
            <a:extLst>
              <a:ext uri="{FF2B5EF4-FFF2-40B4-BE49-F238E27FC236}">
                <a16:creationId xmlns:a16="http://schemas.microsoft.com/office/drawing/2014/main" id="{324E0CA2-7941-49FD-9758-D506C656B9C9}"/>
              </a:ext>
            </a:extLst>
          </p:cNvPr>
          <p:cNvSpPr>
            <a:spLocks noGrp="1"/>
          </p:cNvSpPr>
          <p:nvPr>
            <p:ph type="sldNum" sz="quarter" idx="10"/>
          </p:nvPr>
        </p:nvSpPr>
        <p:spPr/>
        <p:txBody>
          <a:bodyPr/>
          <a:lstStyle/>
          <a:p>
            <a:fld id="{5D750650-B10A-47BF-93C2-E1678438B37A}" type="slidenum">
              <a:rPr lang="en-US" altLang="ja-JP" smtClean="0"/>
              <a:pPr/>
              <a:t>246</a:t>
            </a:fld>
            <a:endParaRPr lang="en-US" altLang="ja-JP" dirty="0"/>
          </a:p>
        </p:txBody>
      </p:sp>
      <p:sp>
        <p:nvSpPr>
          <p:cNvPr id="59" name="テキスト ボックス 58">
            <a:extLst>
              <a:ext uri="{FF2B5EF4-FFF2-40B4-BE49-F238E27FC236}">
                <a16:creationId xmlns:a16="http://schemas.microsoft.com/office/drawing/2014/main" id="{8DCD553A-31F9-473D-8EEC-952A43A11942}"/>
              </a:ext>
            </a:extLst>
          </p:cNvPr>
          <p:cNvSpPr txBox="1"/>
          <p:nvPr/>
        </p:nvSpPr>
        <p:spPr>
          <a:xfrm>
            <a:off x="772405" y="874862"/>
            <a:ext cx="10647189" cy="791755"/>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人間の脳の神経回路の仕組みを模した学習モデルを</a:t>
            </a:r>
            <a:r>
              <a:rPr lang="ja-JP" altLang="en-US" sz="1800" dirty="0">
                <a:solidFill>
                  <a:srgbClr val="F36C37"/>
                </a:solidFill>
              </a:rPr>
              <a:t>ニューラルネットワーク</a:t>
            </a:r>
            <a:r>
              <a:rPr lang="en-US" altLang="ja-JP" sz="1800" dirty="0">
                <a:solidFill>
                  <a:srgbClr val="F36C37"/>
                </a:solidFill>
              </a:rPr>
              <a:t>(NN)</a:t>
            </a:r>
            <a:r>
              <a:rPr lang="ja-JP" altLang="en-US" sz="1800" dirty="0"/>
              <a:t>といいます。</a:t>
            </a:r>
            <a:endParaRPr lang="en-US" altLang="ja-JP" sz="1800" dirty="0"/>
          </a:p>
          <a:p>
            <a:pPr>
              <a:lnSpc>
                <a:spcPct val="130000"/>
              </a:lnSpc>
            </a:pPr>
            <a:r>
              <a:rPr lang="ja-JP" altLang="en-US" sz="1800" dirty="0"/>
              <a:t>ディープラーニングはニューラルネットワークの一種といえます。</a:t>
            </a:r>
          </a:p>
        </p:txBody>
      </p:sp>
      <p:grpSp>
        <p:nvGrpSpPr>
          <p:cNvPr id="63" name="グループ化 62">
            <a:extLst>
              <a:ext uri="{FF2B5EF4-FFF2-40B4-BE49-F238E27FC236}">
                <a16:creationId xmlns:a16="http://schemas.microsoft.com/office/drawing/2014/main" id="{4C33AB5B-E694-4096-BDE1-B6249EE8C6C8}"/>
              </a:ext>
            </a:extLst>
          </p:cNvPr>
          <p:cNvGrpSpPr/>
          <p:nvPr/>
        </p:nvGrpSpPr>
        <p:grpSpPr>
          <a:xfrm>
            <a:off x="887517" y="1717266"/>
            <a:ext cx="7968479" cy="4850149"/>
            <a:chOff x="793782" y="1664853"/>
            <a:chExt cx="7968479" cy="4850149"/>
          </a:xfrm>
        </p:grpSpPr>
        <p:sp>
          <p:nvSpPr>
            <p:cNvPr id="8" name="正方形/長方形 7">
              <a:extLst>
                <a:ext uri="{FF2B5EF4-FFF2-40B4-BE49-F238E27FC236}">
                  <a16:creationId xmlns:a16="http://schemas.microsoft.com/office/drawing/2014/main" id="{8ED15AB0-4006-482B-B884-36DB47F411C2}"/>
                </a:ext>
              </a:extLst>
            </p:cNvPr>
            <p:cNvSpPr/>
            <p:nvPr/>
          </p:nvSpPr>
          <p:spPr>
            <a:xfrm>
              <a:off x="2105705" y="2045765"/>
              <a:ext cx="6656556" cy="1940851"/>
            </a:xfrm>
            <a:prstGeom prst="rect">
              <a:avLst/>
            </a:prstGeom>
            <a:solidFill>
              <a:schemeClr val="bg1"/>
            </a:solidFill>
            <a:ln w="9525">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endParaRPr lang="ja-JP" altLang="en-US" sz="2000">
                <a:solidFill>
                  <a:schemeClr val="dk1"/>
                </a:solidFill>
              </a:endParaRPr>
            </a:p>
          </p:txBody>
        </p:sp>
        <p:pic>
          <p:nvPicPr>
            <p:cNvPr id="9" name="グラフィックス 8" descr="頭の中の脳">
              <a:extLst>
                <a:ext uri="{FF2B5EF4-FFF2-40B4-BE49-F238E27FC236}">
                  <a16:creationId xmlns:a16="http://schemas.microsoft.com/office/drawing/2014/main" id="{4C6BCD9D-588A-4C42-BEE9-DE15ACF659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180145" y="2045765"/>
              <a:ext cx="827014" cy="827014"/>
            </a:xfrm>
            <a:prstGeom prst="rect">
              <a:avLst/>
            </a:prstGeom>
          </p:spPr>
        </p:pic>
        <p:sp>
          <p:nvSpPr>
            <p:cNvPr id="10" name="吹き出し: 四角形 9">
              <a:extLst>
                <a:ext uri="{FF2B5EF4-FFF2-40B4-BE49-F238E27FC236}">
                  <a16:creationId xmlns:a16="http://schemas.microsoft.com/office/drawing/2014/main" id="{F7DB2602-F8A5-4629-B3DD-5C66486967D0}"/>
                </a:ext>
              </a:extLst>
            </p:cNvPr>
            <p:cNvSpPr/>
            <p:nvPr/>
          </p:nvSpPr>
          <p:spPr>
            <a:xfrm>
              <a:off x="5942927" y="3446072"/>
              <a:ext cx="1667139" cy="407683"/>
            </a:xfrm>
            <a:prstGeom prst="wedgeRectCallout">
              <a:avLst>
                <a:gd name="adj1" fmla="val -56012"/>
                <a:gd name="adj2" fmla="val -98584"/>
              </a:avLst>
            </a:prstGeom>
            <a:solidFill>
              <a:srgbClr val="FFB3B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100" dirty="0">
                  <a:solidFill>
                    <a:schemeClr val="tx2">
                      <a:lumMod val="75000"/>
                      <a:lumOff val="25000"/>
                    </a:schemeClr>
                  </a:solidFill>
                </a:rPr>
                <a:t>しきい値に基づいて</a:t>
              </a:r>
              <a:endParaRPr kumimoji="1" lang="en-US" altLang="ja-JP" sz="1100" dirty="0">
                <a:solidFill>
                  <a:schemeClr val="tx2">
                    <a:lumMod val="75000"/>
                    <a:lumOff val="25000"/>
                  </a:schemeClr>
                </a:solidFill>
              </a:endParaRPr>
            </a:p>
            <a:p>
              <a:pPr algn="ctr"/>
              <a:r>
                <a:rPr kumimoji="1" lang="ja-JP" altLang="en-US" sz="1100" dirty="0">
                  <a:solidFill>
                    <a:schemeClr val="tx2">
                      <a:lumMod val="75000"/>
                      <a:lumOff val="25000"/>
                    </a:schemeClr>
                  </a:solidFill>
                </a:rPr>
                <a:t>信号を伝達</a:t>
              </a:r>
            </a:p>
          </p:txBody>
        </p:sp>
        <p:grpSp>
          <p:nvGrpSpPr>
            <p:cNvPr id="12" name="グループ化 11">
              <a:extLst>
                <a:ext uri="{FF2B5EF4-FFF2-40B4-BE49-F238E27FC236}">
                  <a16:creationId xmlns:a16="http://schemas.microsoft.com/office/drawing/2014/main" id="{15295A74-6777-4F08-9290-21A9229AF611}"/>
                </a:ext>
              </a:extLst>
            </p:cNvPr>
            <p:cNvGrpSpPr/>
            <p:nvPr/>
          </p:nvGrpSpPr>
          <p:grpSpPr>
            <a:xfrm>
              <a:off x="4979923" y="2577679"/>
              <a:ext cx="3047261" cy="1036612"/>
              <a:chOff x="3666804" y="2199346"/>
              <a:chExt cx="3369249" cy="1146146"/>
            </a:xfrm>
          </p:grpSpPr>
          <p:grpSp>
            <p:nvGrpSpPr>
              <p:cNvPr id="42" name="グループ化 41">
                <a:extLst>
                  <a:ext uri="{FF2B5EF4-FFF2-40B4-BE49-F238E27FC236}">
                    <a16:creationId xmlns:a16="http://schemas.microsoft.com/office/drawing/2014/main" id="{070B21A1-0E0C-45A6-8237-45D10A9F5C39}"/>
                  </a:ext>
                </a:extLst>
              </p:cNvPr>
              <p:cNvGrpSpPr/>
              <p:nvPr/>
            </p:nvGrpSpPr>
            <p:grpSpPr>
              <a:xfrm rot="21189241">
                <a:off x="3666804" y="2199346"/>
                <a:ext cx="1030993" cy="1146146"/>
                <a:chOff x="3632874" y="2197309"/>
                <a:chExt cx="1030993" cy="1146146"/>
              </a:xfrm>
            </p:grpSpPr>
            <p:sp>
              <p:nvSpPr>
                <p:cNvPr id="47" name="フリーフォーム: 図形 46">
                  <a:extLst>
                    <a:ext uri="{FF2B5EF4-FFF2-40B4-BE49-F238E27FC236}">
                      <a16:creationId xmlns:a16="http://schemas.microsoft.com/office/drawing/2014/main" id="{5AEE0CB9-75FB-44FC-9E45-14ABBC3F4F54}"/>
                    </a:ext>
                  </a:extLst>
                </p:cNvPr>
                <p:cNvSpPr/>
                <p:nvPr/>
              </p:nvSpPr>
              <p:spPr>
                <a:xfrm>
                  <a:off x="3727784" y="2556326"/>
                  <a:ext cx="46902" cy="159733"/>
                </a:xfrm>
                <a:custGeom>
                  <a:avLst/>
                  <a:gdLst>
                    <a:gd name="connsiteX0" fmla="*/ 0 w 97155"/>
                    <a:gd name="connsiteY0" fmla="*/ 384810 h 384810"/>
                    <a:gd name="connsiteX1" fmla="*/ 97155 w 97155"/>
                    <a:gd name="connsiteY1" fmla="*/ 0 h 384810"/>
                    <a:gd name="connsiteX0" fmla="*/ 0 w 97155"/>
                    <a:gd name="connsiteY0" fmla="*/ 384810 h 384810"/>
                    <a:gd name="connsiteX1" fmla="*/ 24765 w 97155"/>
                    <a:gd name="connsiteY1" fmla="*/ 177165 h 384810"/>
                    <a:gd name="connsiteX2" fmla="*/ 97155 w 97155"/>
                    <a:gd name="connsiteY2" fmla="*/ 0 h 384810"/>
                    <a:gd name="connsiteX0" fmla="*/ 0 w 97155"/>
                    <a:gd name="connsiteY0" fmla="*/ 384810 h 384810"/>
                    <a:gd name="connsiteX1" fmla="*/ 24765 w 97155"/>
                    <a:gd name="connsiteY1" fmla="*/ 177165 h 384810"/>
                    <a:gd name="connsiteX2" fmla="*/ 97155 w 97155"/>
                    <a:gd name="connsiteY2" fmla="*/ 0 h 384810"/>
                    <a:gd name="connsiteX0" fmla="*/ 0 w 97155"/>
                    <a:gd name="connsiteY0" fmla="*/ 384810 h 384810"/>
                    <a:gd name="connsiteX1" fmla="*/ 24765 w 97155"/>
                    <a:gd name="connsiteY1" fmla="*/ 177165 h 384810"/>
                    <a:gd name="connsiteX2" fmla="*/ 97155 w 97155"/>
                    <a:gd name="connsiteY2" fmla="*/ 0 h 384810"/>
                    <a:gd name="connsiteX0" fmla="*/ 0 w 97155"/>
                    <a:gd name="connsiteY0" fmla="*/ 384810 h 384810"/>
                    <a:gd name="connsiteX1" fmla="*/ 24765 w 97155"/>
                    <a:gd name="connsiteY1" fmla="*/ 177165 h 384810"/>
                    <a:gd name="connsiteX2" fmla="*/ 97155 w 97155"/>
                    <a:gd name="connsiteY2" fmla="*/ 0 h 384810"/>
                    <a:gd name="connsiteX0" fmla="*/ 0 w 97155"/>
                    <a:gd name="connsiteY0" fmla="*/ 384810 h 384810"/>
                    <a:gd name="connsiteX1" fmla="*/ 41910 w 97155"/>
                    <a:gd name="connsiteY1" fmla="*/ 177165 h 384810"/>
                    <a:gd name="connsiteX2" fmla="*/ 97155 w 97155"/>
                    <a:gd name="connsiteY2" fmla="*/ 0 h 384810"/>
                    <a:gd name="connsiteX0" fmla="*/ 0 w 97155"/>
                    <a:gd name="connsiteY0" fmla="*/ 384810 h 384810"/>
                    <a:gd name="connsiteX1" fmla="*/ 26670 w 97155"/>
                    <a:gd name="connsiteY1" fmla="*/ 175260 h 384810"/>
                    <a:gd name="connsiteX2" fmla="*/ 97155 w 97155"/>
                    <a:gd name="connsiteY2" fmla="*/ 0 h 384810"/>
                    <a:gd name="connsiteX0" fmla="*/ 0 w 97155"/>
                    <a:gd name="connsiteY0" fmla="*/ 384810 h 384810"/>
                    <a:gd name="connsiteX1" fmla="*/ 26670 w 97155"/>
                    <a:gd name="connsiteY1" fmla="*/ 175260 h 384810"/>
                    <a:gd name="connsiteX2" fmla="*/ 97155 w 97155"/>
                    <a:gd name="connsiteY2" fmla="*/ 0 h 384810"/>
                  </a:gdLst>
                  <a:ahLst/>
                  <a:cxnLst>
                    <a:cxn ang="0">
                      <a:pos x="connsiteX0" y="connsiteY0"/>
                    </a:cxn>
                    <a:cxn ang="0">
                      <a:pos x="connsiteX1" y="connsiteY1"/>
                    </a:cxn>
                    <a:cxn ang="0">
                      <a:pos x="connsiteX2" y="connsiteY2"/>
                    </a:cxn>
                  </a:cxnLst>
                  <a:rect l="l" t="t" r="r" b="b"/>
                  <a:pathLst>
                    <a:path w="97155" h="384810">
                      <a:moveTo>
                        <a:pt x="0" y="384810"/>
                      </a:moveTo>
                      <a:cubicBezTo>
                        <a:pt x="16510" y="320675"/>
                        <a:pt x="17780" y="279400"/>
                        <a:pt x="26670" y="175260"/>
                      </a:cubicBezTo>
                      <a:cubicBezTo>
                        <a:pt x="45085" y="102870"/>
                        <a:pt x="73025" y="59055"/>
                        <a:pt x="97155" y="0"/>
                      </a:cubicBez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8" name="グループ化 47">
                  <a:extLst>
                    <a:ext uri="{FF2B5EF4-FFF2-40B4-BE49-F238E27FC236}">
                      <a16:creationId xmlns:a16="http://schemas.microsoft.com/office/drawing/2014/main" id="{2FBB5080-C425-4F2E-A423-794ED86813AB}"/>
                    </a:ext>
                  </a:extLst>
                </p:cNvPr>
                <p:cNvGrpSpPr/>
                <p:nvPr/>
              </p:nvGrpSpPr>
              <p:grpSpPr>
                <a:xfrm>
                  <a:off x="3632874" y="2197309"/>
                  <a:ext cx="1030993" cy="1146146"/>
                  <a:chOff x="3632874" y="2197309"/>
                  <a:chExt cx="1030993" cy="1146146"/>
                </a:xfrm>
              </p:grpSpPr>
              <p:grpSp>
                <p:nvGrpSpPr>
                  <p:cNvPr id="49" name="グループ化 48">
                    <a:extLst>
                      <a:ext uri="{FF2B5EF4-FFF2-40B4-BE49-F238E27FC236}">
                        <a16:creationId xmlns:a16="http://schemas.microsoft.com/office/drawing/2014/main" id="{B1186C7B-42F8-43EF-B0F6-85371EC21C42}"/>
                      </a:ext>
                    </a:extLst>
                  </p:cNvPr>
                  <p:cNvGrpSpPr/>
                  <p:nvPr/>
                </p:nvGrpSpPr>
                <p:grpSpPr>
                  <a:xfrm>
                    <a:off x="3969337" y="2197309"/>
                    <a:ext cx="237188" cy="136796"/>
                    <a:chOff x="2000999" y="2491022"/>
                    <a:chExt cx="491319" cy="329552"/>
                  </a:xfrm>
                </p:grpSpPr>
                <p:sp>
                  <p:nvSpPr>
                    <p:cNvPr id="53" name="フリーフォーム: 図形 52">
                      <a:extLst>
                        <a:ext uri="{FF2B5EF4-FFF2-40B4-BE49-F238E27FC236}">
                          <a16:creationId xmlns:a16="http://schemas.microsoft.com/office/drawing/2014/main" id="{DF9CE815-4566-4933-81F4-846A11E8009D}"/>
                        </a:ext>
                      </a:extLst>
                    </p:cNvPr>
                    <p:cNvSpPr/>
                    <p:nvPr/>
                  </p:nvSpPr>
                  <p:spPr>
                    <a:xfrm>
                      <a:off x="2276673" y="2542824"/>
                      <a:ext cx="215645" cy="277750"/>
                    </a:xfrm>
                    <a:custGeom>
                      <a:avLst/>
                      <a:gdLst>
                        <a:gd name="connsiteX0" fmla="*/ 219456 w 219456"/>
                        <a:gd name="connsiteY0" fmla="*/ 0 h 298704"/>
                        <a:gd name="connsiteX1" fmla="*/ 0 w 219456"/>
                        <a:gd name="connsiteY1" fmla="*/ 298704 h 298704"/>
                        <a:gd name="connsiteX0" fmla="*/ 219456 w 219456"/>
                        <a:gd name="connsiteY0" fmla="*/ 0 h 298704"/>
                        <a:gd name="connsiteX1" fmla="*/ 76200 w 219456"/>
                        <a:gd name="connsiteY1" fmla="*/ 88773 h 298704"/>
                        <a:gd name="connsiteX2" fmla="*/ 0 w 219456"/>
                        <a:gd name="connsiteY2" fmla="*/ 298704 h 298704"/>
                        <a:gd name="connsiteX0" fmla="*/ 215646 w 215646"/>
                        <a:gd name="connsiteY0" fmla="*/ 0 h 277749"/>
                        <a:gd name="connsiteX1" fmla="*/ 76200 w 215646"/>
                        <a:gd name="connsiteY1" fmla="*/ 67818 h 277749"/>
                        <a:gd name="connsiteX2" fmla="*/ 0 w 215646"/>
                        <a:gd name="connsiteY2" fmla="*/ 277749 h 277749"/>
                        <a:gd name="connsiteX0" fmla="*/ 215646 w 215646"/>
                        <a:gd name="connsiteY0" fmla="*/ 0 h 277749"/>
                        <a:gd name="connsiteX1" fmla="*/ 76200 w 215646"/>
                        <a:gd name="connsiteY1" fmla="*/ 67818 h 277749"/>
                        <a:gd name="connsiteX2" fmla="*/ 0 w 215646"/>
                        <a:gd name="connsiteY2" fmla="*/ 277749 h 277749"/>
                        <a:gd name="connsiteX0" fmla="*/ 215646 w 215646"/>
                        <a:gd name="connsiteY0" fmla="*/ 0 h 277749"/>
                        <a:gd name="connsiteX1" fmla="*/ 76200 w 215646"/>
                        <a:gd name="connsiteY1" fmla="*/ 67818 h 277749"/>
                        <a:gd name="connsiteX2" fmla="*/ 0 w 215646"/>
                        <a:gd name="connsiteY2" fmla="*/ 277749 h 277749"/>
                      </a:gdLst>
                      <a:ahLst/>
                      <a:cxnLst>
                        <a:cxn ang="0">
                          <a:pos x="connsiteX0" y="connsiteY0"/>
                        </a:cxn>
                        <a:cxn ang="0">
                          <a:pos x="connsiteX1" y="connsiteY1"/>
                        </a:cxn>
                        <a:cxn ang="0">
                          <a:pos x="connsiteX2" y="connsiteY2"/>
                        </a:cxn>
                      </a:cxnLst>
                      <a:rect l="l" t="t" r="r" b="b"/>
                      <a:pathLst>
                        <a:path w="215646" h="277749">
                          <a:moveTo>
                            <a:pt x="215646" y="0"/>
                          </a:moveTo>
                          <a:cubicBezTo>
                            <a:pt x="146304" y="2286"/>
                            <a:pt x="111252" y="19812"/>
                            <a:pt x="76200" y="67818"/>
                          </a:cubicBezTo>
                          <a:lnTo>
                            <a:pt x="0" y="277749"/>
                          </a:ln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図形 53">
                      <a:extLst>
                        <a:ext uri="{FF2B5EF4-FFF2-40B4-BE49-F238E27FC236}">
                          <a16:creationId xmlns:a16="http://schemas.microsoft.com/office/drawing/2014/main" id="{7248068D-D67B-4240-8B22-BA7D2C5D0FE1}"/>
                        </a:ext>
                      </a:extLst>
                    </p:cNvPr>
                    <p:cNvSpPr/>
                    <p:nvPr/>
                  </p:nvSpPr>
                  <p:spPr>
                    <a:xfrm>
                      <a:off x="2000999" y="2491022"/>
                      <a:ext cx="275684" cy="315612"/>
                    </a:xfrm>
                    <a:custGeom>
                      <a:avLst/>
                      <a:gdLst>
                        <a:gd name="connsiteX0" fmla="*/ 0 w 296106"/>
                        <a:gd name="connsiteY0" fmla="*/ 140208 h 284468"/>
                        <a:gd name="connsiteX1" fmla="*/ 268224 w 296106"/>
                        <a:gd name="connsiteY1" fmla="*/ 280416 h 284468"/>
                        <a:gd name="connsiteX2" fmla="*/ 274320 w 296106"/>
                        <a:gd name="connsiteY2" fmla="*/ 0 h 284468"/>
                        <a:gd name="connsiteX0" fmla="*/ 0 w 286010"/>
                        <a:gd name="connsiteY0" fmla="*/ 140208 h 282562"/>
                        <a:gd name="connsiteX1" fmla="*/ 164592 w 286010"/>
                        <a:gd name="connsiteY1" fmla="*/ 129921 h 282562"/>
                        <a:gd name="connsiteX2" fmla="*/ 268224 w 286010"/>
                        <a:gd name="connsiteY2" fmla="*/ 280416 h 282562"/>
                        <a:gd name="connsiteX3" fmla="*/ 274320 w 286010"/>
                        <a:gd name="connsiteY3" fmla="*/ 0 h 282562"/>
                        <a:gd name="connsiteX0" fmla="*/ 0 w 284105"/>
                        <a:gd name="connsiteY0" fmla="*/ 149733 h 282562"/>
                        <a:gd name="connsiteX1" fmla="*/ 162687 w 284105"/>
                        <a:gd name="connsiteY1" fmla="*/ 129921 h 282562"/>
                        <a:gd name="connsiteX2" fmla="*/ 266319 w 284105"/>
                        <a:gd name="connsiteY2" fmla="*/ 280416 h 282562"/>
                        <a:gd name="connsiteX3" fmla="*/ 272415 w 284105"/>
                        <a:gd name="connsiteY3" fmla="*/ 0 h 282562"/>
                        <a:gd name="connsiteX0" fmla="*/ 0 w 284892"/>
                        <a:gd name="connsiteY0" fmla="*/ 149733 h 281984"/>
                        <a:gd name="connsiteX1" fmla="*/ 147447 w 284892"/>
                        <a:gd name="connsiteY1" fmla="*/ 114681 h 281984"/>
                        <a:gd name="connsiteX2" fmla="*/ 266319 w 284892"/>
                        <a:gd name="connsiteY2" fmla="*/ 280416 h 281984"/>
                        <a:gd name="connsiteX3" fmla="*/ 272415 w 284892"/>
                        <a:gd name="connsiteY3" fmla="*/ 0 h 281984"/>
                        <a:gd name="connsiteX0" fmla="*/ 0 w 284892"/>
                        <a:gd name="connsiteY0" fmla="*/ 149733 h 281984"/>
                        <a:gd name="connsiteX1" fmla="*/ 147447 w 284892"/>
                        <a:gd name="connsiteY1" fmla="*/ 114681 h 281984"/>
                        <a:gd name="connsiteX2" fmla="*/ 266319 w 284892"/>
                        <a:gd name="connsiteY2" fmla="*/ 280416 h 281984"/>
                        <a:gd name="connsiteX3" fmla="*/ 272415 w 284892"/>
                        <a:gd name="connsiteY3" fmla="*/ 0 h 281984"/>
                        <a:gd name="connsiteX0" fmla="*/ 0 w 284892"/>
                        <a:gd name="connsiteY0" fmla="*/ 149733 h 282235"/>
                        <a:gd name="connsiteX1" fmla="*/ 147447 w 284892"/>
                        <a:gd name="connsiteY1" fmla="*/ 114681 h 282235"/>
                        <a:gd name="connsiteX2" fmla="*/ 266319 w 284892"/>
                        <a:gd name="connsiteY2" fmla="*/ 280416 h 282235"/>
                        <a:gd name="connsiteX3" fmla="*/ 272415 w 284892"/>
                        <a:gd name="connsiteY3" fmla="*/ 0 h 282235"/>
                        <a:gd name="connsiteX0" fmla="*/ 0 w 274574"/>
                        <a:gd name="connsiteY0" fmla="*/ 149733 h 282235"/>
                        <a:gd name="connsiteX1" fmla="*/ 147447 w 274574"/>
                        <a:gd name="connsiteY1" fmla="*/ 114681 h 282235"/>
                        <a:gd name="connsiteX2" fmla="*/ 266319 w 274574"/>
                        <a:gd name="connsiteY2" fmla="*/ 280416 h 282235"/>
                        <a:gd name="connsiteX3" fmla="*/ 251460 w 274574"/>
                        <a:gd name="connsiteY3" fmla="*/ 0 h 282235"/>
                        <a:gd name="connsiteX0" fmla="*/ 0 w 278185"/>
                        <a:gd name="connsiteY0" fmla="*/ 149733 h 282235"/>
                        <a:gd name="connsiteX1" fmla="*/ 147447 w 278185"/>
                        <a:gd name="connsiteY1" fmla="*/ 114681 h 282235"/>
                        <a:gd name="connsiteX2" fmla="*/ 266319 w 278185"/>
                        <a:gd name="connsiteY2" fmla="*/ 280416 h 282235"/>
                        <a:gd name="connsiteX3" fmla="*/ 251460 w 278185"/>
                        <a:gd name="connsiteY3" fmla="*/ 0 h 282235"/>
                        <a:gd name="connsiteX0" fmla="*/ 0 w 269021"/>
                        <a:gd name="connsiteY0" fmla="*/ 182118 h 315619"/>
                        <a:gd name="connsiteX1" fmla="*/ 147447 w 269021"/>
                        <a:gd name="connsiteY1" fmla="*/ 147066 h 315619"/>
                        <a:gd name="connsiteX2" fmla="*/ 266319 w 269021"/>
                        <a:gd name="connsiteY2" fmla="*/ 312801 h 315619"/>
                        <a:gd name="connsiteX3" fmla="*/ 217170 w 269021"/>
                        <a:gd name="connsiteY3" fmla="*/ 0 h 315619"/>
                        <a:gd name="connsiteX0" fmla="*/ 0 w 275676"/>
                        <a:gd name="connsiteY0" fmla="*/ 182118 h 315619"/>
                        <a:gd name="connsiteX1" fmla="*/ 147447 w 275676"/>
                        <a:gd name="connsiteY1" fmla="*/ 147066 h 315619"/>
                        <a:gd name="connsiteX2" fmla="*/ 266319 w 275676"/>
                        <a:gd name="connsiteY2" fmla="*/ 312801 h 315619"/>
                        <a:gd name="connsiteX3" fmla="*/ 217170 w 275676"/>
                        <a:gd name="connsiteY3" fmla="*/ 0 h 315619"/>
                      </a:gdLst>
                      <a:ahLst/>
                      <a:cxnLst>
                        <a:cxn ang="0">
                          <a:pos x="connsiteX0" y="connsiteY0"/>
                        </a:cxn>
                        <a:cxn ang="0">
                          <a:pos x="connsiteX1" y="connsiteY1"/>
                        </a:cxn>
                        <a:cxn ang="0">
                          <a:pos x="connsiteX2" y="connsiteY2"/>
                        </a:cxn>
                        <a:cxn ang="0">
                          <a:pos x="connsiteX3" y="connsiteY3"/>
                        </a:cxn>
                      </a:cxnLst>
                      <a:rect l="l" t="t" r="r" b="b"/>
                      <a:pathLst>
                        <a:path w="275676" h="315619">
                          <a:moveTo>
                            <a:pt x="0" y="182118"/>
                          </a:moveTo>
                          <a:cubicBezTo>
                            <a:pt x="22352" y="197548"/>
                            <a:pt x="81788" y="131318"/>
                            <a:pt x="147447" y="147066"/>
                          </a:cubicBezTo>
                          <a:cubicBezTo>
                            <a:pt x="235966" y="195199"/>
                            <a:pt x="254699" y="337312"/>
                            <a:pt x="266319" y="312801"/>
                          </a:cubicBezTo>
                          <a:cubicBezTo>
                            <a:pt x="277940" y="288290"/>
                            <a:pt x="292227" y="117094"/>
                            <a:pt x="217170" y="0"/>
                          </a:cubicBez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0" name="フリーフォーム: 図形 49">
                    <a:extLst>
                      <a:ext uri="{FF2B5EF4-FFF2-40B4-BE49-F238E27FC236}">
                        <a16:creationId xmlns:a16="http://schemas.microsoft.com/office/drawing/2014/main" id="{4D9BBD5F-D900-4A63-B27D-9229AC332AC9}"/>
                      </a:ext>
                    </a:extLst>
                  </p:cNvPr>
                  <p:cNvSpPr/>
                  <p:nvPr/>
                </p:nvSpPr>
                <p:spPr>
                  <a:xfrm>
                    <a:off x="3632874" y="2689750"/>
                    <a:ext cx="120672" cy="142969"/>
                  </a:xfrm>
                  <a:custGeom>
                    <a:avLst/>
                    <a:gdLst>
                      <a:gd name="connsiteX0" fmla="*/ 42672 w 234081"/>
                      <a:gd name="connsiteY0" fmla="*/ 0 h 298704"/>
                      <a:gd name="connsiteX1" fmla="*/ 231648 w 234081"/>
                      <a:gd name="connsiteY1" fmla="*/ 103632 h 298704"/>
                      <a:gd name="connsiteX2" fmla="*/ 140208 w 234081"/>
                      <a:gd name="connsiteY2" fmla="*/ 219456 h 298704"/>
                      <a:gd name="connsiteX3" fmla="*/ 0 w 234081"/>
                      <a:gd name="connsiteY3" fmla="*/ 298704 h 298704"/>
                      <a:gd name="connsiteX0" fmla="*/ 16002 w 235252"/>
                      <a:gd name="connsiteY0" fmla="*/ 0 h 306324"/>
                      <a:gd name="connsiteX1" fmla="*/ 231648 w 235252"/>
                      <a:gd name="connsiteY1" fmla="*/ 111252 h 306324"/>
                      <a:gd name="connsiteX2" fmla="*/ 140208 w 235252"/>
                      <a:gd name="connsiteY2" fmla="*/ 227076 h 306324"/>
                      <a:gd name="connsiteX3" fmla="*/ 0 w 235252"/>
                      <a:gd name="connsiteY3" fmla="*/ 306324 h 306324"/>
                      <a:gd name="connsiteX0" fmla="*/ 16002 w 235773"/>
                      <a:gd name="connsiteY0" fmla="*/ 0 h 306324"/>
                      <a:gd name="connsiteX1" fmla="*/ 231648 w 235773"/>
                      <a:gd name="connsiteY1" fmla="*/ 111252 h 306324"/>
                      <a:gd name="connsiteX2" fmla="*/ 145923 w 235773"/>
                      <a:gd name="connsiteY2" fmla="*/ 148971 h 306324"/>
                      <a:gd name="connsiteX3" fmla="*/ 0 w 235773"/>
                      <a:gd name="connsiteY3" fmla="*/ 306324 h 306324"/>
                      <a:gd name="connsiteX0" fmla="*/ 16002 w 235608"/>
                      <a:gd name="connsiteY0" fmla="*/ 0 h 306324"/>
                      <a:gd name="connsiteX1" fmla="*/ 231648 w 235608"/>
                      <a:gd name="connsiteY1" fmla="*/ 111252 h 306324"/>
                      <a:gd name="connsiteX2" fmla="*/ 145923 w 235608"/>
                      <a:gd name="connsiteY2" fmla="*/ 148971 h 306324"/>
                      <a:gd name="connsiteX3" fmla="*/ 0 w 235608"/>
                      <a:gd name="connsiteY3" fmla="*/ 306324 h 306324"/>
                      <a:gd name="connsiteX0" fmla="*/ 31242 w 251130"/>
                      <a:gd name="connsiteY0" fmla="*/ 0 h 344424"/>
                      <a:gd name="connsiteX1" fmla="*/ 246888 w 251130"/>
                      <a:gd name="connsiteY1" fmla="*/ 111252 h 344424"/>
                      <a:gd name="connsiteX2" fmla="*/ 161163 w 251130"/>
                      <a:gd name="connsiteY2" fmla="*/ 148971 h 344424"/>
                      <a:gd name="connsiteX3" fmla="*/ 0 w 251130"/>
                      <a:gd name="connsiteY3" fmla="*/ 344424 h 344424"/>
                      <a:gd name="connsiteX0" fmla="*/ 31242 w 249964"/>
                      <a:gd name="connsiteY0" fmla="*/ 0 h 344424"/>
                      <a:gd name="connsiteX1" fmla="*/ 246888 w 249964"/>
                      <a:gd name="connsiteY1" fmla="*/ 111252 h 344424"/>
                      <a:gd name="connsiteX2" fmla="*/ 147828 w 249964"/>
                      <a:gd name="connsiteY2" fmla="*/ 208026 h 344424"/>
                      <a:gd name="connsiteX3" fmla="*/ 0 w 249964"/>
                      <a:gd name="connsiteY3" fmla="*/ 344424 h 344424"/>
                      <a:gd name="connsiteX0" fmla="*/ 31242 w 249964"/>
                      <a:gd name="connsiteY0" fmla="*/ 0 h 344424"/>
                      <a:gd name="connsiteX1" fmla="*/ 246888 w 249964"/>
                      <a:gd name="connsiteY1" fmla="*/ 111252 h 344424"/>
                      <a:gd name="connsiteX2" fmla="*/ 147828 w 249964"/>
                      <a:gd name="connsiteY2" fmla="*/ 208026 h 344424"/>
                      <a:gd name="connsiteX3" fmla="*/ 0 w 249964"/>
                      <a:gd name="connsiteY3" fmla="*/ 344424 h 344424"/>
                    </a:gdLst>
                    <a:ahLst/>
                    <a:cxnLst>
                      <a:cxn ang="0">
                        <a:pos x="connsiteX0" y="connsiteY0"/>
                      </a:cxn>
                      <a:cxn ang="0">
                        <a:pos x="connsiteX1" y="connsiteY1"/>
                      </a:cxn>
                      <a:cxn ang="0">
                        <a:pos x="connsiteX2" y="connsiteY2"/>
                      </a:cxn>
                      <a:cxn ang="0">
                        <a:pos x="connsiteX3" y="connsiteY3"/>
                      </a:cxn>
                    </a:cxnLst>
                    <a:rect l="l" t="t" r="r" b="b"/>
                    <a:pathLst>
                      <a:path w="249964" h="344424">
                        <a:moveTo>
                          <a:pt x="31242" y="0"/>
                        </a:moveTo>
                        <a:cubicBezTo>
                          <a:pt x="117602" y="33528"/>
                          <a:pt x="227457" y="76581"/>
                          <a:pt x="246888" y="111252"/>
                        </a:cubicBezTo>
                        <a:cubicBezTo>
                          <a:pt x="266319" y="145923"/>
                          <a:pt x="188976" y="125349"/>
                          <a:pt x="147828" y="208026"/>
                        </a:cubicBezTo>
                        <a:cubicBezTo>
                          <a:pt x="106680" y="290703"/>
                          <a:pt x="50800" y="321056"/>
                          <a:pt x="0" y="344424"/>
                        </a:cubicBez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フリーフォーム: 図形 50">
                    <a:extLst>
                      <a:ext uri="{FF2B5EF4-FFF2-40B4-BE49-F238E27FC236}">
                        <a16:creationId xmlns:a16="http://schemas.microsoft.com/office/drawing/2014/main" id="{0A8E3A0A-C731-4612-8946-80975E8B1628}"/>
                      </a:ext>
                    </a:extLst>
                  </p:cNvPr>
                  <p:cNvSpPr/>
                  <p:nvPr/>
                </p:nvSpPr>
                <p:spPr>
                  <a:xfrm>
                    <a:off x="3636178" y="3180783"/>
                    <a:ext cx="191507" cy="153090"/>
                  </a:xfrm>
                  <a:custGeom>
                    <a:avLst/>
                    <a:gdLst>
                      <a:gd name="connsiteX0" fmla="*/ 0 w 396484"/>
                      <a:gd name="connsiteY0" fmla="*/ 0 h 353568"/>
                      <a:gd name="connsiteX1" fmla="*/ 390144 w 396484"/>
                      <a:gd name="connsiteY1" fmla="*/ 36576 h 353568"/>
                      <a:gd name="connsiteX2" fmla="*/ 231648 w 396484"/>
                      <a:gd name="connsiteY2" fmla="*/ 152400 h 353568"/>
                      <a:gd name="connsiteX3" fmla="*/ 97536 w 396484"/>
                      <a:gd name="connsiteY3" fmla="*/ 353568 h 353568"/>
                      <a:gd name="connsiteX0" fmla="*/ 0 w 404262"/>
                      <a:gd name="connsiteY0" fmla="*/ 0 h 353568"/>
                      <a:gd name="connsiteX1" fmla="*/ 390144 w 404262"/>
                      <a:gd name="connsiteY1" fmla="*/ 36576 h 353568"/>
                      <a:gd name="connsiteX2" fmla="*/ 297688 w 404262"/>
                      <a:gd name="connsiteY2" fmla="*/ 149860 h 353568"/>
                      <a:gd name="connsiteX3" fmla="*/ 97536 w 404262"/>
                      <a:gd name="connsiteY3" fmla="*/ 353568 h 353568"/>
                      <a:gd name="connsiteX0" fmla="*/ 0 w 403526"/>
                      <a:gd name="connsiteY0" fmla="*/ 0 h 391668"/>
                      <a:gd name="connsiteX1" fmla="*/ 390144 w 403526"/>
                      <a:gd name="connsiteY1" fmla="*/ 36576 h 391668"/>
                      <a:gd name="connsiteX2" fmla="*/ 297688 w 403526"/>
                      <a:gd name="connsiteY2" fmla="*/ 149860 h 391668"/>
                      <a:gd name="connsiteX3" fmla="*/ 145796 w 403526"/>
                      <a:gd name="connsiteY3" fmla="*/ 391668 h 391668"/>
                      <a:gd name="connsiteX0" fmla="*/ 0 w 403526"/>
                      <a:gd name="connsiteY0" fmla="*/ 0 h 391668"/>
                      <a:gd name="connsiteX1" fmla="*/ 390144 w 403526"/>
                      <a:gd name="connsiteY1" fmla="*/ 36576 h 391668"/>
                      <a:gd name="connsiteX2" fmla="*/ 297688 w 403526"/>
                      <a:gd name="connsiteY2" fmla="*/ 149860 h 391668"/>
                      <a:gd name="connsiteX3" fmla="*/ 145796 w 403526"/>
                      <a:gd name="connsiteY3" fmla="*/ 391668 h 391668"/>
                      <a:gd name="connsiteX0" fmla="*/ 0 w 392180"/>
                      <a:gd name="connsiteY0" fmla="*/ 0 h 391668"/>
                      <a:gd name="connsiteX1" fmla="*/ 210730 w 392180"/>
                      <a:gd name="connsiteY1" fmla="*/ 67036 h 391668"/>
                      <a:gd name="connsiteX2" fmla="*/ 390144 w 392180"/>
                      <a:gd name="connsiteY2" fmla="*/ 36576 h 391668"/>
                      <a:gd name="connsiteX3" fmla="*/ 297688 w 392180"/>
                      <a:gd name="connsiteY3" fmla="*/ 149860 h 391668"/>
                      <a:gd name="connsiteX4" fmla="*/ 145796 w 392180"/>
                      <a:gd name="connsiteY4" fmla="*/ 391668 h 391668"/>
                      <a:gd name="connsiteX0" fmla="*/ 0 w 397260"/>
                      <a:gd name="connsiteY0" fmla="*/ 0 h 368808"/>
                      <a:gd name="connsiteX1" fmla="*/ 215810 w 397260"/>
                      <a:gd name="connsiteY1" fmla="*/ 44176 h 368808"/>
                      <a:gd name="connsiteX2" fmla="*/ 395224 w 397260"/>
                      <a:gd name="connsiteY2" fmla="*/ 13716 h 368808"/>
                      <a:gd name="connsiteX3" fmla="*/ 302768 w 397260"/>
                      <a:gd name="connsiteY3" fmla="*/ 127000 h 368808"/>
                      <a:gd name="connsiteX4" fmla="*/ 150876 w 397260"/>
                      <a:gd name="connsiteY4" fmla="*/ 368808 h 368808"/>
                      <a:gd name="connsiteX0" fmla="*/ 0 w 396693"/>
                      <a:gd name="connsiteY0" fmla="*/ 0 h 368808"/>
                      <a:gd name="connsiteX1" fmla="*/ 231050 w 396693"/>
                      <a:gd name="connsiteY1" fmla="*/ 51796 h 368808"/>
                      <a:gd name="connsiteX2" fmla="*/ 395224 w 396693"/>
                      <a:gd name="connsiteY2" fmla="*/ 13716 h 368808"/>
                      <a:gd name="connsiteX3" fmla="*/ 302768 w 396693"/>
                      <a:gd name="connsiteY3" fmla="*/ 127000 h 368808"/>
                      <a:gd name="connsiteX4" fmla="*/ 150876 w 396693"/>
                      <a:gd name="connsiteY4" fmla="*/ 368808 h 368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3" h="368808">
                        <a:moveTo>
                          <a:pt x="0" y="0"/>
                        </a:moveTo>
                        <a:cubicBezTo>
                          <a:pt x="36391" y="1859"/>
                          <a:pt x="166026" y="45700"/>
                          <a:pt x="231050" y="51796"/>
                        </a:cubicBezTo>
                        <a:cubicBezTo>
                          <a:pt x="296074" y="57892"/>
                          <a:pt x="383271" y="1182"/>
                          <a:pt x="395224" y="13716"/>
                        </a:cubicBezTo>
                        <a:cubicBezTo>
                          <a:pt x="407177" y="26250"/>
                          <a:pt x="343493" y="67818"/>
                          <a:pt x="302768" y="127000"/>
                        </a:cubicBezTo>
                        <a:cubicBezTo>
                          <a:pt x="262043" y="186182"/>
                          <a:pt x="196088" y="236220"/>
                          <a:pt x="150876" y="368808"/>
                        </a:cubicBez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フリーフォーム: 図形 51">
                    <a:extLst>
                      <a:ext uri="{FF2B5EF4-FFF2-40B4-BE49-F238E27FC236}">
                        <a16:creationId xmlns:a16="http://schemas.microsoft.com/office/drawing/2014/main" id="{0C9FA7FB-E303-4FC5-83AF-06BAE5163929}"/>
                      </a:ext>
                    </a:extLst>
                  </p:cNvPr>
                  <p:cNvSpPr/>
                  <p:nvPr/>
                </p:nvSpPr>
                <p:spPr>
                  <a:xfrm>
                    <a:off x="3753542" y="2321991"/>
                    <a:ext cx="910325" cy="1021464"/>
                  </a:xfrm>
                  <a:custGeom>
                    <a:avLst/>
                    <a:gdLst>
                      <a:gd name="connsiteX0" fmla="*/ 6675764 w 6675764"/>
                      <a:gd name="connsiteY0" fmla="*/ 1790001 h 2399698"/>
                      <a:gd name="connsiteX1" fmla="*/ 6212468 w 6675764"/>
                      <a:gd name="connsiteY1" fmla="*/ 1351089 h 2399698"/>
                      <a:gd name="connsiteX2" fmla="*/ 5359028 w 6675764"/>
                      <a:gd name="connsiteY2" fmla="*/ 1381569 h 2399698"/>
                      <a:gd name="connsiteX3" fmla="*/ 4267844 w 6675764"/>
                      <a:gd name="connsiteY3" fmla="*/ 1369377 h 2399698"/>
                      <a:gd name="connsiteX4" fmla="*/ 4042292 w 6675764"/>
                      <a:gd name="connsiteY4" fmla="*/ 1271841 h 2399698"/>
                      <a:gd name="connsiteX5" fmla="*/ 2963300 w 6675764"/>
                      <a:gd name="connsiteY5" fmla="*/ 1204785 h 2399698"/>
                      <a:gd name="connsiteX6" fmla="*/ 2402468 w 6675764"/>
                      <a:gd name="connsiteY6" fmla="*/ 1216977 h 2399698"/>
                      <a:gd name="connsiteX7" fmla="*/ 1805060 w 6675764"/>
                      <a:gd name="connsiteY7" fmla="*/ 1247457 h 2399698"/>
                      <a:gd name="connsiteX8" fmla="*/ 1463684 w 6675764"/>
                      <a:gd name="connsiteY8" fmla="*/ 1070673 h 2399698"/>
                      <a:gd name="connsiteX9" fmla="*/ 1299092 w 6675764"/>
                      <a:gd name="connsiteY9" fmla="*/ 735393 h 2399698"/>
                      <a:gd name="connsiteX10" fmla="*/ 1469780 w 6675764"/>
                      <a:gd name="connsiteY10" fmla="*/ 278193 h 2399698"/>
                      <a:gd name="connsiteX11" fmla="*/ 1110116 w 6675764"/>
                      <a:gd name="connsiteY11" fmla="*/ 619569 h 2399698"/>
                      <a:gd name="connsiteX12" fmla="*/ 817508 w 6675764"/>
                      <a:gd name="connsiteY12" fmla="*/ 314769 h 2399698"/>
                      <a:gd name="connsiteX13" fmla="*/ 756548 w 6675764"/>
                      <a:gd name="connsiteY13" fmla="*/ 3873 h 2399698"/>
                      <a:gd name="connsiteX14" fmla="*/ 640724 w 6675764"/>
                      <a:gd name="connsiteY14" fmla="*/ 540321 h 2399698"/>
                      <a:gd name="connsiteX15" fmla="*/ 287156 w 6675764"/>
                      <a:gd name="connsiteY15" fmla="*/ 863409 h 2399698"/>
                      <a:gd name="connsiteX16" fmla="*/ 644 w 6675764"/>
                      <a:gd name="connsiteY16" fmla="*/ 960945 h 2399698"/>
                      <a:gd name="connsiteX17" fmla="*/ 366404 w 6675764"/>
                      <a:gd name="connsiteY17" fmla="*/ 1076769 h 2399698"/>
                      <a:gd name="connsiteX18" fmla="*/ 451748 w 6675764"/>
                      <a:gd name="connsiteY18" fmla="*/ 1454721 h 2399698"/>
                      <a:gd name="connsiteX19" fmla="*/ 342020 w 6675764"/>
                      <a:gd name="connsiteY19" fmla="*/ 1875345 h 2399698"/>
                      <a:gd name="connsiteX20" fmla="*/ 165236 w 6675764"/>
                      <a:gd name="connsiteY20" fmla="*/ 2094801 h 2399698"/>
                      <a:gd name="connsiteX21" fmla="*/ 512708 w 6675764"/>
                      <a:gd name="connsiteY21" fmla="*/ 1875345 h 2399698"/>
                      <a:gd name="connsiteX22" fmla="*/ 994292 w 6675764"/>
                      <a:gd name="connsiteY22" fmla="*/ 1954593 h 2399698"/>
                      <a:gd name="connsiteX23" fmla="*/ 1268612 w 6675764"/>
                      <a:gd name="connsiteY23" fmla="*/ 2399601 h 2399698"/>
                      <a:gd name="connsiteX24" fmla="*/ 1232036 w 6675764"/>
                      <a:gd name="connsiteY24" fmla="*/ 1991169 h 2399698"/>
                      <a:gd name="connsiteX25" fmla="*/ 1402724 w 6675764"/>
                      <a:gd name="connsiteY25" fmla="*/ 1594929 h 2399698"/>
                      <a:gd name="connsiteX26" fmla="*/ 1707524 w 6675764"/>
                      <a:gd name="connsiteY26" fmla="*/ 1308417 h 2399698"/>
                      <a:gd name="connsiteX27" fmla="*/ 1951364 w 6675764"/>
                      <a:gd name="connsiteY27" fmla="*/ 1216977 h 2399698"/>
                      <a:gd name="connsiteX0" fmla="*/ 6675764 w 6675764"/>
                      <a:gd name="connsiteY0" fmla="*/ 1796027 h 2405724"/>
                      <a:gd name="connsiteX1" fmla="*/ 6212468 w 6675764"/>
                      <a:gd name="connsiteY1" fmla="*/ 1357115 h 2405724"/>
                      <a:gd name="connsiteX2" fmla="*/ 5359028 w 6675764"/>
                      <a:gd name="connsiteY2" fmla="*/ 1387595 h 2405724"/>
                      <a:gd name="connsiteX3" fmla="*/ 4267844 w 6675764"/>
                      <a:gd name="connsiteY3" fmla="*/ 1375403 h 2405724"/>
                      <a:gd name="connsiteX4" fmla="*/ 4042292 w 6675764"/>
                      <a:gd name="connsiteY4" fmla="*/ 1277867 h 2405724"/>
                      <a:gd name="connsiteX5" fmla="*/ 2963300 w 6675764"/>
                      <a:gd name="connsiteY5" fmla="*/ 1210811 h 2405724"/>
                      <a:gd name="connsiteX6" fmla="*/ 2402468 w 6675764"/>
                      <a:gd name="connsiteY6" fmla="*/ 1223003 h 2405724"/>
                      <a:gd name="connsiteX7" fmla="*/ 1805060 w 6675764"/>
                      <a:gd name="connsiteY7" fmla="*/ 1253483 h 2405724"/>
                      <a:gd name="connsiteX8" fmla="*/ 1463684 w 6675764"/>
                      <a:gd name="connsiteY8" fmla="*/ 1076699 h 2405724"/>
                      <a:gd name="connsiteX9" fmla="*/ 1299092 w 6675764"/>
                      <a:gd name="connsiteY9" fmla="*/ 741419 h 2405724"/>
                      <a:gd name="connsiteX10" fmla="*/ 1469780 w 6675764"/>
                      <a:gd name="connsiteY10" fmla="*/ 284219 h 2405724"/>
                      <a:gd name="connsiteX11" fmla="*/ 1110116 w 6675764"/>
                      <a:gd name="connsiteY11" fmla="*/ 625595 h 2405724"/>
                      <a:gd name="connsiteX12" fmla="*/ 817508 w 6675764"/>
                      <a:gd name="connsiteY12" fmla="*/ 320795 h 2405724"/>
                      <a:gd name="connsiteX13" fmla="*/ 689492 w 6675764"/>
                      <a:gd name="connsiteY13" fmla="*/ 3803 h 2405724"/>
                      <a:gd name="connsiteX14" fmla="*/ 640724 w 6675764"/>
                      <a:gd name="connsiteY14" fmla="*/ 546347 h 2405724"/>
                      <a:gd name="connsiteX15" fmla="*/ 287156 w 6675764"/>
                      <a:gd name="connsiteY15" fmla="*/ 869435 h 2405724"/>
                      <a:gd name="connsiteX16" fmla="*/ 644 w 6675764"/>
                      <a:gd name="connsiteY16" fmla="*/ 966971 h 2405724"/>
                      <a:gd name="connsiteX17" fmla="*/ 366404 w 6675764"/>
                      <a:gd name="connsiteY17" fmla="*/ 1082795 h 2405724"/>
                      <a:gd name="connsiteX18" fmla="*/ 451748 w 6675764"/>
                      <a:gd name="connsiteY18" fmla="*/ 1460747 h 2405724"/>
                      <a:gd name="connsiteX19" fmla="*/ 342020 w 6675764"/>
                      <a:gd name="connsiteY19" fmla="*/ 1881371 h 2405724"/>
                      <a:gd name="connsiteX20" fmla="*/ 165236 w 6675764"/>
                      <a:gd name="connsiteY20" fmla="*/ 2100827 h 2405724"/>
                      <a:gd name="connsiteX21" fmla="*/ 512708 w 6675764"/>
                      <a:gd name="connsiteY21" fmla="*/ 1881371 h 2405724"/>
                      <a:gd name="connsiteX22" fmla="*/ 994292 w 6675764"/>
                      <a:gd name="connsiteY22" fmla="*/ 1960619 h 2405724"/>
                      <a:gd name="connsiteX23" fmla="*/ 1268612 w 6675764"/>
                      <a:gd name="connsiteY23" fmla="*/ 2405627 h 2405724"/>
                      <a:gd name="connsiteX24" fmla="*/ 1232036 w 6675764"/>
                      <a:gd name="connsiteY24" fmla="*/ 1997195 h 2405724"/>
                      <a:gd name="connsiteX25" fmla="*/ 1402724 w 6675764"/>
                      <a:gd name="connsiteY25" fmla="*/ 1600955 h 2405724"/>
                      <a:gd name="connsiteX26" fmla="*/ 1707524 w 6675764"/>
                      <a:gd name="connsiteY26" fmla="*/ 1314443 h 2405724"/>
                      <a:gd name="connsiteX27" fmla="*/ 1951364 w 6675764"/>
                      <a:gd name="connsiteY27" fmla="*/ 1223003 h 2405724"/>
                      <a:gd name="connsiteX0" fmla="*/ 6675764 w 6675764"/>
                      <a:gd name="connsiteY0" fmla="*/ 1793979 h 2403676"/>
                      <a:gd name="connsiteX1" fmla="*/ 6212468 w 6675764"/>
                      <a:gd name="connsiteY1" fmla="*/ 1355067 h 2403676"/>
                      <a:gd name="connsiteX2" fmla="*/ 5359028 w 6675764"/>
                      <a:gd name="connsiteY2" fmla="*/ 1385547 h 2403676"/>
                      <a:gd name="connsiteX3" fmla="*/ 4267844 w 6675764"/>
                      <a:gd name="connsiteY3" fmla="*/ 1373355 h 2403676"/>
                      <a:gd name="connsiteX4" fmla="*/ 4042292 w 6675764"/>
                      <a:gd name="connsiteY4" fmla="*/ 1275819 h 2403676"/>
                      <a:gd name="connsiteX5" fmla="*/ 2963300 w 6675764"/>
                      <a:gd name="connsiteY5" fmla="*/ 1208763 h 2403676"/>
                      <a:gd name="connsiteX6" fmla="*/ 2402468 w 6675764"/>
                      <a:gd name="connsiteY6" fmla="*/ 1220955 h 2403676"/>
                      <a:gd name="connsiteX7" fmla="*/ 1805060 w 6675764"/>
                      <a:gd name="connsiteY7" fmla="*/ 1251435 h 2403676"/>
                      <a:gd name="connsiteX8" fmla="*/ 1463684 w 6675764"/>
                      <a:gd name="connsiteY8" fmla="*/ 1074651 h 2403676"/>
                      <a:gd name="connsiteX9" fmla="*/ 1299092 w 6675764"/>
                      <a:gd name="connsiteY9" fmla="*/ 739371 h 2403676"/>
                      <a:gd name="connsiteX10" fmla="*/ 1469780 w 6675764"/>
                      <a:gd name="connsiteY10" fmla="*/ 282171 h 2403676"/>
                      <a:gd name="connsiteX11" fmla="*/ 1110116 w 6675764"/>
                      <a:gd name="connsiteY11" fmla="*/ 623547 h 2403676"/>
                      <a:gd name="connsiteX12" fmla="*/ 799220 w 6675764"/>
                      <a:gd name="connsiteY12" fmla="*/ 379707 h 2403676"/>
                      <a:gd name="connsiteX13" fmla="*/ 689492 w 6675764"/>
                      <a:gd name="connsiteY13" fmla="*/ 1755 h 2403676"/>
                      <a:gd name="connsiteX14" fmla="*/ 640724 w 6675764"/>
                      <a:gd name="connsiteY14" fmla="*/ 544299 h 2403676"/>
                      <a:gd name="connsiteX15" fmla="*/ 287156 w 6675764"/>
                      <a:gd name="connsiteY15" fmla="*/ 867387 h 2403676"/>
                      <a:gd name="connsiteX16" fmla="*/ 644 w 6675764"/>
                      <a:gd name="connsiteY16" fmla="*/ 964923 h 2403676"/>
                      <a:gd name="connsiteX17" fmla="*/ 366404 w 6675764"/>
                      <a:gd name="connsiteY17" fmla="*/ 1080747 h 2403676"/>
                      <a:gd name="connsiteX18" fmla="*/ 451748 w 6675764"/>
                      <a:gd name="connsiteY18" fmla="*/ 1458699 h 2403676"/>
                      <a:gd name="connsiteX19" fmla="*/ 342020 w 6675764"/>
                      <a:gd name="connsiteY19" fmla="*/ 1879323 h 2403676"/>
                      <a:gd name="connsiteX20" fmla="*/ 165236 w 6675764"/>
                      <a:gd name="connsiteY20" fmla="*/ 2098779 h 2403676"/>
                      <a:gd name="connsiteX21" fmla="*/ 512708 w 6675764"/>
                      <a:gd name="connsiteY21" fmla="*/ 1879323 h 2403676"/>
                      <a:gd name="connsiteX22" fmla="*/ 994292 w 6675764"/>
                      <a:gd name="connsiteY22" fmla="*/ 1958571 h 2403676"/>
                      <a:gd name="connsiteX23" fmla="*/ 1268612 w 6675764"/>
                      <a:gd name="connsiteY23" fmla="*/ 2403579 h 2403676"/>
                      <a:gd name="connsiteX24" fmla="*/ 1232036 w 6675764"/>
                      <a:gd name="connsiteY24" fmla="*/ 1995147 h 2403676"/>
                      <a:gd name="connsiteX25" fmla="*/ 1402724 w 6675764"/>
                      <a:gd name="connsiteY25" fmla="*/ 1598907 h 2403676"/>
                      <a:gd name="connsiteX26" fmla="*/ 1707524 w 6675764"/>
                      <a:gd name="connsiteY26" fmla="*/ 1312395 h 2403676"/>
                      <a:gd name="connsiteX27" fmla="*/ 1951364 w 6675764"/>
                      <a:gd name="connsiteY27" fmla="*/ 1220955 h 2403676"/>
                      <a:gd name="connsiteX0" fmla="*/ 6675764 w 6675764"/>
                      <a:gd name="connsiteY0" fmla="*/ 1793979 h 2403676"/>
                      <a:gd name="connsiteX1" fmla="*/ 6212468 w 6675764"/>
                      <a:gd name="connsiteY1" fmla="*/ 1355067 h 2403676"/>
                      <a:gd name="connsiteX2" fmla="*/ 5359028 w 6675764"/>
                      <a:gd name="connsiteY2" fmla="*/ 1385547 h 2403676"/>
                      <a:gd name="connsiteX3" fmla="*/ 4267844 w 6675764"/>
                      <a:gd name="connsiteY3" fmla="*/ 1373355 h 2403676"/>
                      <a:gd name="connsiteX4" fmla="*/ 4042292 w 6675764"/>
                      <a:gd name="connsiteY4" fmla="*/ 1275819 h 2403676"/>
                      <a:gd name="connsiteX5" fmla="*/ 2963300 w 6675764"/>
                      <a:gd name="connsiteY5" fmla="*/ 1208763 h 2403676"/>
                      <a:gd name="connsiteX6" fmla="*/ 2402468 w 6675764"/>
                      <a:gd name="connsiteY6" fmla="*/ 1220955 h 2403676"/>
                      <a:gd name="connsiteX7" fmla="*/ 1805060 w 6675764"/>
                      <a:gd name="connsiteY7" fmla="*/ 1251435 h 2403676"/>
                      <a:gd name="connsiteX8" fmla="*/ 1463684 w 6675764"/>
                      <a:gd name="connsiteY8" fmla="*/ 1074651 h 2403676"/>
                      <a:gd name="connsiteX9" fmla="*/ 1299092 w 6675764"/>
                      <a:gd name="connsiteY9" fmla="*/ 739371 h 2403676"/>
                      <a:gd name="connsiteX10" fmla="*/ 1469780 w 6675764"/>
                      <a:gd name="connsiteY10" fmla="*/ 282171 h 2403676"/>
                      <a:gd name="connsiteX11" fmla="*/ 1335668 w 6675764"/>
                      <a:gd name="connsiteY11" fmla="*/ 513819 h 2403676"/>
                      <a:gd name="connsiteX12" fmla="*/ 1110116 w 6675764"/>
                      <a:gd name="connsiteY12" fmla="*/ 623547 h 2403676"/>
                      <a:gd name="connsiteX13" fmla="*/ 799220 w 6675764"/>
                      <a:gd name="connsiteY13" fmla="*/ 379707 h 2403676"/>
                      <a:gd name="connsiteX14" fmla="*/ 689492 w 6675764"/>
                      <a:gd name="connsiteY14" fmla="*/ 1755 h 2403676"/>
                      <a:gd name="connsiteX15" fmla="*/ 640724 w 6675764"/>
                      <a:gd name="connsiteY15" fmla="*/ 544299 h 2403676"/>
                      <a:gd name="connsiteX16" fmla="*/ 287156 w 6675764"/>
                      <a:gd name="connsiteY16" fmla="*/ 867387 h 2403676"/>
                      <a:gd name="connsiteX17" fmla="*/ 644 w 6675764"/>
                      <a:gd name="connsiteY17" fmla="*/ 964923 h 2403676"/>
                      <a:gd name="connsiteX18" fmla="*/ 366404 w 6675764"/>
                      <a:gd name="connsiteY18" fmla="*/ 1080747 h 2403676"/>
                      <a:gd name="connsiteX19" fmla="*/ 451748 w 6675764"/>
                      <a:gd name="connsiteY19" fmla="*/ 1458699 h 2403676"/>
                      <a:gd name="connsiteX20" fmla="*/ 342020 w 6675764"/>
                      <a:gd name="connsiteY20" fmla="*/ 1879323 h 2403676"/>
                      <a:gd name="connsiteX21" fmla="*/ 165236 w 6675764"/>
                      <a:gd name="connsiteY21" fmla="*/ 2098779 h 2403676"/>
                      <a:gd name="connsiteX22" fmla="*/ 512708 w 6675764"/>
                      <a:gd name="connsiteY22" fmla="*/ 1879323 h 2403676"/>
                      <a:gd name="connsiteX23" fmla="*/ 994292 w 6675764"/>
                      <a:gd name="connsiteY23" fmla="*/ 1958571 h 2403676"/>
                      <a:gd name="connsiteX24" fmla="*/ 1268612 w 6675764"/>
                      <a:gd name="connsiteY24" fmla="*/ 2403579 h 2403676"/>
                      <a:gd name="connsiteX25" fmla="*/ 1232036 w 6675764"/>
                      <a:gd name="connsiteY25" fmla="*/ 1995147 h 2403676"/>
                      <a:gd name="connsiteX26" fmla="*/ 1402724 w 6675764"/>
                      <a:gd name="connsiteY26" fmla="*/ 1598907 h 2403676"/>
                      <a:gd name="connsiteX27" fmla="*/ 1707524 w 6675764"/>
                      <a:gd name="connsiteY27" fmla="*/ 1312395 h 2403676"/>
                      <a:gd name="connsiteX28" fmla="*/ 1951364 w 6675764"/>
                      <a:gd name="connsiteY28" fmla="*/ 1220955 h 2403676"/>
                      <a:gd name="connsiteX0" fmla="*/ 6675764 w 6675764"/>
                      <a:gd name="connsiteY0" fmla="*/ 1793979 h 2403676"/>
                      <a:gd name="connsiteX1" fmla="*/ 6212468 w 6675764"/>
                      <a:gd name="connsiteY1" fmla="*/ 1355067 h 2403676"/>
                      <a:gd name="connsiteX2" fmla="*/ 5359028 w 6675764"/>
                      <a:gd name="connsiteY2" fmla="*/ 1385547 h 2403676"/>
                      <a:gd name="connsiteX3" fmla="*/ 4267844 w 6675764"/>
                      <a:gd name="connsiteY3" fmla="*/ 1373355 h 2403676"/>
                      <a:gd name="connsiteX4" fmla="*/ 4042292 w 6675764"/>
                      <a:gd name="connsiteY4" fmla="*/ 1275819 h 2403676"/>
                      <a:gd name="connsiteX5" fmla="*/ 2963300 w 6675764"/>
                      <a:gd name="connsiteY5" fmla="*/ 1208763 h 2403676"/>
                      <a:gd name="connsiteX6" fmla="*/ 2402468 w 6675764"/>
                      <a:gd name="connsiteY6" fmla="*/ 1220955 h 2403676"/>
                      <a:gd name="connsiteX7" fmla="*/ 1805060 w 6675764"/>
                      <a:gd name="connsiteY7" fmla="*/ 1251435 h 2403676"/>
                      <a:gd name="connsiteX8" fmla="*/ 1463684 w 6675764"/>
                      <a:gd name="connsiteY8" fmla="*/ 1074651 h 2403676"/>
                      <a:gd name="connsiteX9" fmla="*/ 1317380 w 6675764"/>
                      <a:gd name="connsiteY9" fmla="*/ 763755 h 2403676"/>
                      <a:gd name="connsiteX10" fmla="*/ 1469780 w 6675764"/>
                      <a:gd name="connsiteY10" fmla="*/ 282171 h 2403676"/>
                      <a:gd name="connsiteX11" fmla="*/ 1335668 w 6675764"/>
                      <a:gd name="connsiteY11" fmla="*/ 513819 h 2403676"/>
                      <a:gd name="connsiteX12" fmla="*/ 1110116 w 6675764"/>
                      <a:gd name="connsiteY12" fmla="*/ 623547 h 2403676"/>
                      <a:gd name="connsiteX13" fmla="*/ 799220 w 6675764"/>
                      <a:gd name="connsiteY13" fmla="*/ 379707 h 2403676"/>
                      <a:gd name="connsiteX14" fmla="*/ 689492 w 6675764"/>
                      <a:gd name="connsiteY14" fmla="*/ 1755 h 2403676"/>
                      <a:gd name="connsiteX15" fmla="*/ 640724 w 6675764"/>
                      <a:gd name="connsiteY15" fmla="*/ 544299 h 2403676"/>
                      <a:gd name="connsiteX16" fmla="*/ 287156 w 6675764"/>
                      <a:gd name="connsiteY16" fmla="*/ 867387 h 2403676"/>
                      <a:gd name="connsiteX17" fmla="*/ 644 w 6675764"/>
                      <a:gd name="connsiteY17" fmla="*/ 964923 h 2403676"/>
                      <a:gd name="connsiteX18" fmla="*/ 366404 w 6675764"/>
                      <a:gd name="connsiteY18" fmla="*/ 1080747 h 2403676"/>
                      <a:gd name="connsiteX19" fmla="*/ 451748 w 6675764"/>
                      <a:gd name="connsiteY19" fmla="*/ 1458699 h 2403676"/>
                      <a:gd name="connsiteX20" fmla="*/ 342020 w 6675764"/>
                      <a:gd name="connsiteY20" fmla="*/ 1879323 h 2403676"/>
                      <a:gd name="connsiteX21" fmla="*/ 165236 w 6675764"/>
                      <a:gd name="connsiteY21" fmla="*/ 2098779 h 2403676"/>
                      <a:gd name="connsiteX22" fmla="*/ 512708 w 6675764"/>
                      <a:gd name="connsiteY22" fmla="*/ 1879323 h 2403676"/>
                      <a:gd name="connsiteX23" fmla="*/ 994292 w 6675764"/>
                      <a:gd name="connsiteY23" fmla="*/ 1958571 h 2403676"/>
                      <a:gd name="connsiteX24" fmla="*/ 1268612 w 6675764"/>
                      <a:gd name="connsiteY24" fmla="*/ 2403579 h 2403676"/>
                      <a:gd name="connsiteX25" fmla="*/ 1232036 w 6675764"/>
                      <a:gd name="connsiteY25" fmla="*/ 1995147 h 2403676"/>
                      <a:gd name="connsiteX26" fmla="*/ 1402724 w 6675764"/>
                      <a:gd name="connsiteY26" fmla="*/ 1598907 h 2403676"/>
                      <a:gd name="connsiteX27" fmla="*/ 1707524 w 6675764"/>
                      <a:gd name="connsiteY27" fmla="*/ 1312395 h 2403676"/>
                      <a:gd name="connsiteX28" fmla="*/ 1951364 w 6675764"/>
                      <a:gd name="connsiteY28" fmla="*/ 1220955 h 2403676"/>
                      <a:gd name="connsiteX0" fmla="*/ 6675764 w 6675764"/>
                      <a:gd name="connsiteY0" fmla="*/ 1793979 h 2403676"/>
                      <a:gd name="connsiteX1" fmla="*/ 6212468 w 6675764"/>
                      <a:gd name="connsiteY1" fmla="*/ 1355067 h 2403676"/>
                      <a:gd name="connsiteX2" fmla="*/ 5359028 w 6675764"/>
                      <a:gd name="connsiteY2" fmla="*/ 1385547 h 2403676"/>
                      <a:gd name="connsiteX3" fmla="*/ 4267844 w 6675764"/>
                      <a:gd name="connsiteY3" fmla="*/ 1373355 h 2403676"/>
                      <a:gd name="connsiteX4" fmla="*/ 4042292 w 6675764"/>
                      <a:gd name="connsiteY4" fmla="*/ 1275819 h 2403676"/>
                      <a:gd name="connsiteX5" fmla="*/ 2963300 w 6675764"/>
                      <a:gd name="connsiteY5" fmla="*/ 1208763 h 2403676"/>
                      <a:gd name="connsiteX6" fmla="*/ 2402468 w 6675764"/>
                      <a:gd name="connsiteY6" fmla="*/ 1220955 h 2403676"/>
                      <a:gd name="connsiteX7" fmla="*/ 1805060 w 6675764"/>
                      <a:gd name="connsiteY7" fmla="*/ 1251435 h 2403676"/>
                      <a:gd name="connsiteX8" fmla="*/ 1463684 w 6675764"/>
                      <a:gd name="connsiteY8" fmla="*/ 1123419 h 2403676"/>
                      <a:gd name="connsiteX9" fmla="*/ 1317380 w 6675764"/>
                      <a:gd name="connsiteY9" fmla="*/ 763755 h 2403676"/>
                      <a:gd name="connsiteX10" fmla="*/ 1469780 w 6675764"/>
                      <a:gd name="connsiteY10" fmla="*/ 282171 h 2403676"/>
                      <a:gd name="connsiteX11" fmla="*/ 1335668 w 6675764"/>
                      <a:gd name="connsiteY11" fmla="*/ 513819 h 2403676"/>
                      <a:gd name="connsiteX12" fmla="*/ 1110116 w 6675764"/>
                      <a:gd name="connsiteY12" fmla="*/ 623547 h 2403676"/>
                      <a:gd name="connsiteX13" fmla="*/ 799220 w 6675764"/>
                      <a:gd name="connsiteY13" fmla="*/ 379707 h 2403676"/>
                      <a:gd name="connsiteX14" fmla="*/ 689492 w 6675764"/>
                      <a:gd name="connsiteY14" fmla="*/ 1755 h 2403676"/>
                      <a:gd name="connsiteX15" fmla="*/ 640724 w 6675764"/>
                      <a:gd name="connsiteY15" fmla="*/ 544299 h 2403676"/>
                      <a:gd name="connsiteX16" fmla="*/ 287156 w 6675764"/>
                      <a:gd name="connsiteY16" fmla="*/ 867387 h 2403676"/>
                      <a:gd name="connsiteX17" fmla="*/ 644 w 6675764"/>
                      <a:gd name="connsiteY17" fmla="*/ 964923 h 2403676"/>
                      <a:gd name="connsiteX18" fmla="*/ 366404 w 6675764"/>
                      <a:gd name="connsiteY18" fmla="*/ 1080747 h 2403676"/>
                      <a:gd name="connsiteX19" fmla="*/ 451748 w 6675764"/>
                      <a:gd name="connsiteY19" fmla="*/ 1458699 h 2403676"/>
                      <a:gd name="connsiteX20" fmla="*/ 342020 w 6675764"/>
                      <a:gd name="connsiteY20" fmla="*/ 1879323 h 2403676"/>
                      <a:gd name="connsiteX21" fmla="*/ 165236 w 6675764"/>
                      <a:gd name="connsiteY21" fmla="*/ 2098779 h 2403676"/>
                      <a:gd name="connsiteX22" fmla="*/ 512708 w 6675764"/>
                      <a:gd name="connsiteY22" fmla="*/ 1879323 h 2403676"/>
                      <a:gd name="connsiteX23" fmla="*/ 994292 w 6675764"/>
                      <a:gd name="connsiteY23" fmla="*/ 1958571 h 2403676"/>
                      <a:gd name="connsiteX24" fmla="*/ 1268612 w 6675764"/>
                      <a:gd name="connsiteY24" fmla="*/ 2403579 h 2403676"/>
                      <a:gd name="connsiteX25" fmla="*/ 1232036 w 6675764"/>
                      <a:gd name="connsiteY25" fmla="*/ 1995147 h 2403676"/>
                      <a:gd name="connsiteX26" fmla="*/ 1402724 w 6675764"/>
                      <a:gd name="connsiteY26" fmla="*/ 1598907 h 2403676"/>
                      <a:gd name="connsiteX27" fmla="*/ 1707524 w 6675764"/>
                      <a:gd name="connsiteY27" fmla="*/ 1312395 h 2403676"/>
                      <a:gd name="connsiteX28" fmla="*/ 1951364 w 6675764"/>
                      <a:gd name="connsiteY28" fmla="*/ 1220955 h 2403676"/>
                      <a:gd name="connsiteX0" fmla="*/ 6675764 w 6675764"/>
                      <a:gd name="connsiteY0" fmla="*/ 1793979 h 2458527"/>
                      <a:gd name="connsiteX1" fmla="*/ 6212468 w 6675764"/>
                      <a:gd name="connsiteY1" fmla="*/ 1355067 h 2458527"/>
                      <a:gd name="connsiteX2" fmla="*/ 5359028 w 6675764"/>
                      <a:gd name="connsiteY2" fmla="*/ 1385547 h 2458527"/>
                      <a:gd name="connsiteX3" fmla="*/ 4267844 w 6675764"/>
                      <a:gd name="connsiteY3" fmla="*/ 1373355 h 2458527"/>
                      <a:gd name="connsiteX4" fmla="*/ 4042292 w 6675764"/>
                      <a:gd name="connsiteY4" fmla="*/ 1275819 h 2458527"/>
                      <a:gd name="connsiteX5" fmla="*/ 2963300 w 6675764"/>
                      <a:gd name="connsiteY5" fmla="*/ 1208763 h 2458527"/>
                      <a:gd name="connsiteX6" fmla="*/ 2402468 w 6675764"/>
                      <a:gd name="connsiteY6" fmla="*/ 1220955 h 2458527"/>
                      <a:gd name="connsiteX7" fmla="*/ 1805060 w 6675764"/>
                      <a:gd name="connsiteY7" fmla="*/ 1251435 h 2458527"/>
                      <a:gd name="connsiteX8" fmla="*/ 1463684 w 6675764"/>
                      <a:gd name="connsiteY8" fmla="*/ 1123419 h 2458527"/>
                      <a:gd name="connsiteX9" fmla="*/ 1317380 w 6675764"/>
                      <a:gd name="connsiteY9" fmla="*/ 763755 h 2458527"/>
                      <a:gd name="connsiteX10" fmla="*/ 1469780 w 6675764"/>
                      <a:gd name="connsiteY10" fmla="*/ 282171 h 2458527"/>
                      <a:gd name="connsiteX11" fmla="*/ 1335668 w 6675764"/>
                      <a:gd name="connsiteY11" fmla="*/ 513819 h 2458527"/>
                      <a:gd name="connsiteX12" fmla="*/ 1110116 w 6675764"/>
                      <a:gd name="connsiteY12" fmla="*/ 623547 h 2458527"/>
                      <a:gd name="connsiteX13" fmla="*/ 799220 w 6675764"/>
                      <a:gd name="connsiteY13" fmla="*/ 379707 h 2458527"/>
                      <a:gd name="connsiteX14" fmla="*/ 689492 w 6675764"/>
                      <a:gd name="connsiteY14" fmla="*/ 1755 h 2458527"/>
                      <a:gd name="connsiteX15" fmla="*/ 640724 w 6675764"/>
                      <a:gd name="connsiteY15" fmla="*/ 544299 h 2458527"/>
                      <a:gd name="connsiteX16" fmla="*/ 287156 w 6675764"/>
                      <a:gd name="connsiteY16" fmla="*/ 867387 h 2458527"/>
                      <a:gd name="connsiteX17" fmla="*/ 644 w 6675764"/>
                      <a:gd name="connsiteY17" fmla="*/ 964923 h 2458527"/>
                      <a:gd name="connsiteX18" fmla="*/ 366404 w 6675764"/>
                      <a:gd name="connsiteY18" fmla="*/ 1080747 h 2458527"/>
                      <a:gd name="connsiteX19" fmla="*/ 451748 w 6675764"/>
                      <a:gd name="connsiteY19" fmla="*/ 1458699 h 2458527"/>
                      <a:gd name="connsiteX20" fmla="*/ 342020 w 6675764"/>
                      <a:gd name="connsiteY20" fmla="*/ 1879323 h 2458527"/>
                      <a:gd name="connsiteX21" fmla="*/ 165236 w 6675764"/>
                      <a:gd name="connsiteY21" fmla="*/ 2098779 h 2458527"/>
                      <a:gd name="connsiteX22" fmla="*/ 512708 w 6675764"/>
                      <a:gd name="connsiteY22" fmla="*/ 1879323 h 2458527"/>
                      <a:gd name="connsiteX23" fmla="*/ 994292 w 6675764"/>
                      <a:gd name="connsiteY23" fmla="*/ 1958571 h 2458527"/>
                      <a:gd name="connsiteX24" fmla="*/ 1244228 w 6675764"/>
                      <a:gd name="connsiteY24" fmla="*/ 2458443 h 2458527"/>
                      <a:gd name="connsiteX25" fmla="*/ 1232036 w 6675764"/>
                      <a:gd name="connsiteY25" fmla="*/ 1995147 h 2458527"/>
                      <a:gd name="connsiteX26" fmla="*/ 1402724 w 6675764"/>
                      <a:gd name="connsiteY26" fmla="*/ 1598907 h 2458527"/>
                      <a:gd name="connsiteX27" fmla="*/ 1707524 w 6675764"/>
                      <a:gd name="connsiteY27" fmla="*/ 1312395 h 2458527"/>
                      <a:gd name="connsiteX28" fmla="*/ 1951364 w 6675764"/>
                      <a:gd name="connsiteY28" fmla="*/ 1220955 h 2458527"/>
                      <a:gd name="connsiteX0" fmla="*/ 6675764 w 6675764"/>
                      <a:gd name="connsiteY0" fmla="*/ 1793979 h 2460791"/>
                      <a:gd name="connsiteX1" fmla="*/ 6212468 w 6675764"/>
                      <a:gd name="connsiteY1" fmla="*/ 1355067 h 2460791"/>
                      <a:gd name="connsiteX2" fmla="*/ 5359028 w 6675764"/>
                      <a:gd name="connsiteY2" fmla="*/ 1385547 h 2460791"/>
                      <a:gd name="connsiteX3" fmla="*/ 4267844 w 6675764"/>
                      <a:gd name="connsiteY3" fmla="*/ 1373355 h 2460791"/>
                      <a:gd name="connsiteX4" fmla="*/ 4042292 w 6675764"/>
                      <a:gd name="connsiteY4" fmla="*/ 1275819 h 2460791"/>
                      <a:gd name="connsiteX5" fmla="*/ 2963300 w 6675764"/>
                      <a:gd name="connsiteY5" fmla="*/ 1208763 h 2460791"/>
                      <a:gd name="connsiteX6" fmla="*/ 2402468 w 6675764"/>
                      <a:gd name="connsiteY6" fmla="*/ 1220955 h 2460791"/>
                      <a:gd name="connsiteX7" fmla="*/ 1805060 w 6675764"/>
                      <a:gd name="connsiteY7" fmla="*/ 1251435 h 2460791"/>
                      <a:gd name="connsiteX8" fmla="*/ 1463684 w 6675764"/>
                      <a:gd name="connsiteY8" fmla="*/ 1123419 h 2460791"/>
                      <a:gd name="connsiteX9" fmla="*/ 1317380 w 6675764"/>
                      <a:gd name="connsiteY9" fmla="*/ 763755 h 2460791"/>
                      <a:gd name="connsiteX10" fmla="*/ 1469780 w 6675764"/>
                      <a:gd name="connsiteY10" fmla="*/ 282171 h 2460791"/>
                      <a:gd name="connsiteX11" fmla="*/ 1335668 w 6675764"/>
                      <a:gd name="connsiteY11" fmla="*/ 513819 h 2460791"/>
                      <a:gd name="connsiteX12" fmla="*/ 1110116 w 6675764"/>
                      <a:gd name="connsiteY12" fmla="*/ 623547 h 2460791"/>
                      <a:gd name="connsiteX13" fmla="*/ 799220 w 6675764"/>
                      <a:gd name="connsiteY13" fmla="*/ 379707 h 2460791"/>
                      <a:gd name="connsiteX14" fmla="*/ 689492 w 6675764"/>
                      <a:gd name="connsiteY14" fmla="*/ 1755 h 2460791"/>
                      <a:gd name="connsiteX15" fmla="*/ 640724 w 6675764"/>
                      <a:gd name="connsiteY15" fmla="*/ 544299 h 2460791"/>
                      <a:gd name="connsiteX16" fmla="*/ 287156 w 6675764"/>
                      <a:gd name="connsiteY16" fmla="*/ 867387 h 2460791"/>
                      <a:gd name="connsiteX17" fmla="*/ 644 w 6675764"/>
                      <a:gd name="connsiteY17" fmla="*/ 964923 h 2460791"/>
                      <a:gd name="connsiteX18" fmla="*/ 366404 w 6675764"/>
                      <a:gd name="connsiteY18" fmla="*/ 1080747 h 2460791"/>
                      <a:gd name="connsiteX19" fmla="*/ 451748 w 6675764"/>
                      <a:gd name="connsiteY19" fmla="*/ 1458699 h 2460791"/>
                      <a:gd name="connsiteX20" fmla="*/ 342020 w 6675764"/>
                      <a:gd name="connsiteY20" fmla="*/ 1879323 h 2460791"/>
                      <a:gd name="connsiteX21" fmla="*/ 165236 w 6675764"/>
                      <a:gd name="connsiteY21" fmla="*/ 2098779 h 2460791"/>
                      <a:gd name="connsiteX22" fmla="*/ 512708 w 6675764"/>
                      <a:gd name="connsiteY22" fmla="*/ 1879323 h 2460791"/>
                      <a:gd name="connsiteX23" fmla="*/ 994292 w 6675764"/>
                      <a:gd name="connsiteY23" fmla="*/ 1958571 h 2460791"/>
                      <a:gd name="connsiteX24" fmla="*/ 1146692 w 6675764"/>
                      <a:gd name="connsiteY24" fmla="*/ 2165835 h 2460791"/>
                      <a:gd name="connsiteX25" fmla="*/ 1244228 w 6675764"/>
                      <a:gd name="connsiteY25" fmla="*/ 2458443 h 2460791"/>
                      <a:gd name="connsiteX26" fmla="*/ 1232036 w 6675764"/>
                      <a:gd name="connsiteY26" fmla="*/ 1995147 h 2460791"/>
                      <a:gd name="connsiteX27" fmla="*/ 1402724 w 6675764"/>
                      <a:gd name="connsiteY27" fmla="*/ 1598907 h 2460791"/>
                      <a:gd name="connsiteX28" fmla="*/ 1707524 w 6675764"/>
                      <a:gd name="connsiteY28" fmla="*/ 1312395 h 2460791"/>
                      <a:gd name="connsiteX29" fmla="*/ 1951364 w 6675764"/>
                      <a:gd name="connsiteY29" fmla="*/ 1220955 h 2460791"/>
                      <a:gd name="connsiteX0" fmla="*/ 6694007 w 6694007"/>
                      <a:gd name="connsiteY0" fmla="*/ 1793979 h 2460791"/>
                      <a:gd name="connsiteX1" fmla="*/ 6230711 w 6694007"/>
                      <a:gd name="connsiteY1" fmla="*/ 1355067 h 2460791"/>
                      <a:gd name="connsiteX2" fmla="*/ 5377271 w 6694007"/>
                      <a:gd name="connsiteY2" fmla="*/ 1385547 h 2460791"/>
                      <a:gd name="connsiteX3" fmla="*/ 4286087 w 6694007"/>
                      <a:gd name="connsiteY3" fmla="*/ 1373355 h 2460791"/>
                      <a:gd name="connsiteX4" fmla="*/ 4060535 w 6694007"/>
                      <a:gd name="connsiteY4" fmla="*/ 1275819 h 2460791"/>
                      <a:gd name="connsiteX5" fmla="*/ 2981543 w 6694007"/>
                      <a:gd name="connsiteY5" fmla="*/ 1208763 h 2460791"/>
                      <a:gd name="connsiteX6" fmla="*/ 2420711 w 6694007"/>
                      <a:gd name="connsiteY6" fmla="*/ 1220955 h 2460791"/>
                      <a:gd name="connsiteX7" fmla="*/ 1823303 w 6694007"/>
                      <a:gd name="connsiteY7" fmla="*/ 1251435 h 2460791"/>
                      <a:gd name="connsiteX8" fmla="*/ 1481927 w 6694007"/>
                      <a:gd name="connsiteY8" fmla="*/ 1123419 h 2460791"/>
                      <a:gd name="connsiteX9" fmla="*/ 1335623 w 6694007"/>
                      <a:gd name="connsiteY9" fmla="*/ 763755 h 2460791"/>
                      <a:gd name="connsiteX10" fmla="*/ 1488023 w 6694007"/>
                      <a:gd name="connsiteY10" fmla="*/ 282171 h 2460791"/>
                      <a:gd name="connsiteX11" fmla="*/ 1353911 w 6694007"/>
                      <a:gd name="connsiteY11" fmla="*/ 513819 h 2460791"/>
                      <a:gd name="connsiteX12" fmla="*/ 1128359 w 6694007"/>
                      <a:gd name="connsiteY12" fmla="*/ 623547 h 2460791"/>
                      <a:gd name="connsiteX13" fmla="*/ 817463 w 6694007"/>
                      <a:gd name="connsiteY13" fmla="*/ 379707 h 2460791"/>
                      <a:gd name="connsiteX14" fmla="*/ 707735 w 6694007"/>
                      <a:gd name="connsiteY14" fmla="*/ 1755 h 2460791"/>
                      <a:gd name="connsiteX15" fmla="*/ 658967 w 6694007"/>
                      <a:gd name="connsiteY15" fmla="*/ 544299 h 2460791"/>
                      <a:gd name="connsiteX16" fmla="*/ 305399 w 6694007"/>
                      <a:gd name="connsiteY16" fmla="*/ 867387 h 2460791"/>
                      <a:gd name="connsiteX17" fmla="*/ 599 w 6694007"/>
                      <a:gd name="connsiteY17" fmla="*/ 1007595 h 2460791"/>
                      <a:gd name="connsiteX18" fmla="*/ 384647 w 6694007"/>
                      <a:gd name="connsiteY18" fmla="*/ 1080747 h 2460791"/>
                      <a:gd name="connsiteX19" fmla="*/ 469991 w 6694007"/>
                      <a:gd name="connsiteY19" fmla="*/ 1458699 h 2460791"/>
                      <a:gd name="connsiteX20" fmla="*/ 360263 w 6694007"/>
                      <a:gd name="connsiteY20" fmla="*/ 1879323 h 2460791"/>
                      <a:gd name="connsiteX21" fmla="*/ 183479 w 6694007"/>
                      <a:gd name="connsiteY21" fmla="*/ 2098779 h 2460791"/>
                      <a:gd name="connsiteX22" fmla="*/ 530951 w 6694007"/>
                      <a:gd name="connsiteY22" fmla="*/ 1879323 h 2460791"/>
                      <a:gd name="connsiteX23" fmla="*/ 1012535 w 6694007"/>
                      <a:gd name="connsiteY23" fmla="*/ 1958571 h 2460791"/>
                      <a:gd name="connsiteX24" fmla="*/ 1164935 w 6694007"/>
                      <a:gd name="connsiteY24" fmla="*/ 2165835 h 2460791"/>
                      <a:gd name="connsiteX25" fmla="*/ 1262471 w 6694007"/>
                      <a:gd name="connsiteY25" fmla="*/ 2458443 h 2460791"/>
                      <a:gd name="connsiteX26" fmla="*/ 1250279 w 6694007"/>
                      <a:gd name="connsiteY26" fmla="*/ 1995147 h 2460791"/>
                      <a:gd name="connsiteX27" fmla="*/ 1420967 w 6694007"/>
                      <a:gd name="connsiteY27" fmla="*/ 1598907 h 2460791"/>
                      <a:gd name="connsiteX28" fmla="*/ 1725767 w 6694007"/>
                      <a:gd name="connsiteY28" fmla="*/ 1312395 h 2460791"/>
                      <a:gd name="connsiteX29" fmla="*/ 1969607 w 6694007"/>
                      <a:gd name="connsiteY29" fmla="*/ 1220955 h 2460791"/>
                      <a:gd name="connsiteX0" fmla="*/ 6693894 w 6693894"/>
                      <a:gd name="connsiteY0" fmla="*/ 1793979 h 2460791"/>
                      <a:gd name="connsiteX1" fmla="*/ 6230598 w 6693894"/>
                      <a:gd name="connsiteY1" fmla="*/ 1355067 h 2460791"/>
                      <a:gd name="connsiteX2" fmla="*/ 5377158 w 6693894"/>
                      <a:gd name="connsiteY2" fmla="*/ 1385547 h 2460791"/>
                      <a:gd name="connsiteX3" fmla="*/ 42859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469878 w 6693894"/>
                      <a:gd name="connsiteY20" fmla="*/ 1458699 h 2460791"/>
                      <a:gd name="connsiteX21" fmla="*/ 360150 w 6693894"/>
                      <a:gd name="connsiteY21" fmla="*/ 1879323 h 2460791"/>
                      <a:gd name="connsiteX22" fmla="*/ 183366 w 6693894"/>
                      <a:gd name="connsiteY22" fmla="*/ 2098779 h 2460791"/>
                      <a:gd name="connsiteX23" fmla="*/ 530838 w 6693894"/>
                      <a:gd name="connsiteY23" fmla="*/ 1879323 h 2460791"/>
                      <a:gd name="connsiteX24" fmla="*/ 1012422 w 6693894"/>
                      <a:gd name="connsiteY24" fmla="*/ 1958571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230598 w 6693894"/>
                      <a:gd name="connsiteY1" fmla="*/ 1355067 h 2460791"/>
                      <a:gd name="connsiteX2" fmla="*/ 5377158 w 6693894"/>
                      <a:gd name="connsiteY2" fmla="*/ 1385547 h 2460791"/>
                      <a:gd name="connsiteX3" fmla="*/ 42859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30838 w 6693894"/>
                      <a:gd name="connsiteY23" fmla="*/ 1879323 h 2460791"/>
                      <a:gd name="connsiteX24" fmla="*/ 1012422 w 6693894"/>
                      <a:gd name="connsiteY24" fmla="*/ 1958571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230598 w 6693894"/>
                      <a:gd name="connsiteY1" fmla="*/ 1355067 h 2460791"/>
                      <a:gd name="connsiteX2" fmla="*/ 5377158 w 6693894"/>
                      <a:gd name="connsiteY2" fmla="*/ 1385547 h 2460791"/>
                      <a:gd name="connsiteX3" fmla="*/ 42859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2422 w 6693894"/>
                      <a:gd name="connsiteY24" fmla="*/ 1958571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230598 w 6693894"/>
                      <a:gd name="connsiteY1" fmla="*/ 1355067 h 2460791"/>
                      <a:gd name="connsiteX2" fmla="*/ 5377158 w 6693894"/>
                      <a:gd name="connsiteY2" fmla="*/ 1385547 h 2460791"/>
                      <a:gd name="connsiteX3" fmla="*/ 42859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230598 w 6693894"/>
                      <a:gd name="connsiteY1" fmla="*/ 1355067 h 2460791"/>
                      <a:gd name="connsiteX2" fmla="*/ 5377158 w 6693894"/>
                      <a:gd name="connsiteY2" fmla="*/ 1385547 h 2460791"/>
                      <a:gd name="connsiteX3" fmla="*/ 42859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230598 w 6693894"/>
                      <a:gd name="connsiteY1" fmla="*/ 1355067 h 2460791"/>
                      <a:gd name="connsiteX2" fmla="*/ 5377158 w 6693894"/>
                      <a:gd name="connsiteY2" fmla="*/ 1385547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230598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969494 w 6693894"/>
                      <a:gd name="connsiteY30" fmla="*/ 122095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23190 w 6693894"/>
                      <a:gd name="connsiteY7" fmla="*/ 125143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888214 w 6693894"/>
                      <a:gd name="connsiteY30" fmla="*/ 124889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888214 w 6693894"/>
                      <a:gd name="connsiteY30" fmla="*/ 124889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8214 w 6693894"/>
                      <a:gd name="connsiteY31" fmla="*/ 124889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83366 w 6693894"/>
                      <a:gd name="connsiteY22" fmla="*/ 20987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5674 w 6693894"/>
                      <a:gd name="connsiteY31" fmla="*/ 125397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60150 w 6693894"/>
                      <a:gd name="connsiteY21" fmla="*/ 1879323 h 2460791"/>
                      <a:gd name="connsiteX22" fmla="*/ 147806 w 6693894"/>
                      <a:gd name="connsiteY22" fmla="*/ 20860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5674 w 6693894"/>
                      <a:gd name="connsiteY31" fmla="*/ 125397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42370 w 6693894"/>
                      <a:gd name="connsiteY21" fmla="*/ 1874243 h 2460791"/>
                      <a:gd name="connsiteX22" fmla="*/ 147806 w 6693894"/>
                      <a:gd name="connsiteY22" fmla="*/ 2086079 h 2460791"/>
                      <a:gd name="connsiteX23" fmla="*/ 500358 w 6693894"/>
                      <a:gd name="connsiteY23" fmla="*/ 184274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5674 w 6693894"/>
                      <a:gd name="connsiteY31" fmla="*/ 125397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42370 w 6693894"/>
                      <a:gd name="connsiteY21" fmla="*/ 1874243 h 2460791"/>
                      <a:gd name="connsiteX22" fmla="*/ 147806 w 6693894"/>
                      <a:gd name="connsiteY22" fmla="*/ 2086079 h 2460791"/>
                      <a:gd name="connsiteX23" fmla="*/ 507978 w 6693894"/>
                      <a:gd name="connsiteY23" fmla="*/ 1857987 h 2460791"/>
                      <a:gd name="connsiteX24" fmla="*/ 1018518 w 6693894"/>
                      <a:gd name="connsiteY24" fmla="*/ 198295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5674 w 6693894"/>
                      <a:gd name="connsiteY31" fmla="*/ 125397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42370 w 6693894"/>
                      <a:gd name="connsiteY21" fmla="*/ 1874243 h 2460791"/>
                      <a:gd name="connsiteX22" fmla="*/ 147806 w 6693894"/>
                      <a:gd name="connsiteY22" fmla="*/ 2086079 h 2460791"/>
                      <a:gd name="connsiteX23" fmla="*/ 507978 w 6693894"/>
                      <a:gd name="connsiteY23" fmla="*/ 1857987 h 2460791"/>
                      <a:gd name="connsiteX24" fmla="*/ 980418 w 6693894"/>
                      <a:gd name="connsiteY24" fmla="*/ 197787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5674 w 6693894"/>
                      <a:gd name="connsiteY31" fmla="*/ 1253975 h 2460791"/>
                      <a:gd name="connsiteX0" fmla="*/ 6693894 w 6693894"/>
                      <a:gd name="connsiteY0" fmla="*/ 1793979 h 2460791"/>
                      <a:gd name="connsiteX1" fmla="*/ 6157446 w 6693894"/>
                      <a:gd name="connsiteY1" fmla="*/ 1355067 h 2460791"/>
                      <a:gd name="connsiteX2" fmla="*/ 5425926 w 6693894"/>
                      <a:gd name="connsiteY2" fmla="*/ 1348971 h 2460791"/>
                      <a:gd name="connsiteX3" fmla="*/ 4438374 w 6693894"/>
                      <a:gd name="connsiteY3" fmla="*/ 1373355 h 2460791"/>
                      <a:gd name="connsiteX4" fmla="*/ 4060422 w 6693894"/>
                      <a:gd name="connsiteY4" fmla="*/ 1275819 h 2460791"/>
                      <a:gd name="connsiteX5" fmla="*/ 2981430 w 6693894"/>
                      <a:gd name="connsiteY5" fmla="*/ 1208763 h 2460791"/>
                      <a:gd name="connsiteX6" fmla="*/ 2420598 w 6693894"/>
                      <a:gd name="connsiteY6" fmla="*/ 1220955 h 2460791"/>
                      <a:gd name="connsiteX7" fmla="*/ 1846050 w 6693894"/>
                      <a:gd name="connsiteY7" fmla="*/ 1253975 h 2460791"/>
                      <a:gd name="connsiteX8" fmla="*/ 1481814 w 6693894"/>
                      <a:gd name="connsiteY8" fmla="*/ 1123419 h 2460791"/>
                      <a:gd name="connsiteX9" fmla="*/ 1335510 w 6693894"/>
                      <a:gd name="connsiteY9" fmla="*/ 763755 h 2460791"/>
                      <a:gd name="connsiteX10" fmla="*/ 1487910 w 6693894"/>
                      <a:gd name="connsiteY10" fmla="*/ 282171 h 2460791"/>
                      <a:gd name="connsiteX11" fmla="*/ 1353798 w 6693894"/>
                      <a:gd name="connsiteY11" fmla="*/ 513819 h 2460791"/>
                      <a:gd name="connsiteX12" fmla="*/ 1128246 w 6693894"/>
                      <a:gd name="connsiteY12" fmla="*/ 623547 h 2460791"/>
                      <a:gd name="connsiteX13" fmla="*/ 817350 w 6693894"/>
                      <a:gd name="connsiteY13" fmla="*/ 379707 h 2460791"/>
                      <a:gd name="connsiteX14" fmla="*/ 707622 w 6693894"/>
                      <a:gd name="connsiteY14" fmla="*/ 1755 h 2460791"/>
                      <a:gd name="connsiteX15" fmla="*/ 658854 w 6693894"/>
                      <a:gd name="connsiteY15" fmla="*/ 544299 h 2460791"/>
                      <a:gd name="connsiteX16" fmla="*/ 305286 w 6693894"/>
                      <a:gd name="connsiteY16" fmla="*/ 867387 h 2460791"/>
                      <a:gd name="connsiteX17" fmla="*/ 486 w 6693894"/>
                      <a:gd name="connsiteY17" fmla="*/ 1007595 h 2460791"/>
                      <a:gd name="connsiteX18" fmla="*/ 238231 w 6693894"/>
                      <a:gd name="connsiteY18" fmla="*/ 1007595 h 2460791"/>
                      <a:gd name="connsiteX19" fmla="*/ 384534 w 6693894"/>
                      <a:gd name="connsiteY19" fmla="*/ 1080747 h 2460791"/>
                      <a:gd name="connsiteX20" fmla="*/ 524742 w 6693894"/>
                      <a:gd name="connsiteY20" fmla="*/ 1470891 h 2460791"/>
                      <a:gd name="connsiteX21" fmla="*/ 342370 w 6693894"/>
                      <a:gd name="connsiteY21" fmla="*/ 1874243 h 2460791"/>
                      <a:gd name="connsiteX22" fmla="*/ 147806 w 6693894"/>
                      <a:gd name="connsiteY22" fmla="*/ 2086079 h 2460791"/>
                      <a:gd name="connsiteX23" fmla="*/ 507978 w 6693894"/>
                      <a:gd name="connsiteY23" fmla="*/ 1857987 h 2460791"/>
                      <a:gd name="connsiteX24" fmla="*/ 980418 w 6693894"/>
                      <a:gd name="connsiteY24" fmla="*/ 1977875 h 2460791"/>
                      <a:gd name="connsiteX25" fmla="*/ 1164822 w 6693894"/>
                      <a:gd name="connsiteY25" fmla="*/ 2165835 h 2460791"/>
                      <a:gd name="connsiteX26" fmla="*/ 1262358 w 6693894"/>
                      <a:gd name="connsiteY26" fmla="*/ 2458443 h 2460791"/>
                      <a:gd name="connsiteX27" fmla="*/ 1250166 w 6693894"/>
                      <a:gd name="connsiteY27" fmla="*/ 1995147 h 2460791"/>
                      <a:gd name="connsiteX28" fmla="*/ 1420854 w 6693894"/>
                      <a:gd name="connsiteY28" fmla="*/ 1598907 h 2460791"/>
                      <a:gd name="connsiteX29" fmla="*/ 1725654 w 6693894"/>
                      <a:gd name="connsiteY29" fmla="*/ 1312395 h 2460791"/>
                      <a:gd name="connsiteX30" fmla="*/ 1795250 w 6693894"/>
                      <a:gd name="connsiteY30" fmla="*/ 1277851 h 2460791"/>
                      <a:gd name="connsiteX31" fmla="*/ 1885674 w 6693894"/>
                      <a:gd name="connsiteY31" fmla="*/ 1253975 h 2460791"/>
                      <a:gd name="connsiteX0" fmla="*/ 6157446 w 6157446"/>
                      <a:gd name="connsiteY0" fmla="*/ 1355067 h 2460791"/>
                      <a:gd name="connsiteX1" fmla="*/ 5425926 w 6157446"/>
                      <a:gd name="connsiteY1" fmla="*/ 1348971 h 2460791"/>
                      <a:gd name="connsiteX2" fmla="*/ 4438374 w 6157446"/>
                      <a:gd name="connsiteY2" fmla="*/ 1373355 h 2460791"/>
                      <a:gd name="connsiteX3" fmla="*/ 4060422 w 6157446"/>
                      <a:gd name="connsiteY3" fmla="*/ 1275819 h 2460791"/>
                      <a:gd name="connsiteX4" fmla="*/ 2981430 w 6157446"/>
                      <a:gd name="connsiteY4" fmla="*/ 1208763 h 2460791"/>
                      <a:gd name="connsiteX5" fmla="*/ 2420598 w 6157446"/>
                      <a:gd name="connsiteY5" fmla="*/ 1220955 h 2460791"/>
                      <a:gd name="connsiteX6" fmla="*/ 1846050 w 6157446"/>
                      <a:gd name="connsiteY6" fmla="*/ 1253975 h 2460791"/>
                      <a:gd name="connsiteX7" fmla="*/ 1481814 w 6157446"/>
                      <a:gd name="connsiteY7" fmla="*/ 1123419 h 2460791"/>
                      <a:gd name="connsiteX8" fmla="*/ 1335510 w 6157446"/>
                      <a:gd name="connsiteY8" fmla="*/ 763755 h 2460791"/>
                      <a:gd name="connsiteX9" fmla="*/ 1487910 w 6157446"/>
                      <a:gd name="connsiteY9" fmla="*/ 282171 h 2460791"/>
                      <a:gd name="connsiteX10" fmla="*/ 1353798 w 6157446"/>
                      <a:gd name="connsiteY10" fmla="*/ 513819 h 2460791"/>
                      <a:gd name="connsiteX11" fmla="*/ 1128246 w 6157446"/>
                      <a:gd name="connsiteY11" fmla="*/ 623547 h 2460791"/>
                      <a:gd name="connsiteX12" fmla="*/ 817350 w 6157446"/>
                      <a:gd name="connsiteY12" fmla="*/ 379707 h 2460791"/>
                      <a:gd name="connsiteX13" fmla="*/ 707622 w 6157446"/>
                      <a:gd name="connsiteY13" fmla="*/ 1755 h 2460791"/>
                      <a:gd name="connsiteX14" fmla="*/ 658854 w 6157446"/>
                      <a:gd name="connsiteY14" fmla="*/ 544299 h 2460791"/>
                      <a:gd name="connsiteX15" fmla="*/ 305286 w 6157446"/>
                      <a:gd name="connsiteY15" fmla="*/ 867387 h 2460791"/>
                      <a:gd name="connsiteX16" fmla="*/ 486 w 6157446"/>
                      <a:gd name="connsiteY16" fmla="*/ 1007595 h 2460791"/>
                      <a:gd name="connsiteX17" fmla="*/ 238231 w 6157446"/>
                      <a:gd name="connsiteY17" fmla="*/ 1007595 h 2460791"/>
                      <a:gd name="connsiteX18" fmla="*/ 384534 w 6157446"/>
                      <a:gd name="connsiteY18" fmla="*/ 1080747 h 2460791"/>
                      <a:gd name="connsiteX19" fmla="*/ 524742 w 6157446"/>
                      <a:gd name="connsiteY19" fmla="*/ 1470891 h 2460791"/>
                      <a:gd name="connsiteX20" fmla="*/ 342370 w 6157446"/>
                      <a:gd name="connsiteY20" fmla="*/ 1874243 h 2460791"/>
                      <a:gd name="connsiteX21" fmla="*/ 147806 w 6157446"/>
                      <a:gd name="connsiteY21" fmla="*/ 2086079 h 2460791"/>
                      <a:gd name="connsiteX22" fmla="*/ 507978 w 6157446"/>
                      <a:gd name="connsiteY22" fmla="*/ 1857987 h 2460791"/>
                      <a:gd name="connsiteX23" fmla="*/ 980418 w 6157446"/>
                      <a:gd name="connsiteY23" fmla="*/ 1977875 h 2460791"/>
                      <a:gd name="connsiteX24" fmla="*/ 1164822 w 6157446"/>
                      <a:gd name="connsiteY24" fmla="*/ 2165835 h 2460791"/>
                      <a:gd name="connsiteX25" fmla="*/ 1262358 w 6157446"/>
                      <a:gd name="connsiteY25" fmla="*/ 2458443 h 2460791"/>
                      <a:gd name="connsiteX26" fmla="*/ 1250166 w 6157446"/>
                      <a:gd name="connsiteY26" fmla="*/ 1995147 h 2460791"/>
                      <a:gd name="connsiteX27" fmla="*/ 1420854 w 6157446"/>
                      <a:gd name="connsiteY27" fmla="*/ 1598907 h 2460791"/>
                      <a:gd name="connsiteX28" fmla="*/ 1725654 w 6157446"/>
                      <a:gd name="connsiteY28" fmla="*/ 1312395 h 2460791"/>
                      <a:gd name="connsiteX29" fmla="*/ 1795250 w 6157446"/>
                      <a:gd name="connsiteY29" fmla="*/ 1277851 h 2460791"/>
                      <a:gd name="connsiteX30" fmla="*/ 1885674 w 6157446"/>
                      <a:gd name="connsiteY30" fmla="*/ 1253975 h 2460791"/>
                      <a:gd name="connsiteX0" fmla="*/ 5425926 w 5425926"/>
                      <a:gd name="connsiteY0" fmla="*/ 1348971 h 2460791"/>
                      <a:gd name="connsiteX1" fmla="*/ 4438374 w 5425926"/>
                      <a:gd name="connsiteY1" fmla="*/ 1373355 h 2460791"/>
                      <a:gd name="connsiteX2" fmla="*/ 4060422 w 5425926"/>
                      <a:gd name="connsiteY2" fmla="*/ 1275819 h 2460791"/>
                      <a:gd name="connsiteX3" fmla="*/ 2981430 w 5425926"/>
                      <a:gd name="connsiteY3" fmla="*/ 1208763 h 2460791"/>
                      <a:gd name="connsiteX4" fmla="*/ 2420598 w 5425926"/>
                      <a:gd name="connsiteY4" fmla="*/ 1220955 h 2460791"/>
                      <a:gd name="connsiteX5" fmla="*/ 1846050 w 5425926"/>
                      <a:gd name="connsiteY5" fmla="*/ 1253975 h 2460791"/>
                      <a:gd name="connsiteX6" fmla="*/ 1481814 w 5425926"/>
                      <a:gd name="connsiteY6" fmla="*/ 1123419 h 2460791"/>
                      <a:gd name="connsiteX7" fmla="*/ 1335510 w 5425926"/>
                      <a:gd name="connsiteY7" fmla="*/ 763755 h 2460791"/>
                      <a:gd name="connsiteX8" fmla="*/ 1487910 w 5425926"/>
                      <a:gd name="connsiteY8" fmla="*/ 282171 h 2460791"/>
                      <a:gd name="connsiteX9" fmla="*/ 1353798 w 5425926"/>
                      <a:gd name="connsiteY9" fmla="*/ 513819 h 2460791"/>
                      <a:gd name="connsiteX10" fmla="*/ 1128246 w 5425926"/>
                      <a:gd name="connsiteY10" fmla="*/ 623547 h 2460791"/>
                      <a:gd name="connsiteX11" fmla="*/ 817350 w 5425926"/>
                      <a:gd name="connsiteY11" fmla="*/ 379707 h 2460791"/>
                      <a:gd name="connsiteX12" fmla="*/ 707622 w 5425926"/>
                      <a:gd name="connsiteY12" fmla="*/ 1755 h 2460791"/>
                      <a:gd name="connsiteX13" fmla="*/ 658854 w 5425926"/>
                      <a:gd name="connsiteY13" fmla="*/ 544299 h 2460791"/>
                      <a:gd name="connsiteX14" fmla="*/ 305286 w 5425926"/>
                      <a:gd name="connsiteY14" fmla="*/ 867387 h 2460791"/>
                      <a:gd name="connsiteX15" fmla="*/ 486 w 5425926"/>
                      <a:gd name="connsiteY15" fmla="*/ 1007595 h 2460791"/>
                      <a:gd name="connsiteX16" fmla="*/ 238231 w 5425926"/>
                      <a:gd name="connsiteY16" fmla="*/ 1007595 h 2460791"/>
                      <a:gd name="connsiteX17" fmla="*/ 384534 w 5425926"/>
                      <a:gd name="connsiteY17" fmla="*/ 1080747 h 2460791"/>
                      <a:gd name="connsiteX18" fmla="*/ 524742 w 5425926"/>
                      <a:gd name="connsiteY18" fmla="*/ 1470891 h 2460791"/>
                      <a:gd name="connsiteX19" fmla="*/ 342370 w 5425926"/>
                      <a:gd name="connsiteY19" fmla="*/ 1874243 h 2460791"/>
                      <a:gd name="connsiteX20" fmla="*/ 147806 w 5425926"/>
                      <a:gd name="connsiteY20" fmla="*/ 2086079 h 2460791"/>
                      <a:gd name="connsiteX21" fmla="*/ 507978 w 5425926"/>
                      <a:gd name="connsiteY21" fmla="*/ 1857987 h 2460791"/>
                      <a:gd name="connsiteX22" fmla="*/ 980418 w 5425926"/>
                      <a:gd name="connsiteY22" fmla="*/ 1977875 h 2460791"/>
                      <a:gd name="connsiteX23" fmla="*/ 1164822 w 5425926"/>
                      <a:gd name="connsiteY23" fmla="*/ 2165835 h 2460791"/>
                      <a:gd name="connsiteX24" fmla="*/ 1262358 w 5425926"/>
                      <a:gd name="connsiteY24" fmla="*/ 2458443 h 2460791"/>
                      <a:gd name="connsiteX25" fmla="*/ 1250166 w 5425926"/>
                      <a:gd name="connsiteY25" fmla="*/ 1995147 h 2460791"/>
                      <a:gd name="connsiteX26" fmla="*/ 1420854 w 5425926"/>
                      <a:gd name="connsiteY26" fmla="*/ 1598907 h 2460791"/>
                      <a:gd name="connsiteX27" fmla="*/ 1725654 w 5425926"/>
                      <a:gd name="connsiteY27" fmla="*/ 1312395 h 2460791"/>
                      <a:gd name="connsiteX28" fmla="*/ 1795250 w 5425926"/>
                      <a:gd name="connsiteY28" fmla="*/ 1277851 h 2460791"/>
                      <a:gd name="connsiteX29" fmla="*/ 1885674 w 5425926"/>
                      <a:gd name="connsiteY29" fmla="*/ 1253975 h 2460791"/>
                      <a:gd name="connsiteX0" fmla="*/ 4438374 w 4438374"/>
                      <a:gd name="connsiteY0" fmla="*/ 1373355 h 2460791"/>
                      <a:gd name="connsiteX1" fmla="*/ 4060422 w 4438374"/>
                      <a:gd name="connsiteY1" fmla="*/ 1275819 h 2460791"/>
                      <a:gd name="connsiteX2" fmla="*/ 2981430 w 4438374"/>
                      <a:gd name="connsiteY2" fmla="*/ 1208763 h 2460791"/>
                      <a:gd name="connsiteX3" fmla="*/ 2420598 w 4438374"/>
                      <a:gd name="connsiteY3" fmla="*/ 1220955 h 2460791"/>
                      <a:gd name="connsiteX4" fmla="*/ 1846050 w 4438374"/>
                      <a:gd name="connsiteY4" fmla="*/ 1253975 h 2460791"/>
                      <a:gd name="connsiteX5" fmla="*/ 1481814 w 4438374"/>
                      <a:gd name="connsiteY5" fmla="*/ 1123419 h 2460791"/>
                      <a:gd name="connsiteX6" fmla="*/ 1335510 w 4438374"/>
                      <a:gd name="connsiteY6" fmla="*/ 763755 h 2460791"/>
                      <a:gd name="connsiteX7" fmla="*/ 1487910 w 4438374"/>
                      <a:gd name="connsiteY7" fmla="*/ 282171 h 2460791"/>
                      <a:gd name="connsiteX8" fmla="*/ 1353798 w 4438374"/>
                      <a:gd name="connsiteY8" fmla="*/ 513819 h 2460791"/>
                      <a:gd name="connsiteX9" fmla="*/ 1128246 w 4438374"/>
                      <a:gd name="connsiteY9" fmla="*/ 623547 h 2460791"/>
                      <a:gd name="connsiteX10" fmla="*/ 817350 w 4438374"/>
                      <a:gd name="connsiteY10" fmla="*/ 379707 h 2460791"/>
                      <a:gd name="connsiteX11" fmla="*/ 707622 w 4438374"/>
                      <a:gd name="connsiteY11" fmla="*/ 1755 h 2460791"/>
                      <a:gd name="connsiteX12" fmla="*/ 658854 w 4438374"/>
                      <a:gd name="connsiteY12" fmla="*/ 544299 h 2460791"/>
                      <a:gd name="connsiteX13" fmla="*/ 305286 w 4438374"/>
                      <a:gd name="connsiteY13" fmla="*/ 867387 h 2460791"/>
                      <a:gd name="connsiteX14" fmla="*/ 486 w 4438374"/>
                      <a:gd name="connsiteY14" fmla="*/ 1007595 h 2460791"/>
                      <a:gd name="connsiteX15" fmla="*/ 238231 w 4438374"/>
                      <a:gd name="connsiteY15" fmla="*/ 1007595 h 2460791"/>
                      <a:gd name="connsiteX16" fmla="*/ 384534 w 4438374"/>
                      <a:gd name="connsiteY16" fmla="*/ 1080747 h 2460791"/>
                      <a:gd name="connsiteX17" fmla="*/ 524742 w 4438374"/>
                      <a:gd name="connsiteY17" fmla="*/ 1470891 h 2460791"/>
                      <a:gd name="connsiteX18" fmla="*/ 342370 w 4438374"/>
                      <a:gd name="connsiteY18" fmla="*/ 1874243 h 2460791"/>
                      <a:gd name="connsiteX19" fmla="*/ 147806 w 4438374"/>
                      <a:gd name="connsiteY19" fmla="*/ 2086079 h 2460791"/>
                      <a:gd name="connsiteX20" fmla="*/ 507978 w 4438374"/>
                      <a:gd name="connsiteY20" fmla="*/ 1857987 h 2460791"/>
                      <a:gd name="connsiteX21" fmla="*/ 980418 w 4438374"/>
                      <a:gd name="connsiteY21" fmla="*/ 1977875 h 2460791"/>
                      <a:gd name="connsiteX22" fmla="*/ 1164822 w 4438374"/>
                      <a:gd name="connsiteY22" fmla="*/ 2165835 h 2460791"/>
                      <a:gd name="connsiteX23" fmla="*/ 1262358 w 4438374"/>
                      <a:gd name="connsiteY23" fmla="*/ 2458443 h 2460791"/>
                      <a:gd name="connsiteX24" fmla="*/ 1250166 w 4438374"/>
                      <a:gd name="connsiteY24" fmla="*/ 1995147 h 2460791"/>
                      <a:gd name="connsiteX25" fmla="*/ 1420854 w 4438374"/>
                      <a:gd name="connsiteY25" fmla="*/ 1598907 h 2460791"/>
                      <a:gd name="connsiteX26" fmla="*/ 1725654 w 4438374"/>
                      <a:gd name="connsiteY26" fmla="*/ 1312395 h 2460791"/>
                      <a:gd name="connsiteX27" fmla="*/ 1795250 w 4438374"/>
                      <a:gd name="connsiteY27" fmla="*/ 1277851 h 2460791"/>
                      <a:gd name="connsiteX28" fmla="*/ 1885674 w 4438374"/>
                      <a:gd name="connsiteY28" fmla="*/ 1253975 h 2460791"/>
                      <a:gd name="connsiteX0" fmla="*/ 4060422 w 4060422"/>
                      <a:gd name="connsiteY0" fmla="*/ 1275819 h 2460791"/>
                      <a:gd name="connsiteX1" fmla="*/ 2981430 w 4060422"/>
                      <a:gd name="connsiteY1" fmla="*/ 1208763 h 2460791"/>
                      <a:gd name="connsiteX2" fmla="*/ 2420598 w 4060422"/>
                      <a:gd name="connsiteY2" fmla="*/ 1220955 h 2460791"/>
                      <a:gd name="connsiteX3" fmla="*/ 1846050 w 4060422"/>
                      <a:gd name="connsiteY3" fmla="*/ 1253975 h 2460791"/>
                      <a:gd name="connsiteX4" fmla="*/ 1481814 w 4060422"/>
                      <a:gd name="connsiteY4" fmla="*/ 1123419 h 2460791"/>
                      <a:gd name="connsiteX5" fmla="*/ 1335510 w 4060422"/>
                      <a:gd name="connsiteY5" fmla="*/ 763755 h 2460791"/>
                      <a:gd name="connsiteX6" fmla="*/ 1487910 w 4060422"/>
                      <a:gd name="connsiteY6" fmla="*/ 282171 h 2460791"/>
                      <a:gd name="connsiteX7" fmla="*/ 1353798 w 4060422"/>
                      <a:gd name="connsiteY7" fmla="*/ 513819 h 2460791"/>
                      <a:gd name="connsiteX8" fmla="*/ 1128246 w 4060422"/>
                      <a:gd name="connsiteY8" fmla="*/ 623547 h 2460791"/>
                      <a:gd name="connsiteX9" fmla="*/ 817350 w 4060422"/>
                      <a:gd name="connsiteY9" fmla="*/ 379707 h 2460791"/>
                      <a:gd name="connsiteX10" fmla="*/ 707622 w 4060422"/>
                      <a:gd name="connsiteY10" fmla="*/ 1755 h 2460791"/>
                      <a:gd name="connsiteX11" fmla="*/ 658854 w 4060422"/>
                      <a:gd name="connsiteY11" fmla="*/ 544299 h 2460791"/>
                      <a:gd name="connsiteX12" fmla="*/ 305286 w 4060422"/>
                      <a:gd name="connsiteY12" fmla="*/ 867387 h 2460791"/>
                      <a:gd name="connsiteX13" fmla="*/ 486 w 4060422"/>
                      <a:gd name="connsiteY13" fmla="*/ 1007595 h 2460791"/>
                      <a:gd name="connsiteX14" fmla="*/ 238231 w 4060422"/>
                      <a:gd name="connsiteY14" fmla="*/ 1007595 h 2460791"/>
                      <a:gd name="connsiteX15" fmla="*/ 384534 w 4060422"/>
                      <a:gd name="connsiteY15" fmla="*/ 1080747 h 2460791"/>
                      <a:gd name="connsiteX16" fmla="*/ 524742 w 4060422"/>
                      <a:gd name="connsiteY16" fmla="*/ 1470891 h 2460791"/>
                      <a:gd name="connsiteX17" fmla="*/ 342370 w 4060422"/>
                      <a:gd name="connsiteY17" fmla="*/ 1874243 h 2460791"/>
                      <a:gd name="connsiteX18" fmla="*/ 147806 w 4060422"/>
                      <a:gd name="connsiteY18" fmla="*/ 2086079 h 2460791"/>
                      <a:gd name="connsiteX19" fmla="*/ 507978 w 4060422"/>
                      <a:gd name="connsiteY19" fmla="*/ 1857987 h 2460791"/>
                      <a:gd name="connsiteX20" fmla="*/ 980418 w 4060422"/>
                      <a:gd name="connsiteY20" fmla="*/ 1977875 h 2460791"/>
                      <a:gd name="connsiteX21" fmla="*/ 1164822 w 4060422"/>
                      <a:gd name="connsiteY21" fmla="*/ 2165835 h 2460791"/>
                      <a:gd name="connsiteX22" fmla="*/ 1262358 w 4060422"/>
                      <a:gd name="connsiteY22" fmla="*/ 2458443 h 2460791"/>
                      <a:gd name="connsiteX23" fmla="*/ 1250166 w 4060422"/>
                      <a:gd name="connsiteY23" fmla="*/ 1995147 h 2460791"/>
                      <a:gd name="connsiteX24" fmla="*/ 1420854 w 4060422"/>
                      <a:gd name="connsiteY24" fmla="*/ 1598907 h 2460791"/>
                      <a:gd name="connsiteX25" fmla="*/ 1725654 w 4060422"/>
                      <a:gd name="connsiteY25" fmla="*/ 1312395 h 2460791"/>
                      <a:gd name="connsiteX26" fmla="*/ 1795250 w 4060422"/>
                      <a:gd name="connsiteY26" fmla="*/ 1277851 h 2460791"/>
                      <a:gd name="connsiteX27" fmla="*/ 1885674 w 4060422"/>
                      <a:gd name="connsiteY27" fmla="*/ 1253975 h 2460791"/>
                      <a:gd name="connsiteX0" fmla="*/ 2981430 w 2981430"/>
                      <a:gd name="connsiteY0" fmla="*/ 1208763 h 2460791"/>
                      <a:gd name="connsiteX1" fmla="*/ 2420598 w 2981430"/>
                      <a:gd name="connsiteY1" fmla="*/ 1220955 h 2460791"/>
                      <a:gd name="connsiteX2" fmla="*/ 1846050 w 2981430"/>
                      <a:gd name="connsiteY2" fmla="*/ 1253975 h 2460791"/>
                      <a:gd name="connsiteX3" fmla="*/ 1481814 w 2981430"/>
                      <a:gd name="connsiteY3" fmla="*/ 1123419 h 2460791"/>
                      <a:gd name="connsiteX4" fmla="*/ 1335510 w 2981430"/>
                      <a:gd name="connsiteY4" fmla="*/ 763755 h 2460791"/>
                      <a:gd name="connsiteX5" fmla="*/ 1487910 w 2981430"/>
                      <a:gd name="connsiteY5" fmla="*/ 282171 h 2460791"/>
                      <a:gd name="connsiteX6" fmla="*/ 1353798 w 2981430"/>
                      <a:gd name="connsiteY6" fmla="*/ 513819 h 2460791"/>
                      <a:gd name="connsiteX7" fmla="*/ 1128246 w 2981430"/>
                      <a:gd name="connsiteY7" fmla="*/ 623547 h 2460791"/>
                      <a:gd name="connsiteX8" fmla="*/ 817350 w 2981430"/>
                      <a:gd name="connsiteY8" fmla="*/ 379707 h 2460791"/>
                      <a:gd name="connsiteX9" fmla="*/ 707622 w 2981430"/>
                      <a:gd name="connsiteY9" fmla="*/ 1755 h 2460791"/>
                      <a:gd name="connsiteX10" fmla="*/ 658854 w 2981430"/>
                      <a:gd name="connsiteY10" fmla="*/ 544299 h 2460791"/>
                      <a:gd name="connsiteX11" fmla="*/ 305286 w 2981430"/>
                      <a:gd name="connsiteY11" fmla="*/ 867387 h 2460791"/>
                      <a:gd name="connsiteX12" fmla="*/ 486 w 2981430"/>
                      <a:gd name="connsiteY12" fmla="*/ 1007595 h 2460791"/>
                      <a:gd name="connsiteX13" fmla="*/ 238231 w 2981430"/>
                      <a:gd name="connsiteY13" fmla="*/ 1007595 h 2460791"/>
                      <a:gd name="connsiteX14" fmla="*/ 384534 w 2981430"/>
                      <a:gd name="connsiteY14" fmla="*/ 1080747 h 2460791"/>
                      <a:gd name="connsiteX15" fmla="*/ 524742 w 2981430"/>
                      <a:gd name="connsiteY15" fmla="*/ 1470891 h 2460791"/>
                      <a:gd name="connsiteX16" fmla="*/ 342370 w 2981430"/>
                      <a:gd name="connsiteY16" fmla="*/ 1874243 h 2460791"/>
                      <a:gd name="connsiteX17" fmla="*/ 147806 w 2981430"/>
                      <a:gd name="connsiteY17" fmla="*/ 2086079 h 2460791"/>
                      <a:gd name="connsiteX18" fmla="*/ 507978 w 2981430"/>
                      <a:gd name="connsiteY18" fmla="*/ 1857987 h 2460791"/>
                      <a:gd name="connsiteX19" fmla="*/ 980418 w 2981430"/>
                      <a:gd name="connsiteY19" fmla="*/ 1977875 h 2460791"/>
                      <a:gd name="connsiteX20" fmla="*/ 1164822 w 2981430"/>
                      <a:gd name="connsiteY20" fmla="*/ 2165835 h 2460791"/>
                      <a:gd name="connsiteX21" fmla="*/ 1262358 w 2981430"/>
                      <a:gd name="connsiteY21" fmla="*/ 2458443 h 2460791"/>
                      <a:gd name="connsiteX22" fmla="*/ 1250166 w 2981430"/>
                      <a:gd name="connsiteY22" fmla="*/ 1995147 h 2460791"/>
                      <a:gd name="connsiteX23" fmla="*/ 1420854 w 2981430"/>
                      <a:gd name="connsiteY23" fmla="*/ 1598907 h 2460791"/>
                      <a:gd name="connsiteX24" fmla="*/ 1725654 w 2981430"/>
                      <a:gd name="connsiteY24" fmla="*/ 1312395 h 2460791"/>
                      <a:gd name="connsiteX25" fmla="*/ 1795250 w 2981430"/>
                      <a:gd name="connsiteY25" fmla="*/ 1277851 h 2460791"/>
                      <a:gd name="connsiteX26" fmla="*/ 1885674 w 2981430"/>
                      <a:gd name="connsiteY26" fmla="*/ 1253975 h 2460791"/>
                      <a:gd name="connsiteX0" fmla="*/ 2420598 w 2420598"/>
                      <a:gd name="connsiteY0" fmla="*/ 1220955 h 2460791"/>
                      <a:gd name="connsiteX1" fmla="*/ 1846050 w 2420598"/>
                      <a:gd name="connsiteY1" fmla="*/ 1253975 h 2460791"/>
                      <a:gd name="connsiteX2" fmla="*/ 1481814 w 2420598"/>
                      <a:gd name="connsiteY2" fmla="*/ 1123419 h 2460791"/>
                      <a:gd name="connsiteX3" fmla="*/ 1335510 w 2420598"/>
                      <a:gd name="connsiteY3" fmla="*/ 763755 h 2460791"/>
                      <a:gd name="connsiteX4" fmla="*/ 1487910 w 2420598"/>
                      <a:gd name="connsiteY4" fmla="*/ 282171 h 2460791"/>
                      <a:gd name="connsiteX5" fmla="*/ 1353798 w 2420598"/>
                      <a:gd name="connsiteY5" fmla="*/ 513819 h 2460791"/>
                      <a:gd name="connsiteX6" fmla="*/ 1128246 w 2420598"/>
                      <a:gd name="connsiteY6" fmla="*/ 623547 h 2460791"/>
                      <a:gd name="connsiteX7" fmla="*/ 817350 w 2420598"/>
                      <a:gd name="connsiteY7" fmla="*/ 379707 h 2460791"/>
                      <a:gd name="connsiteX8" fmla="*/ 707622 w 2420598"/>
                      <a:gd name="connsiteY8" fmla="*/ 1755 h 2460791"/>
                      <a:gd name="connsiteX9" fmla="*/ 658854 w 2420598"/>
                      <a:gd name="connsiteY9" fmla="*/ 544299 h 2460791"/>
                      <a:gd name="connsiteX10" fmla="*/ 305286 w 2420598"/>
                      <a:gd name="connsiteY10" fmla="*/ 867387 h 2460791"/>
                      <a:gd name="connsiteX11" fmla="*/ 486 w 2420598"/>
                      <a:gd name="connsiteY11" fmla="*/ 1007595 h 2460791"/>
                      <a:gd name="connsiteX12" fmla="*/ 238231 w 2420598"/>
                      <a:gd name="connsiteY12" fmla="*/ 1007595 h 2460791"/>
                      <a:gd name="connsiteX13" fmla="*/ 384534 w 2420598"/>
                      <a:gd name="connsiteY13" fmla="*/ 1080747 h 2460791"/>
                      <a:gd name="connsiteX14" fmla="*/ 524742 w 2420598"/>
                      <a:gd name="connsiteY14" fmla="*/ 1470891 h 2460791"/>
                      <a:gd name="connsiteX15" fmla="*/ 342370 w 2420598"/>
                      <a:gd name="connsiteY15" fmla="*/ 1874243 h 2460791"/>
                      <a:gd name="connsiteX16" fmla="*/ 147806 w 2420598"/>
                      <a:gd name="connsiteY16" fmla="*/ 2086079 h 2460791"/>
                      <a:gd name="connsiteX17" fmla="*/ 507978 w 2420598"/>
                      <a:gd name="connsiteY17" fmla="*/ 1857987 h 2460791"/>
                      <a:gd name="connsiteX18" fmla="*/ 980418 w 2420598"/>
                      <a:gd name="connsiteY18" fmla="*/ 1977875 h 2460791"/>
                      <a:gd name="connsiteX19" fmla="*/ 1164822 w 2420598"/>
                      <a:gd name="connsiteY19" fmla="*/ 2165835 h 2460791"/>
                      <a:gd name="connsiteX20" fmla="*/ 1262358 w 2420598"/>
                      <a:gd name="connsiteY20" fmla="*/ 2458443 h 2460791"/>
                      <a:gd name="connsiteX21" fmla="*/ 1250166 w 2420598"/>
                      <a:gd name="connsiteY21" fmla="*/ 1995147 h 2460791"/>
                      <a:gd name="connsiteX22" fmla="*/ 1420854 w 2420598"/>
                      <a:gd name="connsiteY22" fmla="*/ 1598907 h 2460791"/>
                      <a:gd name="connsiteX23" fmla="*/ 1725654 w 2420598"/>
                      <a:gd name="connsiteY23" fmla="*/ 1312395 h 2460791"/>
                      <a:gd name="connsiteX24" fmla="*/ 1795250 w 2420598"/>
                      <a:gd name="connsiteY24" fmla="*/ 1277851 h 2460791"/>
                      <a:gd name="connsiteX25" fmla="*/ 1885674 w 2420598"/>
                      <a:gd name="connsiteY25" fmla="*/ 1253975 h 2460791"/>
                      <a:gd name="connsiteX0" fmla="*/ 1846050 w 1885674"/>
                      <a:gd name="connsiteY0" fmla="*/ 1253975 h 2460791"/>
                      <a:gd name="connsiteX1" fmla="*/ 1481814 w 1885674"/>
                      <a:gd name="connsiteY1" fmla="*/ 1123419 h 2460791"/>
                      <a:gd name="connsiteX2" fmla="*/ 1335510 w 1885674"/>
                      <a:gd name="connsiteY2" fmla="*/ 763755 h 2460791"/>
                      <a:gd name="connsiteX3" fmla="*/ 1487910 w 1885674"/>
                      <a:gd name="connsiteY3" fmla="*/ 282171 h 2460791"/>
                      <a:gd name="connsiteX4" fmla="*/ 1353798 w 1885674"/>
                      <a:gd name="connsiteY4" fmla="*/ 513819 h 2460791"/>
                      <a:gd name="connsiteX5" fmla="*/ 1128246 w 1885674"/>
                      <a:gd name="connsiteY5" fmla="*/ 623547 h 2460791"/>
                      <a:gd name="connsiteX6" fmla="*/ 817350 w 1885674"/>
                      <a:gd name="connsiteY6" fmla="*/ 379707 h 2460791"/>
                      <a:gd name="connsiteX7" fmla="*/ 707622 w 1885674"/>
                      <a:gd name="connsiteY7" fmla="*/ 1755 h 2460791"/>
                      <a:gd name="connsiteX8" fmla="*/ 658854 w 1885674"/>
                      <a:gd name="connsiteY8" fmla="*/ 544299 h 2460791"/>
                      <a:gd name="connsiteX9" fmla="*/ 305286 w 1885674"/>
                      <a:gd name="connsiteY9" fmla="*/ 867387 h 2460791"/>
                      <a:gd name="connsiteX10" fmla="*/ 486 w 1885674"/>
                      <a:gd name="connsiteY10" fmla="*/ 1007595 h 2460791"/>
                      <a:gd name="connsiteX11" fmla="*/ 238231 w 1885674"/>
                      <a:gd name="connsiteY11" fmla="*/ 1007595 h 2460791"/>
                      <a:gd name="connsiteX12" fmla="*/ 384534 w 1885674"/>
                      <a:gd name="connsiteY12" fmla="*/ 1080747 h 2460791"/>
                      <a:gd name="connsiteX13" fmla="*/ 524742 w 1885674"/>
                      <a:gd name="connsiteY13" fmla="*/ 1470891 h 2460791"/>
                      <a:gd name="connsiteX14" fmla="*/ 342370 w 1885674"/>
                      <a:gd name="connsiteY14" fmla="*/ 1874243 h 2460791"/>
                      <a:gd name="connsiteX15" fmla="*/ 147806 w 1885674"/>
                      <a:gd name="connsiteY15" fmla="*/ 2086079 h 2460791"/>
                      <a:gd name="connsiteX16" fmla="*/ 507978 w 1885674"/>
                      <a:gd name="connsiteY16" fmla="*/ 1857987 h 2460791"/>
                      <a:gd name="connsiteX17" fmla="*/ 980418 w 1885674"/>
                      <a:gd name="connsiteY17" fmla="*/ 1977875 h 2460791"/>
                      <a:gd name="connsiteX18" fmla="*/ 1164822 w 1885674"/>
                      <a:gd name="connsiteY18" fmla="*/ 2165835 h 2460791"/>
                      <a:gd name="connsiteX19" fmla="*/ 1262358 w 1885674"/>
                      <a:gd name="connsiteY19" fmla="*/ 2458443 h 2460791"/>
                      <a:gd name="connsiteX20" fmla="*/ 1250166 w 1885674"/>
                      <a:gd name="connsiteY20" fmla="*/ 1995147 h 2460791"/>
                      <a:gd name="connsiteX21" fmla="*/ 1420854 w 1885674"/>
                      <a:gd name="connsiteY21" fmla="*/ 1598907 h 2460791"/>
                      <a:gd name="connsiteX22" fmla="*/ 1725654 w 1885674"/>
                      <a:gd name="connsiteY22" fmla="*/ 1312395 h 2460791"/>
                      <a:gd name="connsiteX23" fmla="*/ 1795250 w 1885674"/>
                      <a:gd name="connsiteY23" fmla="*/ 1277851 h 2460791"/>
                      <a:gd name="connsiteX24" fmla="*/ 1885674 w 1885674"/>
                      <a:gd name="connsiteY24" fmla="*/ 1253975 h 246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5674" h="2460791">
                        <a:moveTo>
                          <a:pt x="1846050" y="1253975"/>
                        </a:moveTo>
                        <a:cubicBezTo>
                          <a:pt x="1689586" y="1237719"/>
                          <a:pt x="1566904" y="1205122"/>
                          <a:pt x="1481814" y="1123419"/>
                        </a:cubicBezTo>
                        <a:cubicBezTo>
                          <a:pt x="1396724" y="1041716"/>
                          <a:pt x="1334494" y="903963"/>
                          <a:pt x="1335510" y="763755"/>
                        </a:cubicBezTo>
                        <a:cubicBezTo>
                          <a:pt x="1336526" y="623547"/>
                          <a:pt x="1484862" y="323827"/>
                          <a:pt x="1487910" y="282171"/>
                        </a:cubicBezTo>
                        <a:cubicBezTo>
                          <a:pt x="1490958" y="240515"/>
                          <a:pt x="1413742" y="456923"/>
                          <a:pt x="1353798" y="513819"/>
                        </a:cubicBezTo>
                        <a:cubicBezTo>
                          <a:pt x="1293854" y="570715"/>
                          <a:pt x="1217654" y="645899"/>
                          <a:pt x="1128246" y="623547"/>
                        </a:cubicBezTo>
                        <a:cubicBezTo>
                          <a:pt x="1038838" y="601195"/>
                          <a:pt x="887454" y="483339"/>
                          <a:pt x="817350" y="379707"/>
                        </a:cubicBezTo>
                        <a:cubicBezTo>
                          <a:pt x="747246" y="276075"/>
                          <a:pt x="734038" y="-25677"/>
                          <a:pt x="707622" y="1755"/>
                        </a:cubicBezTo>
                        <a:cubicBezTo>
                          <a:pt x="681206" y="29187"/>
                          <a:pt x="725910" y="400027"/>
                          <a:pt x="658854" y="544299"/>
                        </a:cubicBezTo>
                        <a:cubicBezTo>
                          <a:pt x="591798" y="688571"/>
                          <a:pt x="415014" y="790171"/>
                          <a:pt x="305286" y="867387"/>
                        </a:cubicBezTo>
                        <a:cubicBezTo>
                          <a:pt x="195558" y="944603"/>
                          <a:pt x="11662" y="984227"/>
                          <a:pt x="486" y="1007595"/>
                        </a:cubicBezTo>
                        <a:cubicBezTo>
                          <a:pt x="-10690" y="1030963"/>
                          <a:pt x="174223" y="995403"/>
                          <a:pt x="238231" y="1007595"/>
                        </a:cubicBezTo>
                        <a:cubicBezTo>
                          <a:pt x="302239" y="1019787"/>
                          <a:pt x="336782" y="1003531"/>
                          <a:pt x="384534" y="1080747"/>
                        </a:cubicBezTo>
                        <a:cubicBezTo>
                          <a:pt x="432286" y="1157963"/>
                          <a:pt x="531769" y="1338642"/>
                          <a:pt x="524742" y="1470891"/>
                        </a:cubicBezTo>
                        <a:cubicBezTo>
                          <a:pt x="517715" y="1603140"/>
                          <a:pt x="405193" y="1771712"/>
                          <a:pt x="342370" y="1874243"/>
                        </a:cubicBezTo>
                        <a:cubicBezTo>
                          <a:pt x="279547" y="1976774"/>
                          <a:pt x="120205" y="2088788"/>
                          <a:pt x="147806" y="2086079"/>
                        </a:cubicBezTo>
                        <a:cubicBezTo>
                          <a:pt x="175407" y="2083370"/>
                          <a:pt x="369209" y="1876021"/>
                          <a:pt x="507978" y="1857987"/>
                        </a:cubicBezTo>
                        <a:cubicBezTo>
                          <a:pt x="646747" y="1839953"/>
                          <a:pt x="878564" y="1913867"/>
                          <a:pt x="980418" y="1977875"/>
                        </a:cubicBezTo>
                        <a:cubicBezTo>
                          <a:pt x="1082272" y="2041883"/>
                          <a:pt x="1123166" y="2082523"/>
                          <a:pt x="1164822" y="2165835"/>
                        </a:cubicBezTo>
                        <a:cubicBezTo>
                          <a:pt x="1206478" y="2249147"/>
                          <a:pt x="1248134" y="2486891"/>
                          <a:pt x="1262358" y="2458443"/>
                        </a:cubicBezTo>
                        <a:cubicBezTo>
                          <a:pt x="1276582" y="2429995"/>
                          <a:pt x="1223750" y="2138403"/>
                          <a:pt x="1250166" y="1995147"/>
                        </a:cubicBezTo>
                        <a:cubicBezTo>
                          <a:pt x="1276582" y="1851891"/>
                          <a:pt x="1341606" y="1712699"/>
                          <a:pt x="1420854" y="1598907"/>
                        </a:cubicBezTo>
                        <a:cubicBezTo>
                          <a:pt x="1500102" y="1485115"/>
                          <a:pt x="1663255" y="1365904"/>
                          <a:pt x="1725654" y="1312395"/>
                        </a:cubicBezTo>
                        <a:cubicBezTo>
                          <a:pt x="1788053" y="1258886"/>
                          <a:pt x="1768157" y="1288434"/>
                          <a:pt x="1795250" y="1277851"/>
                        </a:cubicBezTo>
                        <a:cubicBezTo>
                          <a:pt x="1822343" y="1267268"/>
                          <a:pt x="1868063" y="1257954"/>
                          <a:pt x="1885674" y="1253975"/>
                        </a:cubicBezTo>
                      </a:path>
                    </a:pathLst>
                  </a:custGeom>
                  <a:solidFill>
                    <a:schemeClr val="accent3">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43" name="グループ化 42">
                <a:extLst>
                  <a:ext uri="{FF2B5EF4-FFF2-40B4-BE49-F238E27FC236}">
                    <a16:creationId xmlns:a16="http://schemas.microsoft.com/office/drawing/2014/main" id="{49B440D6-3834-48A6-929F-A8DE66AAC4C7}"/>
                  </a:ext>
                </a:extLst>
              </p:cNvPr>
              <p:cNvGrpSpPr/>
              <p:nvPr/>
            </p:nvGrpSpPr>
            <p:grpSpPr>
              <a:xfrm>
                <a:off x="4679349" y="2698452"/>
                <a:ext cx="2356704" cy="309333"/>
                <a:chOff x="3505200" y="3852183"/>
                <a:chExt cx="4881753" cy="745217"/>
              </a:xfrm>
            </p:grpSpPr>
            <p:sp>
              <p:nvSpPr>
                <p:cNvPr id="45" name="フリーフォーム: 図形 44">
                  <a:extLst>
                    <a:ext uri="{FF2B5EF4-FFF2-40B4-BE49-F238E27FC236}">
                      <a16:creationId xmlns:a16="http://schemas.microsoft.com/office/drawing/2014/main" id="{2EFC3BEA-D740-43A2-BB24-1C8959D44C02}"/>
                    </a:ext>
                  </a:extLst>
                </p:cNvPr>
                <p:cNvSpPr/>
                <p:nvPr/>
              </p:nvSpPr>
              <p:spPr>
                <a:xfrm>
                  <a:off x="7825942" y="3852183"/>
                  <a:ext cx="561011" cy="379474"/>
                </a:xfrm>
                <a:custGeom>
                  <a:avLst/>
                  <a:gdLst>
                    <a:gd name="connsiteX0" fmla="*/ 555033 w 555033"/>
                    <a:gd name="connsiteY0" fmla="*/ 0 h 350447"/>
                    <a:gd name="connsiteX1" fmla="*/ 297 w 555033"/>
                    <a:gd name="connsiteY1" fmla="*/ 323088 h 350447"/>
                    <a:gd name="connsiteX2" fmla="*/ 494073 w 555033"/>
                    <a:gd name="connsiteY2" fmla="*/ 310896 h 350447"/>
                    <a:gd name="connsiteX0" fmla="*/ 558861 w 558861"/>
                    <a:gd name="connsiteY0" fmla="*/ 0 h 336118"/>
                    <a:gd name="connsiteX1" fmla="*/ 277683 w 558861"/>
                    <a:gd name="connsiteY1" fmla="*/ 200406 h 336118"/>
                    <a:gd name="connsiteX2" fmla="*/ 4125 w 558861"/>
                    <a:gd name="connsiteY2" fmla="*/ 323088 h 336118"/>
                    <a:gd name="connsiteX3" fmla="*/ 497901 w 558861"/>
                    <a:gd name="connsiteY3" fmla="*/ 310896 h 336118"/>
                    <a:gd name="connsiteX0" fmla="*/ 561011 w 561011"/>
                    <a:gd name="connsiteY0" fmla="*/ 0 h 359102"/>
                    <a:gd name="connsiteX1" fmla="*/ 279833 w 561011"/>
                    <a:gd name="connsiteY1" fmla="*/ 200406 h 359102"/>
                    <a:gd name="connsiteX2" fmla="*/ 6275 w 561011"/>
                    <a:gd name="connsiteY2" fmla="*/ 323088 h 359102"/>
                    <a:gd name="connsiteX3" fmla="*/ 561011 w 561011"/>
                    <a:gd name="connsiteY3" fmla="*/ 345186 h 359102"/>
                    <a:gd name="connsiteX0" fmla="*/ 561011 w 561011"/>
                    <a:gd name="connsiteY0" fmla="*/ 0 h 345186"/>
                    <a:gd name="connsiteX1" fmla="*/ 279833 w 561011"/>
                    <a:gd name="connsiteY1" fmla="*/ 200406 h 345186"/>
                    <a:gd name="connsiteX2" fmla="*/ 6275 w 561011"/>
                    <a:gd name="connsiteY2" fmla="*/ 323088 h 345186"/>
                    <a:gd name="connsiteX3" fmla="*/ 561011 w 561011"/>
                    <a:gd name="connsiteY3" fmla="*/ 345186 h 345186"/>
                    <a:gd name="connsiteX0" fmla="*/ 561011 w 561011"/>
                    <a:gd name="connsiteY0" fmla="*/ 0 h 379476"/>
                    <a:gd name="connsiteX1" fmla="*/ 279833 w 561011"/>
                    <a:gd name="connsiteY1" fmla="*/ 200406 h 379476"/>
                    <a:gd name="connsiteX2" fmla="*/ 6275 w 561011"/>
                    <a:gd name="connsiteY2" fmla="*/ 323088 h 379476"/>
                    <a:gd name="connsiteX3" fmla="*/ 561011 w 561011"/>
                    <a:gd name="connsiteY3" fmla="*/ 379476 h 379476"/>
                    <a:gd name="connsiteX0" fmla="*/ 561011 w 561011"/>
                    <a:gd name="connsiteY0" fmla="*/ 0 h 379476"/>
                    <a:gd name="connsiteX1" fmla="*/ 279833 w 561011"/>
                    <a:gd name="connsiteY1" fmla="*/ 200406 h 379476"/>
                    <a:gd name="connsiteX2" fmla="*/ 6275 w 561011"/>
                    <a:gd name="connsiteY2" fmla="*/ 323088 h 379476"/>
                    <a:gd name="connsiteX3" fmla="*/ 561011 w 561011"/>
                    <a:gd name="connsiteY3" fmla="*/ 379476 h 379476"/>
                  </a:gdLst>
                  <a:ahLst/>
                  <a:cxnLst>
                    <a:cxn ang="0">
                      <a:pos x="connsiteX0" y="connsiteY0"/>
                    </a:cxn>
                    <a:cxn ang="0">
                      <a:pos x="connsiteX1" y="connsiteY1"/>
                    </a:cxn>
                    <a:cxn ang="0">
                      <a:pos x="connsiteX2" y="connsiteY2"/>
                    </a:cxn>
                    <a:cxn ang="0">
                      <a:pos x="connsiteX3" y="connsiteY3"/>
                    </a:cxn>
                  </a:cxnLst>
                  <a:rect l="l" t="t" r="r" b="b"/>
                  <a:pathLst>
                    <a:path w="561011" h="379476">
                      <a:moveTo>
                        <a:pt x="561011" y="0"/>
                      </a:moveTo>
                      <a:cubicBezTo>
                        <a:pt x="506528" y="26416"/>
                        <a:pt x="372289" y="146558"/>
                        <a:pt x="279833" y="200406"/>
                      </a:cubicBezTo>
                      <a:cubicBezTo>
                        <a:pt x="187377" y="254254"/>
                        <a:pt x="-40588" y="293243"/>
                        <a:pt x="6275" y="323088"/>
                      </a:cubicBezTo>
                      <a:cubicBezTo>
                        <a:pt x="53138" y="352933"/>
                        <a:pt x="434773" y="293370"/>
                        <a:pt x="561011" y="379476"/>
                      </a:cubicBez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フリーフォーム: 図形 45">
                  <a:extLst>
                    <a:ext uri="{FF2B5EF4-FFF2-40B4-BE49-F238E27FC236}">
                      <a16:creationId xmlns:a16="http://schemas.microsoft.com/office/drawing/2014/main" id="{81F5647C-3E83-4845-8E74-CC4EC4F7F3E9}"/>
                    </a:ext>
                  </a:extLst>
                </p:cNvPr>
                <p:cNvSpPr/>
                <p:nvPr/>
              </p:nvSpPr>
              <p:spPr>
                <a:xfrm>
                  <a:off x="3505200" y="3997930"/>
                  <a:ext cx="4810760" cy="599470"/>
                </a:xfrm>
                <a:custGeom>
                  <a:avLst/>
                  <a:gdLst>
                    <a:gd name="connsiteX0" fmla="*/ 4810760 w 4810760"/>
                    <a:gd name="connsiteY0" fmla="*/ 573293 h 573293"/>
                    <a:gd name="connsiteX1" fmla="*/ 4622800 w 4810760"/>
                    <a:gd name="connsiteY1" fmla="*/ 329453 h 573293"/>
                    <a:gd name="connsiteX2" fmla="*/ 4414520 w 4810760"/>
                    <a:gd name="connsiteY2" fmla="*/ 222773 h 573293"/>
                    <a:gd name="connsiteX3" fmla="*/ 4307840 w 4810760"/>
                    <a:gd name="connsiteY3" fmla="*/ 146573 h 573293"/>
                    <a:gd name="connsiteX4" fmla="*/ 4048760 w 4810760"/>
                    <a:gd name="connsiteY4" fmla="*/ 111013 h 573293"/>
                    <a:gd name="connsiteX5" fmla="*/ 3764280 w 4810760"/>
                    <a:gd name="connsiteY5" fmla="*/ 126253 h 573293"/>
                    <a:gd name="connsiteX6" fmla="*/ 3515360 w 4810760"/>
                    <a:gd name="connsiteY6" fmla="*/ 161813 h 573293"/>
                    <a:gd name="connsiteX7" fmla="*/ 3246120 w 4810760"/>
                    <a:gd name="connsiteY7" fmla="*/ 177053 h 573293"/>
                    <a:gd name="connsiteX8" fmla="*/ 2733040 w 4810760"/>
                    <a:gd name="connsiteY8" fmla="*/ 182133 h 573293"/>
                    <a:gd name="connsiteX9" fmla="*/ 2392680 w 4810760"/>
                    <a:gd name="connsiteY9" fmla="*/ 126253 h 573293"/>
                    <a:gd name="connsiteX10" fmla="*/ 1996440 w 4810760"/>
                    <a:gd name="connsiteY10" fmla="*/ 29733 h 573293"/>
                    <a:gd name="connsiteX11" fmla="*/ 1737360 w 4810760"/>
                    <a:gd name="connsiteY11" fmla="*/ 60213 h 573293"/>
                    <a:gd name="connsiteX12" fmla="*/ 1244600 w 4810760"/>
                    <a:gd name="connsiteY12" fmla="*/ 4333 h 573293"/>
                    <a:gd name="connsiteX13" fmla="*/ 772160 w 4810760"/>
                    <a:gd name="connsiteY13" fmla="*/ 4333 h 573293"/>
                    <a:gd name="connsiteX14" fmla="*/ 492760 w 4810760"/>
                    <a:gd name="connsiteY14" fmla="*/ 9413 h 573293"/>
                    <a:gd name="connsiteX15" fmla="*/ 213360 w 4810760"/>
                    <a:gd name="connsiteY15" fmla="*/ 24653 h 573293"/>
                    <a:gd name="connsiteX16" fmla="*/ 0 w 4810760"/>
                    <a:gd name="connsiteY16" fmla="*/ 34813 h 573293"/>
                    <a:gd name="connsiteX0" fmla="*/ 4810760 w 4810760"/>
                    <a:gd name="connsiteY0" fmla="*/ 573293 h 573293"/>
                    <a:gd name="connsiteX1" fmla="*/ 4622800 w 4810760"/>
                    <a:gd name="connsiteY1" fmla="*/ 329453 h 573293"/>
                    <a:gd name="connsiteX2" fmla="*/ 4414520 w 4810760"/>
                    <a:gd name="connsiteY2" fmla="*/ 222773 h 573293"/>
                    <a:gd name="connsiteX3" fmla="*/ 4307840 w 4810760"/>
                    <a:gd name="connsiteY3" fmla="*/ 146573 h 573293"/>
                    <a:gd name="connsiteX4" fmla="*/ 4048760 w 4810760"/>
                    <a:gd name="connsiteY4" fmla="*/ 111013 h 573293"/>
                    <a:gd name="connsiteX5" fmla="*/ 3764280 w 4810760"/>
                    <a:gd name="connsiteY5" fmla="*/ 126253 h 573293"/>
                    <a:gd name="connsiteX6" fmla="*/ 3515360 w 4810760"/>
                    <a:gd name="connsiteY6" fmla="*/ 161813 h 573293"/>
                    <a:gd name="connsiteX7" fmla="*/ 3246120 w 4810760"/>
                    <a:gd name="connsiteY7" fmla="*/ 177053 h 573293"/>
                    <a:gd name="connsiteX8" fmla="*/ 2733040 w 4810760"/>
                    <a:gd name="connsiteY8" fmla="*/ 182133 h 573293"/>
                    <a:gd name="connsiteX9" fmla="*/ 2392680 w 4810760"/>
                    <a:gd name="connsiteY9" fmla="*/ 126253 h 573293"/>
                    <a:gd name="connsiteX10" fmla="*/ 2125980 w 4810760"/>
                    <a:gd name="connsiteY10" fmla="*/ 60213 h 573293"/>
                    <a:gd name="connsiteX11" fmla="*/ 1737360 w 4810760"/>
                    <a:gd name="connsiteY11" fmla="*/ 60213 h 573293"/>
                    <a:gd name="connsiteX12" fmla="*/ 1244600 w 4810760"/>
                    <a:gd name="connsiteY12" fmla="*/ 4333 h 573293"/>
                    <a:gd name="connsiteX13" fmla="*/ 772160 w 4810760"/>
                    <a:gd name="connsiteY13" fmla="*/ 4333 h 573293"/>
                    <a:gd name="connsiteX14" fmla="*/ 492760 w 4810760"/>
                    <a:gd name="connsiteY14" fmla="*/ 9413 h 573293"/>
                    <a:gd name="connsiteX15" fmla="*/ 213360 w 4810760"/>
                    <a:gd name="connsiteY15" fmla="*/ 24653 h 573293"/>
                    <a:gd name="connsiteX16" fmla="*/ 0 w 4810760"/>
                    <a:gd name="connsiteY16" fmla="*/ 34813 h 573293"/>
                    <a:gd name="connsiteX0" fmla="*/ 4810760 w 4810760"/>
                    <a:gd name="connsiteY0" fmla="*/ 573293 h 573293"/>
                    <a:gd name="connsiteX1" fmla="*/ 4622800 w 4810760"/>
                    <a:gd name="connsiteY1" fmla="*/ 329453 h 573293"/>
                    <a:gd name="connsiteX2" fmla="*/ 4414520 w 4810760"/>
                    <a:gd name="connsiteY2" fmla="*/ 222773 h 573293"/>
                    <a:gd name="connsiteX3" fmla="*/ 4307840 w 4810760"/>
                    <a:gd name="connsiteY3" fmla="*/ 146573 h 573293"/>
                    <a:gd name="connsiteX4" fmla="*/ 4048760 w 4810760"/>
                    <a:gd name="connsiteY4" fmla="*/ 111013 h 573293"/>
                    <a:gd name="connsiteX5" fmla="*/ 3764280 w 4810760"/>
                    <a:gd name="connsiteY5" fmla="*/ 126253 h 573293"/>
                    <a:gd name="connsiteX6" fmla="*/ 3515360 w 4810760"/>
                    <a:gd name="connsiteY6" fmla="*/ 161813 h 573293"/>
                    <a:gd name="connsiteX7" fmla="*/ 3246120 w 4810760"/>
                    <a:gd name="connsiteY7" fmla="*/ 177053 h 573293"/>
                    <a:gd name="connsiteX8" fmla="*/ 2794000 w 4810760"/>
                    <a:gd name="connsiteY8" fmla="*/ 159273 h 573293"/>
                    <a:gd name="connsiteX9" fmla="*/ 2392680 w 4810760"/>
                    <a:gd name="connsiteY9" fmla="*/ 126253 h 573293"/>
                    <a:gd name="connsiteX10" fmla="*/ 2125980 w 4810760"/>
                    <a:gd name="connsiteY10" fmla="*/ 60213 h 573293"/>
                    <a:gd name="connsiteX11" fmla="*/ 1737360 w 4810760"/>
                    <a:gd name="connsiteY11" fmla="*/ 60213 h 573293"/>
                    <a:gd name="connsiteX12" fmla="*/ 1244600 w 4810760"/>
                    <a:gd name="connsiteY12" fmla="*/ 4333 h 573293"/>
                    <a:gd name="connsiteX13" fmla="*/ 772160 w 4810760"/>
                    <a:gd name="connsiteY13" fmla="*/ 4333 h 573293"/>
                    <a:gd name="connsiteX14" fmla="*/ 492760 w 4810760"/>
                    <a:gd name="connsiteY14" fmla="*/ 9413 h 573293"/>
                    <a:gd name="connsiteX15" fmla="*/ 213360 w 4810760"/>
                    <a:gd name="connsiteY15" fmla="*/ 24653 h 573293"/>
                    <a:gd name="connsiteX16" fmla="*/ 0 w 4810760"/>
                    <a:gd name="connsiteY16" fmla="*/ 34813 h 573293"/>
                    <a:gd name="connsiteX0" fmla="*/ 4810760 w 4810760"/>
                    <a:gd name="connsiteY0" fmla="*/ 573293 h 573293"/>
                    <a:gd name="connsiteX1" fmla="*/ 4622800 w 4810760"/>
                    <a:gd name="connsiteY1" fmla="*/ 329453 h 573293"/>
                    <a:gd name="connsiteX2" fmla="*/ 4414520 w 4810760"/>
                    <a:gd name="connsiteY2" fmla="*/ 222773 h 573293"/>
                    <a:gd name="connsiteX3" fmla="*/ 4307840 w 4810760"/>
                    <a:gd name="connsiteY3" fmla="*/ 146573 h 573293"/>
                    <a:gd name="connsiteX4" fmla="*/ 4048760 w 4810760"/>
                    <a:gd name="connsiteY4" fmla="*/ 111013 h 573293"/>
                    <a:gd name="connsiteX5" fmla="*/ 3764280 w 4810760"/>
                    <a:gd name="connsiteY5" fmla="*/ 126253 h 573293"/>
                    <a:gd name="connsiteX6" fmla="*/ 3515360 w 4810760"/>
                    <a:gd name="connsiteY6" fmla="*/ 161813 h 573293"/>
                    <a:gd name="connsiteX7" fmla="*/ 3246120 w 4810760"/>
                    <a:gd name="connsiteY7" fmla="*/ 177053 h 573293"/>
                    <a:gd name="connsiteX8" fmla="*/ 2794000 w 4810760"/>
                    <a:gd name="connsiteY8" fmla="*/ 159273 h 573293"/>
                    <a:gd name="connsiteX9" fmla="*/ 2392680 w 4810760"/>
                    <a:gd name="connsiteY9" fmla="*/ 126253 h 573293"/>
                    <a:gd name="connsiteX10" fmla="*/ 2099310 w 4810760"/>
                    <a:gd name="connsiteY10" fmla="*/ 75453 h 573293"/>
                    <a:gd name="connsiteX11" fmla="*/ 1737360 w 4810760"/>
                    <a:gd name="connsiteY11" fmla="*/ 60213 h 573293"/>
                    <a:gd name="connsiteX12" fmla="*/ 1244600 w 4810760"/>
                    <a:gd name="connsiteY12" fmla="*/ 4333 h 573293"/>
                    <a:gd name="connsiteX13" fmla="*/ 772160 w 4810760"/>
                    <a:gd name="connsiteY13" fmla="*/ 4333 h 573293"/>
                    <a:gd name="connsiteX14" fmla="*/ 492760 w 4810760"/>
                    <a:gd name="connsiteY14" fmla="*/ 9413 h 573293"/>
                    <a:gd name="connsiteX15" fmla="*/ 213360 w 4810760"/>
                    <a:gd name="connsiteY15" fmla="*/ 24653 h 573293"/>
                    <a:gd name="connsiteX16" fmla="*/ 0 w 4810760"/>
                    <a:gd name="connsiteY16" fmla="*/ 34813 h 573293"/>
                    <a:gd name="connsiteX0" fmla="*/ 4810760 w 4810760"/>
                    <a:gd name="connsiteY0" fmla="*/ 599470 h 599470"/>
                    <a:gd name="connsiteX1" fmla="*/ 4622800 w 4810760"/>
                    <a:gd name="connsiteY1" fmla="*/ 355630 h 599470"/>
                    <a:gd name="connsiteX2" fmla="*/ 4414520 w 4810760"/>
                    <a:gd name="connsiteY2" fmla="*/ 248950 h 599470"/>
                    <a:gd name="connsiteX3" fmla="*/ 4307840 w 4810760"/>
                    <a:gd name="connsiteY3" fmla="*/ 172750 h 599470"/>
                    <a:gd name="connsiteX4" fmla="*/ 4048760 w 4810760"/>
                    <a:gd name="connsiteY4" fmla="*/ 137190 h 599470"/>
                    <a:gd name="connsiteX5" fmla="*/ 3764280 w 4810760"/>
                    <a:gd name="connsiteY5" fmla="*/ 152430 h 599470"/>
                    <a:gd name="connsiteX6" fmla="*/ 3515360 w 4810760"/>
                    <a:gd name="connsiteY6" fmla="*/ 187990 h 599470"/>
                    <a:gd name="connsiteX7" fmla="*/ 3246120 w 4810760"/>
                    <a:gd name="connsiteY7" fmla="*/ 203230 h 599470"/>
                    <a:gd name="connsiteX8" fmla="*/ 2794000 w 4810760"/>
                    <a:gd name="connsiteY8" fmla="*/ 185450 h 599470"/>
                    <a:gd name="connsiteX9" fmla="*/ 2392680 w 4810760"/>
                    <a:gd name="connsiteY9" fmla="*/ 152430 h 599470"/>
                    <a:gd name="connsiteX10" fmla="*/ 2099310 w 4810760"/>
                    <a:gd name="connsiteY10" fmla="*/ 101630 h 599470"/>
                    <a:gd name="connsiteX11" fmla="*/ 1737360 w 4810760"/>
                    <a:gd name="connsiteY11" fmla="*/ 86390 h 599470"/>
                    <a:gd name="connsiteX12" fmla="*/ 1244600 w 4810760"/>
                    <a:gd name="connsiteY12" fmla="*/ 30510 h 599470"/>
                    <a:gd name="connsiteX13" fmla="*/ 817880 w 4810760"/>
                    <a:gd name="connsiteY13" fmla="*/ 30 h 599470"/>
                    <a:gd name="connsiteX14" fmla="*/ 492760 w 4810760"/>
                    <a:gd name="connsiteY14" fmla="*/ 35590 h 599470"/>
                    <a:gd name="connsiteX15" fmla="*/ 213360 w 4810760"/>
                    <a:gd name="connsiteY15" fmla="*/ 50830 h 599470"/>
                    <a:gd name="connsiteX16" fmla="*/ 0 w 4810760"/>
                    <a:gd name="connsiteY16" fmla="*/ 60990 h 599470"/>
                    <a:gd name="connsiteX0" fmla="*/ 4810760 w 4810760"/>
                    <a:gd name="connsiteY0" fmla="*/ 599470 h 599470"/>
                    <a:gd name="connsiteX1" fmla="*/ 4622800 w 4810760"/>
                    <a:gd name="connsiteY1" fmla="*/ 355630 h 599470"/>
                    <a:gd name="connsiteX2" fmla="*/ 4414520 w 4810760"/>
                    <a:gd name="connsiteY2" fmla="*/ 248950 h 599470"/>
                    <a:gd name="connsiteX3" fmla="*/ 4307840 w 4810760"/>
                    <a:gd name="connsiteY3" fmla="*/ 172750 h 599470"/>
                    <a:gd name="connsiteX4" fmla="*/ 4048760 w 4810760"/>
                    <a:gd name="connsiteY4" fmla="*/ 137190 h 599470"/>
                    <a:gd name="connsiteX5" fmla="*/ 3779520 w 4810760"/>
                    <a:gd name="connsiteY5" fmla="*/ 118140 h 599470"/>
                    <a:gd name="connsiteX6" fmla="*/ 3515360 w 4810760"/>
                    <a:gd name="connsiteY6" fmla="*/ 187990 h 599470"/>
                    <a:gd name="connsiteX7" fmla="*/ 3246120 w 4810760"/>
                    <a:gd name="connsiteY7" fmla="*/ 203230 h 599470"/>
                    <a:gd name="connsiteX8" fmla="*/ 2794000 w 4810760"/>
                    <a:gd name="connsiteY8" fmla="*/ 185450 h 599470"/>
                    <a:gd name="connsiteX9" fmla="*/ 2392680 w 4810760"/>
                    <a:gd name="connsiteY9" fmla="*/ 152430 h 599470"/>
                    <a:gd name="connsiteX10" fmla="*/ 2099310 w 4810760"/>
                    <a:gd name="connsiteY10" fmla="*/ 101630 h 599470"/>
                    <a:gd name="connsiteX11" fmla="*/ 1737360 w 4810760"/>
                    <a:gd name="connsiteY11" fmla="*/ 86390 h 599470"/>
                    <a:gd name="connsiteX12" fmla="*/ 1244600 w 4810760"/>
                    <a:gd name="connsiteY12" fmla="*/ 30510 h 599470"/>
                    <a:gd name="connsiteX13" fmla="*/ 817880 w 4810760"/>
                    <a:gd name="connsiteY13" fmla="*/ 30 h 599470"/>
                    <a:gd name="connsiteX14" fmla="*/ 492760 w 4810760"/>
                    <a:gd name="connsiteY14" fmla="*/ 35590 h 599470"/>
                    <a:gd name="connsiteX15" fmla="*/ 213360 w 4810760"/>
                    <a:gd name="connsiteY15" fmla="*/ 50830 h 599470"/>
                    <a:gd name="connsiteX16" fmla="*/ 0 w 4810760"/>
                    <a:gd name="connsiteY16" fmla="*/ 60990 h 59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10760" h="599470">
                      <a:moveTo>
                        <a:pt x="4810760" y="599470"/>
                      </a:moveTo>
                      <a:cubicBezTo>
                        <a:pt x="4749800" y="506760"/>
                        <a:pt x="4688840" y="414050"/>
                        <a:pt x="4622800" y="355630"/>
                      </a:cubicBezTo>
                      <a:cubicBezTo>
                        <a:pt x="4556760" y="297210"/>
                        <a:pt x="4467013" y="279430"/>
                        <a:pt x="4414520" y="248950"/>
                      </a:cubicBezTo>
                      <a:cubicBezTo>
                        <a:pt x="4362027" y="218470"/>
                        <a:pt x="4368800" y="191377"/>
                        <a:pt x="4307840" y="172750"/>
                      </a:cubicBezTo>
                      <a:cubicBezTo>
                        <a:pt x="4246880" y="154123"/>
                        <a:pt x="4136813" y="146292"/>
                        <a:pt x="4048760" y="137190"/>
                      </a:cubicBezTo>
                      <a:cubicBezTo>
                        <a:pt x="3960707" y="128088"/>
                        <a:pt x="3868420" y="109673"/>
                        <a:pt x="3779520" y="118140"/>
                      </a:cubicBezTo>
                      <a:cubicBezTo>
                        <a:pt x="3690620" y="126607"/>
                        <a:pt x="3604260" y="173808"/>
                        <a:pt x="3515360" y="187990"/>
                      </a:cubicBezTo>
                      <a:cubicBezTo>
                        <a:pt x="3426460" y="202172"/>
                        <a:pt x="3366347" y="203653"/>
                        <a:pt x="3246120" y="203230"/>
                      </a:cubicBezTo>
                      <a:cubicBezTo>
                        <a:pt x="3125893" y="202807"/>
                        <a:pt x="2936240" y="193917"/>
                        <a:pt x="2794000" y="185450"/>
                      </a:cubicBezTo>
                      <a:cubicBezTo>
                        <a:pt x="2651760" y="176983"/>
                        <a:pt x="2508462" y="166400"/>
                        <a:pt x="2392680" y="152430"/>
                      </a:cubicBezTo>
                      <a:cubicBezTo>
                        <a:pt x="2276898" y="138460"/>
                        <a:pt x="2208530" y="112637"/>
                        <a:pt x="2099310" y="101630"/>
                      </a:cubicBezTo>
                      <a:cubicBezTo>
                        <a:pt x="1990090" y="90623"/>
                        <a:pt x="1879811" y="98243"/>
                        <a:pt x="1737360" y="86390"/>
                      </a:cubicBezTo>
                      <a:cubicBezTo>
                        <a:pt x="1594909" y="74537"/>
                        <a:pt x="1397847" y="44903"/>
                        <a:pt x="1244600" y="30510"/>
                      </a:cubicBezTo>
                      <a:cubicBezTo>
                        <a:pt x="1091353" y="16117"/>
                        <a:pt x="943187" y="-817"/>
                        <a:pt x="817880" y="30"/>
                      </a:cubicBezTo>
                      <a:cubicBezTo>
                        <a:pt x="692573" y="877"/>
                        <a:pt x="593513" y="27123"/>
                        <a:pt x="492760" y="35590"/>
                      </a:cubicBezTo>
                      <a:cubicBezTo>
                        <a:pt x="392007" y="44057"/>
                        <a:pt x="213360" y="50830"/>
                        <a:pt x="213360" y="50830"/>
                      </a:cubicBezTo>
                      <a:lnTo>
                        <a:pt x="0" y="60990"/>
                      </a:ln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4" name="フリーフォーム: 図形 43">
                <a:extLst>
                  <a:ext uri="{FF2B5EF4-FFF2-40B4-BE49-F238E27FC236}">
                    <a16:creationId xmlns:a16="http://schemas.microsoft.com/office/drawing/2014/main" id="{416C4F5B-26D7-443C-95A6-EC547B834D40}"/>
                  </a:ext>
                </a:extLst>
              </p:cNvPr>
              <p:cNvSpPr/>
              <p:nvPr/>
            </p:nvSpPr>
            <p:spPr>
              <a:xfrm>
                <a:off x="4140162" y="2728127"/>
                <a:ext cx="239574" cy="221615"/>
              </a:xfrm>
              <a:custGeom>
                <a:avLst/>
                <a:gdLst>
                  <a:gd name="connsiteX0" fmla="*/ 189668 w 507452"/>
                  <a:gd name="connsiteY0" fmla="*/ 552785 h 552785"/>
                  <a:gd name="connsiteX1" fmla="*/ 31172 w 507452"/>
                  <a:gd name="connsiteY1" fmla="*/ 400385 h 552785"/>
                  <a:gd name="connsiteX2" fmla="*/ 6788 w 507452"/>
                  <a:gd name="connsiteY2" fmla="*/ 235793 h 552785"/>
                  <a:gd name="connsiteX3" fmla="*/ 116516 w 507452"/>
                  <a:gd name="connsiteY3" fmla="*/ 34625 h 552785"/>
                  <a:gd name="connsiteX4" fmla="*/ 305492 w 507452"/>
                  <a:gd name="connsiteY4" fmla="*/ 10241 h 552785"/>
                  <a:gd name="connsiteX5" fmla="*/ 482276 w 507452"/>
                  <a:gd name="connsiteY5" fmla="*/ 144353 h 552785"/>
                  <a:gd name="connsiteX6" fmla="*/ 500564 w 507452"/>
                  <a:gd name="connsiteY6" fmla="*/ 351617 h 552785"/>
                  <a:gd name="connsiteX7" fmla="*/ 427412 w 507452"/>
                  <a:gd name="connsiteY7" fmla="*/ 473537 h 552785"/>
                  <a:gd name="connsiteX8" fmla="*/ 299396 w 507452"/>
                  <a:gd name="connsiteY8" fmla="*/ 534497 h 552785"/>
                  <a:gd name="connsiteX0" fmla="*/ 189668 w 507452"/>
                  <a:gd name="connsiteY0" fmla="*/ 552785 h 552785"/>
                  <a:gd name="connsiteX1" fmla="*/ 31172 w 507452"/>
                  <a:gd name="connsiteY1" fmla="*/ 400385 h 552785"/>
                  <a:gd name="connsiteX2" fmla="*/ 6788 w 507452"/>
                  <a:gd name="connsiteY2" fmla="*/ 235793 h 552785"/>
                  <a:gd name="connsiteX3" fmla="*/ 116516 w 507452"/>
                  <a:gd name="connsiteY3" fmla="*/ 34625 h 552785"/>
                  <a:gd name="connsiteX4" fmla="*/ 305492 w 507452"/>
                  <a:gd name="connsiteY4" fmla="*/ 10241 h 552785"/>
                  <a:gd name="connsiteX5" fmla="*/ 482276 w 507452"/>
                  <a:gd name="connsiteY5" fmla="*/ 144353 h 552785"/>
                  <a:gd name="connsiteX6" fmla="*/ 500564 w 507452"/>
                  <a:gd name="connsiteY6" fmla="*/ 351617 h 552785"/>
                  <a:gd name="connsiteX7" fmla="*/ 427412 w 507452"/>
                  <a:gd name="connsiteY7" fmla="*/ 473537 h 552785"/>
                  <a:gd name="connsiteX8" fmla="*/ 192716 w 507452"/>
                  <a:gd name="connsiteY8" fmla="*/ 549737 h 552785"/>
                  <a:gd name="connsiteX0" fmla="*/ 189668 w 507452"/>
                  <a:gd name="connsiteY0" fmla="*/ 552785 h 553547"/>
                  <a:gd name="connsiteX1" fmla="*/ 31172 w 507452"/>
                  <a:gd name="connsiteY1" fmla="*/ 400385 h 553547"/>
                  <a:gd name="connsiteX2" fmla="*/ 6788 w 507452"/>
                  <a:gd name="connsiteY2" fmla="*/ 235793 h 553547"/>
                  <a:gd name="connsiteX3" fmla="*/ 116516 w 507452"/>
                  <a:gd name="connsiteY3" fmla="*/ 34625 h 553547"/>
                  <a:gd name="connsiteX4" fmla="*/ 305492 w 507452"/>
                  <a:gd name="connsiteY4" fmla="*/ 10241 h 553547"/>
                  <a:gd name="connsiteX5" fmla="*/ 482276 w 507452"/>
                  <a:gd name="connsiteY5" fmla="*/ 144353 h 553547"/>
                  <a:gd name="connsiteX6" fmla="*/ 500564 w 507452"/>
                  <a:gd name="connsiteY6" fmla="*/ 351617 h 553547"/>
                  <a:gd name="connsiteX7" fmla="*/ 427412 w 507452"/>
                  <a:gd name="connsiteY7" fmla="*/ 473537 h 553547"/>
                  <a:gd name="connsiteX8" fmla="*/ 177476 w 507452"/>
                  <a:gd name="connsiteY8" fmla="*/ 553547 h 553547"/>
                  <a:gd name="connsiteX0" fmla="*/ 192451 w 510235"/>
                  <a:gd name="connsiteY0" fmla="*/ 552785 h 553547"/>
                  <a:gd name="connsiteX1" fmla="*/ 26335 w 510235"/>
                  <a:gd name="connsiteY1" fmla="*/ 427055 h 553547"/>
                  <a:gd name="connsiteX2" fmla="*/ 9571 w 510235"/>
                  <a:gd name="connsiteY2" fmla="*/ 235793 h 553547"/>
                  <a:gd name="connsiteX3" fmla="*/ 119299 w 510235"/>
                  <a:gd name="connsiteY3" fmla="*/ 34625 h 553547"/>
                  <a:gd name="connsiteX4" fmla="*/ 308275 w 510235"/>
                  <a:gd name="connsiteY4" fmla="*/ 10241 h 553547"/>
                  <a:gd name="connsiteX5" fmla="*/ 485059 w 510235"/>
                  <a:gd name="connsiteY5" fmla="*/ 144353 h 553547"/>
                  <a:gd name="connsiteX6" fmla="*/ 503347 w 510235"/>
                  <a:gd name="connsiteY6" fmla="*/ 351617 h 553547"/>
                  <a:gd name="connsiteX7" fmla="*/ 430195 w 510235"/>
                  <a:gd name="connsiteY7" fmla="*/ 473537 h 553547"/>
                  <a:gd name="connsiteX8" fmla="*/ 180259 w 510235"/>
                  <a:gd name="connsiteY8" fmla="*/ 553547 h 553547"/>
                  <a:gd name="connsiteX0" fmla="*/ 192451 w 510506"/>
                  <a:gd name="connsiteY0" fmla="*/ 552785 h 553547"/>
                  <a:gd name="connsiteX1" fmla="*/ 26335 w 510506"/>
                  <a:gd name="connsiteY1" fmla="*/ 427055 h 553547"/>
                  <a:gd name="connsiteX2" fmla="*/ 9571 w 510506"/>
                  <a:gd name="connsiteY2" fmla="*/ 235793 h 553547"/>
                  <a:gd name="connsiteX3" fmla="*/ 119299 w 510506"/>
                  <a:gd name="connsiteY3" fmla="*/ 34625 h 553547"/>
                  <a:gd name="connsiteX4" fmla="*/ 308275 w 510506"/>
                  <a:gd name="connsiteY4" fmla="*/ 10241 h 553547"/>
                  <a:gd name="connsiteX5" fmla="*/ 485059 w 510506"/>
                  <a:gd name="connsiteY5" fmla="*/ 144353 h 553547"/>
                  <a:gd name="connsiteX6" fmla="*/ 503347 w 510506"/>
                  <a:gd name="connsiteY6" fmla="*/ 351617 h 553547"/>
                  <a:gd name="connsiteX7" fmla="*/ 426385 w 510506"/>
                  <a:gd name="connsiteY7" fmla="*/ 492587 h 553547"/>
                  <a:gd name="connsiteX8" fmla="*/ 180259 w 510506"/>
                  <a:gd name="connsiteY8" fmla="*/ 553547 h 553547"/>
                  <a:gd name="connsiteX0" fmla="*/ 192451 w 510506"/>
                  <a:gd name="connsiteY0" fmla="*/ 552785 h 553547"/>
                  <a:gd name="connsiteX1" fmla="*/ 26335 w 510506"/>
                  <a:gd name="connsiteY1" fmla="*/ 427055 h 553547"/>
                  <a:gd name="connsiteX2" fmla="*/ 9571 w 510506"/>
                  <a:gd name="connsiteY2" fmla="*/ 235793 h 553547"/>
                  <a:gd name="connsiteX3" fmla="*/ 119299 w 510506"/>
                  <a:gd name="connsiteY3" fmla="*/ 34625 h 553547"/>
                  <a:gd name="connsiteX4" fmla="*/ 308275 w 510506"/>
                  <a:gd name="connsiteY4" fmla="*/ 10241 h 553547"/>
                  <a:gd name="connsiteX5" fmla="*/ 485059 w 510506"/>
                  <a:gd name="connsiteY5" fmla="*/ 144353 h 553547"/>
                  <a:gd name="connsiteX6" fmla="*/ 503347 w 510506"/>
                  <a:gd name="connsiteY6" fmla="*/ 351617 h 553547"/>
                  <a:gd name="connsiteX7" fmla="*/ 426385 w 510506"/>
                  <a:gd name="connsiteY7" fmla="*/ 492587 h 553547"/>
                  <a:gd name="connsiteX8" fmla="*/ 180259 w 510506"/>
                  <a:gd name="connsiteY8" fmla="*/ 553547 h 553547"/>
                  <a:gd name="connsiteX0" fmla="*/ 192451 w 504283"/>
                  <a:gd name="connsiteY0" fmla="*/ 554749 h 555511"/>
                  <a:gd name="connsiteX1" fmla="*/ 26335 w 504283"/>
                  <a:gd name="connsiteY1" fmla="*/ 429019 h 555511"/>
                  <a:gd name="connsiteX2" fmla="*/ 9571 w 504283"/>
                  <a:gd name="connsiteY2" fmla="*/ 237757 h 555511"/>
                  <a:gd name="connsiteX3" fmla="*/ 119299 w 504283"/>
                  <a:gd name="connsiteY3" fmla="*/ 36589 h 555511"/>
                  <a:gd name="connsiteX4" fmla="*/ 308275 w 504283"/>
                  <a:gd name="connsiteY4" fmla="*/ 12205 h 555511"/>
                  <a:gd name="connsiteX5" fmla="*/ 458389 w 504283"/>
                  <a:gd name="connsiteY5" fmla="*/ 172987 h 555511"/>
                  <a:gd name="connsiteX6" fmla="*/ 503347 w 504283"/>
                  <a:gd name="connsiteY6" fmla="*/ 353581 h 555511"/>
                  <a:gd name="connsiteX7" fmla="*/ 426385 w 504283"/>
                  <a:gd name="connsiteY7" fmla="*/ 494551 h 555511"/>
                  <a:gd name="connsiteX8" fmla="*/ 180259 w 504283"/>
                  <a:gd name="connsiteY8" fmla="*/ 555511 h 555511"/>
                  <a:gd name="connsiteX0" fmla="*/ 192451 w 504654"/>
                  <a:gd name="connsiteY0" fmla="*/ 553346 h 554108"/>
                  <a:gd name="connsiteX1" fmla="*/ 26335 w 504654"/>
                  <a:gd name="connsiteY1" fmla="*/ 427616 h 554108"/>
                  <a:gd name="connsiteX2" fmla="*/ 9571 w 504654"/>
                  <a:gd name="connsiteY2" fmla="*/ 236354 h 554108"/>
                  <a:gd name="connsiteX3" fmla="*/ 119299 w 504654"/>
                  <a:gd name="connsiteY3" fmla="*/ 35186 h 554108"/>
                  <a:gd name="connsiteX4" fmla="*/ 308275 w 504654"/>
                  <a:gd name="connsiteY4" fmla="*/ 10802 h 554108"/>
                  <a:gd name="connsiteX5" fmla="*/ 462199 w 504654"/>
                  <a:gd name="connsiteY5" fmla="*/ 152534 h 554108"/>
                  <a:gd name="connsiteX6" fmla="*/ 503347 w 504654"/>
                  <a:gd name="connsiteY6" fmla="*/ 352178 h 554108"/>
                  <a:gd name="connsiteX7" fmla="*/ 426385 w 504654"/>
                  <a:gd name="connsiteY7" fmla="*/ 493148 h 554108"/>
                  <a:gd name="connsiteX8" fmla="*/ 180259 w 504654"/>
                  <a:gd name="connsiteY8" fmla="*/ 554108 h 554108"/>
                  <a:gd name="connsiteX0" fmla="*/ 192451 w 482336"/>
                  <a:gd name="connsiteY0" fmla="*/ 553346 h 554108"/>
                  <a:gd name="connsiteX1" fmla="*/ 26335 w 482336"/>
                  <a:gd name="connsiteY1" fmla="*/ 427616 h 554108"/>
                  <a:gd name="connsiteX2" fmla="*/ 9571 w 482336"/>
                  <a:gd name="connsiteY2" fmla="*/ 236354 h 554108"/>
                  <a:gd name="connsiteX3" fmla="*/ 119299 w 482336"/>
                  <a:gd name="connsiteY3" fmla="*/ 35186 h 554108"/>
                  <a:gd name="connsiteX4" fmla="*/ 308275 w 482336"/>
                  <a:gd name="connsiteY4" fmla="*/ 10802 h 554108"/>
                  <a:gd name="connsiteX5" fmla="*/ 462199 w 482336"/>
                  <a:gd name="connsiteY5" fmla="*/ 152534 h 554108"/>
                  <a:gd name="connsiteX6" fmla="*/ 476677 w 482336"/>
                  <a:gd name="connsiteY6" fmla="*/ 325508 h 554108"/>
                  <a:gd name="connsiteX7" fmla="*/ 426385 w 482336"/>
                  <a:gd name="connsiteY7" fmla="*/ 493148 h 554108"/>
                  <a:gd name="connsiteX8" fmla="*/ 180259 w 482336"/>
                  <a:gd name="connsiteY8" fmla="*/ 554108 h 554108"/>
                  <a:gd name="connsiteX0" fmla="*/ 192451 w 481308"/>
                  <a:gd name="connsiteY0" fmla="*/ 553346 h 554108"/>
                  <a:gd name="connsiteX1" fmla="*/ 26335 w 481308"/>
                  <a:gd name="connsiteY1" fmla="*/ 427616 h 554108"/>
                  <a:gd name="connsiteX2" fmla="*/ 9571 w 481308"/>
                  <a:gd name="connsiteY2" fmla="*/ 236354 h 554108"/>
                  <a:gd name="connsiteX3" fmla="*/ 119299 w 481308"/>
                  <a:gd name="connsiteY3" fmla="*/ 35186 h 554108"/>
                  <a:gd name="connsiteX4" fmla="*/ 308275 w 481308"/>
                  <a:gd name="connsiteY4" fmla="*/ 10802 h 554108"/>
                  <a:gd name="connsiteX5" fmla="*/ 462199 w 481308"/>
                  <a:gd name="connsiteY5" fmla="*/ 152534 h 554108"/>
                  <a:gd name="connsiteX6" fmla="*/ 476677 w 481308"/>
                  <a:gd name="connsiteY6" fmla="*/ 325508 h 554108"/>
                  <a:gd name="connsiteX7" fmla="*/ 426385 w 481308"/>
                  <a:gd name="connsiteY7" fmla="*/ 493148 h 554108"/>
                  <a:gd name="connsiteX8" fmla="*/ 180259 w 481308"/>
                  <a:gd name="connsiteY8" fmla="*/ 554108 h 554108"/>
                  <a:gd name="connsiteX0" fmla="*/ 192451 w 495213"/>
                  <a:gd name="connsiteY0" fmla="*/ 553346 h 554108"/>
                  <a:gd name="connsiteX1" fmla="*/ 26335 w 495213"/>
                  <a:gd name="connsiteY1" fmla="*/ 427616 h 554108"/>
                  <a:gd name="connsiteX2" fmla="*/ 9571 w 495213"/>
                  <a:gd name="connsiteY2" fmla="*/ 236354 h 554108"/>
                  <a:gd name="connsiteX3" fmla="*/ 119299 w 495213"/>
                  <a:gd name="connsiteY3" fmla="*/ 35186 h 554108"/>
                  <a:gd name="connsiteX4" fmla="*/ 308275 w 495213"/>
                  <a:gd name="connsiteY4" fmla="*/ 10802 h 554108"/>
                  <a:gd name="connsiteX5" fmla="*/ 462199 w 495213"/>
                  <a:gd name="connsiteY5" fmla="*/ 152534 h 554108"/>
                  <a:gd name="connsiteX6" fmla="*/ 491917 w 495213"/>
                  <a:gd name="connsiteY6" fmla="*/ 314078 h 554108"/>
                  <a:gd name="connsiteX7" fmla="*/ 426385 w 495213"/>
                  <a:gd name="connsiteY7" fmla="*/ 493148 h 554108"/>
                  <a:gd name="connsiteX8" fmla="*/ 180259 w 495213"/>
                  <a:gd name="connsiteY8" fmla="*/ 554108 h 554108"/>
                  <a:gd name="connsiteX0" fmla="*/ 192451 w 495976"/>
                  <a:gd name="connsiteY0" fmla="*/ 553346 h 554108"/>
                  <a:gd name="connsiteX1" fmla="*/ 26335 w 495976"/>
                  <a:gd name="connsiteY1" fmla="*/ 427616 h 554108"/>
                  <a:gd name="connsiteX2" fmla="*/ 9571 w 495976"/>
                  <a:gd name="connsiteY2" fmla="*/ 236354 h 554108"/>
                  <a:gd name="connsiteX3" fmla="*/ 119299 w 495976"/>
                  <a:gd name="connsiteY3" fmla="*/ 35186 h 554108"/>
                  <a:gd name="connsiteX4" fmla="*/ 308275 w 495976"/>
                  <a:gd name="connsiteY4" fmla="*/ 10802 h 554108"/>
                  <a:gd name="connsiteX5" fmla="*/ 462199 w 495976"/>
                  <a:gd name="connsiteY5" fmla="*/ 152534 h 554108"/>
                  <a:gd name="connsiteX6" fmla="*/ 491917 w 495976"/>
                  <a:gd name="connsiteY6" fmla="*/ 314078 h 554108"/>
                  <a:gd name="connsiteX7" fmla="*/ 399715 w 495976"/>
                  <a:gd name="connsiteY7" fmla="*/ 512198 h 554108"/>
                  <a:gd name="connsiteX8" fmla="*/ 180259 w 495976"/>
                  <a:gd name="connsiteY8" fmla="*/ 554108 h 554108"/>
                  <a:gd name="connsiteX0" fmla="*/ 193002 w 496527"/>
                  <a:gd name="connsiteY0" fmla="*/ 547291 h 548053"/>
                  <a:gd name="connsiteX1" fmla="*/ 26886 w 496527"/>
                  <a:gd name="connsiteY1" fmla="*/ 421561 h 548053"/>
                  <a:gd name="connsiteX2" fmla="*/ 10122 w 496527"/>
                  <a:gd name="connsiteY2" fmla="*/ 230299 h 548053"/>
                  <a:gd name="connsiteX3" fmla="*/ 127470 w 496527"/>
                  <a:gd name="connsiteY3" fmla="*/ 51991 h 548053"/>
                  <a:gd name="connsiteX4" fmla="*/ 308826 w 496527"/>
                  <a:gd name="connsiteY4" fmla="*/ 4747 h 548053"/>
                  <a:gd name="connsiteX5" fmla="*/ 462750 w 496527"/>
                  <a:gd name="connsiteY5" fmla="*/ 146479 h 548053"/>
                  <a:gd name="connsiteX6" fmla="*/ 492468 w 496527"/>
                  <a:gd name="connsiteY6" fmla="*/ 308023 h 548053"/>
                  <a:gd name="connsiteX7" fmla="*/ 400266 w 496527"/>
                  <a:gd name="connsiteY7" fmla="*/ 506143 h 548053"/>
                  <a:gd name="connsiteX8" fmla="*/ 180810 w 496527"/>
                  <a:gd name="connsiteY8" fmla="*/ 548053 h 548053"/>
                  <a:gd name="connsiteX0" fmla="*/ 193002 w 496527"/>
                  <a:gd name="connsiteY0" fmla="*/ 547291 h 547291"/>
                  <a:gd name="connsiteX1" fmla="*/ 26886 w 496527"/>
                  <a:gd name="connsiteY1" fmla="*/ 421561 h 547291"/>
                  <a:gd name="connsiteX2" fmla="*/ 10122 w 496527"/>
                  <a:gd name="connsiteY2" fmla="*/ 230299 h 547291"/>
                  <a:gd name="connsiteX3" fmla="*/ 127470 w 496527"/>
                  <a:gd name="connsiteY3" fmla="*/ 51991 h 547291"/>
                  <a:gd name="connsiteX4" fmla="*/ 308826 w 496527"/>
                  <a:gd name="connsiteY4" fmla="*/ 4747 h 547291"/>
                  <a:gd name="connsiteX5" fmla="*/ 462750 w 496527"/>
                  <a:gd name="connsiteY5" fmla="*/ 146479 h 547291"/>
                  <a:gd name="connsiteX6" fmla="*/ 492468 w 496527"/>
                  <a:gd name="connsiteY6" fmla="*/ 308023 h 547291"/>
                  <a:gd name="connsiteX7" fmla="*/ 400266 w 496527"/>
                  <a:gd name="connsiteY7" fmla="*/ 506143 h 547291"/>
                  <a:gd name="connsiteX8" fmla="*/ 178905 w 496527"/>
                  <a:gd name="connsiteY8" fmla="*/ 540433 h 547291"/>
                  <a:gd name="connsiteX0" fmla="*/ 193002 w 496527"/>
                  <a:gd name="connsiteY0" fmla="*/ 547291 h 547291"/>
                  <a:gd name="connsiteX1" fmla="*/ 26886 w 496527"/>
                  <a:gd name="connsiteY1" fmla="*/ 421561 h 547291"/>
                  <a:gd name="connsiteX2" fmla="*/ 10122 w 496527"/>
                  <a:gd name="connsiteY2" fmla="*/ 230299 h 547291"/>
                  <a:gd name="connsiteX3" fmla="*/ 127470 w 496527"/>
                  <a:gd name="connsiteY3" fmla="*/ 51991 h 547291"/>
                  <a:gd name="connsiteX4" fmla="*/ 308826 w 496527"/>
                  <a:gd name="connsiteY4" fmla="*/ 4747 h 547291"/>
                  <a:gd name="connsiteX5" fmla="*/ 462750 w 496527"/>
                  <a:gd name="connsiteY5" fmla="*/ 146479 h 547291"/>
                  <a:gd name="connsiteX6" fmla="*/ 492468 w 496527"/>
                  <a:gd name="connsiteY6" fmla="*/ 308023 h 547291"/>
                  <a:gd name="connsiteX7" fmla="*/ 400266 w 496527"/>
                  <a:gd name="connsiteY7" fmla="*/ 506143 h 547291"/>
                  <a:gd name="connsiteX8" fmla="*/ 196050 w 496527"/>
                  <a:gd name="connsiteY8" fmla="*/ 530908 h 547291"/>
                  <a:gd name="connsiteX0" fmla="*/ 173094 w 495669"/>
                  <a:gd name="connsiteY0" fmla="*/ 549196 h 549196"/>
                  <a:gd name="connsiteX1" fmla="*/ 26028 w 495669"/>
                  <a:gd name="connsiteY1" fmla="*/ 421561 h 549196"/>
                  <a:gd name="connsiteX2" fmla="*/ 9264 w 495669"/>
                  <a:gd name="connsiteY2" fmla="*/ 230299 h 549196"/>
                  <a:gd name="connsiteX3" fmla="*/ 126612 w 495669"/>
                  <a:gd name="connsiteY3" fmla="*/ 51991 h 549196"/>
                  <a:gd name="connsiteX4" fmla="*/ 307968 w 495669"/>
                  <a:gd name="connsiteY4" fmla="*/ 4747 h 549196"/>
                  <a:gd name="connsiteX5" fmla="*/ 461892 w 495669"/>
                  <a:gd name="connsiteY5" fmla="*/ 146479 h 549196"/>
                  <a:gd name="connsiteX6" fmla="*/ 491610 w 495669"/>
                  <a:gd name="connsiteY6" fmla="*/ 308023 h 549196"/>
                  <a:gd name="connsiteX7" fmla="*/ 399408 w 495669"/>
                  <a:gd name="connsiteY7" fmla="*/ 506143 h 549196"/>
                  <a:gd name="connsiteX8" fmla="*/ 195192 w 495669"/>
                  <a:gd name="connsiteY8" fmla="*/ 530908 h 549196"/>
                  <a:gd name="connsiteX0" fmla="*/ 173094 w 495669"/>
                  <a:gd name="connsiteY0" fmla="*/ 549196 h 549196"/>
                  <a:gd name="connsiteX1" fmla="*/ 26028 w 495669"/>
                  <a:gd name="connsiteY1" fmla="*/ 421561 h 549196"/>
                  <a:gd name="connsiteX2" fmla="*/ 9264 w 495669"/>
                  <a:gd name="connsiteY2" fmla="*/ 230299 h 549196"/>
                  <a:gd name="connsiteX3" fmla="*/ 126612 w 495669"/>
                  <a:gd name="connsiteY3" fmla="*/ 51991 h 549196"/>
                  <a:gd name="connsiteX4" fmla="*/ 307968 w 495669"/>
                  <a:gd name="connsiteY4" fmla="*/ 4747 h 549196"/>
                  <a:gd name="connsiteX5" fmla="*/ 461892 w 495669"/>
                  <a:gd name="connsiteY5" fmla="*/ 146479 h 549196"/>
                  <a:gd name="connsiteX6" fmla="*/ 491610 w 495669"/>
                  <a:gd name="connsiteY6" fmla="*/ 308023 h 549196"/>
                  <a:gd name="connsiteX7" fmla="*/ 399408 w 495669"/>
                  <a:gd name="connsiteY7" fmla="*/ 506143 h 549196"/>
                  <a:gd name="connsiteX8" fmla="*/ 195192 w 495669"/>
                  <a:gd name="connsiteY8" fmla="*/ 530908 h 549196"/>
                  <a:gd name="connsiteX0" fmla="*/ 187022 w 496262"/>
                  <a:gd name="connsiteY0" fmla="*/ 532051 h 532051"/>
                  <a:gd name="connsiteX1" fmla="*/ 26621 w 496262"/>
                  <a:gd name="connsiteY1" fmla="*/ 421561 h 532051"/>
                  <a:gd name="connsiteX2" fmla="*/ 9857 w 496262"/>
                  <a:gd name="connsiteY2" fmla="*/ 230299 h 532051"/>
                  <a:gd name="connsiteX3" fmla="*/ 127205 w 496262"/>
                  <a:gd name="connsiteY3" fmla="*/ 51991 h 532051"/>
                  <a:gd name="connsiteX4" fmla="*/ 308561 w 496262"/>
                  <a:gd name="connsiteY4" fmla="*/ 4747 h 532051"/>
                  <a:gd name="connsiteX5" fmla="*/ 462485 w 496262"/>
                  <a:gd name="connsiteY5" fmla="*/ 146479 h 532051"/>
                  <a:gd name="connsiteX6" fmla="*/ 492203 w 496262"/>
                  <a:gd name="connsiteY6" fmla="*/ 308023 h 532051"/>
                  <a:gd name="connsiteX7" fmla="*/ 400001 w 496262"/>
                  <a:gd name="connsiteY7" fmla="*/ 506143 h 532051"/>
                  <a:gd name="connsiteX8" fmla="*/ 195785 w 496262"/>
                  <a:gd name="connsiteY8" fmla="*/ 530908 h 532051"/>
                  <a:gd name="connsiteX0" fmla="*/ 187022 w 496262"/>
                  <a:gd name="connsiteY0" fmla="*/ 532051 h 532051"/>
                  <a:gd name="connsiteX1" fmla="*/ 26621 w 496262"/>
                  <a:gd name="connsiteY1" fmla="*/ 421561 h 532051"/>
                  <a:gd name="connsiteX2" fmla="*/ 9857 w 496262"/>
                  <a:gd name="connsiteY2" fmla="*/ 230299 h 532051"/>
                  <a:gd name="connsiteX3" fmla="*/ 127205 w 496262"/>
                  <a:gd name="connsiteY3" fmla="*/ 51991 h 532051"/>
                  <a:gd name="connsiteX4" fmla="*/ 308561 w 496262"/>
                  <a:gd name="connsiteY4" fmla="*/ 4747 h 532051"/>
                  <a:gd name="connsiteX5" fmla="*/ 462485 w 496262"/>
                  <a:gd name="connsiteY5" fmla="*/ 146479 h 532051"/>
                  <a:gd name="connsiteX6" fmla="*/ 492203 w 496262"/>
                  <a:gd name="connsiteY6" fmla="*/ 308023 h 532051"/>
                  <a:gd name="connsiteX7" fmla="*/ 400001 w 496262"/>
                  <a:gd name="connsiteY7" fmla="*/ 506143 h 532051"/>
                  <a:gd name="connsiteX8" fmla="*/ 195785 w 496262"/>
                  <a:gd name="connsiteY8" fmla="*/ 530908 h 532051"/>
                  <a:gd name="connsiteX0" fmla="*/ 187022 w 496262"/>
                  <a:gd name="connsiteY0" fmla="*/ 532051 h 537893"/>
                  <a:gd name="connsiteX1" fmla="*/ 26621 w 496262"/>
                  <a:gd name="connsiteY1" fmla="*/ 421561 h 537893"/>
                  <a:gd name="connsiteX2" fmla="*/ 9857 w 496262"/>
                  <a:gd name="connsiteY2" fmla="*/ 230299 h 537893"/>
                  <a:gd name="connsiteX3" fmla="*/ 127205 w 496262"/>
                  <a:gd name="connsiteY3" fmla="*/ 51991 h 537893"/>
                  <a:gd name="connsiteX4" fmla="*/ 308561 w 496262"/>
                  <a:gd name="connsiteY4" fmla="*/ 4747 h 537893"/>
                  <a:gd name="connsiteX5" fmla="*/ 462485 w 496262"/>
                  <a:gd name="connsiteY5" fmla="*/ 146479 h 537893"/>
                  <a:gd name="connsiteX6" fmla="*/ 492203 w 496262"/>
                  <a:gd name="connsiteY6" fmla="*/ 308023 h 537893"/>
                  <a:gd name="connsiteX7" fmla="*/ 400001 w 496262"/>
                  <a:gd name="connsiteY7" fmla="*/ 506143 h 537893"/>
                  <a:gd name="connsiteX8" fmla="*/ 195785 w 496262"/>
                  <a:gd name="connsiteY8" fmla="*/ 530908 h 537893"/>
                  <a:gd name="connsiteX0" fmla="*/ 187022 w 496262"/>
                  <a:gd name="connsiteY0" fmla="*/ 532051 h 533890"/>
                  <a:gd name="connsiteX1" fmla="*/ 26621 w 496262"/>
                  <a:gd name="connsiteY1" fmla="*/ 421561 h 533890"/>
                  <a:gd name="connsiteX2" fmla="*/ 9857 w 496262"/>
                  <a:gd name="connsiteY2" fmla="*/ 230299 h 533890"/>
                  <a:gd name="connsiteX3" fmla="*/ 127205 w 496262"/>
                  <a:gd name="connsiteY3" fmla="*/ 51991 h 533890"/>
                  <a:gd name="connsiteX4" fmla="*/ 308561 w 496262"/>
                  <a:gd name="connsiteY4" fmla="*/ 4747 h 533890"/>
                  <a:gd name="connsiteX5" fmla="*/ 462485 w 496262"/>
                  <a:gd name="connsiteY5" fmla="*/ 146479 h 533890"/>
                  <a:gd name="connsiteX6" fmla="*/ 492203 w 496262"/>
                  <a:gd name="connsiteY6" fmla="*/ 308023 h 533890"/>
                  <a:gd name="connsiteX7" fmla="*/ 400001 w 496262"/>
                  <a:gd name="connsiteY7" fmla="*/ 506143 h 533890"/>
                  <a:gd name="connsiteX8" fmla="*/ 165305 w 496262"/>
                  <a:gd name="connsiteY8" fmla="*/ 525193 h 5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262" h="533890">
                    <a:moveTo>
                      <a:pt x="187022" y="532051"/>
                    </a:moveTo>
                    <a:cubicBezTo>
                      <a:pt x="123014" y="518462"/>
                      <a:pt x="56149" y="471853"/>
                      <a:pt x="26621" y="421561"/>
                    </a:cubicBezTo>
                    <a:cubicBezTo>
                      <a:pt x="-2907" y="371269"/>
                      <a:pt x="-6907" y="291894"/>
                      <a:pt x="9857" y="230299"/>
                    </a:cubicBezTo>
                    <a:cubicBezTo>
                      <a:pt x="26621" y="168704"/>
                      <a:pt x="77421" y="89583"/>
                      <a:pt x="127205" y="51991"/>
                    </a:cubicBezTo>
                    <a:cubicBezTo>
                      <a:pt x="176989" y="14399"/>
                      <a:pt x="252681" y="-11001"/>
                      <a:pt x="308561" y="4747"/>
                    </a:cubicBezTo>
                    <a:cubicBezTo>
                      <a:pt x="364441" y="20495"/>
                      <a:pt x="431878" y="95933"/>
                      <a:pt x="462485" y="146479"/>
                    </a:cubicBezTo>
                    <a:cubicBezTo>
                      <a:pt x="493092" y="197025"/>
                      <a:pt x="502617" y="248079"/>
                      <a:pt x="492203" y="308023"/>
                    </a:cubicBezTo>
                    <a:cubicBezTo>
                      <a:pt x="481789" y="367967"/>
                      <a:pt x="454484" y="469948"/>
                      <a:pt x="400001" y="506143"/>
                    </a:cubicBezTo>
                    <a:cubicBezTo>
                      <a:pt x="345518" y="542338"/>
                      <a:pt x="200103" y="536623"/>
                      <a:pt x="165305" y="525193"/>
                    </a:cubicBezTo>
                  </a:path>
                </a:pathLst>
              </a:custGeom>
              <a:solidFill>
                <a:schemeClr val="accent6">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矢印コネクタ 12">
              <a:extLst>
                <a:ext uri="{FF2B5EF4-FFF2-40B4-BE49-F238E27FC236}">
                  <a16:creationId xmlns:a16="http://schemas.microsoft.com/office/drawing/2014/main" id="{3DD2A297-BE16-4360-9A19-13DC80A1E861}"/>
                </a:ext>
              </a:extLst>
            </p:cNvPr>
            <p:cNvCxnSpPr>
              <a:cxnSpLocks/>
              <a:stCxn id="17" idx="3"/>
            </p:cNvCxnSpPr>
            <p:nvPr/>
          </p:nvCxnSpPr>
          <p:spPr>
            <a:xfrm>
              <a:off x="4122489" y="2343207"/>
              <a:ext cx="1057626" cy="271350"/>
            </a:xfrm>
            <a:prstGeom prst="straightConnector1">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4" name="直線矢印コネクタ 13">
              <a:extLst>
                <a:ext uri="{FF2B5EF4-FFF2-40B4-BE49-F238E27FC236}">
                  <a16:creationId xmlns:a16="http://schemas.microsoft.com/office/drawing/2014/main" id="{82A7C3C5-8657-4770-A003-666898E8FC45}"/>
                </a:ext>
              </a:extLst>
            </p:cNvPr>
            <p:cNvCxnSpPr>
              <a:cxnSpLocks/>
              <a:stCxn id="18" idx="3"/>
            </p:cNvCxnSpPr>
            <p:nvPr/>
          </p:nvCxnSpPr>
          <p:spPr>
            <a:xfrm>
              <a:off x="4122489" y="3038680"/>
              <a:ext cx="805002" cy="36320"/>
            </a:xfrm>
            <a:prstGeom prst="straightConnector1">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5" name="直線矢印コネクタ 14">
              <a:extLst>
                <a:ext uri="{FF2B5EF4-FFF2-40B4-BE49-F238E27FC236}">
                  <a16:creationId xmlns:a16="http://schemas.microsoft.com/office/drawing/2014/main" id="{EFD39D2A-E4C4-4D5D-927F-70F9A004D8F9}"/>
                </a:ext>
              </a:extLst>
            </p:cNvPr>
            <p:cNvCxnSpPr>
              <a:cxnSpLocks/>
              <a:stCxn id="19" idx="3"/>
            </p:cNvCxnSpPr>
            <p:nvPr/>
          </p:nvCxnSpPr>
          <p:spPr>
            <a:xfrm flipV="1">
              <a:off x="4122489" y="3547943"/>
              <a:ext cx="847695" cy="186212"/>
            </a:xfrm>
            <a:prstGeom prst="straightConnector1">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6" name="直線矢印コネクタ 15">
              <a:extLst>
                <a:ext uri="{FF2B5EF4-FFF2-40B4-BE49-F238E27FC236}">
                  <a16:creationId xmlns:a16="http://schemas.microsoft.com/office/drawing/2014/main" id="{D045A097-6DA7-4798-8CBD-03CE408E9E00}"/>
                </a:ext>
              </a:extLst>
            </p:cNvPr>
            <p:cNvCxnSpPr>
              <a:cxnSpLocks/>
            </p:cNvCxnSpPr>
            <p:nvPr/>
          </p:nvCxnSpPr>
          <p:spPr>
            <a:xfrm>
              <a:off x="5832742" y="2935817"/>
              <a:ext cx="2194442" cy="0"/>
            </a:xfrm>
            <a:prstGeom prst="straightConnector1">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7" name="テキスト ボックス 16">
              <a:extLst>
                <a:ext uri="{FF2B5EF4-FFF2-40B4-BE49-F238E27FC236}">
                  <a16:creationId xmlns:a16="http://schemas.microsoft.com/office/drawing/2014/main" id="{1CDB82F8-5B1F-43F7-98BC-34CC19182AC0}"/>
                </a:ext>
              </a:extLst>
            </p:cNvPr>
            <p:cNvSpPr txBox="1"/>
            <p:nvPr/>
          </p:nvSpPr>
          <p:spPr>
            <a:xfrm>
              <a:off x="3578750" y="2189318"/>
              <a:ext cx="543739" cy="307777"/>
            </a:xfrm>
            <a:prstGeom prst="rect">
              <a:avLst/>
            </a:prstGeom>
            <a:noFill/>
          </p:spPr>
          <p:txBody>
            <a:bodyPr wrap="none" rtlCol="0">
              <a:spAutoFit/>
            </a:bodyPr>
            <a:lstStyle/>
            <a:p>
              <a:r>
                <a:rPr kumimoji="1" lang="ja-JP" altLang="en-US" sz="1400" dirty="0">
                  <a:solidFill>
                    <a:schemeClr val="tx2">
                      <a:lumMod val="75000"/>
                      <a:lumOff val="25000"/>
                    </a:schemeClr>
                  </a:solidFill>
                </a:rPr>
                <a:t>信号</a:t>
              </a:r>
            </a:p>
          </p:txBody>
        </p:sp>
        <p:sp>
          <p:nvSpPr>
            <p:cNvPr id="18" name="テキスト ボックス 17">
              <a:extLst>
                <a:ext uri="{FF2B5EF4-FFF2-40B4-BE49-F238E27FC236}">
                  <a16:creationId xmlns:a16="http://schemas.microsoft.com/office/drawing/2014/main" id="{91CF8D4A-5921-4FF5-92A1-BB1AF245FD5B}"/>
                </a:ext>
              </a:extLst>
            </p:cNvPr>
            <p:cNvSpPr txBox="1"/>
            <p:nvPr/>
          </p:nvSpPr>
          <p:spPr>
            <a:xfrm>
              <a:off x="3578750" y="2884791"/>
              <a:ext cx="543739" cy="307777"/>
            </a:xfrm>
            <a:prstGeom prst="rect">
              <a:avLst/>
            </a:prstGeom>
            <a:noFill/>
          </p:spPr>
          <p:txBody>
            <a:bodyPr wrap="none" rtlCol="0">
              <a:spAutoFit/>
            </a:bodyPr>
            <a:lstStyle/>
            <a:p>
              <a:r>
                <a:rPr kumimoji="1" lang="ja-JP" altLang="en-US" sz="1400" dirty="0">
                  <a:solidFill>
                    <a:schemeClr val="tx2">
                      <a:lumMod val="75000"/>
                      <a:lumOff val="25000"/>
                    </a:schemeClr>
                  </a:solidFill>
                </a:rPr>
                <a:t>信号</a:t>
              </a:r>
            </a:p>
          </p:txBody>
        </p:sp>
        <p:sp>
          <p:nvSpPr>
            <p:cNvPr id="19" name="テキスト ボックス 18">
              <a:extLst>
                <a:ext uri="{FF2B5EF4-FFF2-40B4-BE49-F238E27FC236}">
                  <a16:creationId xmlns:a16="http://schemas.microsoft.com/office/drawing/2014/main" id="{3FBB8A37-4985-439E-A65A-8082BF6F8169}"/>
                </a:ext>
              </a:extLst>
            </p:cNvPr>
            <p:cNvSpPr txBox="1"/>
            <p:nvPr/>
          </p:nvSpPr>
          <p:spPr>
            <a:xfrm>
              <a:off x="3578750" y="3580266"/>
              <a:ext cx="543739" cy="307777"/>
            </a:xfrm>
            <a:prstGeom prst="rect">
              <a:avLst/>
            </a:prstGeom>
            <a:noFill/>
          </p:spPr>
          <p:txBody>
            <a:bodyPr wrap="none" rtlCol="0">
              <a:spAutoFit/>
            </a:bodyPr>
            <a:lstStyle/>
            <a:p>
              <a:r>
                <a:rPr kumimoji="1" lang="ja-JP" altLang="en-US" sz="1400" dirty="0">
                  <a:solidFill>
                    <a:schemeClr val="tx2">
                      <a:lumMod val="75000"/>
                      <a:lumOff val="25000"/>
                    </a:schemeClr>
                  </a:solidFill>
                </a:rPr>
                <a:t>信号</a:t>
              </a:r>
            </a:p>
          </p:txBody>
        </p:sp>
        <p:sp>
          <p:nvSpPr>
            <p:cNvPr id="20" name="テキスト ボックス 19">
              <a:extLst>
                <a:ext uri="{FF2B5EF4-FFF2-40B4-BE49-F238E27FC236}">
                  <a16:creationId xmlns:a16="http://schemas.microsoft.com/office/drawing/2014/main" id="{64BC2D2A-1582-4B9B-8F69-A0E66C137CBF}"/>
                </a:ext>
              </a:extLst>
            </p:cNvPr>
            <p:cNvSpPr txBox="1"/>
            <p:nvPr/>
          </p:nvSpPr>
          <p:spPr>
            <a:xfrm>
              <a:off x="6019063" y="2606569"/>
              <a:ext cx="1980029" cy="307777"/>
            </a:xfrm>
            <a:prstGeom prst="rect">
              <a:avLst/>
            </a:prstGeom>
            <a:noFill/>
          </p:spPr>
          <p:txBody>
            <a:bodyPr wrap="none" rtlCol="0">
              <a:spAutoFit/>
            </a:bodyPr>
            <a:lstStyle/>
            <a:p>
              <a:r>
                <a:rPr kumimoji="1" lang="ja-JP" altLang="en-US" sz="1400" dirty="0">
                  <a:solidFill>
                    <a:schemeClr val="tx2">
                      <a:lumMod val="75000"/>
                      <a:lumOff val="25000"/>
                    </a:schemeClr>
                  </a:solidFill>
                </a:rPr>
                <a:t>別のニューロンに伝達</a:t>
              </a:r>
            </a:p>
          </p:txBody>
        </p:sp>
        <p:sp>
          <p:nvSpPr>
            <p:cNvPr id="21" name="正方形/長方形 20">
              <a:extLst>
                <a:ext uri="{FF2B5EF4-FFF2-40B4-BE49-F238E27FC236}">
                  <a16:creationId xmlns:a16="http://schemas.microsoft.com/office/drawing/2014/main" id="{66CD2AAD-634E-4846-B8CE-F7AD03C9A273}"/>
                </a:ext>
              </a:extLst>
            </p:cNvPr>
            <p:cNvSpPr/>
            <p:nvPr/>
          </p:nvSpPr>
          <p:spPr>
            <a:xfrm>
              <a:off x="5133893" y="2110801"/>
              <a:ext cx="954107" cy="461665"/>
            </a:xfrm>
            <a:prstGeom prst="rect">
              <a:avLst/>
            </a:prstGeom>
          </p:spPr>
          <p:txBody>
            <a:bodyPr wrap="none">
              <a:spAutoFit/>
            </a:bodyPr>
            <a:lstStyle/>
            <a:p>
              <a:pPr algn="ctr"/>
              <a:r>
                <a:rPr kumimoji="1" lang="ja-JP" altLang="en-US" sz="1200" b="1" dirty="0">
                  <a:solidFill>
                    <a:schemeClr val="tx2">
                      <a:lumMod val="75000"/>
                      <a:lumOff val="25000"/>
                    </a:schemeClr>
                  </a:solidFill>
                </a:rPr>
                <a:t>ニューロン</a:t>
              </a:r>
              <a:endParaRPr kumimoji="1" lang="en-US" altLang="ja-JP" sz="1200" b="1" dirty="0">
                <a:solidFill>
                  <a:schemeClr val="tx2">
                    <a:lumMod val="75000"/>
                    <a:lumOff val="25000"/>
                  </a:schemeClr>
                </a:solidFill>
              </a:endParaRPr>
            </a:p>
            <a:p>
              <a:pPr algn="ctr"/>
              <a:r>
                <a:rPr lang="en-US" altLang="ja-JP" sz="1200" dirty="0">
                  <a:solidFill>
                    <a:schemeClr val="tx2">
                      <a:lumMod val="75000"/>
                      <a:lumOff val="25000"/>
                    </a:schemeClr>
                  </a:solidFill>
                </a:rPr>
                <a:t>(</a:t>
              </a:r>
              <a:r>
                <a:rPr lang="ja-JP" altLang="en-US" sz="1200" dirty="0">
                  <a:solidFill>
                    <a:schemeClr val="tx2">
                      <a:lumMod val="75000"/>
                      <a:lumOff val="25000"/>
                    </a:schemeClr>
                  </a:solidFill>
                </a:rPr>
                <a:t>神経細胞</a:t>
              </a:r>
              <a:r>
                <a:rPr lang="en-US" altLang="ja-JP" sz="1200" dirty="0">
                  <a:solidFill>
                    <a:schemeClr val="tx2">
                      <a:lumMod val="75000"/>
                      <a:lumOff val="25000"/>
                    </a:schemeClr>
                  </a:solidFill>
                </a:rPr>
                <a:t>)</a:t>
              </a:r>
              <a:endParaRPr lang="ja-JP" altLang="en-US" sz="1200" dirty="0">
                <a:solidFill>
                  <a:schemeClr val="tx2">
                    <a:lumMod val="75000"/>
                    <a:lumOff val="25000"/>
                  </a:schemeClr>
                </a:solidFill>
              </a:endParaRPr>
            </a:p>
          </p:txBody>
        </p:sp>
        <p:sp>
          <p:nvSpPr>
            <p:cNvPr id="22" name="矢印: 下 21">
              <a:extLst>
                <a:ext uri="{FF2B5EF4-FFF2-40B4-BE49-F238E27FC236}">
                  <a16:creationId xmlns:a16="http://schemas.microsoft.com/office/drawing/2014/main" id="{BDCDC649-E934-4A4D-BCB5-81B3A81B0BAE}"/>
                </a:ext>
              </a:extLst>
            </p:cNvPr>
            <p:cNvSpPr/>
            <p:nvPr/>
          </p:nvSpPr>
          <p:spPr>
            <a:xfrm>
              <a:off x="5074509" y="4128468"/>
              <a:ext cx="667069" cy="157353"/>
            </a:xfrm>
            <a:prstGeom prst="downArrow">
              <a:avLst>
                <a:gd name="adj1" fmla="val 50000"/>
                <a:gd name="adj2" fmla="val 100000"/>
              </a:avLst>
            </a:prstGeom>
            <a:solidFill>
              <a:srgbClr val="00879E"/>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F1DFE5-D550-42CD-B635-A139544C5863}"/>
                </a:ext>
              </a:extLst>
            </p:cNvPr>
            <p:cNvSpPr/>
            <p:nvPr/>
          </p:nvSpPr>
          <p:spPr>
            <a:xfrm>
              <a:off x="2105705" y="4476825"/>
              <a:ext cx="6656556" cy="2038177"/>
            </a:xfrm>
            <a:prstGeom prst="rect">
              <a:avLst/>
            </a:prstGeom>
            <a:solidFill>
              <a:schemeClr val="bg1"/>
            </a:solidFill>
            <a:ln w="9525">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endParaRPr lang="ja-JP" altLang="en-US" sz="2000">
                <a:solidFill>
                  <a:schemeClr val="dk1"/>
                </a:solidFill>
              </a:endParaRPr>
            </a:p>
          </p:txBody>
        </p:sp>
        <p:pic>
          <p:nvPicPr>
            <p:cNvPr id="7" name="グラフィックス 6" descr="コンピューター">
              <a:extLst>
                <a:ext uri="{FF2B5EF4-FFF2-40B4-BE49-F238E27FC236}">
                  <a16:creationId xmlns:a16="http://schemas.microsoft.com/office/drawing/2014/main" id="{F04E0557-CFE5-4F46-9585-2055932F20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30580" y="4589186"/>
              <a:ext cx="827014" cy="827014"/>
            </a:xfrm>
            <a:prstGeom prst="rect">
              <a:avLst/>
            </a:prstGeom>
          </p:spPr>
        </p:pic>
        <p:cxnSp>
          <p:nvCxnSpPr>
            <p:cNvPr id="23" name="直線コネクタ 22">
              <a:extLst>
                <a:ext uri="{FF2B5EF4-FFF2-40B4-BE49-F238E27FC236}">
                  <a16:creationId xmlns:a16="http://schemas.microsoft.com/office/drawing/2014/main" id="{06B8ADF8-23A7-4632-B941-FA33B85C101F}"/>
                </a:ext>
              </a:extLst>
            </p:cNvPr>
            <p:cNvCxnSpPr>
              <a:cxnSpLocks/>
              <a:stCxn id="30" idx="3"/>
              <a:endCxn id="35" idx="2"/>
            </p:cNvCxnSpPr>
            <p:nvPr/>
          </p:nvCxnSpPr>
          <p:spPr>
            <a:xfrm>
              <a:off x="4033972" y="5396262"/>
              <a:ext cx="1212686" cy="339566"/>
            </a:xfrm>
            <a:prstGeom prst="line">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4" name="直線コネクタ 23">
              <a:extLst>
                <a:ext uri="{FF2B5EF4-FFF2-40B4-BE49-F238E27FC236}">
                  <a16:creationId xmlns:a16="http://schemas.microsoft.com/office/drawing/2014/main" id="{88A66E47-D58A-4511-A1E9-BAF1FAABA775}"/>
                </a:ext>
              </a:extLst>
            </p:cNvPr>
            <p:cNvCxnSpPr>
              <a:cxnSpLocks/>
              <a:stCxn id="31" idx="3"/>
            </p:cNvCxnSpPr>
            <p:nvPr/>
          </p:nvCxnSpPr>
          <p:spPr>
            <a:xfrm flipV="1">
              <a:off x="4033972" y="5895715"/>
              <a:ext cx="1256445" cy="127914"/>
            </a:xfrm>
            <a:prstGeom prst="line">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5" name="直線コネクタ 24">
              <a:extLst>
                <a:ext uri="{FF2B5EF4-FFF2-40B4-BE49-F238E27FC236}">
                  <a16:creationId xmlns:a16="http://schemas.microsoft.com/office/drawing/2014/main" id="{4F6068DD-24E6-4D7C-B21F-5B457D3C5610}"/>
                </a:ext>
              </a:extLst>
            </p:cNvPr>
            <p:cNvCxnSpPr>
              <a:cxnSpLocks/>
              <a:stCxn id="29" idx="3"/>
            </p:cNvCxnSpPr>
            <p:nvPr/>
          </p:nvCxnSpPr>
          <p:spPr>
            <a:xfrm>
              <a:off x="4033972" y="4971452"/>
              <a:ext cx="1250540" cy="623881"/>
            </a:xfrm>
            <a:prstGeom prst="line">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37BC43A9-B91E-4215-AE80-F03A23E61927}"/>
                    </a:ext>
                  </a:extLst>
                </p:cNvPr>
                <p:cNvSpPr/>
                <p:nvPr/>
              </p:nvSpPr>
              <p:spPr>
                <a:xfrm>
                  <a:off x="4378329" y="4926615"/>
                  <a:ext cx="440057"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chemeClr val="tx2">
                                    <a:lumMod val="75000"/>
                                    <a:lumOff val="25000"/>
                                  </a:schemeClr>
                                </a:solidFill>
                                <a:latin typeface="Cambria Math" panose="02040503050406030204" pitchFamily="18" charset="0"/>
                              </a:rPr>
                            </m:ctrlPr>
                          </m:sSubPr>
                          <m:e>
                            <m:r>
                              <a:rPr kumimoji="1" lang="en-US" altLang="ja-JP" sz="1400" b="0" i="1" dirty="0" smtClean="0">
                                <a:solidFill>
                                  <a:schemeClr val="tx2">
                                    <a:lumMod val="75000"/>
                                    <a:lumOff val="25000"/>
                                  </a:schemeClr>
                                </a:solidFill>
                                <a:latin typeface="Cambria Math" panose="02040503050406030204" pitchFamily="18" charset="0"/>
                              </a:rPr>
                              <m:t>𝑤</m:t>
                            </m:r>
                          </m:e>
                          <m:sub>
                            <m:r>
                              <a:rPr kumimoji="1" lang="en-US" altLang="ja-JP" sz="1400" i="1" dirty="0">
                                <a:solidFill>
                                  <a:schemeClr val="tx2">
                                    <a:lumMod val="75000"/>
                                    <a:lumOff val="25000"/>
                                  </a:schemeClr>
                                </a:solidFill>
                                <a:latin typeface="Cambria Math" panose="02040503050406030204" pitchFamily="18" charset="0"/>
                              </a:rPr>
                              <m:t>1</m:t>
                            </m:r>
                          </m:sub>
                        </m:sSub>
                      </m:oMath>
                    </m:oMathPara>
                  </a14:m>
                  <a:endParaRPr lang="ja-JP" altLang="en-US" sz="1400" dirty="0">
                    <a:solidFill>
                      <a:schemeClr val="tx2">
                        <a:lumMod val="75000"/>
                        <a:lumOff val="25000"/>
                      </a:schemeClr>
                    </a:solidFill>
                  </a:endParaRPr>
                </a:p>
              </p:txBody>
            </p:sp>
          </mc:Choice>
          <mc:Fallback xmlns="">
            <p:sp>
              <p:nvSpPr>
                <p:cNvPr id="26" name="正方形/長方形 25">
                  <a:extLst>
                    <a:ext uri="{FF2B5EF4-FFF2-40B4-BE49-F238E27FC236}">
                      <a16:creationId xmlns:a16="http://schemas.microsoft.com/office/drawing/2014/main" id="{37BC43A9-B91E-4215-AE80-F03A23E61927}"/>
                    </a:ext>
                  </a:extLst>
                </p:cNvPr>
                <p:cNvSpPr>
                  <a:spLocks noRot="1" noChangeAspect="1" noMove="1" noResize="1" noEditPoints="1" noAdjustHandles="1" noChangeArrowheads="1" noChangeShapeType="1" noTextEdit="1"/>
                </p:cNvSpPr>
                <p:nvPr/>
              </p:nvSpPr>
              <p:spPr>
                <a:xfrm>
                  <a:off x="4378329" y="4926615"/>
                  <a:ext cx="440057"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9D51A10B-9D00-4365-87B6-655D542118EB}"/>
                    </a:ext>
                  </a:extLst>
                </p:cNvPr>
                <p:cNvSpPr/>
                <p:nvPr/>
              </p:nvSpPr>
              <p:spPr>
                <a:xfrm>
                  <a:off x="4374015" y="5232118"/>
                  <a:ext cx="44422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chemeClr val="tx2">
                                    <a:lumMod val="75000"/>
                                    <a:lumOff val="25000"/>
                                  </a:schemeClr>
                                </a:solidFill>
                                <a:latin typeface="Cambria Math" panose="02040503050406030204" pitchFamily="18" charset="0"/>
                              </a:rPr>
                            </m:ctrlPr>
                          </m:sSubPr>
                          <m:e>
                            <m:r>
                              <a:rPr kumimoji="1" lang="en-US" altLang="ja-JP" sz="1400" b="0" i="1" dirty="0" smtClean="0">
                                <a:solidFill>
                                  <a:schemeClr val="tx2">
                                    <a:lumMod val="75000"/>
                                    <a:lumOff val="25000"/>
                                  </a:schemeClr>
                                </a:solidFill>
                                <a:latin typeface="Cambria Math" panose="02040503050406030204" pitchFamily="18" charset="0"/>
                              </a:rPr>
                              <m:t>𝑤</m:t>
                            </m:r>
                          </m:e>
                          <m:sub>
                            <m:r>
                              <a:rPr kumimoji="1" lang="en-US" altLang="ja-JP" sz="1400" b="0" i="1" dirty="0" smtClean="0">
                                <a:solidFill>
                                  <a:schemeClr val="tx2">
                                    <a:lumMod val="75000"/>
                                    <a:lumOff val="25000"/>
                                  </a:schemeClr>
                                </a:solidFill>
                                <a:latin typeface="Cambria Math" panose="02040503050406030204" pitchFamily="18" charset="0"/>
                              </a:rPr>
                              <m:t>2</m:t>
                            </m:r>
                          </m:sub>
                        </m:sSub>
                      </m:oMath>
                    </m:oMathPara>
                  </a14:m>
                  <a:endParaRPr lang="ja-JP" altLang="en-US" sz="1400" dirty="0">
                    <a:solidFill>
                      <a:schemeClr val="tx2">
                        <a:lumMod val="75000"/>
                        <a:lumOff val="25000"/>
                      </a:schemeClr>
                    </a:solidFill>
                  </a:endParaRPr>
                </a:p>
              </p:txBody>
            </p:sp>
          </mc:Choice>
          <mc:Fallback xmlns="">
            <p:sp>
              <p:nvSpPr>
                <p:cNvPr id="27" name="正方形/長方形 26">
                  <a:extLst>
                    <a:ext uri="{FF2B5EF4-FFF2-40B4-BE49-F238E27FC236}">
                      <a16:creationId xmlns:a16="http://schemas.microsoft.com/office/drawing/2014/main" id="{9D51A10B-9D00-4365-87B6-655D542118EB}"/>
                    </a:ext>
                  </a:extLst>
                </p:cNvPr>
                <p:cNvSpPr>
                  <a:spLocks noRot="1" noChangeAspect="1" noMove="1" noResize="1" noEditPoints="1" noAdjustHandles="1" noChangeArrowheads="1" noChangeShapeType="1" noTextEdit="1"/>
                </p:cNvSpPr>
                <p:nvPr/>
              </p:nvSpPr>
              <p:spPr>
                <a:xfrm>
                  <a:off x="4374015" y="5232118"/>
                  <a:ext cx="444224"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3482426C-F991-480D-9C47-9218A9F02C5C}"/>
                    </a:ext>
                  </a:extLst>
                </p:cNvPr>
                <p:cNvSpPr/>
                <p:nvPr/>
              </p:nvSpPr>
              <p:spPr>
                <a:xfrm>
                  <a:off x="4378329" y="5641673"/>
                  <a:ext cx="4451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chemeClr val="tx2">
                                    <a:lumMod val="75000"/>
                                    <a:lumOff val="25000"/>
                                  </a:schemeClr>
                                </a:solidFill>
                                <a:latin typeface="Cambria Math" panose="02040503050406030204" pitchFamily="18" charset="0"/>
                              </a:rPr>
                            </m:ctrlPr>
                          </m:sSubPr>
                          <m:e>
                            <m:r>
                              <a:rPr kumimoji="1" lang="en-US" altLang="ja-JP" sz="1400" b="0" i="1" dirty="0" smtClean="0">
                                <a:solidFill>
                                  <a:schemeClr val="tx2">
                                    <a:lumMod val="75000"/>
                                    <a:lumOff val="25000"/>
                                  </a:schemeClr>
                                </a:solidFill>
                                <a:latin typeface="Cambria Math" panose="02040503050406030204" pitchFamily="18" charset="0"/>
                              </a:rPr>
                              <m:t>𝑤</m:t>
                            </m:r>
                          </m:e>
                          <m:sub>
                            <m:r>
                              <m:rPr>
                                <m:sty m:val="p"/>
                              </m:rPr>
                              <a:rPr kumimoji="1" lang="en-US" altLang="ja-JP" sz="1400" i="1" dirty="0">
                                <a:solidFill>
                                  <a:schemeClr val="tx2">
                                    <a:lumMod val="75000"/>
                                    <a:lumOff val="25000"/>
                                  </a:schemeClr>
                                </a:solidFill>
                                <a:latin typeface="Cambria Math" panose="02040503050406030204" pitchFamily="18" charset="0"/>
                              </a:rPr>
                              <m:t>n</m:t>
                            </m:r>
                          </m:sub>
                        </m:sSub>
                      </m:oMath>
                    </m:oMathPara>
                  </a14:m>
                  <a:endParaRPr lang="ja-JP" altLang="en-US" sz="1400" dirty="0">
                    <a:solidFill>
                      <a:schemeClr val="tx2">
                        <a:lumMod val="75000"/>
                        <a:lumOff val="25000"/>
                      </a:schemeClr>
                    </a:solidFill>
                  </a:endParaRPr>
                </a:p>
              </p:txBody>
            </p:sp>
          </mc:Choice>
          <mc:Fallback xmlns="">
            <p:sp>
              <p:nvSpPr>
                <p:cNvPr id="28" name="正方形/長方形 27">
                  <a:extLst>
                    <a:ext uri="{FF2B5EF4-FFF2-40B4-BE49-F238E27FC236}">
                      <a16:creationId xmlns:a16="http://schemas.microsoft.com/office/drawing/2014/main" id="{3482426C-F991-480D-9C47-9218A9F02C5C}"/>
                    </a:ext>
                  </a:extLst>
                </p:cNvPr>
                <p:cNvSpPr>
                  <a:spLocks noRot="1" noChangeAspect="1" noMove="1" noResize="1" noEditPoints="1" noAdjustHandles="1" noChangeArrowheads="1" noChangeShapeType="1" noTextEdit="1"/>
                </p:cNvSpPr>
                <p:nvPr/>
              </p:nvSpPr>
              <p:spPr>
                <a:xfrm>
                  <a:off x="4378329" y="5641673"/>
                  <a:ext cx="445186" cy="307777"/>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85D48E2B-FC72-473F-B7AB-89890BB80772}"/>
                    </a:ext>
                  </a:extLst>
                </p:cNvPr>
                <p:cNvSpPr/>
                <p:nvPr/>
              </p:nvSpPr>
              <p:spPr>
                <a:xfrm>
                  <a:off x="3708569" y="4771397"/>
                  <a:ext cx="325403" cy="400110"/>
                </a:xfrm>
                <a:prstGeom prst="rect">
                  <a:avLst/>
                </a:prstGeom>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kumimoji="1" lang="en-US" altLang="ja-JP" sz="2000" i="1" dirty="0" smtClean="0">
                                <a:solidFill>
                                  <a:schemeClr val="tx2">
                                    <a:lumMod val="75000"/>
                                    <a:lumOff val="25000"/>
                                  </a:schemeClr>
                                </a:solidFill>
                                <a:latin typeface="Cambria Math" panose="02040503050406030204" pitchFamily="18" charset="0"/>
                              </a:rPr>
                            </m:ctrlPr>
                          </m:sSubPr>
                          <m:e>
                            <m:r>
                              <a:rPr kumimoji="1" lang="en-US" altLang="ja-JP" sz="2000" i="1" dirty="0">
                                <a:solidFill>
                                  <a:schemeClr val="tx2">
                                    <a:lumMod val="75000"/>
                                    <a:lumOff val="25000"/>
                                  </a:schemeClr>
                                </a:solidFill>
                                <a:latin typeface="Cambria Math" panose="02040503050406030204" pitchFamily="18" charset="0"/>
                              </a:rPr>
                              <m:t>𝑥</m:t>
                            </m:r>
                          </m:e>
                          <m:sub>
                            <m:r>
                              <a:rPr kumimoji="1" lang="en-US" altLang="ja-JP" sz="2000" i="1" dirty="0">
                                <a:solidFill>
                                  <a:schemeClr val="tx2">
                                    <a:lumMod val="75000"/>
                                    <a:lumOff val="25000"/>
                                  </a:schemeClr>
                                </a:solidFill>
                                <a:latin typeface="Cambria Math" panose="02040503050406030204" pitchFamily="18" charset="0"/>
                              </a:rPr>
                              <m:t>1</m:t>
                            </m:r>
                          </m:sub>
                        </m:sSub>
                      </m:oMath>
                    </m:oMathPara>
                  </a14:m>
                  <a:endParaRPr lang="ja-JP" altLang="en-US" sz="2000" dirty="0">
                    <a:solidFill>
                      <a:schemeClr val="tx2">
                        <a:lumMod val="75000"/>
                        <a:lumOff val="25000"/>
                      </a:schemeClr>
                    </a:solidFill>
                  </a:endParaRPr>
                </a:p>
              </p:txBody>
            </p:sp>
          </mc:Choice>
          <mc:Fallback xmlns="">
            <p:sp>
              <p:nvSpPr>
                <p:cNvPr id="29" name="正方形/長方形 28">
                  <a:extLst>
                    <a:ext uri="{FF2B5EF4-FFF2-40B4-BE49-F238E27FC236}">
                      <a16:creationId xmlns:a16="http://schemas.microsoft.com/office/drawing/2014/main" id="{85D48E2B-FC72-473F-B7AB-89890BB80772}"/>
                    </a:ext>
                  </a:extLst>
                </p:cNvPr>
                <p:cNvSpPr>
                  <a:spLocks noRot="1" noChangeAspect="1" noMove="1" noResize="1" noEditPoints="1" noAdjustHandles="1" noChangeArrowheads="1" noChangeShapeType="1" noTextEdit="1"/>
                </p:cNvSpPr>
                <p:nvPr/>
              </p:nvSpPr>
              <p:spPr>
                <a:xfrm>
                  <a:off x="3708569" y="4771397"/>
                  <a:ext cx="325403" cy="400110"/>
                </a:xfrm>
                <a:prstGeom prst="rect">
                  <a:avLst/>
                </a:prstGeom>
                <a:blipFill>
                  <a:blip r:embed="rId10"/>
                  <a:stretch>
                    <a:fillRect r="-20755" b="-30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216E6073-866B-452B-932F-F6484CCDFA0D}"/>
                    </a:ext>
                  </a:extLst>
                </p:cNvPr>
                <p:cNvSpPr/>
                <p:nvPr/>
              </p:nvSpPr>
              <p:spPr>
                <a:xfrm>
                  <a:off x="3708569" y="5196207"/>
                  <a:ext cx="325403" cy="400110"/>
                </a:xfrm>
                <a:prstGeom prst="rect">
                  <a:avLst/>
                </a:prstGeom>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kumimoji="1" lang="en-US" altLang="ja-JP" sz="2000" i="1" dirty="0" smtClean="0">
                                <a:solidFill>
                                  <a:schemeClr val="tx2">
                                    <a:lumMod val="75000"/>
                                    <a:lumOff val="25000"/>
                                  </a:schemeClr>
                                </a:solidFill>
                                <a:latin typeface="Cambria Math" panose="02040503050406030204" pitchFamily="18" charset="0"/>
                              </a:rPr>
                            </m:ctrlPr>
                          </m:sSubPr>
                          <m:e>
                            <m:r>
                              <a:rPr kumimoji="1" lang="en-US" altLang="ja-JP" sz="2000" i="1" dirty="0">
                                <a:solidFill>
                                  <a:schemeClr val="tx2">
                                    <a:lumMod val="75000"/>
                                    <a:lumOff val="25000"/>
                                  </a:schemeClr>
                                </a:solidFill>
                                <a:latin typeface="Cambria Math" panose="02040503050406030204" pitchFamily="18" charset="0"/>
                              </a:rPr>
                              <m:t>𝑥</m:t>
                            </m:r>
                          </m:e>
                          <m:sub>
                            <m:r>
                              <a:rPr kumimoji="1" lang="en-US" altLang="ja-JP" sz="2000" b="0" i="1" dirty="0" smtClean="0">
                                <a:solidFill>
                                  <a:schemeClr val="tx2">
                                    <a:lumMod val="75000"/>
                                    <a:lumOff val="25000"/>
                                  </a:schemeClr>
                                </a:solidFill>
                                <a:latin typeface="Cambria Math" panose="02040503050406030204" pitchFamily="18" charset="0"/>
                              </a:rPr>
                              <m:t>2</m:t>
                            </m:r>
                          </m:sub>
                        </m:sSub>
                      </m:oMath>
                    </m:oMathPara>
                  </a14:m>
                  <a:endParaRPr lang="ja-JP" altLang="en-US" sz="2000" dirty="0">
                    <a:solidFill>
                      <a:schemeClr val="tx2">
                        <a:lumMod val="75000"/>
                        <a:lumOff val="25000"/>
                      </a:schemeClr>
                    </a:solidFill>
                  </a:endParaRPr>
                </a:p>
              </p:txBody>
            </p:sp>
          </mc:Choice>
          <mc:Fallback xmlns="">
            <p:sp>
              <p:nvSpPr>
                <p:cNvPr id="30" name="正方形/長方形 29">
                  <a:extLst>
                    <a:ext uri="{FF2B5EF4-FFF2-40B4-BE49-F238E27FC236}">
                      <a16:creationId xmlns:a16="http://schemas.microsoft.com/office/drawing/2014/main" id="{216E6073-866B-452B-932F-F6484CCDFA0D}"/>
                    </a:ext>
                  </a:extLst>
                </p:cNvPr>
                <p:cNvSpPr>
                  <a:spLocks noRot="1" noChangeAspect="1" noMove="1" noResize="1" noEditPoints="1" noAdjustHandles="1" noChangeArrowheads="1" noChangeShapeType="1" noTextEdit="1"/>
                </p:cNvSpPr>
                <p:nvPr/>
              </p:nvSpPr>
              <p:spPr>
                <a:xfrm>
                  <a:off x="3708569" y="5196207"/>
                  <a:ext cx="325403" cy="400110"/>
                </a:xfrm>
                <a:prstGeom prst="rect">
                  <a:avLst/>
                </a:prstGeom>
                <a:blipFill>
                  <a:blip r:embed="rId11"/>
                  <a:stretch>
                    <a:fillRect r="-22642" b="-30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04D35AAF-7152-49C5-9219-5FC7A2B6FC68}"/>
                    </a:ext>
                  </a:extLst>
                </p:cNvPr>
                <p:cNvSpPr/>
                <p:nvPr/>
              </p:nvSpPr>
              <p:spPr>
                <a:xfrm>
                  <a:off x="3708569" y="5823574"/>
                  <a:ext cx="325403" cy="400110"/>
                </a:xfrm>
                <a:prstGeom prst="rect">
                  <a:avLst/>
                </a:prstGeom>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kumimoji="1" lang="en-US" altLang="ja-JP" sz="2000" i="1" dirty="0" smtClean="0">
                                <a:solidFill>
                                  <a:schemeClr val="tx2">
                                    <a:lumMod val="75000"/>
                                    <a:lumOff val="25000"/>
                                  </a:schemeClr>
                                </a:solidFill>
                                <a:latin typeface="Cambria Math" panose="02040503050406030204" pitchFamily="18" charset="0"/>
                              </a:rPr>
                            </m:ctrlPr>
                          </m:sSubPr>
                          <m:e>
                            <m:r>
                              <a:rPr kumimoji="1" lang="en-US" altLang="ja-JP" sz="2000" i="1" dirty="0">
                                <a:solidFill>
                                  <a:schemeClr val="tx2">
                                    <a:lumMod val="75000"/>
                                    <a:lumOff val="25000"/>
                                  </a:schemeClr>
                                </a:solidFill>
                                <a:latin typeface="Cambria Math" panose="02040503050406030204" pitchFamily="18" charset="0"/>
                              </a:rPr>
                              <m:t>𝑥</m:t>
                            </m:r>
                          </m:e>
                          <m:sub>
                            <m:r>
                              <a:rPr kumimoji="1" lang="en-US" altLang="ja-JP" sz="2000" b="0" i="1" dirty="0" smtClean="0">
                                <a:solidFill>
                                  <a:schemeClr val="tx2">
                                    <a:lumMod val="75000"/>
                                    <a:lumOff val="25000"/>
                                  </a:schemeClr>
                                </a:solidFill>
                                <a:latin typeface="Cambria Math" panose="02040503050406030204" pitchFamily="18" charset="0"/>
                              </a:rPr>
                              <m:t>𝑛</m:t>
                            </m:r>
                          </m:sub>
                        </m:sSub>
                      </m:oMath>
                    </m:oMathPara>
                  </a14:m>
                  <a:endParaRPr lang="ja-JP" altLang="en-US" sz="2000" dirty="0">
                    <a:solidFill>
                      <a:schemeClr val="tx2">
                        <a:lumMod val="75000"/>
                        <a:lumOff val="25000"/>
                      </a:schemeClr>
                    </a:solidFill>
                  </a:endParaRPr>
                </a:p>
              </p:txBody>
            </p:sp>
          </mc:Choice>
          <mc:Fallback xmlns="">
            <p:sp>
              <p:nvSpPr>
                <p:cNvPr id="31" name="正方形/長方形 30">
                  <a:extLst>
                    <a:ext uri="{FF2B5EF4-FFF2-40B4-BE49-F238E27FC236}">
                      <a16:creationId xmlns:a16="http://schemas.microsoft.com/office/drawing/2014/main" id="{04D35AAF-7152-49C5-9219-5FC7A2B6FC68}"/>
                    </a:ext>
                  </a:extLst>
                </p:cNvPr>
                <p:cNvSpPr>
                  <a:spLocks noRot="1" noChangeAspect="1" noMove="1" noResize="1" noEditPoints="1" noAdjustHandles="1" noChangeArrowheads="1" noChangeShapeType="1" noTextEdit="1"/>
                </p:cNvSpPr>
                <p:nvPr/>
              </p:nvSpPr>
              <p:spPr>
                <a:xfrm>
                  <a:off x="3708569" y="5823574"/>
                  <a:ext cx="325403" cy="400110"/>
                </a:xfrm>
                <a:prstGeom prst="rect">
                  <a:avLst/>
                </a:prstGeom>
                <a:blipFill>
                  <a:blip r:embed="rId12"/>
                  <a:stretch>
                    <a:fillRect r="-22642"/>
                  </a:stretch>
                </a:blipFill>
              </p:spPr>
              <p:txBody>
                <a:bodyPr/>
                <a:lstStyle/>
                <a:p>
                  <a:r>
                    <a:rPr lang="ja-JP" altLang="en-US">
                      <a:noFill/>
                    </a:rPr>
                    <a:t> </a:t>
                  </a:r>
                </a:p>
              </p:txBody>
            </p:sp>
          </mc:Fallback>
        </mc:AlternateContent>
        <p:cxnSp>
          <p:nvCxnSpPr>
            <p:cNvPr id="32" name="直線コネクタ 31">
              <a:extLst>
                <a:ext uri="{FF2B5EF4-FFF2-40B4-BE49-F238E27FC236}">
                  <a16:creationId xmlns:a16="http://schemas.microsoft.com/office/drawing/2014/main" id="{51B163D1-0655-4857-87C2-3D34C1296DE4}"/>
                </a:ext>
              </a:extLst>
            </p:cNvPr>
            <p:cNvCxnSpPr>
              <a:cxnSpLocks/>
            </p:cNvCxnSpPr>
            <p:nvPr/>
          </p:nvCxnSpPr>
          <p:spPr>
            <a:xfrm>
              <a:off x="3859392" y="5598738"/>
              <a:ext cx="0" cy="220842"/>
            </a:xfrm>
            <a:prstGeom prst="line">
              <a:avLst/>
            </a:prstGeom>
            <a:ln w="19050">
              <a:solidFill>
                <a:schemeClr val="tx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3" name="直線コネクタ 32">
              <a:extLst>
                <a:ext uri="{FF2B5EF4-FFF2-40B4-BE49-F238E27FC236}">
                  <a16:creationId xmlns:a16="http://schemas.microsoft.com/office/drawing/2014/main" id="{92E25967-6350-44BA-90D7-9B90B5C020B3}"/>
                </a:ext>
              </a:extLst>
            </p:cNvPr>
            <p:cNvCxnSpPr>
              <a:cxnSpLocks/>
              <a:stCxn id="35" idx="6"/>
            </p:cNvCxnSpPr>
            <p:nvPr/>
          </p:nvCxnSpPr>
          <p:spPr>
            <a:xfrm>
              <a:off x="5928749" y="5735827"/>
              <a:ext cx="1193599" cy="0"/>
            </a:xfrm>
            <a:prstGeom prst="line">
              <a:avLst/>
            </a:prstGeom>
            <a:ln w="3810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4" name="正方形/長方形 33">
              <a:extLst>
                <a:ext uri="{FF2B5EF4-FFF2-40B4-BE49-F238E27FC236}">
                  <a16:creationId xmlns:a16="http://schemas.microsoft.com/office/drawing/2014/main" id="{E8ED27D6-A385-4A2C-B89D-10D0D1CFD3D5}"/>
                </a:ext>
              </a:extLst>
            </p:cNvPr>
            <p:cNvSpPr/>
            <p:nvPr/>
          </p:nvSpPr>
          <p:spPr>
            <a:xfrm>
              <a:off x="4827170" y="4963163"/>
              <a:ext cx="1620958" cy="338554"/>
            </a:xfrm>
            <a:prstGeom prst="rect">
              <a:avLst/>
            </a:prstGeom>
          </p:spPr>
          <p:txBody>
            <a:bodyPr wrap="none">
              <a:spAutoFit/>
            </a:bodyPr>
            <a:lstStyle/>
            <a:p>
              <a:pPr algn="ctr"/>
              <a:r>
                <a:rPr kumimoji="1" lang="ja-JP" altLang="en-US" sz="1600" b="1" dirty="0">
                  <a:solidFill>
                    <a:schemeClr val="tx2">
                      <a:lumMod val="75000"/>
                      <a:lumOff val="25000"/>
                    </a:schemeClr>
                  </a:solidFill>
                </a:rPr>
                <a:t>人工ニューロン</a:t>
              </a:r>
              <a:endParaRPr lang="ja-JP" altLang="en-US" sz="1600" dirty="0">
                <a:solidFill>
                  <a:schemeClr val="tx2">
                    <a:lumMod val="75000"/>
                    <a:lumOff val="25000"/>
                  </a:schemeClr>
                </a:solidFill>
              </a:endParaRPr>
            </a:p>
          </p:txBody>
        </p:sp>
        <p:sp>
          <p:nvSpPr>
            <p:cNvPr id="35" name="楕円 34">
              <a:extLst>
                <a:ext uri="{FF2B5EF4-FFF2-40B4-BE49-F238E27FC236}">
                  <a16:creationId xmlns:a16="http://schemas.microsoft.com/office/drawing/2014/main" id="{31F1E4C4-2276-470D-B529-6927A08202BA}"/>
                </a:ext>
              </a:extLst>
            </p:cNvPr>
            <p:cNvSpPr/>
            <p:nvPr/>
          </p:nvSpPr>
          <p:spPr>
            <a:xfrm>
              <a:off x="5246658" y="5394782"/>
              <a:ext cx="682091" cy="6820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2800" dirty="0">
                <a:solidFill>
                  <a:schemeClr val="tx1"/>
                </a:solidFill>
              </a:endParaRPr>
            </a:p>
          </p:txBody>
        </p:sp>
        <p:sp>
          <p:nvSpPr>
            <p:cNvPr id="58" name="テキスト ボックス 57">
              <a:extLst>
                <a:ext uri="{FF2B5EF4-FFF2-40B4-BE49-F238E27FC236}">
                  <a16:creationId xmlns:a16="http://schemas.microsoft.com/office/drawing/2014/main" id="{D53EC5F9-5F94-47F1-AA86-256EA7B25000}"/>
                </a:ext>
              </a:extLst>
            </p:cNvPr>
            <p:cNvSpPr txBox="1"/>
            <p:nvPr/>
          </p:nvSpPr>
          <p:spPr>
            <a:xfrm>
              <a:off x="793782" y="1664853"/>
              <a:ext cx="3599740"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800" dirty="0">
                  <a:solidFill>
                    <a:srgbClr val="00879E"/>
                  </a:solidFill>
                  <a:effectLst>
                    <a:outerShdw blurRad="38100" dist="38100" dir="2700000" algn="tl">
                      <a:srgbClr val="000000">
                        <a:alpha val="43137"/>
                      </a:srgbClr>
                    </a:outerShdw>
                  </a:effectLst>
                </a:rPr>
                <a:t>人間の脳の神経回路の仕組み</a:t>
              </a:r>
            </a:p>
          </p:txBody>
        </p:sp>
        <p:sp>
          <p:nvSpPr>
            <p:cNvPr id="60" name="テキスト ボックス 59">
              <a:extLst>
                <a:ext uri="{FF2B5EF4-FFF2-40B4-BE49-F238E27FC236}">
                  <a16:creationId xmlns:a16="http://schemas.microsoft.com/office/drawing/2014/main" id="{8DA34E19-C83F-4876-9D90-A3E3FBE36878}"/>
                </a:ext>
              </a:extLst>
            </p:cNvPr>
            <p:cNvSpPr txBox="1"/>
            <p:nvPr/>
          </p:nvSpPr>
          <p:spPr>
            <a:xfrm>
              <a:off x="793782" y="4048592"/>
              <a:ext cx="3599740"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800" dirty="0">
                  <a:solidFill>
                    <a:srgbClr val="00879E"/>
                  </a:solidFill>
                  <a:effectLst>
                    <a:outerShdw blurRad="38100" dist="38100" dir="2700000" algn="tl">
                      <a:srgbClr val="000000">
                        <a:alpha val="43137"/>
                      </a:srgbClr>
                    </a:outerShdw>
                  </a:effectLst>
                </a:rPr>
                <a:t>ニューラルネットワーク</a:t>
              </a:r>
            </a:p>
          </p:txBody>
        </p:sp>
        <p:sp>
          <p:nvSpPr>
            <p:cNvPr id="62" name="吹き出し: 四角形 61">
              <a:extLst>
                <a:ext uri="{FF2B5EF4-FFF2-40B4-BE49-F238E27FC236}">
                  <a16:creationId xmlns:a16="http://schemas.microsoft.com/office/drawing/2014/main" id="{36F7CF38-B956-428F-A12A-A72933416372}"/>
                </a:ext>
              </a:extLst>
            </p:cNvPr>
            <p:cNvSpPr/>
            <p:nvPr/>
          </p:nvSpPr>
          <p:spPr>
            <a:xfrm>
              <a:off x="6073105" y="6082748"/>
              <a:ext cx="1667139" cy="407683"/>
            </a:xfrm>
            <a:prstGeom prst="wedgeRectCallout">
              <a:avLst>
                <a:gd name="adj1" fmla="val -56012"/>
                <a:gd name="adj2" fmla="val -98584"/>
              </a:avLst>
            </a:prstGeom>
            <a:solidFill>
              <a:srgbClr val="FFB3B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100" dirty="0">
                  <a:solidFill>
                    <a:schemeClr val="tx2">
                      <a:lumMod val="75000"/>
                      <a:lumOff val="25000"/>
                    </a:schemeClr>
                  </a:solidFill>
                </a:rPr>
                <a:t>活性化関数を用いて次に伝える情報を変換</a:t>
              </a:r>
            </a:p>
          </p:txBody>
        </p:sp>
      </p:grpSp>
      <p:sp>
        <p:nvSpPr>
          <p:cNvPr id="64" name="四角形: 角を丸くする 63">
            <a:extLst>
              <a:ext uri="{FF2B5EF4-FFF2-40B4-BE49-F238E27FC236}">
                <a16:creationId xmlns:a16="http://schemas.microsoft.com/office/drawing/2014/main" id="{B93FD3B1-2642-4135-A39A-0AACBCB7FB34}"/>
              </a:ext>
            </a:extLst>
          </p:cNvPr>
          <p:cNvSpPr/>
          <p:nvPr/>
        </p:nvSpPr>
        <p:spPr bwMode="auto">
          <a:xfrm>
            <a:off x="9038274" y="2321847"/>
            <a:ext cx="2711754" cy="1519306"/>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65" name="テキスト ボックス 64">
            <a:extLst>
              <a:ext uri="{FF2B5EF4-FFF2-40B4-BE49-F238E27FC236}">
                <a16:creationId xmlns:a16="http://schemas.microsoft.com/office/drawing/2014/main" id="{4C368488-4E7F-43A5-8F25-4D8CE8C18CBD}"/>
              </a:ext>
            </a:extLst>
          </p:cNvPr>
          <p:cNvSpPr txBox="1"/>
          <p:nvPr/>
        </p:nvSpPr>
        <p:spPr>
          <a:xfrm>
            <a:off x="9116638" y="2620874"/>
            <a:ext cx="2666845" cy="954107"/>
          </a:xfrm>
          <a:prstGeom prst="rect">
            <a:avLst/>
          </a:prstGeom>
          <a:noFill/>
        </p:spPr>
        <p:txBody>
          <a:bodyPr wrap="square">
            <a:spAutoFit/>
          </a:bodyPr>
          <a:lstStyle/>
          <a:p>
            <a:r>
              <a:rPr lang="ja-JP" altLang="en-US" sz="1400" b="1" dirty="0">
                <a:solidFill>
                  <a:schemeClr val="tx2">
                    <a:lumMod val="75000"/>
                    <a:lumOff val="25000"/>
                  </a:schemeClr>
                </a:solidFill>
              </a:rPr>
              <a:t>人間の脳はたくさんのニューロンが情報を伝達することでものを考えたり、認識したりすることができる。</a:t>
            </a:r>
          </a:p>
        </p:txBody>
      </p:sp>
      <p:sp>
        <p:nvSpPr>
          <p:cNvPr id="66" name="四角形: 角を丸くする 65">
            <a:extLst>
              <a:ext uri="{FF2B5EF4-FFF2-40B4-BE49-F238E27FC236}">
                <a16:creationId xmlns:a16="http://schemas.microsoft.com/office/drawing/2014/main" id="{D7FF646B-30DC-4CF2-BDCB-6B8886C885D3}"/>
              </a:ext>
            </a:extLst>
          </p:cNvPr>
          <p:cNvSpPr/>
          <p:nvPr/>
        </p:nvSpPr>
        <p:spPr bwMode="auto">
          <a:xfrm>
            <a:off x="9031051" y="4756791"/>
            <a:ext cx="2711754" cy="1519306"/>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67" name="テキスト ボックス 66">
            <a:extLst>
              <a:ext uri="{FF2B5EF4-FFF2-40B4-BE49-F238E27FC236}">
                <a16:creationId xmlns:a16="http://schemas.microsoft.com/office/drawing/2014/main" id="{8E4779CE-8CEE-4333-AD22-51087DC10C5B}"/>
              </a:ext>
            </a:extLst>
          </p:cNvPr>
          <p:cNvSpPr txBox="1"/>
          <p:nvPr/>
        </p:nvSpPr>
        <p:spPr>
          <a:xfrm>
            <a:off x="9116638" y="5018659"/>
            <a:ext cx="2666845" cy="954107"/>
          </a:xfrm>
          <a:prstGeom prst="rect">
            <a:avLst/>
          </a:prstGeom>
          <a:noFill/>
        </p:spPr>
        <p:txBody>
          <a:bodyPr wrap="square">
            <a:spAutoFit/>
          </a:bodyPr>
          <a:lstStyle/>
          <a:p>
            <a:r>
              <a:rPr lang="ja-JP" altLang="en-US" sz="1400" b="1" dirty="0">
                <a:solidFill>
                  <a:schemeClr val="tx2">
                    <a:lumMod val="75000"/>
                    <a:lumOff val="25000"/>
                  </a:schemeClr>
                </a:solidFill>
              </a:rPr>
              <a:t>ニューラルネットワークは、多数の人口ニューロンで計算した結果を出力することで回帰や分類を行う。</a:t>
            </a:r>
          </a:p>
        </p:txBody>
      </p:sp>
    </p:spTree>
    <p:extLst>
      <p:ext uri="{BB962C8B-B14F-4D97-AF65-F5344CB8AC3E}">
        <p14:creationId xmlns:p14="http://schemas.microsoft.com/office/powerpoint/2010/main" val="358833318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15149A-0554-4849-940C-3A0FA4B55877}"/>
              </a:ext>
            </a:extLst>
          </p:cNvPr>
          <p:cNvSpPr>
            <a:spLocks noGrp="1"/>
          </p:cNvSpPr>
          <p:nvPr>
            <p:ph type="title"/>
          </p:nvPr>
        </p:nvSpPr>
        <p:spPr/>
        <p:txBody>
          <a:bodyPr/>
          <a:lstStyle/>
          <a:p>
            <a:r>
              <a:rPr kumimoji="1" lang="en-US" altLang="ja-JP" dirty="0"/>
              <a:t>6-1-2.</a:t>
            </a:r>
            <a:r>
              <a:rPr kumimoji="1" lang="ja-JP" altLang="en-US" dirty="0"/>
              <a:t>ディープラーニングとは</a:t>
            </a:r>
          </a:p>
        </p:txBody>
      </p:sp>
      <p:sp>
        <p:nvSpPr>
          <p:cNvPr id="3" name="スライド番号プレースホルダー 2">
            <a:extLst>
              <a:ext uri="{FF2B5EF4-FFF2-40B4-BE49-F238E27FC236}">
                <a16:creationId xmlns:a16="http://schemas.microsoft.com/office/drawing/2014/main" id="{324E0CA2-7941-49FD-9758-D506C656B9C9}"/>
              </a:ext>
            </a:extLst>
          </p:cNvPr>
          <p:cNvSpPr>
            <a:spLocks noGrp="1"/>
          </p:cNvSpPr>
          <p:nvPr>
            <p:ph type="sldNum" sz="quarter" idx="10"/>
          </p:nvPr>
        </p:nvSpPr>
        <p:spPr/>
        <p:txBody>
          <a:bodyPr/>
          <a:lstStyle/>
          <a:p>
            <a:fld id="{5D750650-B10A-47BF-93C2-E1678438B37A}" type="slidenum">
              <a:rPr lang="en-US" altLang="ja-JP" smtClean="0"/>
              <a:pPr/>
              <a:t>247</a:t>
            </a:fld>
            <a:endParaRPr lang="en-US" altLang="ja-JP" dirty="0"/>
          </a:p>
        </p:txBody>
      </p:sp>
      <p:sp>
        <p:nvSpPr>
          <p:cNvPr id="4" name="コンテンツ プレースホルダー 2">
            <a:extLst>
              <a:ext uri="{FF2B5EF4-FFF2-40B4-BE49-F238E27FC236}">
                <a16:creationId xmlns:a16="http://schemas.microsoft.com/office/drawing/2014/main" id="{E04100A7-8C36-416D-92E3-94931B000E89}"/>
              </a:ext>
            </a:extLst>
          </p:cNvPr>
          <p:cNvSpPr txBox="1">
            <a:spLocks/>
          </p:cNvSpPr>
          <p:nvPr/>
        </p:nvSpPr>
        <p:spPr>
          <a:xfrm>
            <a:off x="1152571" y="366183"/>
            <a:ext cx="8640762" cy="6026727"/>
          </a:xfrm>
          <a:prstGeom prst="rect">
            <a:avLst/>
          </a:prstGeom>
        </p:spPr>
        <p:txBody>
          <a:bodyPr vert="horz" lIns="91440" tIns="45720" rIns="91440" bIns="45720" rtlCol="0" anchor="ctr"/>
          <a:lstStyle>
            <a:defPPr>
              <a:defRPr lang="en-US"/>
            </a:defPPr>
            <a:lvl1pPr marL="0" algn="r" defTabSz="457200" rtl="0" eaLnBrk="1" latinLnBrk="0" hangingPunct="1">
              <a:defRPr kumimoji="1" lang="ja-JP" altLang="en-US" sz="900" b="0" kern="1200" smtClean="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ja-JP" altLang="en-US" dirty="0"/>
          </a:p>
        </p:txBody>
      </p:sp>
      <p:sp>
        <p:nvSpPr>
          <p:cNvPr id="60" name="正方形/長方形 59">
            <a:extLst>
              <a:ext uri="{FF2B5EF4-FFF2-40B4-BE49-F238E27FC236}">
                <a16:creationId xmlns:a16="http://schemas.microsoft.com/office/drawing/2014/main" id="{9D3D8553-B85A-42F6-BD36-E5B5B8D9C9F1}"/>
              </a:ext>
            </a:extLst>
          </p:cNvPr>
          <p:cNvSpPr/>
          <p:nvPr/>
        </p:nvSpPr>
        <p:spPr bwMode="auto">
          <a:xfrm>
            <a:off x="7706770" y="1833383"/>
            <a:ext cx="1255862" cy="2255103"/>
          </a:xfrm>
          <a:prstGeom prst="rect">
            <a:avLst/>
          </a:prstGeom>
          <a:solidFill>
            <a:srgbClr val="ECECEC"/>
          </a:solidFill>
          <a:ln w="12700">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r>
              <a:rPr lang="ja-JP" altLang="en-US" sz="2000" dirty="0"/>
              <a:t>出力層</a:t>
            </a:r>
            <a:endParaRPr lang="en-US" altLang="ja-JP" sz="2000" dirty="0"/>
          </a:p>
        </p:txBody>
      </p:sp>
      <p:sp>
        <p:nvSpPr>
          <p:cNvPr id="61" name="正方形/長方形 60">
            <a:extLst>
              <a:ext uri="{FF2B5EF4-FFF2-40B4-BE49-F238E27FC236}">
                <a16:creationId xmlns:a16="http://schemas.microsoft.com/office/drawing/2014/main" id="{39977900-3B77-4828-999B-32B988AF41D8}"/>
              </a:ext>
            </a:extLst>
          </p:cNvPr>
          <p:cNvSpPr/>
          <p:nvPr/>
        </p:nvSpPr>
        <p:spPr bwMode="auto">
          <a:xfrm>
            <a:off x="2693543" y="1833383"/>
            <a:ext cx="1255862" cy="2255103"/>
          </a:xfrm>
          <a:prstGeom prst="rect">
            <a:avLst/>
          </a:prstGeom>
          <a:solidFill>
            <a:srgbClr val="ECECEC"/>
          </a:solidFill>
          <a:ln w="12700">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r>
              <a:rPr lang="ja-JP" altLang="en-US" sz="2000" dirty="0"/>
              <a:t>入力層</a:t>
            </a:r>
            <a:endParaRPr lang="en-US" altLang="ja-JP" sz="2000" dirty="0"/>
          </a:p>
        </p:txBody>
      </p:sp>
      <p:sp>
        <p:nvSpPr>
          <p:cNvPr id="62" name="正方形/長方形 61">
            <a:extLst>
              <a:ext uri="{FF2B5EF4-FFF2-40B4-BE49-F238E27FC236}">
                <a16:creationId xmlns:a16="http://schemas.microsoft.com/office/drawing/2014/main" id="{C1D0B3AE-FE3E-4B18-AAAE-9827A811CC45}"/>
              </a:ext>
            </a:extLst>
          </p:cNvPr>
          <p:cNvSpPr/>
          <p:nvPr/>
        </p:nvSpPr>
        <p:spPr bwMode="auto">
          <a:xfrm>
            <a:off x="4049324" y="1833383"/>
            <a:ext cx="3549122" cy="2255103"/>
          </a:xfrm>
          <a:prstGeom prst="rect">
            <a:avLst/>
          </a:prstGeom>
          <a:solidFill>
            <a:srgbClr val="ECECEC"/>
          </a:solidFill>
          <a:ln w="12700">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r>
              <a:rPr lang="ja-JP" altLang="en-US" sz="2000" dirty="0"/>
              <a:t>隠れ層 </a:t>
            </a:r>
            <a:r>
              <a:rPr lang="en-US" altLang="ja-JP" sz="2000" dirty="0"/>
              <a:t>(</a:t>
            </a:r>
            <a:r>
              <a:rPr lang="ja-JP" altLang="en-US" sz="2000" dirty="0"/>
              <a:t>中間層</a:t>
            </a:r>
            <a:r>
              <a:rPr lang="en-US" altLang="ja-JP" sz="2000" dirty="0"/>
              <a:t>)</a:t>
            </a:r>
          </a:p>
        </p:txBody>
      </p:sp>
      <p:grpSp>
        <p:nvGrpSpPr>
          <p:cNvPr id="63" name="グループ化 62">
            <a:extLst>
              <a:ext uri="{FF2B5EF4-FFF2-40B4-BE49-F238E27FC236}">
                <a16:creationId xmlns:a16="http://schemas.microsoft.com/office/drawing/2014/main" id="{38C76A24-6F88-46F1-9ABF-7AC50B4C0CC9}"/>
              </a:ext>
            </a:extLst>
          </p:cNvPr>
          <p:cNvGrpSpPr/>
          <p:nvPr/>
        </p:nvGrpSpPr>
        <p:grpSpPr>
          <a:xfrm>
            <a:off x="6468931" y="2574083"/>
            <a:ext cx="217804" cy="1103384"/>
            <a:chOff x="5074164" y="3371797"/>
            <a:chExt cx="271653" cy="1376181"/>
          </a:xfrm>
        </p:grpSpPr>
        <p:sp>
          <p:nvSpPr>
            <p:cNvPr id="64" name="楕円 63">
              <a:extLst>
                <a:ext uri="{FF2B5EF4-FFF2-40B4-BE49-F238E27FC236}">
                  <a16:creationId xmlns:a16="http://schemas.microsoft.com/office/drawing/2014/main" id="{ABD6752C-6B93-428B-88F3-E464236C8CF4}"/>
                </a:ext>
              </a:extLst>
            </p:cNvPr>
            <p:cNvSpPr/>
            <p:nvPr/>
          </p:nvSpPr>
          <p:spPr>
            <a:xfrm>
              <a:off x="5074164" y="337179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5" name="楕円 64">
              <a:extLst>
                <a:ext uri="{FF2B5EF4-FFF2-40B4-BE49-F238E27FC236}">
                  <a16:creationId xmlns:a16="http://schemas.microsoft.com/office/drawing/2014/main" id="{E9219D66-0CB4-4C67-8825-7265D75ABB65}"/>
                </a:ext>
              </a:extLst>
            </p:cNvPr>
            <p:cNvSpPr/>
            <p:nvPr/>
          </p:nvSpPr>
          <p:spPr>
            <a:xfrm>
              <a:off x="5074164" y="3739973"/>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6" name="楕円 65">
              <a:extLst>
                <a:ext uri="{FF2B5EF4-FFF2-40B4-BE49-F238E27FC236}">
                  <a16:creationId xmlns:a16="http://schemas.microsoft.com/office/drawing/2014/main" id="{CF2B5A87-A740-4B39-8F5B-D2750E0FF6EE}"/>
                </a:ext>
              </a:extLst>
            </p:cNvPr>
            <p:cNvSpPr/>
            <p:nvPr/>
          </p:nvSpPr>
          <p:spPr>
            <a:xfrm>
              <a:off x="5074164" y="410814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7" name="楕円 66">
              <a:extLst>
                <a:ext uri="{FF2B5EF4-FFF2-40B4-BE49-F238E27FC236}">
                  <a16:creationId xmlns:a16="http://schemas.microsoft.com/office/drawing/2014/main" id="{A487E4CF-649E-46BC-A8DF-947224892AF5}"/>
                </a:ext>
              </a:extLst>
            </p:cNvPr>
            <p:cNvSpPr/>
            <p:nvPr/>
          </p:nvSpPr>
          <p:spPr>
            <a:xfrm>
              <a:off x="5074164" y="447632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68" name="グループ化 67">
            <a:extLst>
              <a:ext uri="{FF2B5EF4-FFF2-40B4-BE49-F238E27FC236}">
                <a16:creationId xmlns:a16="http://schemas.microsoft.com/office/drawing/2014/main" id="{790B8A10-E62E-456F-816F-5D5D7C1CF165}"/>
              </a:ext>
            </a:extLst>
          </p:cNvPr>
          <p:cNvGrpSpPr/>
          <p:nvPr/>
        </p:nvGrpSpPr>
        <p:grpSpPr>
          <a:xfrm>
            <a:off x="7217216" y="2721680"/>
            <a:ext cx="217804" cy="808190"/>
            <a:chOff x="7735642" y="1936281"/>
            <a:chExt cx="300488" cy="1115002"/>
          </a:xfrm>
        </p:grpSpPr>
        <p:sp>
          <p:nvSpPr>
            <p:cNvPr id="69" name="楕円 68">
              <a:extLst>
                <a:ext uri="{FF2B5EF4-FFF2-40B4-BE49-F238E27FC236}">
                  <a16:creationId xmlns:a16="http://schemas.microsoft.com/office/drawing/2014/main" id="{89DF9C44-50F6-4B72-9DB6-41E460CA20C4}"/>
                </a:ext>
              </a:extLst>
            </p:cNvPr>
            <p:cNvSpPr/>
            <p:nvPr/>
          </p:nvSpPr>
          <p:spPr>
            <a:xfrm>
              <a:off x="7735642" y="1936281"/>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70" name="楕円 69">
              <a:extLst>
                <a:ext uri="{FF2B5EF4-FFF2-40B4-BE49-F238E27FC236}">
                  <a16:creationId xmlns:a16="http://schemas.microsoft.com/office/drawing/2014/main" id="{78FEB77C-1BAB-4B57-920C-80F52ECCE2BC}"/>
                </a:ext>
              </a:extLst>
            </p:cNvPr>
            <p:cNvSpPr/>
            <p:nvPr/>
          </p:nvSpPr>
          <p:spPr>
            <a:xfrm>
              <a:off x="7735642" y="2343538"/>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71" name="楕円 70">
              <a:extLst>
                <a:ext uri="{FF2B5EF4-FFF2-40B4-BE49-F238E27FC236}">
                  <a16:creationId xmlns:a16="http://schemas.microsoft.com/office/drawing/2014/main" id="{B644CC82-9BA8-4EB4-BA0B-D442923F5C1B}"/>
                </a:ext>
              </a:extLst>
            </p:cNvPr>
            <p:cNvSpPr/>
            <p:nvPr/>
          </p:nvSpPr>
          <p:spPr>
            <a:xfrm>
              <a:off x="7735642" y="2750795"/>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72" name="グループ化 71">
            <a:extLst>
              <a:ext uri="{FF2B5EF4-FFF2-40B4-BE49-F238E27FC236}">
                <a16:creationId xmlns:a16="http://schemas.microsoft.com/office/drawing/2014/main" id="{26CB0EB2-424E-4B4F-9EBE-4A1C9724B3E9}"/>
              </a:ext>
            </a:extLst>
          </p:cNvPr>
          <p:cNvGrpSpPr/>
          <p:nvPr/>
        </p:nvGrpSpPr>
        <p:grpSpPr>
          <a:xfrm>
            <a:off x="8171636" y="2721680"/>
            <a:ext cx="217804" cy="808190"/>
            <a:chOff x="7735642" y="1936281"/>
            <a:chExt cx="300488" cy="1115002"/>
          </a:xfrm>
        </p:grpSpPr>
        <p:sp>
          <p:nvSpPr>
            <p:cNvPr id="73" name="楕円 72">
              <a:extLst>
                <a:ext uri="{FF2B5EF4-FFF2-40B4-BE49-F238E27FC236}">
                  <a16:creationId xmlns:a16="http://schemas.microsoft.com/office/drawing/2014/main" id="{3FD4C932-19A0-4FB1-9396-608E75C0CDF1}"/>
                </a:ext>
              </a:extLst>
            </p:cNvPr>
            <p:cNvSpPr/>
            <p:nvPr/>
          </p:nvSpPr>
          <p:spPr>
            <a:xfrm>
              <a:off x="7735642" y="1936281"/>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74" name="楕円 73">
              <a:extLst>
                <a:ext uri="{FF2B5EF4-FFF2-40B4-BE49-F238E27FC236}">
                  <a16:creationId xmlns:a16="http://schemas.microsoft.com/office/drawing/2014/main" id="{B44BB3F6-A006-41A9-8040-50B196B3F7E4}"/>
                </a:ext>
              </a:extLst>
            </p:cNvPr>
            <p:cNvSpPr/>
            <p:nvPr/>
          </p:nvSpPr>
          <p:spPr>
            <a:xfrm>
              <a:off x="7735642" y="2343538"/>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75" name="楕円 74">
              <a:extLst>
                <a:ext uri="{FF2B5EF4-FFF2-40B4-BE49-F238E27FC236}">
                  <a16:creationId xmlns:a16="http://schemas.microsoft.com/office/drawing/2014/main" id="{0209DE64-C792-4F41-9F79-A0222FBA6AC1}"/>
                </a:ext>
              </a:extLst>
            </p:cNvPr>
            <p:cNvSpPr/>
            <p:nvPr/>
          </p:nvSpPr>
          <p:spPr>
            <a:xfrm>
              <a:off x="7735642" y="2750795"/>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cxnSp>
        <p:nvCxnSpPr>
          <p:cNvPr id="76" name="直線コネクタ 75">
            <a:extLst>
              <a:ext uri="{FF2B5EF4-FFF2-40B4-BE49-F238E27FC236}">
                <a16:creationId xmlns:a16="http://schemas.microsoft.com/office/drawing/2014/main" id="{3FAB7918-0750-469A-8ED3-3E1E2EAF0952}"/>
              </a:ext>
            </a:extLst>
          </p:cNvPr>
          <p:cNvCxnSpPr>
            <a:cxnSpLocks/>
            <a:stCxn id="71" idx="6"/>
            <a:endCxn id="75" idx="2"/>
          </p:cNvCxnSpPr>
          <p:nvPr/>
        </p:nvCxnSpPr>
        <p:spPr>
          <a:xfrm>
            <a:off x="7435020" y="3420969"/>
            <a:ext cx="736616"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7" name="直線コネクタ 76">
            <a:extLst>
              <a:ext uri="{FF2B5EF4-FFF2-40B4-BE49-F238E27FC236}">
                <a16:creationId xmlns:a16="http://schemas.microsoft.com/office/drawing/2014/main" id="{08C65C4C-1F5E-4148-BE93-FFAFB88C044A}"/>
              </a:ext>
            </a:extLst>
          </p:cNvPr>
          <p:cNvCxnSpPr>
            <a:cxnSpLocks/>
            <a:stCxn id="71" idx="6"/>
            <a:endCxn id="74" idx="2"/>
          </p:cNvCxnSpPr>
          <p:nvPr/>
        </p:nvCxnSpPr>
        <p:spPr>
          <a:xfrm flipV="1">
            <a:off x="7435020" y="3125776"/>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8" name="直線コネクタ 77">
            <a:extLst>
              <a:ext uri="{FF2B5EF4-FFF2-40B4-BE49-F238E27FC236}">
                <a16:creationId xmlns:a16="http://schemas.microsoft.com/office/drawing/2014/main" id="{5E7AED01-0FB7-4891-A3F3-A1553DD0B3BB}"/>
              </a:ext>
            </a:extLst>
          </p:cNvPr>
          <p:cNvCxnSpPr>
            <a:cxnSpLocks/>
            <a:stCxn id="70" idx="6"/>
            <a:endCxn id="75" idx="2"/>
          </p:cNvCxnSpPr>
          <p:nvPr/>
        </p:nvCxnSpPr>
        <p:spPr>
          <a:xfrm>
            <a:off x="7435020" y="3125776"/>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9" name="直線コネクタ 78">
            <a:extLst>
              <a:ext uri="{FF2B5EF4-FFF2-40B4-BE49-F238E27FC236}">
                <a16:creationId xmlns:a16="http://schemas.microsoft.com/office/drawing/2014/main" id="{18A1712E-1404-4C8B-837E-ADB6BE48B3CD}"/>
              </a:ext>
            </a:extLst>
          </p:cNvPr>
          <p:cNvCxnSpPr>
            <a:cxnSpLocks/>
            <a:stCxn id="71" idx="6"/>
            <a:endCxn id="73" idx="2"/>
          </p:cNvCxnSpPr>
          <p:nvPr/>
        </p:nvCxnSpPr>
        <p:spPr>
          <a:xfrm flipV="1">
            <a:off x="7435020" y="2830582"/>
            <a:ext cx="736616"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0" name="直線コネクタ 79">
            <a:extLst>
              <a:ext uri="{FF2B5EF4-FFF2-40B4-BE49-F238E27FC236}">
                <a16:creationId xmlns:a16="http://schemas.microsoft.com/office/drawing/2014/main" id="{8247F7F0-2876-4ACB-9026-546A4995A36C}"/>
              </a:ext>
            </a:extLst>
          </p:cNvPr>
          <p:cNvCxnSpPr>
            <a:cxnSpLocks/>
            <a:stCxn id="70" idx="6"/>
            <a:endCxn id="74" idx="2"/>
          </p:cNvCxnSpPr>
          <p:nvPr/>
        </p:nvCxnSpPr>
        <p:spPr>
          <a:xfrm>
            <a:off x="7435020" y="3125776"/>
            <a:ext cx="736616"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1" name="直線コネクタ 80">
            <a:extLst>
              <a:ext uri="{FF2B5EF4-FFF2-40B4-BE49-F238E27FC236}">
                <a16:creationId xmlns:a16="http://schemas.microsoft.com/office/drawing/2014/main" id="{F1515AD9-ACF6-49C8-999C-B6413EBBA288}"/>
              </a:ext>
            </a:extLst>
          </p:cNvPr>
          <p:cNvCxnSpPr>
            <a:cxnSpLocks/>
            <a:stCxn id="69" idx="6"/>
            <a:endCxn id="73" idx="2"/>
          </p:cNvCxnSpPr>
          <p:nvPr/>
        </p:nvCxnSpPr>
        <p:spPr>
          <a:xfrm>
            <a:off x="7435020" y="2830582"/>
            <a:ext cx="736616"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2" name="直線コネクタ 81">
            <a:extLst>
              <a:ext uri="{FF2B5EF4-FFF2-40B4-BE49-F238E27FC236}">
                <a16:creationId xmlns:a16="http://schemas.microsoft.com/office/drawing/2014/main" id="{0D839737-0579-40A1-8369-F4720F48F903}"/>
              </a:ext>
            </a:extLst>
          </p:cNvPr>
          <p:cNvCxnSpPr>
            <a:cxnSpLocks/>
            <a:stCxn id="69" idx="6"/>
            <a:endCxn id="74" idx="2"/>
          </p:cNvCxnSpPr>
          <p:nvPr/>
        </p:nvCxnSpPr>
        <p:spPr>
          <a:xfrm>
            <a:off x="7435020" y="2830582"/>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3" name="直線コネクタ 82">
            <a:extLst>
              <a:ext uri="{FF2B5EF4-FFF2-40B4-BE49-F238E27FC236}">
                <a16:creationId xmlns:a16="http://schemas.microsoft.com/office/drawing/2014/main" id="{73860406-DA01-4D34-8FA1-7BC009D8D210}"/>
              </a:ext>
            </a:extLst>
          </p:cNvPr>
          <p:cNvCxnSpPr>
            <a:cxnSpLocks/>
            <a:stCxn id="69" idx="6"/>
            <a:endCxn id="75" idx="2"/>
          </p:cNvCxnSpPr>
          <p:nvPr/>
        </p:nvCxnSpPr>
        <p:spPr>
          <a:xfrm>
            <a:off x="7435020" y="2830582"/>
            <a:ext cx="736616"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4" name="直線コネクタ 83">
            <a:extLst>
              <a:ext uri="{FF2B5EF4-FFF2-40B4-BE49-F238E27FC236}">
                <a16:creationId xmlns:a16="http://schemas.microsoft.com/office/drawing/2014/main" id="{42F2551B-0670-4F0A-BB07-1C9AB7879257}"/>
              </a:ext>
            </a:extLst>
          </p:cNvPr>
          <p:cNvCxnSpPr>
            <a:cxnSpLocks/>
            <a:stCxn id="70" idx="6"/>
            <a:endCxn id="73" idx="2"/>
          </p:cNvCxnSpPr>
          <p:nvPr/>
        </p:nvCxnSpPr>
        <p:spPr>
          <a:xfrm flipV="1">
            <a:off x="7435020" y="2830582"/>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5" name="直線コネクタ 84">
            <a:extLst>
              <a:ext uri="{FF2B5EF4-FFF2-40B4-BE49-F238E27FC236}">
                <a16:creationId xmlns:a16="http://schemas.microsoft.com/office/drawing/2014/main" id="{4AA55E00-C389-4101-8C5A-841AD305B6E1}"/>
              </a:ext>
            </a:extLst>
          </p:cNvPr>
          <p:cNvCxnSpPr>
            <a:cxnSpLocks/>
            <a:stCxn id="64" idx="6"/>
            <a:endCxn id="69" idx="2"/>
          </p:cNvCxnSpPr>
          <p:nvPr/>
        </p:nvCxnSpPr>
        <p:spPr>
          <a:xfrm>
            <a:off x="6686735" y="268298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6" name="直線コネクタ 85">
            <a:extLst>
              <a:ext uri="{FF2B5EF4-FFF2-40B4-BE49-F238E27FC236}">
                <a16:creationId xmlns:a16="http://schemas.microsoft.com/office/drawing/2014/main" id="{F7E4D24A-4CAA-40AB-B109-589ADD0ECE02}"/>
              </a:ext>
            </a:extLst>
          </p:cNvPr>
          <p:cNvCxnSpPr>
            <a:cxnSpLocks/>
            <a:stCxn id="64" idx="6"/>
            <a:endCxn id="70" idx="2"/>
          </p:cNvCxnSpPr>
          <p:nvPr/>
        </p:nvCxnSpPr>
        <p:spPr>
          <a:xfrm>
            <a:off x="6686735" y="2682986"/>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7" name="直線コネクタ 86">
            <a:extLst>
              <a:ext uri="{FF2B5EF4-FFF2-40B4-BE49-F238E27FC236}">
                <a16:creationId xmlns:a16="http://schemas.microsoft.com/office/drawing/2014/main" id="{B28F5838-B7B2-4436-8A7F-7543C7B52095}"/>
              </a:ext>
            </a:extLst>
          </p:cNvPr>
          <p:cNvCxnSpPr>
            <a:cxnSpLocks/>
            <a:stCxn id="64" idx="6"/>
            <a:endCxn id="71" idx="2"/>
          </p:cNvCxnSpPr>
          <p:nvPr/>
        </p:nvCxnSpPr>
        <p:spPr>
          <a:xfrm>
            <a:off x="6686735" y="2682986"/>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8" name="直線コネクタ 87">
            <a:extLst>
              <a:ext uri="{FF2B5EF4-FFF2-40B4-BE49-F238E27FC236}">
                <a16:creationId xmlns:a16="http://schemas.microsoft.com/office/drawing/2014/main" id="{9B470963-442F-40B7-978F-B6B340F2C095}"/>
              </a:ext>
            </a:extLst>
          </p:cNvPr>
          <p:cNvCxnSpPr>
            <a:cxnSpLocks/>
            <a:stCxn id="65" idx="6"/>
            <a:endCxn id="71" idx="2"/>
          </p:cNvCxnSpPr>
          <p:nvPr/>
        </p:nvCxnSpPr>
        <p:spPr>
          <a:xfrm>
            <a:off x="6686735" y="2978179"/>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9" name="直線コネクタ 88">
            <a:extLst>
              <a:ext uri="{FF2B5EF4-FFF2-40B4-BE49-F238E27FC236}">
                <a16:creationId xmlns:a16="http://schemas.microsoft.com/office/drawing/2014/main" id="{797959AF-E8A4-4335-A655-EF2F589DBEA6}"/>
              </a:ext>
            </a:extLst>
          </p:cNvPr>
          <p:cNvCxnSpPr>
            <a:cxnSpLocks/>
            <a:stCxn id="65" idx="6"/>
            <a:endCxn id="70" idx="2"/>
          </p:cNvCxnSpPr>
          <p:nvPr/>
        </p:nvCxnSpPr>
        <p:spPr>
          <a:xfrm>
            <a:off x="6686735" y="297817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0" name="直線コネクタ 89">
            <a:extLst>
              <a:ext uri="{FF2B5EF4-FFF2-40B4-BE49-F238E27FC236}">
                <a16:creationId xmlns:a16="http://schemas.microsoft.com/office/drawing/2014/main" id="{36BB3A27-AA91-4105-8DE9-4ED3ADFA3FA8}"/>
              </a:ext>
            </a:extLst>
          </p:cNvPr>
          <p:cNvCxnSpPr>
            <a:cxnSpLocks/>
            <a:stCxn id="65" idx="6"/>
            <a:endCxn id="69" idx="2"/>
          </p:cNvCxnSpPr>
          <p:nvPr/>
        </p:nvCxnSpPr>
        <p:spPr>
          <a:xfrm flipV="1">
            <a:off x="6686735" y="283058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1" name="直線コネクタ 90">
            <a:extLst>
              <a:ext uri="{FF2B5EF4-FFF2-40B4-BE49-F238E27FC236}">
                <a16:creationId xmlns:a16="http://schemas.microsoft.com/office/drawing/2014/main" id="{83E980E3-FB23-4A36-87B0-91A8C4CFB034}"/>
              </a:ext>
            </a:extLst>
          </p:cNvPr>
          <p:cNvCxnSpPr>
            <a:cxnSpLocks/>
            <a:stCxn id="66" idx="6"/>
            <a:endCxn id="69" idx="2"/>
          </p:cNvCxnSpPr>
          <p:nvPr/>
        </p:nvCxnSpPr>
        <p:spPr>
          <a:xfrm flipV="1">
            <a:off x="6686735" y="2830582"/>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2" name="直線コネクタ 91">
            <a:extLst>
              <a:ext uri="{FF2B5EF4-FFF2-40B4-BE49-F238E27FC236}">
                <a16:creationId xmlns:a16="http://schemas.microsoft.com/office/drawing/2014/main" id="{8E33D80E-405A-489C-B378-61AB87999B9B}"/>
              </a:ext>
            </a:extLst>
          </p:cNvPr>
          <p:cNvCxnSpPr>
            <a:cxnSpLocks/>
            <a:stCxn id="67" idx="6"/>
            <a:endCxn id="69" idx="2"/>
          </p:cNvCxnSpPr>
          <p:nvPr/>
        </p:nvCxnSpPr>
        <p:spPr>
          <a:xfrm flipV="1">
            <a:off x="6686735" y="2830582"/>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3" name="直線コネクタ 92">
            <a:extLst>
              <a:ext uri="{FF2B5EF4-FFF2-40B4-BE49-F238E27FC236}">
                <a16:creationId xmlns:a16="http://schemas.microsoft.com/office/drawing/2014/main" id="{CAFB43D6-5DC4-4F6D-B090-5E0DF75FE30B}"/>
              </a:ext>
            </a:extLst>
          </p:cNvPr>
          <p:cNvCxnSpPr>
            <a:cxnSpLocks/>
            <a:stCxn id="66" idx="6"/>
            <a:endCxn id="70" idx="2"/>
          </p:cNvCxnSpPr>
          <p:nvPr/>
        </p:nvCxnSpPr>
        <p:spPr>
          <a:xfrm flipV="1">
            <a:off x="6686735" y="312577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4" name="直線コネクタ 93">
            <a:extLst>
              <a:ext uri="{FF2B5EF4-FFF2-40B4-BE49-F238E27FC236}">
                <a16:creationId xmlns:a16="http://schemas.microsoft.com/office/drawing/2014/main" id="{A048AB76-3934-4C6D-B694-CCAAA151D82A}"/>
              </a:ext>
            </a:extLst>
          </p:cNvPr>
          <p:cNvCxnSpPr>
            <a:cxnSpLocks/>
            <a:stCxn id="66" idx="6"/>
            <a:endCxn id="71" idx="2"/>
          </p:cNvCxnSpPr>
          <p:nvPr/>
        </p:nvCxnSpPr>
        <p:spPr>
          <a:xfrm>
            <a:off x="6686735" y="327337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5" name="直線コネクタ 94">
            <a:extLst>
              <a:ext uri="{FF2B5EF4-FFF2-40B4-BE49-F238E27FC236}">
                <a16:creationId xmlns:a16="http://schemas.microsoft.com/office/drawing/2014/main" id="{B6F54A8D-96F8-4161-8055-DE89B70AEC44}"/>
              </a:ext>
            </a:extLst>
          </p:cNvPr>
          <p:cNvCxnSpPr>
            <a:cxnSpLocks/>
            <a:stCxn id="67" idx="6"/>
            <a:endCxn id="71" idx="2"/>
          </p:cNvCxnSpPr>
          <p:nvPr/>
        </p:nvCxnSpPr>
        <p:spPr>
          <a:xfrm flipV="1">
            <a:off x="6686735" y="342096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6" name="直線コネクタ 95">
            <a:extLst>
              <a:ext uri="{FF2B5EF4-FFF2-40B4-BE49-F238E27FC236}">
                <a16:creationId xmlns:a16="http://schemas.microsoft.com/office/drawing/2014/main" id="{D2BBB7EC-94ED-4579-A864-6AA19A994180}"/>
              </a:ext>
            </a:extLst>
          </p:cNvPr>
          <p:cNvCxnSpPr>
            <a:cxnSpLocks/>
            <a:stCxn id="67" idx="6"/>
            <a:endCxn id="70" idx="2"/>
          </p:cNvCxnSpPr>
          <p:nvPr/>
        </p:nvCxnSpPr>
        <p:spPr>
          <a:xfrm flipV="1">
            <a:off x="6686735" y="3125776"/>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97" name="グループ化 96">
            <a:extLst>
              <a:ext uri="{FF2B5EF4-FFF2-40B4-BE49-F238E27FC236}">
                <a16:creationId xmlns:a16="http://schemas.microsoft.com/office/drawing/2014/main" id="{A15D4C49-F335-4FDF-AFEE-F5560AB3E51B}"/>
              </a:ext>
            </a:extLst>
          </p:cNvPr>
          <p:cNvGrpSpPr/>
          <p:nvPr/>
        </p:nvGrpSpPr>
        <p:grpSpPr>
          <a:xfrm>
            <a:off x="3212572" y="2574083"/>
            <a:ext cx="217804" cy="1103384"/>
            <a:chOff x="1368262" y="3187709"/>
            <a:chExt cx="271653" cy="1376181"/>
          </a:xfrm>
        </p:grpSpPr>
        <p:sp>
          <p:nvSpPr>
            <p:cNvPr id="98" name="楕円 97">
              <a:extLst>
                <a:ext uri="{FF2B5EF4-FFF2-40B4-BE49-F238E27FC236}">
                  <a16:creationId xmlns:a16="http://schemas.microsoft.com/office/drawing/2014/main" id="{B72F0B3A-FB94-4C01-BA6E-52330F31838A}"/>
                </a:ext>
              </a:extLst>
            </p:cNvPr>
            <p:cNvSpPr/>
            <p:nvPr/>
          </p:nvSpPr>
          <p:spPr>
            <a:xfrm>
              <a:off x="1368262"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99" name="楕円 98">
              <a:extLst>
                <a:ext uri="{FF2B5EF4-FFF2-40B4-BE49-F238E27FC236}">
                  <a16:creationId xmlns:a16="http://schemas.microsoft.com/office/drawing/2014/main" id="{A88E874F-6CC2-4E2F-A792-4E676F8038BF}"/>
                </a:ext>
              </a:extLst>
            </p:cNvPr>
            <p:cNvSpPr/>
            <p:nvPr/>
          </p:nvSpPr>
          <p:spPr>
            <a:xfrm>
              <a:off x="1368262"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00" name="楕円 99">
              <a:extLst>
                <a:ext uri="{FF2B5EF4-FFF2-40B4-BE49-F238E27FC236}">
                  <a16:creationId xmlns:a16="http://schemas.microsoft.com/office/drawing/2014/main" id="{3757C48F-73C7-4855-B754-C484F98733E0}"/>
                </a:ext>
              </a:extLst>
            </p:cNvPr>
            <p:cNvSpPr/>
            <p:nvPr/>
          </p:nvSpPr>
          <p:spPr>
            <a:xfrm>
              <a:off x="1368262"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01" name="楕円 100">
              <a:extLst>
                <a:ext uri="{FF2B5EF4-FFF2-40B4-BE49-F238E27FC236}">
                  <a16:creationId xmlns:a16="http://schemas.microsoft.com/office/drawing/2014/main" id="{49A1F3C6-C17B-4258-8E92-79B4ADF728C9}"/>
                </a:ext>
              </a:extLst>
            </p:cNvPr>
            <p:cNvSpPr/>
            <p:nvPr/>
          </p:nvSpPr>
          <p:spPr>
            <a:xfrm>
              <a:off x="1368262"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102" name="グループ化 101">
            <a:extLst>
              <a:ext uri="{FF2B5EF4-FFF2-40B4-BE49-F238E27FC236}">
                <a16:creationId xmlns:a16="http://schemas.microsoft.com/office/drawing/2014/main" id="{C335CBC0-C221-4CBB-9BD0-A6370834353B}"/>
              </a:ext>
            </a:extLst>
          </p:cNvPr>
          <p:cNvGrpSpPr/>
          <p:nvPr/>
        </p:nvGrpSpPr>
        <p:grpSpPr>
          <a:xfrm>
            <a:off x="4224078" y="2574083"/>
            <a:ext cx="217804" cy="1103384"/>
            <a:chOff x="1368262" y="3187709"/>
            <a:chExt cx="271653" cy="1376181"/>
          </a:xfrm>
        </p:grpSpPr>
        <p:sp>
          <p:nvSpPr>
            <p:cNvPr id="103" name="楕円 102">
              <a:extLst>
                <a:ext uri="{FF2B5EF4-FFF2-40B4-BE49-F238E27FC236}">
                  <a16:creationId xmlns:a16="http://schemas.microsoft.com/office/drawing/2014/main" id="{9D046DCD-EF33-435B-BD0D-F3B493E1FE8A}"/>
                </a:ext>
              </a:extLst>
            </p:cNvPr>
            <p:cNvSpPr/>
            <p:nvPr/>
          </p:nvSpPr>
          <p:spPr>
            <a:xfrm>
              <a:off x="1368262"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04" name="楕円 103">
              <a:extLst>
                <a:ext uri="{FF2B5EF4-FFF2-40B4-BE49-F238E27FC236}">
                  <a16:creationId xmlns:a16="http://schemas.microsoft.com/office/drawing/2014/main" id="{5E735029-B2E0-447B-A232-440568404FF3}"/>
                </a:ext>
              </a:extLst>
            </p:cNvPr>
            <p:cNvSpPr/>
            <p:nvPr/>
          </p:nvSpPr>
          <p:spPr>
            <a:xfrm>
              <a:off x="1368262"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05" name="楕円 104">
              <a:extLst>
                <a:ext uri="{FF2B5EF4-FFF2-40B4-BE49-F238E27FC236}">
                  <a16:creationId xmlns:a16="http://schemas.microsoft.com/office/drawing/2014/main" id="{34910BE3-23DA-4014-9E95-9F6682C15CF8}"/>
                </a:ext>
              </a:extLst>
            </p:cNvPr>
            <p:cNvSpPr/>
            <p:nvPr/>
          </p:nvSpPr>
          <p:spPr>
            <a:xfrm>
              <a:off x="1368262"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06" name="楕円 105">
              <a:extLst>
                <a:ext uri="{FF2B5EF4-FFF2-40B4-BE49-F238E27FC236}">
                  <a16:creationId xmlns:a16="http://schemas.microsoft.com/office/drawing/2014/main" id="{70A924B1-F84B-4055-8355-FE46AAE12166}"/>
                </a:ext>
              </a:extLst>
            </p:cNvPr>
            <p:cNvSpPr/>
            <p:nvPr/>
          </p:nvSpPr>
          <p:spPr>
            <a:xfrm>
              <a:off x="1368262"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107" name="グループ化 106">
            <a:extLst>
              <a:ext uri="{FF2B5EF4-FFF2-40B4-BE49-F238E27FC236}">
                <a16:creationId xmlns:a16="http://schemas.microsoft.com/office/drawing/2014/main" id="{02C02E1F-4107-4F00-A59B-DE918B683CAB}"/>
              </a:ext>
            </a:extLst>
          </p:cNvPr>
          <p:cNvGrpSpPr/>
          <p:nvPr/>
        </p:nvGrpSpPr>
        <p:grpSpPr>
          <a:xfrm>
            <a:off x="5720647" y="2278890"/>
            <a:ext cx="217804" cy="1693770"/>
            <a:chOff x="4006305" y="3187709"/>
            <a:chExt cx="271653" cy="2112533"/>
          </a:xfrm>
        </p:grpSpPr>
        <p:sp>
          <p:nvSpPr>
            <p:cNvPr id="108" name="楕円 107">
              <a:extLst>
                <a:ext uri="{FF2B5EF4-FFF2-40B4-BE49-F238E27FC236}">
                  <a16:creationId xmlns:a16="http://schemas.microsoft.com/office/drawing/2014/main" id="{9535BCFD-DB6F-41C7-BBEA-79C89CDBBA88}"/>
                </a:ext>
              </a:extLst>
            </p:cNvPr>
            <p:cNvSpPr/>
            <p:nvPr/>
          </p:nvSpPr>
          <p:spPr>
            <a:xfrm>
              <a:off x="4006305"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09" name="楕円 108">
              <a:extLst>
                <a:ext uri="{FF2B5EF4-FFF2-40B4-BE49-F238E27FC236}">
                  <a16:creationId xmlns:a16="http://schemas.microsoft.com/office/drawing/2014/main" id="{709CC6A8-4CE5-4723-93CD-912B01316590}"/>
                </a:ext>
              </a:extLst>
            </p:cNvPr>
            <p:cNvSpPr/>
            <p:nvPr/>
          </p:nvSpPr>
          <p:spPr>
            <a:xfrm>
              <a:off x="4006305"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0" name="楕円 109">
              <a:extLst>
                <a:ext uri="{FF2B5EF4-FFF2-40B4-BE49-F238E27FC236}">
                  <a16:creationId xmlns:a16="http://schemas.microsoft.com/office/drawing/2014/main" id="{4C744EA1-9E97-49D6-8A33-A79393AA9B94}"/>
                </a:ext>
              </a:extLst>
            </p:cNvPr>
            <p:cNvSpPr/>
            <p:nvPr/>
          </p:nvSpPr>
          <p:spPr>
            <a:xfrm>
              <a:off x="4006305"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1" name="楕円 110">
              <a:extLst>
                <a:ext uri="{FF2B5EF4-FFF2-40B4-BE49-F238E27FC236}">
                  <a16:creationId xmlns:a16="http://schemas.microsoft.com/office/drawing/2014/main" id="{54687F3E-5A7B-4F84-89DC-59453AF83D90}"/>
                </a:ext>
              </a:extLst>
            </p:cNvPr>
            <p:cNvSpPr/>
            <p:nvPr/>
          </p:nvSpPr>
          <p:spPr>
            <a:xfrm>
              <a:off x="4006305"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2" name="楕円 111">
              <a:extLst>
                <a:ext uri="{FF2B5EF4-FFF2-40B4-BE49-F238E27FC236}">
                  <a16:creationId xmlns:a16="http://schemas.microsoft.com/office/drawing/2014/main" id="{94CEF6AB-9351-40BE-812D-DFDF547C61DB}"/>
                </a:ext>
              </a:extLst>
            </p:cNvPr>
            <p:cNvSpPr/>
            <p:nvPr/>
          </p:nvSpPr>
          <p:spPr>
            <a:xfrm>
              <a:off x="4006305" y="4660413"/>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3" name="楕円 112">
              <a:extLst>
                <a:ext uri="{FF2B5EF4-FFF2-40B4-BE49-F238E27FC236}">
                  <a16:creationId xmlns:a16="http://schemas.microsoft.com/office/drawing/2014/main" id="{1B8A6144-C337-40D8-B3BB-BD5E529FAEDC}"/>
                </a:ext>
              </a:extLst>
            </p:cNvPr>
            <p:cNvSpPr/>
            <p:nvPr/>
          </p:nvSpPr>
          <p:spPr>
            <a:xfrm>
              <a:off x="4006305" y="502858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114" name="グループ化 113">
            <a:extLst>
              <a:ext uri="{FF2B5EF4-FFF2-40B4-BE49-F238E27FC236}">
                <a16:creationId xmlns:a16="http://schemas.microsoft.com/office/drawing/2014/main" id="{CF8190A4-7B01-4F41-A8DF-F378BC1AA2AE}"/>
              </a:ext>
            </a:extLst>
          </p:cNvPr>
          <p:cNvGrpSpPr/>
          <p:nvPr/>
        </p:nvGrpSpPr>
        <p:grpSpPr>
          <a:xfrm>
            <a:off x="4972362" y="2426487"/>
            <a:ext cx="217804" cy="1398577"/>
            <a:chOff x="3641070" y="3187709"/>
            <a:chExt cx="271653" cy="1744357"/>
          </a:xfrm>
        </p:grpSpPr>
        <p:sp>
          <p:nvSpPr>
            <p:cNvPr id="115" name="楕円 114">
              <a:extLst>
                <a:ext uri="{FF2B5EF4-FFF2-40B4-BE49-F238E27FC236}">
                  <a16:creationId xmlns:a16="http://schemas.microsoft.com/office/drawing/2014/main" id="{C7100F84-7E0E-4AD3-9937-EDF45E00AD46}"/>
                </a:ext>
              </a:extLst>
            </p:cNvPr>
            <p:cNvSpPr/>
            <p:nvPr/>
          </p:nvSpPr>
          <p:spPr>
            <a:xfrm>
              <a:off x="3641070"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6" name="楕円 115">
              <a:extLst>
                <a:ext uri="{FF2B5EF4-FFF2-40B4-BE49-F238E27FC236}">
                  <a16:creationId xmlns:a16="http://schemas.microsoft.com/office/drawing/2014/main" id="{9C4DCE7D-915D-42EE-96BB-FDA14EB4F199}"/>
                </a:ext>
              </a:extLst>
            </p:cNvPr>
            <p:cNvSpPr/>
            <p:nvPr/>
          </p:nvSpPr>
          <p:spPr>
            <a:xfrm>
              <a:off x="3641070"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7" name="楕円 116">
              <a:extLst>
                <a:ext uri="{FF2B5EF4-FFF2-40B4-BE49-F238E27FC236}">
                  <a16:creationId xmlns:a16="http://schemas.microsoft.com/office/drawing/2014/main" id="{900E1D62-5C77-45CB-804E-08A985311F6C}"/>
                </a:ext>
              </a:extLst>
            </p:cNvPr>
            <p:cNvSpPr/>
            <p:nvPr/>
          </p:nvSpPr>
          <p:spPr>
            <a:xfrm>
              <a:off x="3641070"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8" name="楕円 117">
              <a:extLst>
                <a:ext uri="{FF2B5EF4-FFF2-40B4-BE49-F238E27FC236}">
                  <a16:creationId xmlns:a16="http://schemas.microsoft.com/office/drawing/2014/main" id="{620528AD-F63B-4C91-AC9E-0E44C2A45898}"/>
                </a:ext>
              </a:extLst>
            </p:cNvPr>
            <p:cNvSpPr/>
            <p:nvPr/>
          </p:nvSpPr>
          <p:spPr>
            <a:xfrm>
              <a:off x="3641070"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19" name="楕円 118">
              <a:extLst>
                <a:ext uri="{FF2B5EF4-FFF2-40B4-BE49-F238E27FC236}">
                  <a16:creationId xmlns:a16="http://schemas.microsoft.com/office/drawing/2014/main" id="{A1FF3D9C-BDC2-4EC7-8949-7E5116D7CB9B}"/>
                </a:ext>
              </a:extLst>
            </p:cNvPr>
            <p:cNvSpPr/>
            <p:nvPr/>
          </p:nvSpPr>
          <p:spPr>
            <a:xfrm>
              <a:off x="3641070" y="4660413"/>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cxnSp>
        <p:nvCxnSpPr>
          <p:cNvPr id="120" name="直線コネクタ 119">
            <a:extLst>
              <a:ext uri="{FF2B5EF4-FFF2-40B4-BE49-F238E27FC236}">
                <a16:creationId xmlns:a16="http://schemas.microsoft.com/office/drawing/2014/main" id="{C60E0879-B3FA-4F8A-A3BA-C669DB50B218}"/>
              </a:ext>
            </a:extLst>
          </p:cNvPr>
          <p:cNvCxnSpPr>
            <a:cxnSpLocks/>
            <a:stCxn id="108" idx="6"/>
            <a:endCxn id="64" idx="2"/>
          </p:cNvCxnSpPr>
          <p:nvPr/>
        </p:nvCxnSpPr>
        <p:spPr>
          <a:xfrm>
            <a:off x="5938451" y="2387792"/>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1" name="直線コネクタ 120">
            <a:extLst>
              <a:ext uri="{FF2B5EF4-FFF2-40B4-BE49-F238E27FC236}">
                <a16:creationId xmlns:a16="http://schemas.microsoft.com/office/drawing/2014/main" id="{1AD2C4DA-8EB7-4A5B-A77D-ACA2E41891BB}"/>
              </a:ext>
            </a:extLst>
          </p:cNvPr>
          <p:cNvCxnSpPr>
            <a:cxnSpLocks/>
            <a:stCxn id="109" idx="6"/>
            <a:endCxn id="64" idx="2"/>
          </p:cNvCxnSpPr>
          <p:nvPr/>
        </p:nvCxnSpPr>
        <p:spPr>
          <a:xfrm>
            <a:off x="5938451" y="2682986"/>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2" name="直線コネクタ 121">
            <a:extLst>
              <a:ext uri="{FF2B5EF4-FFF2-40B4-BE49-F238E27FC236}">
                <a16:creationId xmlns:a16="http://schemas.microsoft.com/office/drawing/2014/main" id="{934B3407-CC92-4C28-80A0-14FE4AA8F6AB}"/>
              </a:ext>
            </a:extLst>
          </p:cNvPr>
          <p:cNvCxnSpPr>
            <a:cxnSpLocks/>
            <a:stCxn id="110" idx="6"/>
            <a:endCxn id="64" idx="2"/>
          </p:cNvCxnSpPr>
          <p:nvPr/>
        </p:nvCxnSpPr>
        <p:spPr>
          <a:xfrm flipV="1">
            <a:off x="5938451" y="2682986"/>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3" name="直線コネクタ 122">
            <a:extLst>
              <a:ext uri="{FF2B5EF4-FFF2-40B4-BE49-F238E27FC236}">
                <a16:creationId xmlns:a16="http://schemas.microsoft.com/office/drawing/2014/main" id="{8D50D601-F828-45BA-B96F-B14B67C9C3C6}"/>
              </a:ext>
            </a:extLst>
          </p:cNvPr>
          <p:cNvCxnSpPr>
            <a:cxnSpLocks/>
            <a:stCxn id="111" idx="6"/>
            <a:endCxn id="64" idx="2"/>
          </p:cNvCxnSpPr>
          <p:nvPr/>
        </p:nvCxnSpPr>
        <p:spPr>
          <a:xfrm flipV="1">
            <a:off x="5938451" y="2682986"/>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4" name="直線コネクタ 123">
            <a:extLst>
              <a:ext uri="{FF2B5EF4-FFF2-40B4-BE49-F238E27FC236}">
                <a16:creationId xmlns:a16="http://schemas.microsoft.com/office/drawing/2014/main" id="{7926D6DC-B1D8-4088-84D3-ACCBCDB9EBFA}"/>
              </a:ext>
            </a:extLst>
          </p:cNvPr>
          <p:cNvCxnSpPr>
            <a:cxnSpLocks/>
            <a:stCxn id="112" idx="6"/>
            <a:endCxn id="64" idx="2"/>
          </p:cNvCxnSpPr>
          <p:nvPr/>
        </p:nvCxnSpPr>
        <p:spPr>
          <a:xfrm flipV="1">
            <a:off x="5938451" y="2682986"/>
            <a:ext cx="530481"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5" name="直線コネクタ 124">
            <a:extLst>
              <a:ext uri="{FF2B5EF4-FFF2-40B4-BE49-F238E27FC236}">
                <a16:creationId xmlns:a16="http://schemas.microsoft.com/office/drawing/2014/main" id="{57E249AF-3FB5-4205-8119-95212D56F539}"/>
              </a:ext>
            </a:extLst>
          </p:cNvPr>
          <p:cNvCxnSpPr>
            <a:cxnSpLocks/>
            <a:stCxn id="113" idx="6"/>
            <a:endCxn id="64" idx="2"/>
          </p:cNvCxnSpPr>
          <p:nvPr/>
        </p:nvCxnSpPr>
        <p:spPr>
          <a:xfrm flipV="1">
            <a:off x="5938451" y="2682986"/>
            <a:ext cx="530481" cy="118077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6" name="直線コネクタ 125">
            <a:extLst>
              <a:ext uri="{FF2B5EF4-FFF2-40B4-BE49-F238E27FC236}">
                <a16:creationId xmlns:a16="http://schemas.microsoft.com/office/drawing/2014/main" id="{2B3ACFA5-8851-47C3-BFED-F1AB9561B68C}"/>
              </a:ext>
            </a:extLst>
          </p:cNvPr>
          <p:cNvCxnSpPr>
            <a:cxnSpLocks/>
            <a:endCxn id="65" idx="2"/>
          </p:cNvCxnSpPr>
          <p:nvPr/>
        </p:nvCxnSpPr>
        <p:spPr>
          <a:xfrm flipV="1">
            <a:off x="5959806" y="2978179"/>
            <a:ext cx="509125" cy="846885"/>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7" name="直線コネクタ 126">
            <a:extLst>
              <a:ext uri="{FF2B5EF4-FFF2-40B4-BE49-F238E27FC236}">
                <a16:creationId xmlns:a16="http://schemas.microsoft.com/office/drawing/2014/main" id="{E97A235C-C432-4E5A-AC0A-68FFF2ABEBC5}"/>
              </a:ext>
            </a:extLst>
          </p:cNvPr>
          <p:cNvCxnSpPr>
            <a:cxnSpLocks/>
            <a:stCxn id="112" idx="6"/>
            <a:endCxn id="65" idx="2"/>
          </p:cNvCxnSpPr>
          <p:nvPr/>
        </p:nvCxnSpPr>
        <p:spPr>
          <a:xfrm flipV="1">
            <a:off x="5938451" y="2978179"/>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8" name="直線コネクタ 127">
            <a:extLst>
              <a:ext uri="{FF2B5EF4-FFF2-40B4-BE49-F238E27FC236}">
                <a16:creationId xmlns:a16="http://schemas.microsoft.com/office/drawing/2014/main" id="{2A8668B9-28FB-414F-9924-E310BB77CA24}"/>
              </a:ext>
            </a:extLst>
          </p:cNvPr>
          <p:cNvCxnSpPr>
            <a:cxnSpLocks/>
            <a:stCxn id="111" idx="6"/>
            <a:endCxn id="65" idx="2"/>
          </p:cNvCxnSpPr>
          <p:nvPr/>
        </p:nvCxnSpPr>
        <p:spPr>
          <a:xfrm flipV="1">
            <a:off x="5938451" y="2978179"/>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9" name="直線コネクタ 128">
            <a:extLst>
              <a:ext uri="{FF2B5EF4-FFF2-40B4-BE49-F238E27FC236}">
                <a16:creationId xmlns:a16="http://schemas.microsoft.com/office/drawing/2014/main" id="{579B120F-E875-42B9-8045-9826DD486356}"/>
              </a:ext>
            </a:extLst>
          </p:cNvPr>
          <p:cNvCxnSpPr>
            <a:cxnSpLocks/>
            <a:stCxn id="110" idx="6"/>
            <a:endCxn id="65" idx="2"/>
          </p:cNvCxnSpPr>
          <p:nvPr/>
        </p:nvCxnSpPr>
        <p:spPr>
          <a:xfrm>
            <a:off x="5938451" y="2978179"/>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0" name="直線コネクタ 129">
            <a:extLst>
              <a:ext uri="{FF2B5EF4-FFF2-40B4-BE49-F238E27FC236}">
                <a16:creationId xmlns:a16="http://schemas.microsoft.com/office/drawing/2014/main" id="{AF6CE3A1-A3B9-4236-B82E-3504DEAAE6D0}"/>
              </a:ext>
            </a:extLst>
          </p:cNvPr>
          <p:cNvCxnSpPr>
            <a:cxnSpLocks/>
            <a:stCxn id="109" idx="6"/>
            <a:endCxn id="65" idx="2"/>
          </p:cNvCxnSpPr>
          <p:nvPr/>
        </p:nvCxnSpPr>
        <p:spPr>
          <a:xfrm>
            <a:off x="5938451" y="2682986"/>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1" name="直線コネクタ 130">
            <a:extLst>
              <a:ext uri="{FF2B5EF4-FFF2-40B4-BE49-F238E27FC236}">
                <a16:creationId xmlns:a16="http://schemas.microsoft.com/office/drawing/2014/main" id="{87FCEE57-67DE-47C1-8273-0B319ECD0BEE}"/>
              </a:ext>
            </a:extLst>
          </p:cNvPr>
          <p:cNvCxnSpPr>
            <a:cxnSpLocks/>
            <a:stCxn id="108" idx="6"/>
            <a:endCxn id="65" idx="2"/>
          </p:cNvCxnSpPr>
          <p:nvPr/>
        </p:nvCxnSpPr>
        <p:spPr>
          <a:xfrm>
            <a:off x="5938451" y="2387792"/>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2" name="直線コネクタ 131">
            <a:extLst>
              <a:ext uri="{FF2B5EF4-FFF2-40B4-BE49-F238E27FC236}">
                <a16:creationId xmlns:a16="http://schemas.microsoft.com/office/drawing/2014/main" id="{0F78A33E-20F6-4E4C-A4A0-7D82C6A79DB2}"/>
              </a:ext>
            </a:extLst>
          </p:cNvPr>
          <p:cNvCxnSpPr>
            <a:cxnSpLocks/>
            <a:stCxn id="108" idx="6"/>
            <a:endCxn id="66" idx="2"/>
          </p:cNvCxnSpPr>
          <p:nvPr/>
        </p:nvCxnSpPr>
        <p:spPr>
          <a:xfrm>
            <a:off x="5938451" y="2387792"/>
            <a:ext cx="530481"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3" name="直線コネクタ 132">
            <a:extLst>
              <a:ext uri="{FF2B5EF4-FFF2-40B4-BE49-F238E27FC236}">
                <a16:creationId xmlns:a16="http://schemas.microsoft.com/office/drawing/2014/main" id="{CA7AB58D-5D53-4648-9CE1-51DE9F4A2442}"/>
              </a:ext>
            </a:extLst>
          </p:cNvPr>
          <p:cNvCxnSpPr>
            <a:cxnSpLocks/>
            <a:stCxn id="109" idx="6"/>
            <a:endCxn id="66" idx="2"/>
          </p:cNvCxnSpPr>
          <p:nvPr/>
        </p:nvCxnSpPr>
        <p:spPr>
          <a:xfrm>
            <a:off x="5938451" y="2682986"/>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4" name="直線コネクタ 133">
            <a:extLst>
              <a:ext uri="{FF2B5EF4-FFF2-40B4-BE49-F238E27FC236}">
                <a16:creationId xmlns:a16="http://schemas.microsoft.com/office/drawing/2014/main" id="{BBF38CDD-4B7A-4D6C-BFD9-5D04013AF3A6}"/>
              </a:ext>
            </a:extLst>
          </p:cNvPr>
          <p:cNvCxnSpPr>
            <a:cxnSpLocks/>
            <a:stCxn id="110" idx="6"/>
            <a:endCxn id="66" idx="2"/>
          </p:cNvCxnSpPr>
          <p:nvPr/>
        </p:nvCxnSpPr>
        <p:spPr>
          <a:xfrm>
            <a:off x="5938451" y="2978179"/>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5" name="直線コネクタ 134">
            <a:extLst>
              <a:ext uri="{FF2B5EF4-FFF2-40B4-BE49-F238E27FC236}">
                <a16:creationId xmlns:a16="http://schemas.microsoft.com/office/drawing/2014/main" id="{EC641AF8-ED93-43EB-B08D-8E47E58F7910}"/>
              </a:ext>
            </a:extLst>
          </p:cNvPr>
          <p:cNvCxnSpPr>
            <a:cxnSpLocks/>
            <a:stCxn id="111" idx="6"/>
            <a:endCxn id="66" idx="2"/>
          </p:cNvCxnSpPr>
          <p:nvPr/>
        </p:nvCxnSpPr>
        <p:spPr>
          <a:xfrm>
            <a:off x="5938451" y="3273372"/>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6" name="直線コネクタ 135">
            <a:extLst>
              <a:ext uri="{FF2B5EF4-FFF2-40B4-BE49-F238E27FC236}">
                <a16:creationId xmlns:a16="http://schemas.microsoft.com/office/drawing/2014/main" id="{8199948D-C31B-4DD4-B92C-D31EE712FA0F}"/>
              </a:ext>
            </a:extLst>
          </p:cNvPr>
          <p:cNvCxnSpPr>
            <a:cxnSpLocks/>
            <a:stCxn id="112" idx="6"/>
            <a:endCxn id="66" idx="2"/>
          </p:cNvCxnSpPr>
          <p:nvPr/>
        </p:nvCxnSpPr>
        <p:spPr>
          <a:xfrm flipV="1">
            <a:off x="5938451" y="3273372"/>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7" name="直線コネクタ 136">
            <a:extLst>
              <a:ext uri="{FF2B5EF4-FFF2-40B4-BE49-F238E27FC236}">
                <a16:creationId xmlns:a16="http://schemas.microsoft.com/office/drawing/2014/main" id="{7B236ED9-05F3-4598-AFD6-CE1578AF36FE}"/>
              </a:ext>
            </a:extLst>
          </p:cNvPr>
          <p:cNvCxnSpPr>
            <a:cxnSpLocks/>
            <a:stCxn id="113" idx="6"/>
            <a:endCxn id="66" idx="2"/>
          </p:cNvCxnSpPr>
          <p:nvPr/>
        </p:nvCxnSpPr>
        <p:spPr>
          <a:xfrm flipV="1">
            <a:off x="5938451" y="3273372"/>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8" name="直線コネクタ 137">
            <a:extLst>
              <a:ext uri="{FF2B5EF4-FFF2-40B4-BE49-F238E27FC236}">
                <a16:creationId xmlns:a16="http://schemas.microsoft.com/office/drawing/2014/main" id="{2E53DA47-4D85-4746-8926-9F322C4C8133}"/>
              </a:ext>
            </a:extLst>
          </p:cNvPr>
          <p:cNvCxnSpPr>
            <a:cxnSpLocks/>
            <a:stCxn id="113" idx="6"/>
            <a:endCxn id="67" idx="2"/>
          </p:cNvCxnSpPr>
          <p:nvPr/>
        </p:nvCxnSpPr>
        <p:spPr>
          <a:xfrm flipV="1">
            <a:off x="5938451" y="3568566"/>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9" name="直線コネクタ 138">
            <a:extLst>
              <a:ext uri="{FF2B5EF4-FFF2-40B4-BE49-F238E27FC236}">
                <a16:creationId xmlns:a16="http://schemas.microsoft.com/office/drawing/2014/main" id="{426E9A65-0A36-4C3A-81A7-DBBBF2769F71}"/>
              </a:ext>
            </a:extLst>
          </p:cNvPr>
          <p:cNvCxnSpPr>
            <a:cxnSpLocks/>
            <a:stCxn id="112" idx="6"/>
            <a:endCxn id="67" idx="2"/>
          </p:cNvCxnSpPr>
          <p:nvPr/>
        </p:nvCxnSpPr>
        <p:spPr>
          <a:xfrm>
            <a:off x="5938451" y="3568566"/>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0" name="直線コネクタ 139">
            <a:extLst>
              <a:ext uri="{FF2B5EF4-FFF2-40B4-BE49-F238E27FC236}">
                <a16:creationId xmlns:a16="http://schemas.microsoft.com/office/drawing/2014/main" id="{3BD9EAFD-B692-4674-B93F-4266C5EE0DEA}"/>
              </a:ext>
            </a:extLst>
          </p:cNvPr>
          <p:cNvCxnSpPr>
            <a:cxnSpLocks/>
            <a:stCxn id="111" idx="6"/>
            <a:endCxn id="67" idx="2"/>
          </p:cNvCxnSpPr>
          <p:nvPr/>
        </p:nvCxnSpPr>
        <p:spPr>
          <a:xfrm>
            <a:off x="5938451" y="3273372"/>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1" name="直線コネクタ 140">
            <a:extLst>
              <a:ext uri="{FF2B5EF4-FFF2-40B4-BE49-F238E27FC236}">
                <a16:creationId xmlns:a16="http://schemas.microsoft.com/office/drawing/2014/main" id="{377AE2C7-E6D4-4F91-A24D-70233C3571F2}"/>
              </a:ext>
            </a:extLst>
          </p:cNvPr>
          <p:cNvCxnSpPr>
            <a:cxnSpLocks/>
            <a:stCxn id="110" idx="6"/>
            <a:endCxn id="67" idx="2"/>
          </p:cNvCxnSpPr>
          <p:nvPr/>
        </p:nvCxnSpPr>
        <p:spPr>
          <a:xfrm>
            <a:off x="5938451" y="2978179"/>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2" name="直線コネクタ 141">
            <a:extLst>
              <a:ext uri="{FF2B5EF4-FFF2-40B4-BE49-F238E27FC236}">
                <a16:creationId xmlns:a16="http://schemas.microsoft.com/office/drawing/2014/main" id="{D086D905-A5E5-4EC4-A803-EFF1B8A6E4C8}"/>
              </a:ext>
            </a:extLst>
          </p:cNvPr>
          <p:cNvCxnSpPr>
            <a:cxnSpLocks/>
            <a:stCxn id="109" idx="6"/>
            <a:endCxn id="67" idx="2"/>
          </p:cNvCxnSpPr>
          <p:nvPr/>
        </p:nvCxnSpPr>
        <p:spPr>
          <a:xfrm>
            <a:off x="5938451" y="2682986"/>
            <a:ext cx="530481"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3" name="直線コネクタ 142">
            <a:extLst>
              <a:ext uri="{FF2B5EF4-FFF2-40B4-BE49-F238E27FC236}">
                <a16:creationId xmlns:a16="http://schemas.microsoft.com/office/drawing/2014/main" id="{042A33BB-8F62-474E-BB3E-0FF87922F65A}"/>
              </a:ext>
            </a:extLst>
          </p:cNvPr>
          <p:cNvCxnSpPr>
            <a:cxnSpLocks/>
            <a:stCxn id="108" idx="6"/>
            <a:endCxn id="67" idx="2"/>
          </p:cNvCxnSpPr>
          <p:nvPr/>
        </p:nvCxnSpPr>
        <p:spPr>
          <a:xfrm>
            <a:off x="5938451" y="2387792"/>
            <a:ext cx="530481" cy="118077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4" name="直線コネクタ 143">
            <a:extLst>
              <a:ext uri="{FF2B5EF4-FFF2-40B4-BE49-F238E27FC236}">
                <a16:creationId xmlns:a16="http://schemas.microsoft.com/office/drawing/2014/main" id="{6F6E2D23-E1A4-4AA6-A43E-DC165998CDF4}"/>
              </a:ext>
            </a:extLst>
          </p:cNvPr>
          <p:cNvCxnSpPr>
            <a:cxnSpLocks/>
            <a:stCxn id="103" idx="6"/>
            <a:endCxn id="117" idx="2"/>
          </p:cNvCxnSpPr>
          <p:nvPr/>
        </p:nvCxnSpPr>
        <p:spPr>
          <a:xfrm>
            <a:off x="4441882" y="2682986"/>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5" name="直線コネクタ 144">
            <a:extLst>
              <a:ext uri="{FF2B5EF4-FFF2-40B4-BE49-F238E27FC236}">
                <a16:creationId xmlns:a16="http://schemas.microsoft.com/office/drawing/2014/main" id="{A0DBCFE5-11B3-43E8-B8FF-4E0194FC6F9C}"/>
              </a:ext>
            </a:extLst>
          </p:cNvPr>
          <p:cNvCxnSpPr>
            <a:cxnSpLocks/>
            <a:stCxn id="98" idx="6"/>
            <a:endCxn id="103" idx="2"/>
          </p:cNvCxnSpPr>
          <p:nvPr/>
        </p:nvCxnSpPr>
        <p:spPr>
          <a:xfrm>
            <a:off x="3430376" y="2682986"/>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6" name="直線コネクタ 145">
            <a:extLst>
              <a:ext uri="{FF2B5EF4-FFF2-40B4-BE49-F238E27FC236}">
                <a16:creationId xmlns:a16="http://schemas.microsoft.com/office/drawing/2014/main" id="{9276BA21-A0CA-4DE8-9886-A6D7E7BBB4B9}"/>
              </a:ext>
            </a:extLst>
          </p:cNvPr>
          <p:cNvCxnSpPr>
            <a:cxnSpLocks/>
            <a:stCxn id="103" idx="6"/>
            <a:endCxn id="115" idx="2"/>
          </p:cNvCxnSpPr>
          <p:nvPr/>
        </p:nvCxnSpPr>
        <p:spPr>
          <a:xfrm flipV="1">
            <a:off x="4441882" y="253538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7" name="直線コネクタ 146">
            <a:extLst>
              <a:ext uri="{FF2B5EF4-FFF2-40B4-BE49-F238E27FC236}">
                <a16:creationId xmlns:a16="http://schemas.microsoft.com/office/drawing/2014/main" id="{97DAE51B-32DB-4F98-AE68-D1D6F1CF4323}"/>
              </a:ext>
            </a:extLst>
          </p:cNvPr>
          <p:cNvCxnSpPr>
            <a:cxnSpLocks/>
            <a:stCxn id="115" idx="6"/>
            <a:endCxn id="108" idx="2"/>
          </p:cNvCxnSpPr>
          <p:nvPr/>
        </p:nvCxnSpPr>
        <p:spPr>
          <a:xfrm flipV="1">
            <a:off x="5190166" y="238779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8" name="直線コネクタ 147">
            <a:extLst>
              <a:ext uri="{FF2B5EF4-FFF2-40B4-BE49-F238E27FC236}">
                <a16:creationId xmlns:a16="http://schemas.microsoft.com/office/drawing/2014/main" id="{4DE42BC4-96CA-4224-9F74-06F797ABCF72}"/>
              </a:ext>
            </a:extLst>
          </p:cNvPr>
          <p:cNvCxnSpPr>
            <a:cxnSpLocks/>
            <a:stCxn id="116" idx="6"/>
            <a:endCxn id="108" idx="2"/>
          </p:cNvCxnSpPr>
          <p:nvPr/>
        </p:nvCxnSpPr>
        <p:spPr>
          <a:xfrm flipV="1">
            <a:off x="5190166" y="2387792"/>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9" name="直線コネクタ 148">
            <a:extLst>
              <a:ext uri="{FF2B5EF4-FFF2-40B4-BE49-F238E27FC236}">
                <a16:creationId xmlns:a16="http://schemas.microsoft.com/office/drawing/2014/main" id="{A4C09774-4679-4A81-9986-766271990EFE}"/>
              </a:ext>
            </a:extLst>
          </p:cNvPr>
          <p:cNvCxnSpPr>
            <a:cxnSpLocks/>
            <a:stCxn id="117" idx="6"/>
            <a:endCxn id="108" idx="2"/>
          </p:cNvCxnSpPr>
          <p:nvPr/>
        </p:nvCxnSpPr>
        <p:spPr>
          <a:xfrm flipV="1">
            <a:off x="5190166" y="2387792"/>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0" name="直線コネクタ 149">
            <a:extLst>
              <a:ext uri="{FF2B5EF4-FFF2-40B4-BE49-F238E27FC236}">
                <a16:creationId xmlns:a16="http://schemas.microsoft.com/office/drawing/2014/main" id="{6758122C-1735-406F-A8CC-0445BAA67D6C}"/>
              </a:ext>
            </a:extLst>
          </p:cNvPr>
          <p:cNvCxnSpPr>
            <a:cxnSpLocks/>
            <a:stCxn id="118" idx="6"/>
            <a:endCxn id="108" idx="2"/>
          </p:cNvCxnSpPr>
          <p:nvPr/>
        </p:nvCxnSpPr>
        <p:spPr>
          <a:xfrm flipV="1">
            <a:off x="5190166" y="2387792"/>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1" name="直線コネクタ 150">
            <a:extLst>
              <a:ext uri="{FF2B5EF4-FFF2-40B4-BE49-F238E27FC236}">
                <a16:creationId xmlns:a16="http://schemas.microsoft.com/office/drawing/2014/main" id="{C089F6C3-CFA9-47CE-939D-D645183B8B3B}"/>
              </a:ext>
            </a:extLst>
          </p:cNvPr>
          <p:cNvCxnSpPr>
            <a:cxnSpLocks/>
            <a:stCxn id="119" idx="6"/>
            <a:endCxn id="108" idx="2"/>
          </p:cNvCxnSpPr>
          <p:nvPr/>
        </p:nvCxnSpPr>
        <p:spPr>
          <a:xfrm flipV="1">
            <a:off x="5190166" y="2387792"/>
            <a:ext cx="530481" cy="132837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2" name="直線コネクタ 151">
            <a:extLst>
              <a:ext uri="{FF2B5EF4-FFF2-40B4-BE49-F238E27FC236}">
                <a16:creationId xmlns:a16="http://schemas.microsoft.com/office/drawing/2014/main" id="{A6F85345-53F2-4922-8AD6-5B1E08CBBB8B}"/>
              </a:ext>
            </a:extLst>
          </p:cNvPr>
          <p:cNvCxnSpPr>
            <a:cxnSpLocks/>
            <a:stCxn id="106" idx="6"/>
            <a:endCxn id="117" idx="2"/>
          </p:cNvCxnSpPr>
          <p:nvPr/>
        </p:nvCxnSpPr>
        <p:spPr>
          <a:xfrm flipV="1">
            <a:off x="4441882" y="3125776"/>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3" name="直線コネクタ 152">
            <a:extLst>
              <a:ext uri="{FF2B5EF4-FFF2-40B4-BE49-F238E27FC236}">
                <a16:creationId xmlns:a16="http://schemas.microsoft.com/office/drawing/2014/main" id="{1A9832CB-E3CC-4523-BFCE-B87C9D3320A2}"/>
              </a:ext>
            </a:extLst>
          </p:cNvPr>
          <p:cNvCxnSpPr>
            <a:cxnSpLocks/>
            <a:stCxn id="101" idx="6"/>
            <a:endCxn id="106" idx="2"/>
          </p:cNvCxnSpPr>
          <p:nvPr/>
        </p:nvCxnSpPr>
        <p:spPr>
          <a:xfrm>
            <a:off x="3430376" y="3568566"/>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4" name="直線コネクタ 153">
            <a:extLst>
              <a:ext uri="{FF2B5EF4-FFF2-40B4-BE49-F238E27FC236}">
                <a16:creationId xmlns:a16="http://schemas.microsoft.com/office/drawing/2014/main" id="{3EB3EB09-066B-4BDC-9669-01B9788D58AD}"/>
              </a:ext>
            </a:extLst>
          </p:cNvPr>
          <p:cNvCxnSpPr>
            <a:cxnSpLocks/>
            <a:stCxn id="100" idx="6"/>
            <a:endCxn id="106" idx="2"/>
          </p:cNvCxnSpPr>
          <p:nvPr/>
        </p:nvCxnSpPr>
        <p:spPr>
          <a:xfrm>
            <a:off x="3430376" y="3273372"/>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5" name="直線コネクタ 154">
            <a:extLst>
              <a:ext uri="{FF2B5EF4-FFF2-40B4-BE49-F238E27FC236}">
                <a16:creationId xmlns:a16="http://schemas.microsoft.com/office/drawing/2014/main" id="{CEC2EDE3-99D4-4EA0-A3AC-BE9C0689C144}"/>
              </a:ext>
            </a:extLst>
          </p:cNvPr>
          <p:cNvCxnSpPr>
            <a:cxnSpLocks/>
            <a:stCxn id="99" idx="6"/>
            <a:endCxn id="106" idx="2"/>
          </p:cNvCxnSpPr>
          <p:nvPr/>
        </p:nvCxnSpPr>
        <p:spPr>
          <a:xfrm>
            <a:off x="3430376" y="2978179"/>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6" name="直線コネクタ 155">
            <a:extLst>
              <a:ext uri="{FF2B5EF4-FFF2-40B4-BE49-F238E27FC236}">
                <a16:creationId xmlns:a16="http://schemas.microsoft.com/office/drawing/2014/main" id="{79387BB2-957D-4C77-9675-976B872A9C3E}"/>
              </a:ext>
            </a:extLst>
          </p:cNvPr>
          <p:cNvCxnSpPr>
            <a:cxnSpLocks/>
            <a:stCxn id="98" idx="6"/>
            <a:endCxn id="106" idx="2"/>
          </p:cNvCxnSpPr>
          <p:nvPr/>
        </p:nvCxnSpPr>
        <p:spPr>
          <a:xfrm>
            <a:off x="3430376" y="2682986"/>
            <a:ext cx="793702"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7" name="直線コネクタ 156">
            <a:extLst>
              <a:ext uri="{FF2B5EF4-FFF2-40B4-BE49-F238E27FC236}">
                <a16:creationId xmlns:a16="http://schemas.microsoft.com/office/drawing/2014/main" id="{3858D2EF-614E-4D28-A5F0-CEB5C18F2427}"/>
              </a:ext>
            </a:extLst>
          </p:cNvPr>
          <p:cNvCxnSpPr>
            <a:cxnSpLocks/>
            <a:stCxn id="106" idx="6"/>
            <a:endCxn id="119" idx="2"/>
          </p:cNvCxnSpPr>
          <p:nvPr/>
        </p:nvCxnSpPr>
        <p:spPr>
          <a:xfrm>
            <a:off x="4441882" y="356856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8" name="直線コネクタ 157">
            <a:extLst>
              <a:ext uri="{FF2B5EF4-FFF2-40B4-BE49-F238E27FC236}">
                <a16:creationId xmlns:a16="http://schemas.microsoft.com/office/drawing/2014/main" id="{D6B9F893-BB16-47F3-9314-CA3CB5987DAA}"/>
              </a:ext>
            </a:extLst>
          </p:cNvPr>
          <p:cNvCxnSpPr>
            <a:cxnSpLocks/>
            <a:stCxn id="106" idx="6"/>
            <a:endCxn id="118" idx="2"/>
          </p:cNvCxnSpPr>
          <p:nvPr/>
        </p:nvCxnSpPr>
        <p:spPr>
          <a:xfrm flipV="1">
            <a:off x="4441882" y="342096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9" name="直線コネクタ 158">
            <a:extLst>
              <a:ext uri="{FF2B5EF4-FFF2-40B4-BE49-F238E27FC236}">
                <a16:creationId xmlns:a16="http://schemas.microsoft.com/office/drawing/2014/main" id="{7C3CC30D-9644-40BD-9FC6-994056FA76D3}"/>
              </a:ext>
            </a:extLst>
          </p:cNvPr>
          <p:cNvCxnSpPr>
            <a:cxnSpLocks/>
            <a:stCxn id="106" idx="6"/>
            <a:endCxn id="116" idx="2"/>
          </p:cNvCxnSpPr>
          <p:nvPr/>
        </p:nvCxnSpPr>
        <p:spPr>
          <a:xfrm flipV="1">
            <a:off x="4441882" y="2830582"/>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0" name="直線コネクタ 159">
            <a:extLst>
              <a:ext uri="{FF2B5EF4-FFF2-40B4-BE49-F238E27FC236}">
                <a16:creationId xmlns:a16="http://schemas.microsoft.com/office/drawing/2014/main" id="{8A6CA12B-1B1A-4645-87C9-2C7D35BC71B7}"/>
              </a:ext>
            </a:extLst>
          </p:cNvPr>
          <p:cNvCxnSpPr>
            <a:cxnSpLocks/>
            <a:stCxn id="106" idx="6"/>
            <a:endCxn id="115" idx="2"/>
          </p:cNvCxnSpPr>
          <p:nvPr/>
        </p:nvCxnSpPr>
        <p:spPr>
          <a:xfrm flipV="1">
            <a:off x="4441882" y="2535389"/>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1" name="直線コネクタ 160">
            <a:extLst>
              <a:ext uri="{FF2B5EF4-FFF2-40B4-BE49-F238E27FC236}">
                <a16:creationId xmlns:a16="http://schemas.microsoft.com/office/drawing/2014/main" id="{5D3F68EE-894D-462D-8D26-480C8F8A06DA}"/>
              </a:ext>
            </a:extLst>
          </p:cNvPr>
          <p:cNvCxnSpPr>
            <a:cxnSpLocks/>
            <a:stCxn id="105" idx="6"/>
            <a:endCxn id="115" idx="2"/>
          </p:cNvCxnSpPr>
          <p:nvPr/>
        </p:nvCxnSpPr>
        <p:spPr>
          <a:xfrm flipV="1">
            <a:off x="4441882" y="2535389"/>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2" name="直線コネクタ 161">
            <a:extLst>
              <a:ext uri="{FF2B5EF4-FFF2-40B4-BE49-F238E27FC236}">
                <a16:creationId xmlns:a16="http://schemas.microsoft.com/office/drawing/2014/main" id="{5B233AEF-AFA6-4397-8D33-CC1E08F6542B}"/>
              </a:ext>
            </a:extLst>
          </p:cNvPr>
          <p:cNvCxnSpPr>
            <a:cxnSpLocks/>
            <a:stCxn id="104" idx="6"/>
            <a:endCxn id="115" idx="2"/>
          </p:cNvCxnSpPr>
          <p:nvPr/>
        </p:nvCxnSpPr>
        <p:spPr>
          <a:xfrm flipV="1">
            <a:off x="4441882" y="2535389"/>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3" name="直線コネクタ 162">
            <a:extLst>
              <a:ext uri="{FF2B5EF4-FFF2-40B4-BE49-F238E27FC236}">
                <a16:creationId xmlns:a16="http://schemas.microsoft.com/office/drawing/2014/main" id="{A662C14D-9CF4-4AD2-BE97-C11A18C2738A}"/>
              </a:ext>
            </a:extLst>
          </p:cNvPr>
          <p:cNvCxnSpPr>
            <a:cxnSpLocks/>
            <a:stCxn id="104" idx="6"/>
            <a:endCxn id="116" idx="2"/>
          </p:cNvCxnSpPr>
          <p:nvPr/>
        </p:nvCxnSpPr>
        <p:spPr>
          <a:xfrm flipV="1">
            <a:off x="4441882" y="283058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4" name="直線コネクタ 163">
            <a:extLst>
              <a:ext uri="{FF2B5EF4-FFF2-40B4-BE49-F238E27FC236}">
                <a16:creationId xmlns:a16="http://schemas.microsoft.com/office/drawing/2014/main" id="{979A4DE6-147A-4456-AC63-C0165ACE681A}"/>
              </a:ext>
            </a:extLst>
          </p:cNvPr>
          <p:cNvCxnSpPr>
            <a:cxnSpLocks/>
            <a:stCxn id="104" idx="6"/>
            <a:endCxn id="117" idx="2"/>
          </p:cNvCxnSpPr>
          <p:nvPr/>
        </p:nvCxnSpPr>
        <p:spPr>
          <a:xfrm>
            <a:off x="4441882" y="297817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5" name="直線コネクタ 164">
            <a:extLst>
              <a:ext uri="{FF2B5EF4-FFF2-40B4-BE49-F238E27FC236}">
                <a16:creationId xmlns:a16="http://schemas.microsoft.com/office/drawing/2014/main" id="{48549E55-8739-4BA2-AC3D-9BEED682C17E}"/>
              </a:ext>
            </a:extLst>
          </p:cNvPr>
          <p:cNvCxnSpPr>
            <a:cxnSpLocks/>
            <a:stCxn id="104" idx="6"/>
            <a:endCxn id="118" idx="2"/>
          </p:cNvCxnSpPr>
          <p:nvPr/>
        </p:nvCxnSpPr>
        <p:spPr>
          <a:xfrm>
            <a:off x="4441882" y="2978179"/>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6" name="直線コネクタ 165">
            <a:extLst>
              <a:ext uri="{FF2B5EF4-FFF2-40B4-BE49-F238E27FC236}">
                <a16:creationId xmlns:a16="http://schemas.microsoft.com/office/drawing/2014/main" id="{96F7C02A-B6D4-45D6-A30D-A4CE7C0CD233}"/>
              </a:ext>
            </a:extLst>
          </p:cNvPr>
          <p:cNvCxnSpPr>
            <a:cxnSpLocks/>
            <a:stCxn id="104" idx="6"/>
            <a:endCxn id="119" idx="2"/>
          </p:cNvCxnSpPr>
          <p:nvPr/>
        </p:nvCxnSpPr>
        <p:spPr>
          <a:xfrm>
            <a:off x="4441882" y="2978179"/>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7" name="直線コネクタ 166">
            <a:extLst>
              <a:ext uri="{FF2B5EF4-FFF2-40B4-BE49-F238E27FC236}">
                <a16:creationId xmlns:a16="http://schemas.microsoft.com/office/drawing/2014/main" id="{6A8B0B22-0216-44CF-8496-AD213AE696BE}"/>
              </a:ext>
            </a:extLst>
          </p:cNvPr>
          <p:cNvCxnSpPr>
            <a:cxnSpLocks/>
            <a:stCxn id="105" idx="6"/>
            <a:endCxn id="119" idx="2"/>
          </p:cNvCxnSpPr>
          <p:nvPr/>
        </p:nvCxnSpPr>
        <p:spPr>
          <a:xfrm>
            <a:off x="4441882" y="3273372"/>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8" name="直線コネクタ 167">
            <a:extLst>
              <a:ext uri="{FF2B5EF4-FFF2-40B4-BE49-F238E27FC236}">
                <a16:creationId xmlns:a16="http://schemas.microsoft.com/office/drawing/2014/main" id="{9F111F8B-10D7-48A5-A870-39B55DC64EDC}"/>
              </a:ext>
            </a:extLst>
          </p:cNvPr>
          <p:cNvCxnSpPr>
            <a:cxnSpLocks/>
            <a:stCxn id="105" idx="6"/>
            <a:endCxn id="118" idx="2"/>
          </p:cNvCxnSpPr>
          <p:nvPr/>
        </p:nvCxnSpPr>
        <p:spPr>
          <a:xfrm>
            <a:off x="4441882" y="327337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9" name="直線コネクタ 168">
            <a:extLst>
              <a:ext uri="{FF2B5EF4-FFF2-40B4-BE49-F238E27FC236}">
                <a16:creationId xmlns:a16="http://schemas.microsoft.com/office/drawing/2014/main" id="{10AC625B-14EE-442B-B523-087C1885CA6A}"/>
              </a:ext>
            </a:extLst>
          </p:cNvPr>
          <p:cNvCxnSpPr>
            <a:cxnSpLocks/>
            <a:stCxn id="119" idx="6"/>
            <a:endCxn id="109" idx="2"/>
          </p:cNvCxnSpPr>
          <p:nvPr/>
        </p:nvCxnSpPr>
        <p:spPr>
          <a:xfrm flipV="1">
            <a:off x="5190166" y="2682986"/>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0" name="直線コネクタ 169">
            <a:extLst>
              <a:ext uri="{FF2B5EF4-FFF2-40B4-BE49-F238E27FC236}">
                <a16:creationId xmlns:a16="http://schemas.microsoft.com/office/drawing/2014/main" id="{3767CE16-BCA3-4D59-A312-EE11E0984DC2}"/>
              </a:ext>
            </a:extLst>
          </p:cNvPr>
          <p:cNvCxnSpPr>
            <a:cxnSpLocks/>
            <a:stCxn id="103" idx="6"/>
            <a:endCxn id="116" idx="2"/>
          </p:cNvCxnSpPr>
          <p:nvPr/>
        </p:nvCxnSpPr>
        <p:spPr>
          <a:xfrm>
            <a:off x="4441882" y="268298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1" name="直線コネクタ 170">
            <a:extLst>
              <a:ext uri="{FF2B5EF4-FFF2-40B4-BE49-F238E27FC236}">
                <a16:creationId xmlns:a16="http://schemas.microsoft.com/office/drawing/2014/main" id="{7A17D177-959A-4B9F-BC60-5809DCCCAD5A}"/>
              </a:ext>
            </a:extLst>
          </p:cNvPr>
          <p:cNvCxnSpPr>
            <a:cxnSpLocks/>
            <a:stCxn id="98" idx="6"/>
            <a:endCxn id="104" idx="2"/>
          </p:cNvCxnSpPr>
          <p:nvPr/>
        </p:nvCxnSpPr>
        <p:spPr>
          <a:xfrm>
            <a:off x="3430376" y="2682986"/>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2" name="直線コネクタ 171">
            <a:extLst>
              <a:ext uri="{FF2B5EF4-FFF2-40B4-BE49-F238E27FC236}">
                <a16:creationId xmlns:a16="http://schemas.microsoft.com/office/drawing/2014/main" id="{1619669D-F463-4960-B5F6-685425187A45}"/>
              </a:ext>
            </a:extLst>
          </p:cNvPr>
          <p:cNvCxnSpPr>
            <a:cxnSpLocks/>
            <a:stCxn id="99" idx="6"/>
            <a:endCxn id="104" idx="2"/>
          </p:cNvCxnSpPr>
          <p:nvPr/>
        </p:nvCxnSpPr>
        <p:spPr>
          <a:xfrm>
            <a:off x="3430376" y="2978179"/>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3" name="直線コネクタ 172">
            <a:extLst>
              <a:ext uri="{FF2B5EF4-FFF2-40B4-BE49-F238E27FC236}">
                <a16:creationId xmlns:a16="http://schemas.microsoft.com/office/drawing/2014/main" id="{54AF09C0-DD5F-4984-84EE-A62F99E930F1}"/>
              </a:ext>
            </a:extLst>
          </p:cNvPr>
          <p:cNvCxnSpPr>
            <a:cxnSpLocks/>
            <a:stCxn id="100" idx="6"/>
            <a:endCxn id="103" idx="2"/>
          </p:cNvCxnSpPr>
          <p:nvPr/>
        </p:nvCxnSpPr>
        <p:spPr>
          <a:xfrm flipV="1">
            <a:off x="3430376" y="2682986"/>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4" name="直線コネクタ 173">
            <a:extLst>
              <a:ext uri="{FF2B5EF4-FFF2-40B4-BE49-F238E27FC236}">
                <a16:creationId xmlns:a16="http://schemas.microsoft.com/office/drawing/2014/main" id="{32B6C4D9-0826-47B4-940E-8B7DBF38C58B}"/>
              </a:ext>
            </a:extLst>
          </p:cNvPr>
          <p:cNvCxnSpPr>
            <a:cxnSpLocks/>
            <a:stCxn id="101" idx="6"/>
            <a:endCxn id="103" idx="2"/>
          </p:cNvCxnSpPr>
          <p:nvPr/>
        </p:nvCxnSpPr>
        <p:spPr>
          <a:xfrm flipV="1">
            <a:off x="3430376" y="2682986"/>
            <a:ext cx="793702"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5" name="直線コネクタ 174">
            <a:extLst>
              <a:ext uri="{FF2B5EF4-FFF2-40B4-BE49-F238E27FC236}">
                <a16:creationId xmlns:a16="http://schemas.microsoft.com/office/drawing/2014/main" id="{5DF5BFA5-C1C9-4673-99D4-71A08C047422}"/>
              </a:ext>
            </a:extLst>
          </p:cNvPr>
          <p:cNvCxnSpPr>
            <a:cxnSpLocks/>
            <a:stCxn id="99" idx="6"/>
            <a:endCxn id="103" idx="2"/>
          </p:cNvCxnSpPr>
          <p:nvPr/>
        </p:nvCxnSpPr>
        <p:spPr>
          <a:xfrm flipV="1">
            <a:off x="3430376" y="2682986"/>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6" name="直線コネクタ 175">
            <a:extLst>
              <a:ext uri="{FF2B5EF4-FFF2-40B4-BE49-F238E27FC236}">
                <a16:creationId xmlns:a16="http://schemas.microsoft.com/office/drawing/2014/main" id="{FC3725C1-0BE9-456E-BF59-77119A23A9EC}"/>
              </a:ext>
            </a:extLst>
          </p:cNvPr>
          <p:cNvCxnSpPr>
            <a:cxnSpLocks/>
            <a:stCxn id="100" idx="6"/>
            <a:endCxn id="104" idx="2"/>
          </p:cNvCxnSpPr>
          <p:nvPr/>
        </p:nvCxnSpPr>
        <p:spPr>
          <a:xfrm flipV="1">
            <a:off x="3430376" y="2978179"/>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7" name="直線コネクタ 176">
            <a:extLst>
              <a:ext uri="{FF2B5EF4-FFF2-40B4-BE49-F238E27FC236}">
                <a16:creationId xmlns:a16="http://schemas.microsoft.com/office/drawing/2014/main" id="{1C4D3CF9-38D1-4B80-A1AA-32E0C5F18156}"/>
              </a:ext>
            </a:extLst>
          </p:cNvPr>
          <p:cNvCxnSpPr>
            <a:cxnSpLocks/>
            <a:stCxn id="100" idx="6"/>
            <a:endCxn id="105" idx="2"/>
          </p:cNvCxnSpPr>
          <p:nvPr/>
        </p:nvCxnSpPr>
        <p:spPr>
          <a:xfrm>
            <a:off x="3430376" y="3273372"/>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8" name="直線コネクタ 177">
            <a:extLst>
              <a:ext uri="{FF2B5EF4-FFF2-40B4-BE49-F238E27FC236}">
                <a16:creationId xmlns:a16="http://schemas.microsoft.com/office/drawing/2014/main" id="{B42EB8A5-309C-440B-AF79-694B23C41310}"/>
              </a:ext>
            </a:extLst>
          </p:cNvPr>
          <p:cNvCxnSpPr>
            <a:cxnSpLocks/>
            <a:stCxn id="101" idx="6"/>
            <a:endCxn id="105" idx="2"/>
          </p:cNvCxnSpPr>
          <p:nvPr/>
        </p:nvCxnSpPr>
        <p:spPr>
          <a:xfrm flipV="1">
            <a:off x="3430376" y="3273372"/>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9" name="直線コネクタ 178">
            <a:extLst>
              <a:ext uri="{FF2B5EF4-FFF2-40B4-BE49-F238E27FC236}">
                <a16:creationId xmlns:a16="http://schemas.microsoft.com/office/drawing/2014/main" id="{19440967-4086-4CB7-BD04-14A03829D4CF}"/>
              </a:ext>
            </a:extLst>
          </p:cNvPr>
          <p:cNvCxnSpPr>
            <a:cxnSpLocks/>
            <a:stCxn id="101" idx="6"/>
            <a:endCxn id="104" idx="2"/>
          </p:cNvCxnSpPr>
          <p:nvPr/>
        </p:nvCxnSpPr>
        <p:spPr>
          <a:xfrm flipV="1">
            <a:off x="3430376" y="2978179"/>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0" name="直線コネクタ 179">
            <a:extLst>
              <a:ext uri="{FF2B5EF4-FFF2-40B4-BE49-F238E27FC236}">
                <a16:creationId xmlns:a16="http://schemas.microsoft.com/office/drawing/2014/main" id="{1F6D6BF7-CAD0-40C5-83B0-122E529722BE}"/>
              </a:ext>
            </a:extLst>
          </p:cNvPr>
          <p:cNvCxnSpPr>
            <a:cxnSpLocks/>
            <a:stCxn id="98" idx="6"/>
            <a:endCxn id="105" idx="2"/>
          </p:cNvCxnSpPr>
          <p:nvPr/>
        </p:nvCxnSpPr>
        <p:spPr>
          <a:xfrm>
            <a:off x="3430376" y="2682986"/>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1" name="直線コネクタ 180">
            <a:extLst>
              <a:ext uri="{FF2B5EF4-FFF2-40B4-BE49-F238E27FC236}">
                <a16:creationId xmlns:a16="http://schemas.microsoft.com/office/drawing/2014/main" id="{A944D717-E6E2-45EC-A253-91B95BA44B67}"/>
              </a:ext>
            </a:extLst>
          </p:cNvPr>
          <p:cNvCxnSpPr>
            <a:cxnSpLocks/>
            <a:stCxn id="99" idx="6"/>
            <a:endCxn id="105" idx="2"/>
          </p:cNvCxnSpPr>
          <p:nvPr/>
        </p:nvCxnSpPr>
        <p:spPr>
          <a:xfrm>
            <a:off x="3430376" y="2978179"/>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2" name="直線コネクタ 181">
            <a:extLst>
              <a:ext uri="{FF2B5EF4-FFF2-40B4-BE49-F238E27FC236}">
                <a16:creationId xmlns:a16="http://schemas.microsoft.com/office/drawing/2014/main" id="{B97778A9-0107-4A7D-AEA2-D0738D8264FB}"/>
              </a:ext>
            </a:extLst>
          </p:cNvPr>
          <p:cNvCxnSpPr>
            <a:cxnSpLocks/>
            <a:stCxn id="103" idx="6"/>
            <a:endCxn id="119" idx="2"/>
          </p:cNvCxnSpPr>
          <p:nvPr/>
        </p:nvCxnSpPr>
        <p:spPr>
          <a:xfrm>
            <a:off x="4441882" y="2682986"/>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3" name="直線コネクタ 182">
            <a:extLst>
              <a:ext uri="{FF2B5EF4-FFF2-40B4-BE49-F238E27FC236}">
                <a16:creationId xmlns:a16="http://schemas.microsoft.com/office/drawing/2014/main" id="{630AFACA-6CD5-4D2C-A174-93EB59F9AAC0}"/>
              </a:ext>
            </a:extLst>
          </p:cNvPr>
          <p:cNvCxnSpPr>
            <a:cxnSpLocks/>
            <a:stCxn id="103" idx="6"/>
            <a:endCxn id="118" idx="2"/>
          </p:cNvCxnSpPr>
          <p:nvPr/>
        </p:nvCxnSpPr>
        <p:spPr>
          <a:xfrm>
            <a:off x="4441882" y="2682986"/>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4" name="直線コネクタ 183">
            <a:extLst>
              <a:ext uri="{FF2B5EF4-FFF2-40B4-BE49-F238E27FC236}">
                <a16:creationId xmlns:a16="http://schemas.microsoft.com/office/drawing/2014/main" id="{6512F7DE-053D-4FA2-9C81-E7CD307BD9CA}"/>
              </a:ext>
            </a:extLst>
          </p:cNvPr>
          <p:cNvCxnSpPr>
            <a:cxnSpLocks/>
            <a:stCxn id="115" idx="6"/>
            <a:endCxn id="109" idx="2"/>
          </p:cNvCxnSpPr>
          <p:nvPr/>
        </p:nvCxnSpPr>
        <p:spPr>
          <a:xfrm>
            <a:off x="5190166" y="253538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5" name="直線コネクタ 184">
            <a:extLst>
              <a:ext uri="{FF2B5EF4-FFF2-40B4-BE49-F238E27FC236}">
                <a16:creationId xmlns:a16="http://schemas.microsoft.com/office/drawing/2014/main" id="{FF183630-49D7-4E3C-98A8-55BDF03F0F92}"/>
              </a:ext>
            </a:extLst>
          </p:cNvPr>
          <p:cNvCxnSpPr>
            <a:cxnSpLocks/>
            <a:stCxn id="105" idx="6"/>
            <a:endCxn id="116" idx="2"/>
          </p:cNvCxnSpPr>
          <p:nvPr/>
        </p:nvCxnSpPr>
        <p:spPr>
          <a:xfrm flipV="1">
            <a:off x="4441882" y="2830582"/>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6" name="直線コネクタ 185">
            <a:extLst>
              <a:ext uri="{FF2B5EF4-FFF2-40B4-BE49-F238E27FC236}">
                <a16:creationId xmlns:a16="http://schemas.microsoft.com/office/drawing/2014/main" id="{F988E6C7-F161-4A59-8350-B9996063A303}"/>
              </a:ext>
            </a:extLst>
          </p:cNvPr>
          <p:cNvCxnSpPr>
            <a:cxnSpLocks/>
            <a:stCxn id="110" idx="2"/>
            <a:endCxn id="119" idx="6"/>
          </p:cNvCxnSpPr>
          <p:nvPr/>
        </p:nvCxnSpPr>
        <p:spPr>
          <a:xfrm flipH="1">
            <a:off x="5190166" y="2978179"/>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7" name="直線コネクタ 186">
            <a:extLst>
              <a:ext uri="{FF2B5EF4-FFF2-40B4-BE49-F238E27FC236}">
                <a16:creationId xmlns:a16="http://schemas.microsoft.com/office/drawing/2014/main" id="{002357A6-0568-4D70-A2BD-4A2C1FD099E0}"/>
              </a:ext>
            </a:extLst>
          </p:cNvPr>
          <p:cNvCxnSpPr>
            <a:cxnSpLocks/>
            <a:stCxn id="117" idx="2"/>
            <a:endCxn id="105" idx="6"/>
          </p:cNvCxnSpPr>
          <p:nvPr/>
        </p:nvCxnSpPr>
        <p:spPr>
          <a:xfrm flipH="1">
            <a:off x="4441882" y="312577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8" name="直線コネクタ 187">
            <a:extLst>
              <a:ext uri="{FF2B5EF4-FFF2-40B4-BE49-F238E27FC236}">
                <a16:creationId xmlns:a16="http://schemas.microsoft.com/office/drawing/2014/main" id="{71E89A23-B283-48A6-8605-7CA78938D0CC}"/>
              </a:ext>
            </a:extLst>
          </p:cNvPr>
          <p:cNvCxnSpPr>
            <a:cxnSpLocks/>
            <a:stCxn id="109" idx="2"/>
            <a:endCxn id="116" idx="6"/>
          </p:cNvCxnSpPr>
          <p:nvPr/>
        </p:nvCxnSpPr>
        <p:spPr>
          <a:xfrm flipH="1">
            <a:off x="5190166" y="268298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9" name="直線コネクタ 188">
            <a:extLst>
              <a:ext uri="{FF2B5EF4-FFF2-40B4-BE49-F238E27FC236}">
                <a16:creationId xmlns:a16="http://schemas.microsoft.com/office/drawing/2014/main" id="{90513C6B-88BE-4F31-936B-C8E003F4523C}"/>
              </a:ext>
            </a:extLst>
          </p:cNvPr>
          <p:cNvCxnSpPr>
            <a:cxnSpLocks/>
            <a:stCxn id="109" idx="2"/>
            <a:endCxn id="117" idx="6"/>
          </p:cNvCxnSpPr>
          <p:nvPr/>
        </p:nvCxnSpPr>
        <p:spPr>
          <a:xfrm flipH="1">
            <a:off x="5190166" y="2682986"/>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0" name="直線コネクタ 189">
            <a:extLst>
              <a:ext uri="{FF2B5EF4-FFF2-40B4-BE49-F238E27FC236}">
                <a16:creationId xmlns:a16="http://schemas.microsoft.com/office/drawing/2014/main" id="{B0459A08-FBD3-44E6-8551-574DA9D6047E}"/>
              </a:ext>
            </a:extLst>
          </p:cNvPr>
          <p:cNvCxnSpPr>
            <a:cxnSpLocks/>
            <a:stCxn id="109" idx="2"/>
            <a:endCxn id="118" idx="6"/>
          </p:cNvCxnSpPr>
          <p:nvPr/>
        </p:nvCxnSpPr>
        <p:spPr>
          <a:xfrm flipH="1">
            <a:off x="5190166" y="2682986"/>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1" name="直線コネクタ 190">
            <a:extLst>
              <a:ext uri="{FF2B5EF4-FFF2-40B4-BE49-F238E27FC236}">
                <a16:creationId xmlns:a16="http://schemas.microsoft.com/office/drawing/2014/main" id="{EA91C7C2-7674-4858-AA9C-954A668388E9}"/>
              </a:ext>
            </a:extLst>
          </p:cNvPr>
          <p:cNvCxnSpPr>
            <a:cxnSpLocks/>
            <a:stCxn id="110" idx="2"/>
            <a:endCxn id="119" idx="6"/>
          </p:cNvCxnSpPr>
          <p:nvPr/>
        </p:nvCxnSpPr>
        <p:spPr>
          <a:xfrm flipH="1">
            <a:off x="5190166" y="2978179"/>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2" name="直線コネクタ 191">
            <a:extLst>
              <a:ext uri="{FF2B5EF4-FFF2-40B4-BE49-F238E27FC236}">
                <a16:creationId xmlns:a16="http://schemas.microsoft.com/office/drawing/2014/main" id="{2BA1C82A-DB7C-4764-BC0C-C3F0FA9DDFF3}"/>
              </a:ext>
            </a:extLst>
          </p:cNvPr>
          <p:cNvCxnSpPr>
            <a:cxnSpLocks/>
            <a:stCxn id="110" idx="2"/>
            <a:endCxn id="118" idx="6"/>
          </p:cNvCxnSpPr>
          <p:nvPr/>
        </p:nvCxnSpPr>
        <p:spPr>
          <a:xfrm flipH="1">
            <a:off x="5190166" y="2978179"/>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3" name="直線コネクタ 192">
            <a:extLst>
              <a:ext uri="{FF2B5EF4-FFF2-40B4-BE49-F238E27FC236}">
                <a16:creationId xmlns:a16="http://schemas.microsoft.com/office/drawing/2014/main" id="{CEB5B6C0-4C46-43BC-9EF3-E055C9D3F54E}"/>
              </a:ext>
            </a:extLst>
          </p:cNvPr>
          <p:cNvCxnSpPr>
            <a:cxnSpLocks/>
            <a:stCxn id="110" idx="2"/>
            <a:endCxn id="117" idx="6"/>
          </p:cNvCxnSpPr>
          <p:nvPr/>
        </p:nvCxnSpPr>
        <p:spPr>
          <a:xfrm flipH="1">
            <a:off x="5190166" y="297817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4" name="直線コネクタ 193">
            <a:extLst>
              <a:ext uri="{FF2B5EF4-FFF2-40B4-BE49-F238E27FC236}">
                <a16:creationId xmlns:a16="http://schemas.microsoft.com/office/drawing/2014/main" id="{57C98597-178F-4321-8A9B-6DBDAE658FCE}"/>
              </a:ext>
            </a:extLst>
          </p:cNvPr>
          <p:cNvCxnSpPr>
            <a:cxnSpLocks/>
            <a:stCxn id="110" idx="2"/>
            <a:endCxn id="116" idx="6"/>
          </p:cNvCxnSpPr>
          <p:nvPr/>
        </p:nvCxnSpPr>
        <p:spPr>
          <a:xfrm flipH="1" flipV="1">
            <a:off x="5190166" y="283058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5" name="直線コネクタ 194">
            <a:extLst>
              <a:ext uri="{FF2B5EF4-FFF2-40B4-BE49-F238E27FC236}">
                <a16:creationId xmlns:a16="http://schemas.microsoft.com/office/drawing/2014/main" id="{FEB9D70B-D67F-4C15-BA94-4CC0E93B9117}"/>
              </a:ext>
            </a:extLst>
          </p:cNvPr>
          <p:cNvCxnSpPr>
            <a:cxnSpLocks/>
            <a:stCxn id="110" idx="2"/>
            <a:endCxn id="115" idx="6"/>
          </p:cNvCxnSpPr>
          <p:nvPr/>
        </p:nvCxnSpPr>
        <p:spPr>
          <a:xfrm flipH="1" flipV="1">
            <a:off x="5190166" y="2535389"/>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6" name="直線コネクタ 195">
            <a:extLst>
              <a:ext uri="{FF2B5EF4-FFF2-40B4-BE49-F238E27FC236}">
                <a16:creationId xmlns:a16="http://schemas.microsoft.com/office/drawing/2014/main" id="{1168CD3D-985D-4898-8E98-367F93F4953E}"/>
              </a:ext>
            </a:extLst>
          </p:cNvPr>
          <p:cNvCxnSpPr>
            <a:cxnSpLocks/>
            <a:stCxn id="111" idx="2"/>
            <a:endCxn id="115" idx="6"/>
          </p:cNvCxnSpPr>
          <p:nvPr/>
        </p:nvCxnSpPr>
        <p:spPr>
          <a:xfrm flipH="1" flipV="1">
            <a:off x="5190166" y="2535389"/>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7" name="直線コネクタ 196">
            <a:extLst>
              <a:ext uri="{FF2B5EF4-FFF2-40B4-BE49-F238E27FC236}">
                <a16:creationId xmlns:a16="http://schemas.microsoft.com/office/drawing/2014/main" id="{DDB99F84-B11F-4E51-AE35-DA3756DABA7D}"/>
              </a:ext>
            </a:extLst>
          </p:cNvPr>
          <p:cNvCxnSpPr>
            <a:cxnSpLocks/>
            <a:stCxn id="111" idx="2"/>
            <a:endCxn id="116" idx="6"/>
          </p:cNvCxnSpPr>
          <p:nvPr/>
        </p:nvCxnSpPr>
        <p:spPr>
          <a:xfrm flipH="1" flipV="1">
            <a:off x="5190166" y="2830582"/>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8" name="直線コネクタ 197">
            <a:extLst>
              <a:ext uri="{FF2B5EF4-FFF2-40B4-BE49-F238E27FC236}">
                <a16:creationId xmlns:a16="http://schemas.microsoft.com/office/drawing/2014/main" id="{394ACC34-FFF1-403D-A6E6-81408A6CECDB}"/>
              </a:ext>
            </a:extLst>
          </p:cNvPr>
          <p:cNvCxnSpPr>
            <a:cxnSpLocks/>
            <a:stCxn id="111" idx="2"/>
            <a:endCxn id="117" idx="6"/>
          </p:cNvCxnSpPr>
          <p:nvPr/>
        </p:nvCxnSpPr>
        <p:spPr>
          <a:xfrm flipH="1" flipV="1">
            <a:off x="5190166" y="312577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9" name="直線コネクタ 198">
            <a:extLst>
              <a:ext uri="{FF2B5EF4-FFF2-40B4-BE49-F238E27FC236}">
                <a16:creationId xmlns:a16="http://schemas.microsoft.com/office/drawing/2014/main" id="{BCD5942A-3049-4649-B799-22BF0051E454}"/>
              </a:ext>
            </a:extLst>
          </p:cNvPr>
          <p:cNvCxnSpPr>
            <a:cxnSpLocks/>
            <a:stCxn id="111" idx="2"/>
            <a:endCxn id="118" idx="6"/>
          </p:cNvCxnSpPr>
          <p:nvPr/>
        </p:nvCxnSpPr>
        <p:spPr>
          <a:xfrm flipH="1">
            <a:off x="5190166" y="327337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0" name="直線コネクタ 199">
            <a:extLst>
              <a:ext uri="{FF2B5EF4-FFF2-40B4-BE49-F238E27FC236}">
                <a16:creationId xmlns:a16="http://schemas.microsoft.com/office/drawing/2014/main" id="{E31687B8-3335-4E10-A390-47F12F7ACFD5}"/>
              </a:ext>
            </a:extLst>
          </p:cNvPr>
          <p:cNvCxnSpPr>
            <a:cxnSpLocks/>
            <a:stCxn id="111" idx="2"/>
            <a:endCxn id="119" idx="6"/>
          </p:cNvCxnSpPr>
          <p:nvPr/>
        </p:nvCxnSpPr>
        <p:spPr>
          <a:xfrm flipH="1">
            <a:off x="5190166" y="3273372"/>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1" name="直線コネクタ 200">
            <a:extLst>
              <a:ext uri="{FF2B5EF4-FFF2-40B4-BE49-F238E27FC236}">
                <a16:creationId xmlns:a16="http://schemas.microsoft.com/office/drawing/2014/main" id="{7CE778BC-BCF9-4D96-9CB9-8EE31BBD9D45}"/>
              </a:ext>
            </a:extLst>
          </p:cNvPr>
          <p:cNvCxnSpPr>
            <a:cxnSpLocks/>
            <a:stCxn id="112" idx="2"/>
            <a:endCxn id="119" idx="6"/>
          </p:cNvCxnSpPr>
          <p:nvPr/>
        </p:nvCxnSpPr>
        <p:spPr>
          <a:xfrm flipH="1">
            <a:off x="5190166" y="3568566"/>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2" name="直線コネクタ 201">
            <a:extLst>
              <a:ext uri="{FF2B5EF4-FFF2-40B4-BE49-F238E27FC236}">
                <a16:creationId xmlns:a16="http://schemas.microsoft.com/office/drawing/2014/main" id="{38D0549C-F1B8-4202-B244-ECDACFF0E5CC}"/>
              </a:ext>
            </a:extLst>
          </p:cNvPr>
          <p:cNvCxnSpPr>
            <a:cxnSpLocks/>
            <a:stCxn id="113" idx="2"/>
            <a:endCxn id="119" idx="6"/>
          </p:cNvCxnSpPr>
          <p:nvPr/>
        </p:nvCxnSpPr>
        <p:spPr>
          <a:xfrm flipH="1" flipV="1">
            <a:off x="5190166" y="3716162"/>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3" name="直線コネクタ 202">
            <a:extLst>
              <a:ext uri="{FF2B5EF4-FFF2-40B4-BE49-F238E27FC236}">
                <a16:creationId xmlns:a16="http://schemas.microsoft.com/office/drawing/2014/main" id="{BF6C2744-6152-4B43-AA27-148D02113978}"/>
              </a:ext>
            </a:extLst>
          </p:cNvPr>
          <p:cNvCxnSpPr>
            <a:cxnSpLocks/>
            <a:stCxn id="112" idx="2"/>
            <a:endCxn id="118" idx="6"/>
          </p:cNvCxnSpPr>
          <p:nvPr/>
        </p:nvCxnSpPr>
        <p:spPr>
          <a:xfrm flipH="1" flipV="1">
            <a:off x="5190166" y="3420969"/>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4" name="直線コネクタ 203">
            <a:extLst>
              <a:ext uri="{FF2B5EF4-FFF2-40B4-BE49-F238E27FC236}">
                <a16:creationId xmlns:a16="http://schemas.microsoft.com/office/drawing/2014/main" id="{273DD9AD-4EB6-4A2D-B50C-DF2C396EB15D}"/>
              </a:ext>
            </a:extLst>
          </p:cNvPr>
          <p:cNvCxnSpPr>
            <a:cxnSpLocks/>
            <a:stCxn id="112" idx="2"/>
            <a:endCxn id="117" idx="6"/>
          </p:cNvCxnSpPr>
          <p:nvPr/>
        </p:nvCxnSpPr>
        <p:spPr>
          <a:xfrm flipH="1" flipV="1">
            <a:off x="5190166" y="3125776"/>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5" name="直線コネクタ 204">
            <a:extLst>
              <a:ext uri="{FF2B5EF4-FFF2-40B4-BE49-F238E27FC236}">
                <a16:creationId xmlns:a16="http://schemas.microsoft.com/office/drawing/2014/main" id="{C03A48A9-4D33-4E4B-94BD-B01D6FED3CCB}"/>
              </a:ext>
            </a:extLst>
          </p:cNvPr>
          <p:cNvCxnSpPr>
            <a:cxnSpLocks/>
            <a:stCxn id="112" idx="2"/>
            <a:endCxn id="116" idx="6"/>
          </p:cNvCxnSpPr>
          <p:nvPr/>
        </p:nvCxnSpPr>
        <p:spPr>
          <a:xfrm flipH="1" flipV="1">
            <a:off x="5190166" y="2830582"/>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6" name="直線コネクタ 205">
            <a:extLst>
              <a:ext uri="{FF2B5EF4-FFF2-40B4-BE49-F238E27FC236}">
                <a16:creationId xmlns:a16="http://schemas.microsoft.com/office/drawing/2014/main" id="{9317EBC2-61DF-484B-88D0-87ED81EB578A}"/>
              </a:ext>
            </a:extLst>
          </p:cNvPr>
          <p:cNvCxnSpPr>
            <a:cxnSpLocks/>
            <a:stCxn id="112" idx="2"/>
            <a:endCxn id="115" idx="6"/>
          </p:cNvCxnSpPr>
          <p:nvPr/>
        </p:nvCxnSpPr>
        <p:spPr>
          <a:xfrm flipH="1" flipV="1">
            <a:off x="5190166" y="2535389"/>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7" name="直線コネクタ 206">
            <a:extLst>
              <a:ext uri="{FF2B5EF4-FFF2-40B4-BE49-F238E27FC236}">
                <a16:creationId xmlns:a16="http://schemas.microsoft.com/office/drawing/2014/main" id="{0B03693B-07E4-4835-B3BC-2F51462C96BA}"/>
              </a:ext>
            </a:extLst>
          </p:cNvPr>
          <p:cNvCxnSpPr>
            <a:cxnSpLocks/>
            <a:stCxn id="113" idx="2"/>
            <a:endCxn id="115" idx="6"/>
          </p:cNvCxnSpPr>
          <p:nvPr/>
        </p:nvCxnSpPr>
        <p:spPr>
          <a:xfrm flipH="1" flipV="1">
            <a:off x="5190166" y="2535389"/>
            <a:ext cx="530481" cy="132837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8" name="直線コネクタ 207">
            <a:extLst>
              <a:ext uri="{FF2B5EF4-FFF2-40B4-BE49-F238E27FC236}">
                <a16:creationId xmlns:a16="http://schemas.microsoft.com/office/drawing/2014/main" id="{3B5215B1-D30D-4B26-B768-FF2BD289FA3A}"/>
              </a:ext>
            </a:extLst>
          </p:cNvPr>
          <p:cNvCxnSpPr>
            <a:cxnSpLocks/>
            <a:stCxn id="113" idx="2"/>
            <a:endCxn id="116" idx="6"/>
          </p:cNvCxnSpPr>
          <p:nvPr/>
        </p:nvCxnSpPr>
        <p:spPr>
          <a:xfrm flipH="1" flipV="1">
            <a:off x="5190166" y="2830582"/>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9" name="直線コネクタ 208">
            <a:extLst>
              <a:ext uri="{FF2B5EF4-FFF2-40B4-BE49-F238E27FC236}">
                <a16:creationId xmlns:a16="http://schemas.microsoft.com/office/drawing/2014/main" id="{3EDA2988-196C-4EB7-A9BF-74E660CF8938}"/>
              </a:ext>
            </a:extLst>
          </p:cNvPr>
          <p:cNvCxnSpPr>
            <a:cxnSpLocks/>
            <a:stCxn id="113" idx="2"/>
            <a:endCxn id="117" idx="6"/>
          </p:cNvCxnSpPr>
          <p:nvPr/>
        </p:nvCxnSpPr>
        <p:spPr>
          <a:xfrm flipH="1" flipV="1">
            <a:off x="5190166" y="3125776"/>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10" name="直線コネクタ 209">
            <a:extLst>
              <a:ext uri="{FF2B5EF4-FFF2-40B4-BE49-F238E27FC236}">
                <a16:creationId xmlns:a16="http://schemas.microsoft.com/office/drawing/2014/main" id="{1726B663-4C59-48CF-90C7-C3A8E357888D}"/>
              </a:ext>
            </a:extLst>
          </p:cNvPr>
          <p:cNvCxnSpPr>
            <a:cxnSpLocks/>
            <a:stCxn id="113" idx="2"/>
            <a:endCxn id="118" idx="6"/>
          </p:cNvCxnSpPr>
          <p:nvPr/>
        </p:nvCxnSpPr>
        <p:spPr>
          <a:xfrm flipH="1" flipV="1">
            <a:off x="5190166" y="3420969"/>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11" name="正方形/長方形 210">
                <a:extLst>
                  <a:ext uri="{FF2B5EF4-FFF2-40B4-BE49-F238E27FC236}">
                    <a16:creationId xmlns:a16="http://schemas.microsoft.com/office/drawing/2014/main" id="{F73A0E60-9BC0-4E1E-A391-294F2E797492}"/>
                  </a:ext>
                </a:extLst>
              </p:cNvPr>
              <p:cNvSpPr/>
              <p:nvPr/>
            </p:nvSpPr>
            <p:spPr>
              <a:xfrm>
                <a:off x="2821296" y="2440814"/>
                <a:ext cx="389994"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i="1" dirty="0">
                              <a:latin typeface="Cambria Math" panose="02040503050406030204" pitchFamily="18" charset="0"/>
                            </a:rPr>
                            <m:t>1</m:t>
                          </m:r>
                        </m:sub>
                      </m:sSub>
                    </m:oMath>
                  </m:oMathPara>
                </a14:m>
                <a:endParaRPr lang="ja-JP" altLang="en-US" dirty="0"/>
              </a:p>
            </p:txBody>
          </p:sp>
        </mc:Choice>
        <mc:Fallback xmlns="">
          <p:sp>
            <p:nvSpPr>
              <p:cNvPr id="211" name="正方形/長方形 210">
                <a:extLst>
                  <a:ext uri="{FF2B5EF4-FFF2-40B4-BE49-F238E27FC236}">
                    <a16:creationId xmlns:a16="http://schemas.microsoft.com/office/drawing/2014/main" id="{F73A0E60-9BC0-4E1E-A391-294F2E797492}"/>
                  </a:ext>
                </a:extLst>
              </p:cNvPr>
              <p:cNvSpPr>
                <a:spLocks noRot="1" noChangeAspect="1" noMove="1" noResize="1" noEditPoints="1" noAdjustHandles="1" noChangeArrowheads="1" noChangeShapeType="1" noTextEdit="1"/>
              </p:cNvSpPr>
              <p:nvPr/>
            </p:nvSpPr>
            <p:spPr>
              <a:xfrm>
                <a:off x="2821296" y="2440814"/>
                <a:ext cx="389994" cy="296120"/>
              </a:xfrm>
              <a:prstGeom prst="rect">
                <a:avLst/>
              </a:prstGeom>
              <a:blipFill>
                <a:blip r:embed="rId3"/>
                <a:stretch>
                  <a:fillRect b="-24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2" name="正方形/長方形 211">
                <a:extLst>
                  <a:ext uri="{FF2B5EF4-FFF2-40B4-BE49-F238E27FC236}">
                    <a16:creationId xmlns:a16="http://schemas.microsoft.com/office/drawing/2014/main" id="{DF80A963-481C-421A-A8B9-5D0C07F846CB}"/>
                  </a:ext>
                </a:extLst>
              </p:cNvPr>
              <p:cNvSpPr/>
              <p:nvPr/>
            </p:nvSpPr>
            <p:spPr>
              <a:xfrm>
                <a:off x="2821296" y="2742326"/>
                <a:ext cx="394262"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2</m:t>
                          </m:r>
                        </m:sub>
                      </m:sSub>
                    </m:oMath>
                  </m:oMathPara>
                </a14:m>
                <a:endParaRPr lang="ja-JP" altLang="en-US" dirty="0"/>
              </a:p>
            </p:txBody>
          </p:sp>
        </mc:Choice>
        <mc:Fallback xmlns="">
          <p:sp>
            <p:nvSpPr>
              <p:cNvPr id="212" name="正方形/長方形 211">
                <a:extLst>
                  <a:ext uri="{FF2B5EF4-FFF2-40B4-BE49-F238E27FC236}">
                    <a16:creationId xmlns:a16="http://schemas.microsoft.com/office/drawing/2014/main" id="{DF80A963-481C-421A-A8B9-5D0C07F846CB}"/>
                  </a:ext>
                </a:extLst>
              </p:cNvPr>
              <p:cNvSpPr>
                <a:spLocks noRot="1" noChangeAspect="1" noMove="1" noResize="1" noEditPoints="1" noAdjustHandles="1" noChangeArrowheads="1" noChangeShapeType="1" noTextEdit="1"/>
              </p:cNvSpPr>
              <p:nvPr/>
            </p:nvSpPr>
            <p:spPr>
              <a:xfrm>
                <a:off x="2821296" y="2742326"/>
                <a:ext cx="394262" cy="296120"/>
              </a:xfrm>
              <a:prstGeom prst="rect">
                <a:avLst/>
              </a:prstGeom>
              <a:blipFill>
                <a:blip r:embed="rId4"/>
                <a:stretch>
                  <a:fillRect b="-270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3" name="正方形/長方形 212">
                <a:extLst>
                  <a:ext uri="{FF2B5EF4-FFF2-40B4-BE49-F238E27FC236}">
                    <a16:creationId xmlns:a16="http://schemas.microsoft.com/office/drawing/2014/main" id="{3049FAF1-E0CE-4AFE-A057-7F91466A4E26}"/>
                  </a:ext>
                </a:extLst>
              </p:cNvPr>
              <p:cNvSpPr/>
              <p:nvPr/>
            </p:nvSpPr>
            <p:spPr>
              <a:xfrm>
                <a:off x="2821296" y="3043838"/>
                <a:ext cx="394262"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3</m:t>
                          </m:r>
                        </m:sub>
                      </m:sSub>
                    </m:oMath>
                  </m:oMathPara>
                </a14:m>
                <a:endParaRPr lang="ja-JP" altLang="en-US" dirty="0"/>
              </a:p>
            </p:txBody>
          </p:sp>
        </mc:Choice>
        <mc:Fallback xmlns="">
          <p:sp>
            <p:nvSpPr>
              <p:cNvPr id="213" name="正方形/長方形 212">
                <a:extLst>
                  <a:ext uri="{FF2B5EF4-FFF2-40B4-BE49-F238E27FC236}">
                    <a16:creationId xmlns:a16="http://schemas.microsoft.com/office/drawing/2014/main" id="{3049FAF1-E0CE-4AFE-A057-7F91466A4E26}"/>
                  </a:ext>
                </a:extLst>
              </p:cNvPr>
              <p:cNvSpPr>
                <a:spLocks noRot="1" noChangeAspect="1" noMove="1" noResize="1" noEditPoints="1" noAdjustHandles="1" noChangeArrowheads="1" noChangeShapeType="1" noTextEdit="1"/>
              </p:cNvSpPr>
              <p:nvPr/>
            </p:nvSpPr>
            <p:spPr>
              <a:xfrm>
                <a:off x="2821296" y="3043838"/>
                <a:ext cx="394262" cy="296120"/>
              </a:xfrm>
              <a:prstGeom prst="rect">
                <a:avLst/>
              </a:prstGeom>
              <a:blipFill>
                <a:blip r:embed="rId5"/>
                <a:stretch>
                  <a:fillRect b="-24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4" name="正方形/長方形 213">
                <a:extLst>
                  <a:ext uri="{FF2B5EF4-FFF2-40B4-BE49-F238E27FC236}">
                    <a16:creationId xmlns:a16="http://schemas.microsoft.com/office/drawing/2014/main" id="{12367170-F2D5-4021-A9D3-8A49BDAE8A88}"/>
                  </a:ext>
                </a:extLst>
              </p:cNvPr>
              <p:cNvSpPr/>
              <p:nvPr/>
            </p:nvSpPr>
            <p:spPr>
              <a:xfrm>
                <a:off x="2821296" y="3345349"/>
                <a:ext cx="394262"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4</m:t>
                          </m:r>
                        </m:sub>
                      </m:sSub>
                    </m:oMath>
                  </m:oMathPara>
                </a14:m>
                <a:endParaRPr lang="ja-JP" altLang="en-US" dirty="0"/>
              </a:p>
            </p:txBody>
          </p:sp>
        </mc:Choice>
        <mc:Fallback xmlns="">
          <p:sp>
            <p:nvSpPr>
              <p:cNvPr id="214" name="正方形/長方形 213">
                <a:extLst>
                  <a:ext uri="{FF2B5EF4-FFF2-40B4-BE49-F238E27FC236}">
                    <a16:creationId xmlns:a16="http://schemas.microsoft.com/office/drawing/2014/main" id="{12367170-F2D5-4021-A9D3-8A49BDAE8A88}"/>
                  </a:ext>
                </a:extLst>
              </p:cNvPr>
              <p:cNvSpPr>
                <a:spLocks noRot="1" noChangeAspect="1" noMove="1" noResize="1" noEditPoints="1" noAdjustHandles="1" noChangeArrowheads="1" noChangeShapeType="1" noTextEdit="1"/>
              </p:cNvSpPr>
              <p:nvPr/>
            </p:nvSpPr>
            <p:spPr>
              <a:xfrm>
                <a:off x="2821296" y="3345349"/>
                <a:ext cx="394262" cy="296120"/>
              </a:xfrm>
              <a:prstGeom prst="rect">
                <a:avLst/>
              </a:prstGeom>
              <a:blipFill>
                <a:blip r:embed="rId6"/>
                <a:stretch>
                  <a:fillRect b="-270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5" name="正方形/長方形 214">
                <a:extLst>
                  <a:ext uri="{FF2B5EF4-FFF2-40B4-BE49-F238E27FC236}">
                    <a16:creationId xmlns:a16="http://schemas.microsoft.com/office/drawing/2014/main" id="{10162EF9-B7E1-4712-8C5C-5901DC0A6850}"/>
                  </a:ext>
                </a:extLst>
              </p:cNvPr>
              <p:cNvSpPr/>
              <p:nvPr/>
            </p:nvSpPr>
            <p:spPr>
              <a:xfrm>
                <a:off x="8433230" y="2582404"/>
                <a:ext cx="391331"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𝑦</m:t>
                          </m:r>
                        </m:e>
                        <m:sub>
                          <m:r>
                            <a:rPr kumimoji="1" lang="en-US" altLang="ja-JP" i="1" dirty="0">
                              <a:latin typeface="Cambria Math" panose="02040503050406030204" pitchFamily="18" charset="0"/>
                            </a:rPr>
                            <m:t>1</m:t>
                          </m:r>
                        </m:sub>
                      </m:sSub>
                    </m:oMath>
                  </m:oMathPara>
                </a14:m>
                <a:endParaRPr lang="ja-JP" altLang="en-US" dirty="0"/>
              </a:p>
            </p:txBody>
          </p:sp>
        </mc:Choice>
        <mc:Fallback xmlns="">
          <p:sp>
            <p:nvSpPr>
              <p:cNvPr id="215" name="正方形/長方形 214">
                <a:extLst>
                  <a:ext uri="{FF2B5EF4-FFF2-40B4-BE49-F238E27FC236}">
                    <a16:creationId xmlns:a16="http://schemas.microsoft.com/office/drawing/2014/main" id="{10162EF9-B7E1-4712-8C5C-5901DC0A6850}"/>
                  </a:ext>
                </a:extLst>
              </p:cNvPr>
              <p:cNvSpPr>
                <a:spLocks noRot="1" noChangeAspect="1" noMove="1" noResize="1" noEditPoints="1" noAdjustHandles="1" noChangeArrowheads="1" noChangeShapeType="1" noTextEdit="1"/>
              </p:cNvSpPr>
              <p:nvPr/>
            </p:nvSpPr>
            <p:spPr>
              <a:xfrm>
                <a:off x="8433230" y="2582404"/>
                <a:ext cx="391331" cy="296120"/>
              </a:xfrm>
              <a:prstGeom prst="rect">
                <a:avLst/>
              </a:prstGeom>
              <a:blipFill>
                <a:blip r:embed="rId7"/>
                <a:stretch>
                  <a:fillRect b="-354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6" name="正方形/長方形 215">
                <a:extLst>
                  <a:ext uri="{FF2B5EF4-FFF2-40B4-BE49-F238E27FC236}">
                    <a16:creationId xmlns:a16="http://schemas.microsoft.com/office/drawing/2014/main" id="{EAD6273D-84DB-4011-AE12-97CC8ECC3964}"/>
                  </a:ext>
                </a:extLst>
              </p:cNvPr>
              <p:cNvSpPr/>
              <p:nvPr/>
            </p:nvSpPr>
            <p:spPr>
              <a:xfrm>
                <a:off x="8433230" y="2887307"/>
                <a:ext cx="395598"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𝑦</m:t>
                          </m:r>
                        </m:e>
                        <m:sub>
                          <m:r>
                            <a:rPr kumimoji="1" lang="en-US" altLang="ja-JP" b="0" i="1" dirty="0" smtClean="0">
                              <a:latin typeface="Cambria Math" panose="02040503050406030204" pitchFamily="18" charset="0"/>
                            </a:rPr>
                            <m:t>2</m:t>
                          </m:r>
                        </m:sub>
                      </m:sSub>
                    </m:oMath>
                  </m:oMathPara>
                </a14:m>
                <a:endParaRPr lang="ja-JP" altLang="en-US" dirty="0"/>
              </a:p>
            </p:txBody>
          </p:sp>
        </mc:Choice>
        <mc:Fallback xmlns="">
          <p:sp>
            <p:nvSpPr>
              <p:cNvPr id="216" name="正方形/長方形 215">
                <a:extLst>
                  <a:ext uri="{FF2B5EF4-FFF2-40B4-BE49-F238E27FC236}">
                    <a16:creationId xmlns:a16="http://schemas.microsoft.com/office/drawing/2014/main" id="{EAD6273D-84DB-4011-AE12-97CC8ECC3964}"/>
                  </a:ext>
                </a:extLst>
              </p:cNvPr>
              <p:cNvSpPr>
                <a:spLocks noRot="1" noChangeAspect="1" noMove="1" noResize="1" noEditPoints="1" noAdjustHandles="1" noChangeArrowheads="1" noChangeShapeType="1" noTextEdit="1"/>
              </p:cNvSpPr>
              <p:nvPr/>
            </p:nvSpPr>
            <p:spPr>
              <a:xfrm>
                <a:off x="8433230" y="2887307"/>
                <a:ext cx="395598" cy="296120"/>
              </a:xfrm>
              <a:prstGeom prst="rect">
                <a:avLst/>
              </a:prstGeom>
              <a:blipFill>
                <a:blip r:embed="rId8"/>
                <a:stretch>
                  <a:fillRect b="-354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7" name="正方形/長方形 216">
                <a:extLst>
                  <a:ext uri="{FF2B5EF4-FFF2-40B4-BE49-F238E27FC236}">
                    <a16:creationId xmlns:a16="http://schemas.microsoft.com/office/drawing/2014/main" id="{B0DA2F22-E7E1-4642-9DCA-40C07C6C7409}"/>
                  </a:ext>
                </a:extLst>
              </p:cNvPr>
              <p:cNvSpPr/>
              <p:nvPr/>
            </p:nvSpPr>
            <p:spPr>
              <a:xfrm>
                <a:off x="8433230" y="3192209"/>
                <a:ext cx="395598"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𝑦</m:t>
                          </m:r>
                        </m:e>
                        <m:sub>
                          <m:r>
                            <a:rPr kumimoji="1" lang="en-US" altLang="ja-JP" b="0" i="1" dirty="0" smtClean="0">
                              <a:latin typeface="Cambria Math" panose="02040503050406030204" pitchFamily="18" charset="0"/>
                            </a:rPr>
                            <m:t>3</m:t>
                          </m:r>
                        </m:sub>
                      </m:sSub>
                    </m:oMath>
                  </m:oMathPara>
                </a14:m>
                <a:endParaRPr lang="ja-JP" altLang="en-US" dirty="0"/>
              </a:p>
            </p:txBody>
          </p:sp>
        </mc:Choice>
        <mc:Fallback xmlns="">
          <p:sp>
            <p:nvSpPr>
              <p:cNvPr id="217" name="正方形/長方形 216">
                <a:extLst>
                  <a:ext uri="{FF2B5EF4-FFF2-40B4-BE49-F238E27FC236}">
                    <a16:creationId xmlns:a16="http://schemas.microsoft.com/office/drawing/2014/main" id="{B0DA2F22-E7E1-4642-9DCA-40C07C6C7409}"/>
                  </a:ext>
                </a:extLst>
              </p:cNvPr>
              <p:cNvSpPr>
                <a:spLocks noRot="1" noChangeAspect="1" noMove="1" noResize="1" noEditPoints="1" noAdjustHandles="1" noChangeArrowheads="1" noChangeShapeType="1" noTextEdit="1"/>
              </p:cNvSpPr>
              <p:nvPr/>
            </p:nvSpPr>
            <p:spPr>
              <a:xfrm>
                <a:off x="8433230" y="3192209"/>
                <a:ext cx="395598" cy="296120"/>
              </a:xfrm>
              <a:prstGeom prst="rect">
                <a:avLst/>
              </a:prstGeom>
              <a:blipFill>
                <a:blip r:embed="rId9"/>
                <a:stretch>
                  <a:fillRect b="-35417"/>
                </a:stretch>
              </a:blipFill>
            </p:spPr>
            <p:txBody>
              <a:bodyPr/>
              <a:lstStyle/>
              <a:p>
                <a:r>
                  <a:rPr lang="ja-JP" altLang="en-US">
                    <a:noFill/>
                  </a:rPr>
                  <a:t> </a:t>
                </a:r>
              </a:p>
            </p:txBody>
          </p:sp>
        </mc:Fallback>
      </mc:AlternateContent>
      <p:sp>
        <p:nvSpPr>
          <p:cNvPr id="218" name="テキスト ボックス 217">
            <a:extLst>
              <a:ext uri="{FF2B5EF4-FFF2-40B4-BE49-F238E27FC236}">
                <a16:creationId xmlns:a16="http://schemas.microsoft.com/office/drawing/2014/main" id="{13B63DE7-586B-4C4D-9511-CF9534C59F28}"/>
              </a:ext>
            </a:extLst>
          </p:cNvPr>
          <p:cNvSpPr txBox="1"/>
          <p:nvPr/>
        </p:nvSpPr>
        <p:spPr>
          <a:xfrm>
            <a:off x="772405" y="874862"/>
            <a:ext cx="10647189" cy="791755"/>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ニューラルネットワークは入力値を人工ニューロンで計算しながら先へ伝えていく。</a:t>
            </a:r>
            <a:endParaRPr lang="en-US" altLang="ja-JP" sz="1800" dirty="0"/>
          </a:p>
          <a:p>
            <a:pPr>
              <a:lnSpc>
                <a:spcPct val="130000"/>
              </a:lnSpc>
            </a:pPr>
            <a:r>
              <a:rPr lang="ja-JP" altLang="en-US" sz="1800" dirty="0"/>
              <a:t>最終的な予測は出力層に回帰・分類のタスクに合わせ結果を出力する。</a:t>
            </a:r>
          </a:p>
        </p:txBody>
      </p:sp>
      <p:sp>
        <p:nvSpPr>
          <p:cNvPr id="220" name="テキスト ボックス 219">
            <a:extLst>
              <a:ext uri="{FF2B5EF4-FFF2-40B4-BE49-F238E27FC236}">
                <a16:creationId xmlns:a16="http://schemas.microsoft.com/office/drawing/2014/main" id="{0426DC45-7167-4185-A07C-30E8E0E9AE5B}"/>
              </a:ext>
            </a:extLst>
          </p:cNvPr>
          <p:cNvSpPr txBox="1"/>
          <p:nvPr/>
        </p:nvSpPr>
        <p:spPr>
          <a:xfrm>
            <a:off x="1022798" y="2590651"/>
            <a:ext cx="1738382" cy="1015663"/>
          </a:xfrm>
          <a:prstGeom prst="rect">
            <a:avLst/>
          </a:prstGeom>
          <a:noFill/>
        </p:spPr>
        <p:txBody>
          <a:bodyPr wrap="square">
            <a:spAutoFit/>
          </a:bodyPr>
          <a:lstStyle/>
          <a:p>
            <a:r>
              <a:rPr lang="ja-JP" altLang="en-US" sz="1200" b="1" dirty="0">
                <a:solidFill>
                  <a:srgbClr val="494949"/>
                </a:solidFill>
              </a:rPr>
              <a:t>説明変数</a:t>
            </a:r>
            <a:endParaRPr lang="en-US" altLang="ja-JP" sz="1200" b="1" dirty="0">
              <a:solidFill>
                <a:srgbClr val="494949"/>
              </a:solidFill>
            </a:endParaRPr>
          </a:p>
          <a:p>
            <a:r>
              <a:rPr lang="en-US" altLang="ja-JP" sz="1200" b="1" dirty="0">
                <a:solidFill>
                  <a:srgbClr val="494949"/>
                </a:solidFill>
              </a:rPr>
              <a:t>x1:petal length  4.2</a:t>
            </a:r>
          </a:p>
          <a:p>
            <a:r>
              <a:rPr lang="en-US" altLang="ja-JP" sz="1200" b="1" dirty="0">
                <a:solidFill>
                  <a:srgbClr val="494949"/>
                </a:solidFill>
              </a:rPr>
              <a:t>x2:petal width   5.1</a:t>
            </a:r>
          </a:p>
          <a:p>
            <a:r>
              <a:rPr lang="en-US" altLang="ja-JP" sz="1200" b="1" dirty="0">
                <a:solidFill>
                  <a:srgbClr val="494949"/>
                </a:solidFill>
              </a:rPr>
              <a:t>x3:sepal length 6.2</a:t>
            </a:r>
          </a:p>
          <a:p>
            <a:r>
              <a:rPr lang="en-US" altLang="ja-JP" sz="1200" b="1" dirty="0">
                <a:solidFill>
                  <a:srgbClr val="494949"/>
                </a:solidFill>
              </a:rPr>
              <a:t>x4:sepal width  5.2</a:t>
            </a:r>
          </a:p>
        </p:txBody>
      </p:sp>
      <p:sp>
        <p:nvSpPr>
          <p:cNvPr id="221" name="テキスト ボックス 220">
            <a:extLst>
              <a:ext uri="{FF2B5EF4-FFF2-40B4-BE49-F238E27FC236}">
                <a16:creationId xmlns:a16="http://schemas.microsoft.com/office/drawing/2014/main" id="{B2D2B659-01CA-421A-81D9-67A3AA01F700}"/>
              </a:ext>
            </a:extLst>
          </p:cNvPr>
          <p:cNvSpPr txBox="1"/>
          <p:nvPr/>
        </p:nvSpPr>
        <p:spPr>
          <a:xfrm>
            <a:off x="772406" y="1806885"/>
            <a:ext cx="1650658" cy="307777"/>
          </a:xfrm>
          <a:prstGeom prst="rect">
            <a:avLst/>
          </a:prstGeom>
          <a:noFill/>
        </p:spPr>
        <p:txBody>
          <a:bodyPr wrap="square" rtlCol="0">
            <a:spAutoFit/>
          </a:bodyPr>
          <a:lstStyle/>
          <a:p>
            <a:pPr defTabSz="914400" fontAlgn="base">
              <a:spcBef>
                <a:spcPct val="0"/>
              </a:spcBef>
              <a:spcAft>
                <a:spcPct val="0"/>
              </a:spcAft>
            </a:pPr>
            <a:r>
              <a:rPr kumimoji="1" lang="ja-JP" altLang="en-US" sz="1400" b="1" u="sng" dirty="0">
                <a:solidFill>
                  <a:srgbClr val="494949"/>
                </a:solidFill>
                <a:latin typeface="+mn-ea"/>
              </a:rPr>
              <a:t>例）アヤメの分類</a:t>
            </a:r>
          </a:p>
        </p:txBody>
      </p:sp>
      <p:sp>
        <p:nvSpPr>
          <p:cNvPr id="222" name="テキスト ボックス 221">
            <a:extLst>
              <a:ext uri="{FF2B5EF4-FFF2-40B4-BE49-F238E27FC236}">
                <a16:creationId xmlns:a16="http://schemas.microsoft.com/office/drawing/2014/main" id="{DE8C51C5-AF49-4D21-97E8-F65FAF45FD5B}"/>
              </a:ext>
            </a:extLst>
          </p:cNvPr>
          <p:cNvSpPr txBox="1"/>
          <p:nvPr/>
        </p:nvSpPr>
        <p:spPr>
          <a:xfrm>
            <a:off x="9070956" y="2682985"/>
            <a:ext cx="1658004" cy="830997"/>
          </a:xfrm>
          <a:prstGeom prst="rect">
            <a:avLst/>
          </a:prstGeom>
          <a:noFill/>
        </p:spPr>
        <p:txBody>
          <a:bodyPr wrap="square">
            <a:spAutoFit/>
          </a:bodyPr>
          <a:lstStyle/>
          <a:p>
            <a:r>
              <a:rPr lang="ja-JP" altLang="en-US" sz="1200" b="1" dirty="0">
                <a:solidFill>
                  <a:srgbClr val="494949"/>
                </a:solidFill>
              </a:rPr>
              <a:t>目的変数のラベル</a:t>
            </a:r>
            <a:endParaRPr lang="en-US" altLang="ja-JP" sz="1200" b="1" dirty="0">
              <a:solidFill>
                <a:srgbClr val="494949"/>
              </a:solidFill>
            </a:endParaRPr>
          </a:p>
          <a:p>
            <a:r>
              <a:rPr lang="en-US" altLang="ja-JP" sz="1200" b="1" dirty="0">
                <a:solidFill>
                  <a:srgbClr val="494949"/>
                </a:solidFill>
              </a:rPr>
              <a:t>y1:Setosa	  0.1</a:t>
            </a:r>
          </a:p>
          <a:p>
            <a:r>
              <a:rPr lang="en-US" altLang="ja-JP" sz="1200" b="1" dirty="0">
                <a:solidFill>
                  <a:srgbClr val="494949"/>
                </a:solidFill>
              </a:rPr>
              <a:t>y2:Versicolor </a:t>
            </a:r>
            <a:r>
              <a:rPr lang="en-US" altLang="ja-JP" sz="1200" b="1" dirty="0">
                <a:solidFill>
                  <a:srgbClr val="EA0D62"/>
                </a:solidFill>
              </a:rPr>
              <a:t>0.6</a:t>
            </a:r>
          </a:p>
          <a:p>
            <a:r>
              <a:rPr lang="en-US" altLang="ja-JP" sz="1200" b="1" dirty="0">
                <a:solidFill>
                  <a:srgbClr val="494949"/>
                </a:solidFill>
              </a:rPr>
              <a:t>y3:Virginica	  0.3</a:t>
            </a:r>
            <a:endParaRPr lang="ja-JP" altLang="en-US" sz="1200" dirty="0">
              <a:solidFill>
                <a:srgbClr val="494949"/>
              </a:solidFill>
            </a:endParaRPr>
          </a:p>
        </p:txBody>
      </p:sp>
      <p:graphicFrame>
        <p:nvGraphicFramePr>
          <p:cNvPr id="223" name="表 4">
            <a:extLst>
              <a:ext uri="{FF2B5EF4-FFF2-40B4-BE49-F238E27FC236}">
                <a16:creationId xmlns:a16="http://schemas.microsoft.com/office/drawing/2014/main" id="{5D4B76A4-C54D-401B-AC88-13C432283942}"/>
              </a:ext>
            </a:extLst>
          </p:cNvPr>
          <p:cNvGraphicFramePr>
            <a:graphicFrameLocks/>
          </p:cNvGraphicFramePr>
          <p:nvPr>
            <p:extLst>
              <p:ext uri="{D42A27DB-BD31-4B8C-83A1-F6EECF244321}">
                <p14:modId xmlns:p14="http://schemas.microsoft.com/office/powerpoint/2010/main" val="768971220"/>
              </p:ext>
            </p:extLst>
          </p:nvPr>
        </p:nvGraphicFramePr>
        <p:xfrm>
          <a:off x="731838" y="4567906"/>
          <a:ext cx="10728324" cy="1808533"/>
        </p:xfrm>
        <a:graphic>
          <a:graphicData uri="http://schemas.openxmlformats.org/drawingml/2006/table">
            <a:tbl>
              <a:tblPr firstRow="1" bandRow="1"/>
              <a:tblGrid>
                <a:gridCol w="3156581">
                  <a:extLst>
                    <a:ext uri="{9D8B030D-6E8A-4147-A177-3AD203B41FA5}">
                      <a16:colId xmlns:a16="http://schemas.microsoft.com/office/drawing/2014/main" val="3285797616"/>
                    </a:ext>
                  </a:extLst>
                </a:gridCol>
                <a:gridCol w="967666">
                  <a:extLst>
                    <a:ext uri="{9D8B030D-6E8A-4147-A177-3AD203B41FA5}">
                      <a16:colId xmlns:a16="http://schemas.microsoft.com/office/drawing/2014/main" val="3484445545"/>
                    </a:ext>
                  </a:extLst>
                </a:gridCol>
                <a:gridCol w="6604077">
                  <a:extLst>
                    <a:ext uri="{9D8B030D-6E8A-4147-A177-3AD203B41FA5}">
                      <a16:colId xmlns:a16="http://schemas.microsoft.com/office/drawing/2014/main" val="4119078953"/>
                    </a:ext>
                  </a:extLst>
                </a:gridCol>
              </a:tblGrid>
              <a:tr h="380495">
                <a:tc>
                  <a:txBody>
                    <a:bodyPr/>
                    <a:lstStyle>
                      <a:lvl1pPr marL="0" algn="l" defTabSz="914400" rtl="0" eaLnBrk="1" latinLnBrk="0" hangingPunct="1">
                        <a:defRPr kumimoji="1" sz="1800" b="1" kern="1200">
                          <a:solidFill>
                            <a:schemeClr val="lt1"/>
                          </a:solidFill>
                          <a:latin typeface="メイリオ"/>
                          <a:ea typeface="メイリオ"/>
                        </a:defRPr>
                      </a:lvl1pPr>
                      <a:lvl2pPr marL="457200" algn="l" defTabSz="914400" rtl="0" eaLnBrk="1" latinLnBrk="0" hangingPunct="1">
                        <a:defRPr kumimoji="1" sz="1800" b="1" kern="1200">
                          <a:solidFill>
                            <a:schemeClr val="lt1"/>
                          </a:solidFill>
                          <a:latin typeface="メイリオ"/>
                          <a:ea typeface="メイリオ"/>
                        </a:defRPr>
                      </a:lvl2pPr>
                      <a:lvl3pPr marL="914400" algn="l" defTabSz="914400" rtl="0" eaLnBrk="1" latinLnBrk="0" hangingPunct="1">
                        <a:defRPr kumimoji="1" sz="1800" b="1" kern="1200">
                          <a:solidFill>
                            <a:schemeClr val="lt1"/>
                          </a:solidFill>
                          <a:latin typeface="メイリオ"/>
                          <a:ea typeface="メイリオ"/>
                        </a:defRPr>
                      </a:lvl3pPr>
                      <a:lvl4pPr marL="1371600" algn="l" defTabSz="914400" rtl="0" eaLnBrk="1" latinLnBrk="0" hangingPunct="1">
                        <a:defRPr kumimoji="1" sz="1800" b="1" kern="1200">
                          <a:solidFill>
                            <a:schemeClr val="lt1"/>
                          </a:solidFill>
                          <a:latin typeface="メイリオ"/>
                          <a:ea typeface="メイリオ"/>
                        </a:defRPr>
                      </a:lvl4pPr>
                      <a:lvl5pPr marL="1828800" algn="l" defTabSz="914400" rtl="0" eaLnBrk="1" latinLnBrk="0" hangingPunct="1">
                        <a:defRPr kumimoji="1" sz="1800" b="1" kern="1200">
                          <a:solidFill>
                            <a:schemeClr val="lt1"/>
                          </a:solidFill>
                          <a:latin typeface="メイリオ"/>
                          <a:ea typeface="メイリオ"/>
                        </a:defRPr>
                      </a:lvl5pPr>
                      <a:lvl6pPr marL="2286000" algn="l" defTabSz="914400" rtl="0" eaLnBrk="1" latinLnBrk="0" hangingPunct="1">
                        <a:defRPr kumimoji="1" sz="1800" b="1" kern="1200">
                          <a:solidFill>
                            <a:schemeClr val="lt1"/>
                          </a:solidFill>
                          <a:latin typeface="メイリオ"/>
                          <a:ea typeface="メイリオ"/>
                        </a:defRPr>
                      </a:lvl6pPr>
                      <a:lvl7pPr marL="2743200" algn="l" defTabSz="914400" rtl="0" eaLnBrk="1" latinLnBrk="0" hangingPunct="1">
                        <a:defRPr kumimoji="1" sz="1800" b="1" kern="1200">
                          <a:solidFill>
                            <a:schemeClr val="lt1"/>
                          </a:solidFill>
                          <a:latin typeface="メイリオ"/>
                          <a:ea typeface="メイリオ"/>
                        </a:defRPr>
                      </a:lvl7pPr>
                      <a:lvl8pPr marL="3200400" algn="l" defTabSz="914400" rtl="0" eaLnBrk="1" latinLnBrk="0" hangingPunct="1">
                        <a:defRPr kumimoji="1" sz="1800" b="1" kern="1200">
                          <a:solidFill>
                            <a:schemeClr val="lt1"/>
                          </a:solidFill>
                          <a:latin typeface="メイリオ"/>
                          <a:ea typeface="メイリオ"/>
                        </a:defRPr>
                      </a:lvl8pPr>
                      <a:lvl9pPr marL="3657600" algn="l" defTabSz="914400" rtl="0" eaLnBrk="1" latinLnBrk="0" hangingPunct="1">
                        <a:defRPr kumimoji="1" sz="1800" b="1" kern="1200">
                          <a:solidFill>
                            <a:schemeClr val="lt1"/>
                          </a:solidFill>
                          <a:latin typeface="メイリオ"/>
                          <a:ea typeface="メイリオ"/>
                        </a:defRPr>
                      </a:lvl9pPr>
                    </a:lstStyle>
                    <a:p>
                      <a:pPr algn="ctr"/>
                      <a:r>
                        <a:rPr kumimoji="1" lang="ja-JP" altLang="en-US" sz="1600" b="1" spc="3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名称</a:t>
                      </a:r>
                    </a:p>
                  </a:txBody>
                  <a:tcPr marL="100584" marR="100584" marT="10800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36C3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pc="3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略称</a:t>
                      </a:r>
                    </a:p>
                  </a:txBody>
                  <a:tcPr marL="100584" marR="100584" marT="10800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tc>
                  <a:txBody>
                    <a:bodyPr/>
                    <a:lstStyle/>
                    <a:p>
                      <a:pPr algn="ctr"/>
                      <a:r>
                        <a:rPr kumimoji="1" lang="ja-JP" altLang="en-US" sz="1600" b="1" spc="3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説明</a:t>
                      </a:r>
                    </a:p>
                  </a:txBody>
                  <a:tcPr marL="100584" marR="100584"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extLst>
                  <a:ext uri="{0D108BD9-81ED-4DB2-BD59-A6C34878D82A}">
                    <a16:rowId xmlns:a16="http://schemas.microsoft.com/office/drawing/2014/main" val="1685009637"/>
                  </a:ext>
                </a:extLst>
              </a:tr>
              <a:tr h="436321">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u="none" dirty="0">
                          <a:solidFill>
                            <a:srgbClr val="494949"/>
                          </a:solidFill>
                        </a:rPr>
                        <a:t>ディープニューラルネットワーク </a:t>
                      </a:r>
                      <a:endParaRPr lang="en-US" altLang="ja-JP" sz="1400" b="1" u="none" dirty="0">
                        <a:solidFill>
                          <a:srgbClr val="494949"/>
                        </a:solidFill>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rgbClr val="494949"/>
                          </a:solidFill>
                          <a:latin typeface="メイリオ" panose="020B0604030504040204" pitchFamily="50" charset="-128"/>
                          <a:ea typeface="メイリオ" panose="020B0604030504040204" pitchFamily="50" charset="-128"/>
                        </a:rPr>
                        <a:t>DNN</a:t>
                      </a:r>
                      <a:endParaRPr kumimoji="1" lang="ja-JP" altLang="en-US" sz="1400" b="1" dirty="0">
                        <a:solidFill>
                          <a:srgbClr val="494949"/>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ja-JP" altLang="en-US" sz="1400" b="1" dirty="0">
                          <a:solidFill>
                            <a:srgbClr val="494949"/>
                          </a:solidFill>
                          <a:latin typeface="メイリオ" panose="020B0604030504040204" pitchFamily="50" charset="-128"/>
                          <a:ea typeface="メイリオ" panose="020B0604030504040204" pitchFamily="50" charset="-128"/>
                        </a:rPr>
                        <a:t>深い</a:t>
                      </a:r>
                      <a:r>
                        <a:rPr kumimoji="1" lang="en-US" altLang="ja-JP" sz="1400" b="1" dirty="0">
                          <a:solidFill>
                            <a:srgbClr val="494949"/>
                          </a:solidFill>
                          <a:latin typeface="メイリオ" panose="020B0604030504040204" pitchFamily="50" charset="-128"/>
                          <a:ea typeface="メイリオ" panose="020B0604030504040204" pitchFamily="50" charset="-128"/>
                        </a:rPr>
                        <a:t>NN</a:t>
                      </a:r>
                      <a:r>
                        <a:rPr kumimoji="1" lang="ja-JP" altLang="en-US" sz="1400" b="1" dirty="0">
                          <a:solidFill>
                            <a:srgbClr val="494949"/>
                          </a:solidFill>
                          <a:latin typeface="メイリオ" panose="020B0604030504040204" pitchFamily="50" charset="-128"/>
                          <a:ea typeface="メイリオ" panose="020B0604030504040204" pitchFamily="50" charset="-128"/>
                        </a:rPr>
                        <a:t>を指す。主な用途はテーブルデータの回帰・分類。</a:t>
                      </a:r>
                    </a:p>
                  </a:txBody>
                  <a:tcPr marL="110642" marR="110642" marT="10800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extLst>
                  <a:ext uri="{0D108BD9-81ED-4DB2-BD59-A6C34878D82A}">
                    <a16:rowId xmlns:a16="http://schemas.microsoft.com/office/drawing/2014/main" val="2262658389"/>
                  </a:ext>
                </a:extLst>
              </a:tr>
              <a:tr h="487326">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494949"/>
                          </a:solidFill>
                        </a:rPr>
                        <a:t>畳み込みニューラルネットワーク</a:t>
                      </a:r>
                      <a:endParaRPr kumimoji="1" lang="ja-JP" altLang="en-US" sz="1400" b="1" dirty="0">
                        <a:solidFill>
                          <a:srgbClr val="494949"/>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1C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rgbClr val="494949"/>
                          </a:solidFill>
                          <a:latin typeface="メイリオ" panose="020B0604030504040204" pitchFamily="50" charset="-128"/>
                          <a:ea typeface="メイリオ" panose="020B0604030504040204" pitchFamily="50" charset="-128"/>
                        </a:rPr>
                        <a:t>CNN</a:t>
                      </a:r>
                      <a:endParaRPr kumimoji="1" lang="ja-JP" altLang="en-US" sz="1400" b="1" dirty="0">
                        <a:solidFill>
                          <a:srgbClr val="494949"/>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1CB"/>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ja-JP" altLang="en-US" sz="1400" b="1" dirty="0">
                          <a:solidFill>
                            <a:srgbClr val="494949"/>
                          </a:solidFill>
                          <a:latin typeface="メイリオ" panose="020B0604030504040204" pitchFamily="50" charset="-128"/>
                          <a:ea typeface="メイリオ" panose="020B0604030504040204" pitchFamily="50" charset="-128"/>
                        </a:rPr>
                        <a:t>畳み込み層・プーリング層を持つ</a:t>
                      </a:r>
                      <a:r>
                        <a:rPr kumimoji="1" lang="en-US" altLang="ja-JP" sz="1400" b="1" dirty="0">
                          <a:solidFill>
                            <a:srgbClr val="494949"/>
                          </a:solidFill>
                          <a:latin typeface="メイリオ" panose="020B0604030504040204" pitchFamily="50" charset="-128"/>
                          <a:ea typeface="メイリオ" panose="020B0604030504040204" pitchFamily="50" charset="-128"/>
                        </a:rPr>
                        <a:t>NN</a:t>
                      </a:r>
                      <a:r>
                        <a:rPr kumimoji="1" lang="ja-JP" altLang="en-US" sz="1400" b="1" dirty="0">
                          <a:solidFill>
                            <a:srgbClr val="494949"/>
                          </a:solidFill>
                          <a:latin typeface="メイリオ" panose="020B0604030504040204" pitchFamily="50" charset="-128"/>
                          <a:ea typeface="メイリオ" panose="020B0604030504040204" pitchFamily="50" charset="-128"/>
                        </a:rPr>
                        <a:t>。主な用途は画像認識。</a:t>
                      </a:r>
                      <a:endParaRPr kumimoji="1" lang="en-US" altLang="ja-JP" sz="1400" b="1" dirty="0">
                        <a:solidFill>
                          <a:srgbClr val="494949"/>
                        </a:solidFill>
                        <a:latin typeface="メイリオ" panose="020B0604030504040204" pitchFamily="50" charset="-128"/>
                        <a:ea typeface="メイリオ" panose="020B0604030504040204" pitchFamily="50" charset="-128"/>
                      </a:endParaRPr>
                    </a:p>
                  </a:txBody>
                  <a:tcPr marL="110642" marR="110642" marT="10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1CB"/>
                    </a:solidFill>
                  </a:tcPr>
                </a:tc>
                <a:extLst>
                  <a:ext uri="{0D108BD9-81ED-4DB2-BD59-A6C34878D82A}">
                    <a16:rowId xmlns:a16="http://schemas.microsoft.com/office/drawing/2014/main" val="219352351"/>
                  </a:ext>
                </a:extLst>
              </a:tr>
              <a:tr h="487326">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rgbClr val="494949"/>
                          </a:solidFill>
                          <a:latin typeface="メイリオ" panose="020B0604030504040204" pitchFamily="50" charset="-128"/>
                          <a:ea typeface="メイリオ" panose="020B0604030504040204" pitchFamily="50" charset="-128"/>
                        </a:rPr>
                        <a:t>再帰型ニューラルネットワーク</a:t>
                      </a: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rgbClr val="494949"/>
                          </a:solidFill>
                          <a:latin typeface="メイリオ" panose="020B0604030504040204" pitchFamily="50" charset="-128"/>
                          <a:ea typeface="メイリオ" panose="020B0604030504040204" pitchFamily="50" charset="-128"/>
                        </a:rPr>
                        <a:t>RNN</a:t>
                      </a:r>
                      <a:endParaRPr kumimoji="1" lang="ja-JP" altLang="en-US" sz="1400" b="1" dirty="0">
                        <a:solidFill>
                          <a:srgbClr val="494949"/>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rgbClr val="494949"/>
                          </a:solidFill>
                          <a:latin typeface="メイリオ" panose="020B0604030504040204" pitchFamily="50" charset="-128"/>
                          <a:ea typeface="メイリオ" panose="020B0604030504040204" pitchFamily="50" charset="-128"/>
                        </a:rPr>
                        <a:t>再帰的な繰り返し構造を持つ</a:t>
                      </a:r>
                      <a:r>
                        <a:rPr kumimoji="1" lang="en-US" altLang="ja-JP" sz="1400" b="1" dirty="0">
                          <a:solidFill>
                            <a:srgbClr val="494949"/>
                          </a:solidFill>
                          <a:latin typeface="メイリオ" panose="020B0604030504040204" pitchFamily="50" charset="-128"/>
                          <a:ea typeface="メイリオ" panose="020B0604030504040204" pitchFamily="50" charset="-128"/>
                        </a:rPr>
                        <a:t>NN</a:t>
                      </a:r>
                      <a:r>
                        <a:rPr kumimoji="1" lang="ja-JP" altLang="en-US" sz="1400" b="1" dirty="0">
                          <a:solidFill>
                            <a:srgbClr val="494949"/>
                          </a:solidFill>
                          <a:latin typeface="メイリオ" panose="020B0604030504040204" pitchFamily="50" charset="-128"/>
                          <a:ea typeface="メイリオ" panose="020B0604030504040204" pitchFamily="50" charset="-128"/>
                        </a:rPr>
                        <a:t>。主な用途は時系列データ、自然言語解析。</a:t>
                      </a:r>
                    </a:p>
                  </a:txBody>
                  <a:tcPr marL="110642" marR="110642" marT="10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extLst>
                  <a:ext uri="{0D108BD9-81ED-4DB2-BD59-A6C34878D82A}">
                    <a16:rowId xmlns:a16="http://schemas.microsoft.com/office/drawing/2014/main" val="4053571463"/>
                  </a:ext>
                </a:extLst>
              </a:tr>
            </a:tbl>
          </a:graphicData>
        </a:graphic>
      </p:graphicFrame>
      <p:sp>
        <p:nvSpPr>
          <p:cNvPr id="225" name="テキスト ボックス 224">
            <a:extLst>
              <a:ext uri="{FF2B5EF4-FFF2-40B4-BE49-F238E27FC236}">
                <a16:creationId xmlns:a16="http://schemas.microsoft.com/office/drawing/2014/main" id="{84046FAE-D364-4B45-B633-C981D16576EB}"/>
              </a:ext>
            </a:extLst>
          </p:cNvPr>
          <p:cNvSpPr txBox="1"/>
          <p:nvPr/>
        </p:nvSpPr>
        <p:spPr>
          <a:xfrm>
            <a:off x="659626" y="4229979"/>
            <a:ext cx="4323340" cy="369332"/>
          </a:xfrm>
          <a:prstGeom prst="rect">
            <a:avLst/>
          </a:prstGeom>
          <a:noFill/>
        </p:spPr>
        <p:txBody>
          <a:bodyPr wrap="square">
            <a:spAutoFit/>
          </a:bodyPr>
          <a:lstStyle/>
          <a:p>
            <a:r>
              <a:rPr lang="ja-JP" altLang="en-US" sz="1800" b="1" dirty="0">
                <a:solidFill>
                  <a:srgbClr val="00879E"/>
                </a:solidFill>
                <a:effectLst>
                  <a:outerShdw blurRad="38100" dist="38100" dir="2700000" algn="tl">
                    <a:srgbClr val="000000">
                      <a:alpha val="43137"/>
                    </a:srgbClr>
                  </a:outerShdw>
                </a:effectLst>
              </a:rPr>
              <a:t>代表的なニューラルネットワークの種類</a:t>
            </a:r>
            <a:endParaRPr lang="en-US" altLang="ja-JP" sz="1800" b="1" dirty="0">
              <a:solidFill>
                <a:srgbClr val="00879E"/>
              </a:solidFill>
              <a:effectLst>
                <a:outerShdw blurRad="38100" dist="38100" dir="2700000" algn="tl">
                  <a:srgbClr val="000000">
                    <a:alpha val="43137"/>
                  </a:srgbClr>
                </a:outerShdw>
              </a:effectLst>
            </a:endParaRPr>
          </a:p>
        </p:txBody>
      </p:sp>
      <p:sp>
        <p:nvSpPr>
          <p:cNvPr id="227" name="吹き出し: 四角形 226">
            <a:extLst>
              <a:ext uri="{FF2B5EF4-FFF2-40B4-BE49-F238E27FC236}">
                <a16:creationId xmlns:a16="http://schemas.microsoft.com/office/drawing/2014/main" id="{518808D6-8553-47BF-B330-67D202F80176}"/>
              </a:ext>
            </a:extLst>
          </p:cNvPr>
          <p:cNvSpPr/>
          <p:nvPr/>
        </p:nvSpPr>
        <p:spPr>
          <a:xfrm>
            <a:off x="8525691" y="3863758"/>
            <a:ext cx="2893903" cy="771507"/>
          </a:xfrm>
          <a:prstGeom prst="wedgeRectCallout">
            <a:avLst>
              <a:gd name="adj1" fmla="val -20819"/>
              <a:gd name="adj2" fmla="val 81687"/>
            </a:avLst>
          </a:prstGeom>
          <a:solidFill>
            <a:srgbClr val="5694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200" dirty="0">
                <a:latin typeface="BIZ UDPゴシック" panose="020B0400000000000000" pitchFamily="50" charset="-128"/>
                <a:ea typeface="BIZ UDPゴシック" panose="020B0400000000000000" pitchFamily="50" charset="-128"/>
              </a:rPr>
              <a:t>これらの手法を総称して</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b="1"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「ディープラーニング」</a:t>
            </a:r>
            <a:r>
              <a:rPr kumimoji="1" lang="ja-JP" altLang="en-US" sz="1200" dirty="0">
                <a:latin typeface="BIZ UDPゴシック" panose="020B0400000000000000" pitchFamily="50" charset="-128"/>
                <a:ea typeface="BIZ UDPゴシック" panose="020B0400000000000000" pitchFamily="50" charset="-128"/>
              </a:rPr>
              <a:t>と呼ぶ</a:t>
            </a:r>
          </a:p>
        </p:txBody>
      </p:sp>
    </p:spTree>
    <p:extLst>
      <p:ext uri="{BB962C8B-B14F-4D97-AF65-F5344CB8AC3E}">
        <p14:creationId xmlns:p14="http://schemas.microsoft.com/office/powerpoint/2010/main" val="3429341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E3F812-6066-4652-9C66-3FA487D9A6D4}"/>
              </a:ext>
            </a:extLst>
          </p:cNvPr>
          <p:cNvSpPr>
            <a:spLocks noGrp="1"/>
          </p:cNvSpPr>
          <p:nvPr>
            <p:ph type="title"/>
          </p:nvPr>
        </p:nvSpPr>
        <p:spPr/>
        <p:txBody>
          <a:bodyPr/>
          <a:lstStyle/>
          <a:p>
            <a:r>
              <a:rPr kumimoji="1" lang="en-US" altLang="ja-JP" dirty="0"/>
              <a:t>6-1-3.</a:t>
            </a:r>
            <a:r>
              <a:rPr kumimoji="1" lang="ja-JP" altLang="en-US" dirty="0"/>
              <a:t>ニューラルネットワークの</a:t>
            </a:r>
            <a:r>
              <a:rPr lang="ja-JP" altLang="en-US" dirty="0"/>
              <a:t>仕組み①</a:t>
            </a:r>
            <a:endParaRPr kumimoji="1" lang="ja-JP" altLang="en-US" dirty="0"/>
          </a:p>
        </p:txBody>
      </p:sp>
      <p:sp>
        <p:nvSpPr>
          <p:cNvPr id="3" name="スライド番号プレースホルダー 2">
            <a:extLst>
              <a:ext uri="{FF2B5EF4-FFF2-40B4-BE49-F238E27FC236}">
                <a16:creationId xmlns:a16="http://schemas.microsoft.com/office/drawing/2014/main" id="{129959CE-7263-4B44-A952-520C9A73DE7F}"/>
              </a:ext>
            </a:extLst>
          </p:cNvPr>
          <p:cNvSpPr>
            <a:spLocks noGrp="1"/>
          </p:cNvSpPr>
          <p:nvPr>
            <p:ph type="sldNum" sz="quarter" idx="10"/>
          </p:nvPr>
        </p:nvSpPr>
        <p:spPr/>
        <p:txBody>
          <a:bodyPr/>
          <a:lstStyle/>
          <a:p>
            <a:fld id="{5D750650-B10A-47BF-93C2-E1678438B37A}" type="slidenum">
              <a:rPr lang="en-US" altLang="ja-JP" smtClean="0"/>
              <a:pPr/>
              <a:t>248</a:t>
            </a:fld>
            <a:endParaRPr lang="en-US" altLang="ja-JP" dirty="0"/>
          </a:p>
        </p:txBody>
      </p:sp>
      <p:sp>
        <p:nvSpPr>
          <p:cNvPr id="50" name="テキスト ボックス 49">
            <a:extLst>
              <a:ext uri="{FF2B5EF4-FFF2-40B4-BE49-F238E27FC236}">
                <a16:creationId xmlns:a16="http://schemas.microsoft.com/office/drawing/2014/main" id="{BD429AFD-13FE-4DF9-8FD9-812CD2D978ED}"/>
              </a:ext>
            </a:extLst>
          </p:cNvPr>
          <p:cNvSpPr txBox="1"/>
          <p:nvPr/>
        </p:nvSpPr>
        <p:spPr>
          <a:xfrm>
            <a:off x="592183" y="970921"/>
            <a:ext cx="10998926" cy="791755"/>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ニューラルネットワークの学習は、ニューラルネットワークの予測結果と、正解データの</a:t>
            </a:r>
            <a:endParaRPr lang="en-US" altLang="ja-JP" sz="1800" dirty="0"/>
          </a:p>
          <a:p>
            <a:pPr>
              <a:lnSpc>
                <a:spcPct val="130000"/>
              </a:lnSpc>
            </a:pPr>
            <a:r>
              <a:rPr lang="ja-JP" altLang="en-US" sz="1800" dirty="0"/>
              <a:t>損失（誤差）を計算し、その損失が最小になるようにパラメータの修正を繰り返します。</a:t>
            </a:r>
            <a:endParaRPr lang="en-US" altLang="ja-JP" sz="1800" dirty="0"/>
          </a:p>
        </p:txBody>
      </p:sp>
      <p:pic>
        <p:nvPicPr>
          <p:cNvPr id="10" name="図 9">
            <a:extLst>
              <a:ext uri="{FF2B5EF4-FFF2-40B4-BE49-F238E27FC236}">
                <a16:creationId xmlns:a16="http://schemas.microsoft.com/office/drawing/2014/main" id="{DE6CD9DB-6A0B-4A67-9FA1-E5F6CFCE527C}"/>
              </a:ext>
            </a:extLst>
          </p:cNvPr>
          <p:cNvPicPr>
            <a:picLocks noChangeAspect="1"/>
          </p:cNvPicPr>
          <p:nvPr/>
        </p:nvPicPr>
        <p:blipFill>
          <a:blip r:embed="rId3"/>
          <a:stretch>
            <a:fillRect/>
          </a:stretch>
        </p:blipFill>
        <p:spPr>
          <a:xfrm>
            <a:off x="610318" y="2116692"/>
            <a:ext cx="9394750" cy="4273666"/>
          </a:xfrm>
          <a:prstGeom prst="rect">
            <a:avLst/>
          </a:prstGeom>
        </p:spPr>
      </p:pic>
      <p:grpSp>
        <p:nvGrpSpPr>
          <p:cNvPr id="4" name="グループ化 3">
            <a:extLst>
              <a:ext uri="{FF2B5EF4-FFF2-40B4-BE49-F238E27FC236}">
                <a16:creationId xmlns:a16="http://schemas.microsoft.com/office/drawing/2014/main" id="{194212FF-AAE5-47D6-9490-C75BABF7000E}"/>
              </a:ext>
            </a:extLst>
          </p:cNvPr>
          <p:cNvGrpSpPr/>
          <p:nvPr/>
        </p:nvGrpSpPr>
        <p:grpSpPr>
          <a:xfrm>
            <a:off x="7022430" y="1870846"/>
            <a:ext cx="4674737" cy="1125737"/>
            <a:chOff x="7022430" y="1870846"/>
            <a:chExt cx="4674737" cy="1125737"/>
          </a:xfrm>
        </p:grpSpPr>
        <p:sp>
          <p:nvSpPr>
            <p:cNvPr id="188" name="四角形: 角を丸くする 187">
              <a:extLst>
                <a:ext uri="{FF2B5EF4-FFF2-40B4-BE49-F238E27FC236}">
                  <a16:creationId xmlns:a16="http://schemas.microsoft.com/office/drawing/2014/main" id="{B509A841-3B42-4752-8B8A-64EC6B6DDCDB}"/>
                </a:ext>
              </a:extLst>
            </p:cNvPr>
            <p:cNvSpPr/>
            <p:nvPr/>
          </p:nvSpPr>
          <p:spPr bwMode="auto">
            <a:xfrm>
              <a:off x="7022430" y="1870846"/>
              <a:ext cx="4568679" cy="1125737"/>
            </a:xfrm>
            <a:prstGeom prst="roundRect">
              <a:avLst>
                <a:gd name="adj" fmla="val 5515"/>
              </a:avLst>
            </a:prstGeom>
            <a:solidFill>
              <a:srgbClr val="FBCAB7"/>
            </a:solidFill>
            <a:ln w="19050" algn="ctr">
              <a:no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189" name="テキスト ボックス 188">
              <a:extLst>
                <a:ext uri="{FF2B5EF4-FFF2-40B4-BE49-F238E27FC236}">
                  <a16:creationId xmlns:a16="http://schemas.microsoft.com/office/drawing/2014/main" id="{508EDD99-2BCA-4F8E-BFE4-240BEB8D773E}"/>
                </a:ext>
              </a:extLst>
            </p:cNvPr>
            <p:cNvSpPr txBox="1"/>
            <p:nvPr/>
          </p:nvSpPr>
          <p:spPr>
            <a:xfrm>
              <a:off x="7041284" y="1921928"/>
              <a:ext cx="4655883" cy="1015663"/>
            </a:xfrm>
            <a:prstGeom prst="rect">
              <a:avLst/>
            </a:prstGeom>
            <a:noFill/>
          </p:spPr>
          <p:txBody>
            <a:bodyPr wrap="square">
              <a:spAutoFit/>
            </a:bodyPr>
            <a:lstStyle/>
            <a:p>
              <a:r>
                <a:rPr lang="ja-JP" altLang="en-US" b="1" u="sng" dirty="0">
                  <a:solidFill>
                    <a:srgbClr val="E94823"/>
                  </a:solidFill>
                </a:rPr>
                <a:t>ディープラーニング３つのステップ</a:t>
              </a:r>
              <a:endParaRPr lang="en-US" altLang="ja-JP" b="1" u="sng" dirty="0">
                <a:solidFill>
                  <a:srgbClr val="E94823"/>
                </a:solidFill>
              </a:endParaRPr>
            </a:p>
            <a:p>
              <a:r>
                <a:rPr lang="ja-JP" altLang="en-US" sz="1400" b="1" dirty="0">
                  <a:solidFill>
                    <a:schemeClr val="tx2">
                      <a:lumMod val="75000"/>
                      <a:lumOff val="25000"/>
                    </a:schemeClr>
                  </a:solidFill>
                </a:rPr>
                <a:t>① モデルで予測を行う</a:t>
              </a:r>
              <a:endParaRPr lang="en-US" altLang="ja-JP" sz="1400" b="1" dirty="0">
                <a:solidFill>
                  <a:schemeClr val="tx2">
                    <a:lumMod val="75000"/>
                    <a:lumOff val="25000"/>
                  </a:schemeClr>
                </a:solidFill>
              </a:endParaRPr>
            </a:p>
            <a:p>
              <a:r>
                <a:rPr lang="ja-JP" altLang="en-US" sz="1400" b="1" dirty="0">
                  <a:solidFill>
                    <a:schemeClr val="tx2">
                      <a:lumMod val="75000"/>
                      <a:lumOff val="25000"/>
                    </a:schemeClr>
                  </a:solidFill>
                </a:rPr>
                <a:t>② 予測値と正解値の損失を計算する</a:t>
              </a:r>
              <a:endParaRPr lang="en-US" altLang="ja-JP" sz="1400" b="1" dirty="0">
                <a:solidFill>
                  <a:schemeClr val="tx2">
                    <a:lumMod val="75000"/>
                    <a:lumOff val="25000"/>
                  </a:schemeClr>
                </a:solidFill>
              </a:endParaRPr>
            </a:p>
            <a:p>
              <a:r>
                <a:rPr lang="ja-JP" altLang="en-US" sz="1400" b="1" dirty="0">
                  <a:solidFill>
                    <a:schemeClr val="tx2">
                      <a:lumMod val="75000"/>
                      <a:lumOff val="25000"/>
                    </a:schemeClr>
                  </a:solidFill>
                </a:rPr>
                <a:t>③ 損失が小さくなるようにパラメータ修正する</a:t>
              </a:r>
            </a:p>
          </p:txBody>
        </p:sp>
      </p:grpSp>
      <p:sp>
        <p:nvSpPr>
          <p:cNvPr id="9" name="テキスト ボックス 8">
            <a:extLst>
              <a:ext uri="{FF2B5EF4-FFF2-40B4-BE49-F238E27FC236}">
                <a16:creationId xmlns:a16="http://schemas.microsoft.com/office/drawing/2014/main" id="{4B8BE6FC-1DC2-4D3C-B13B-9788D0B7FE98}"/>
              </a:ext>
            </a:extLst>
          </p:cNvPr>
          <p:cNvSpPr txBox="1"/>
          <p:nvPr/>
        </p:nvSpPr>
        <p:spPr>
          <a:xfrm>
            <a:off x="592183" y="1771887"/>
            <a:ext cx="4125892" cy="461665"/>
          </a:xfrm>
          <a:prstGeom prst="rect">
            <a:avLst/>
          </a:prstGeom>
          <a:noFill/>
        </p:spPr>
        <p:txBody>
          <a:bodyPr wrap="square">
            <a:spAutoFit/>
          </a:bodyPr>
          <a:lstStyle/>
          <a:p>
            <a:r>
              <a:rPr lang="en-US" altLang="ja-JP" sz="1200" b="1" dirty="0">
                <a:solidFill>
                  <a:srgbClr val="494949"/>
                </a:solidFill>
              </a:rPr>
              <a:t>※ </a:t>
            </a:r>
            <a:r>
              <a:rPr lang="ja-JP" altLang="en-US" sz="1200" b="1" dirty="0">
                <a:solidFill>
                  <a:srgbClr val="494949"/>
                </a:solidFill>
              </a:rPr>
              <a:t>このパラメータは学習により更新するパラメータです。</a:t>
            </a:r>
            <a:endParaRPr lang="en-US" altLang="ja-JP" sz="1200" b="1" dirty="0">
              <a:solidFill>
                <a:srgbClr val="494949"/>
              </a:solidFill>
            </a:endParaRPr>
          </a:p>
          <a:p>
            <a:r>
              <a:rPr lang="ja-JP" altLang="en-US" sz="1200" b="1" dirty="0">
                <a:solidFill>
                  <a:srgbClr val="494949"/>
                </a:solidFill>
              </a:rPr>
              <a:t>　 ハイパーパラメータではありません。</a:t>
            </a:r>
            <a:endParaRPr lang="en-US" altLang="ja-JP" sz="1200" b="1" dirty="0">
              <a:solidFill>
                <a:srgbClr val="494949"/>
              </a:solidFill>
            </a:endParaRPr>
          </a:p>
        </p:txBody>
      </p:sp>
    </p:spTree>
    <p:extLst>
      <p:ext uri="{BB962C8B-B14F-4D97-AF65-F5344CB8AC3E}">
        <p14:creationId xmlns:p14="http://schemas.microsoft.com/office/powerpoint/2010/main" val="5033527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 name="図 331">
            <a:extLst>
              <a:ext uri="{FF2B5EF4-FFF2-40B4-BE49-F238E27FC236}">
                <a16:creationId xmlns:a16="http://schemas.microsoft.com/office/drawing/2014/main" id="{5C7701E0-137E-4F2F-BCE9-45FAC82EBD50}"/>
              </a:ext>
            </a:extLst>
          </p:cNvPr>
          <p:cNvPicPr>
            <a:picLocks noChangeAspect="1"/>
          </p:cNvPicPr>
          <p:nvPr/>
        </p:nvPicPr>
        <p:blipFill>
          <a:blip r:embed="rId3"/>
          <a:stretch>
            <a:fillRect/>
          </a:stretch>
        </p:blipFill>
        <p:spPr>
          <a:xfrm>
            <a:off x="8922062" y="1056365"/>
            <a:ext cx="3137182" cy="1427103"/>
          </a:xfrm>
          <a:prstGeom prst="rect">
            <a:avLst/>
          </a:prstGeom>
          <a:ln>
            <a:solidFill>
              <a:schemeClr val="tx2">
                <a:lumMod val="25000"/>
                <a:lumOff val="75000"/>
              </a:schemeClr>
            </a:solidFill>
          </a:ln>
        </p:spPr>
      </p:pic>
      <p:sp>
        <p:nvSpPr>
          <p:cNvPr id="2" name="タイトル 1">
            <a:extLst>
              <a:ext uri="{FF2B5EF4-FFF2-40B4-BE49-F238E27FC236}">
                <a16:creationId xmlns:a16="http://schemas.microsoft.com/office/drawing/2014/main" id="{C77B3871-F904-4544-B679-E3C521ED0721}"/>
              </a:ext>
            </a:extLst>
          </p:cNvPr>
          <p:cNvSpPr>
            <a:spLocks noGrp="1"/>
          </p:cNvSpPr>
          <p:nvPr>
            <p:ph type="title"/>
          </p:nvPr>
        </p:nvSpPr>
        <p:spPr/>
        <p:txBody>
          <a:bodyPr/>
          <a:lstStyle/>
          <a:p>
            <a:r>
              <a:rPr kumimoji="1" lang="en-US" altLang="ja-JP" dirty="0"/>
              <a:t>6-1-4.</a:t>
            </a:r>
            <a:r>
              <a:rPr kumimoji="1" lang="ja-JP" altLang="en-US" dirty="0"/>
              <a:t>ニューラルネットワークの仕組み②</a:t>
            </a:r>
          </a:p>
        </p:txBody>
      </p:sp>
      <p:sp>
        <p:nvSpPr>
          <p:cNvPr id="3" name="スライド番号プレースホルダー 2">
            <a:extLst>
              <a:ext uri="{FF2B5EF4-FFF2-40B4-BE49-F238E27FC236}">
                <a16:creationId xmlns:a16="http://schemas.microsoft.com/office/drawing/2014/main" id="{68FAC4B8-DE66-4846-A7C8-AD55109645DA}"/>
              </a:ext>
            </a:extLst>
          </p:cNvPr>
          <p:cNvSpPr>
            <a:spLocks noGrp="1"/>
          </p:cNvSpPr>
          <p:nvPr>
            <p:ph type="sldNum" sz="quarter" idx="10"/>
          </p:nvPr>
        </p:nvSpPr>
        <p:spPr/>
        <p:txBody>
          <a:bodyPr/>
          <a:lstStyle/>
          <a:p>
            <a:fld id="{5D750650-B10A-47BF-93C2-E1678438B37A}" type="slidenum">
              <a:rPr lang="en-US" altLang="ja-JP" smtClean="0"/>
              <a:pPr/>
              <a:t>249</a:t>
            </a:fld>
            <a:endParaRPr lang="en-US" altLang="ja-JP" dirty="0"/>
          </a:p>
        </p:txBody>
      </p:sp>
      <p:grpSp>
        <p:nvGrpSpPr>
          <p:cNvPr id="175" name="グループ化 174">
            <a:extLst>
              <a:ext uri="{FF2B5EF4-FFF2-40B4-BE49-F238E27FC236}">
                <a16:creationId xmlns:a16="http://schemas.microsoft.com/office/drawing/2014/main" id="{46CB3AE1-E56B-4A5D-9F2E-2AFCA4C8B851}"/>
              </a:ext>
            </a:extLst>
          </p:cNvPr>
          <p:cNvGrpSpPr/>
          <p:nvPr/>
        </p:nvGrpSpPr>
        <p:grpSpPr>
          <a:xfrm>
            <a:off x="7257567" y="1507184"/>
            <a:ext cx="1604506" cy="1051486"/>
            <a:chOff x="9184290" y="1322814"/>
            <a:chExt cx="1604506" cy="1051486"/>
          </a:xfrm>
        </p:grpSpPr>
        <p:sp>
          <p:nvSpPr>
            <p:cNvPr id="174" name="四角形: 角を丸くする 173">
              <a:extLst>
                <a:ext uri="{FF2B5EF4-FFF2-40B4-BE49-F238E27FC236}">
                  <a16:creationId xmlns:a16="http://schemas.microsoft.com/office/drawing/2014/main" id="{47D0AFF2-7CC6-481B-9897-BB0AA04A87BD}"/>
                </a:ext>
              </a:extLst>
            </p:cNvPr>
            <p:cNvSpPr/>
            <p:nvPr/>
          </p:nvSpPr>
          <p:spPr bwMode="auto">
            <a:xfrm>
              <a:off x="9184290" y="1322814"/>
              <a:ext cx="1604506" cy="1051486"/>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173" name="グループ化 172">
              <a:extLst>
                <a:ext uri="{FF2B5EF4-FFF2-40B4-BE49-F238E27FC236}">
                  <a16:creationId xmlns:a16="http://schemas.microsoft.com/office/drawing/2014/main" id="{E4ABDF6B-4B07-4F3B-83F3-AADE0BFFDC8F}"/>
                </a:ext>
              </a:extLst>
            </p:cNvPr>
            <p:cNvGrpSpPr/>
            <p:nvPr/>
          </p:nvGrpSpPr>
          <p:grpSpPr>
            <a:xfrm>
              <a:off x="9388582" y="1448164"/>
              <a:ext cx="1296175" cy="793746"/>
              <a:chOff x="9388582" y="1448164"/>
              <a:chExt cx="1296175" cy="793746"/>
            </a:xfrm>
          </p:grpSpPr>
          <p:grpSp>
            <p:nvGrpSpPr>
              <p:cNvPr id="5" name="グループ化 4">
                <a:extLst>
                  <a:ext uri="{FF2B5EF4-FFF2-40B4-BE49-F238E27FC236}">
                    <a16:creationId xmlns:a16="http://schemas.microsoft.com/office/drawing/2014/main" id="{05F46148-3950-479C-8051-5C98F919376B}"/>
                  </a:ext>
                </a:extLst>
              </p:cNvPr>
              <p:cNvGrpSpPr/>
              <p:nvPr/>
            </p:nvGrpSpPr>
            <p:grpSpPr>
              <a:xfrm>
                <a:off x="9388582" y="1448164"/>
                <a:ext cx="1296175" cy="338554"/>
                <a:chOff x="6918571" y="5723827"/>
                <a:chExt cx="1296175" cy="338554"/>
              </a:xfrm>
            </p:grpSpPr>
            <p:sp>
              <p:nvSpPr>
                <p:cNvPr id="6" name="楕円 5">
                  <a:extLst>
                    <a:ext uri="{FF2B5EF4-FFF2-40B4-BE49-F238E27FC236}">
                      <a16:creationId xmlns:a16="http://schemas.microsoft.com/office/drawing/2014/main" id="{C18C069A-4CE6-4562-81C1-614FF898DC0E}"/>
                    </a:ext>
                  </a:extLst>
                </p:cNvPr>
                <p:cNvSpPr/>
                <p:nvPr/>
              </p:nvSpPr>
              <p:spPr>
                <a:xfrm>
                  <a:off x="6918571" y="5774097"/>
                  <a:ext cx="271653" cy="271653"/>
                </a:xfrm>
                <a:prstGeom prst="ellipse">
                  <a:avLst/>
                </a:prstGeom>
                <a:solidFill>
                  <a:schemeClr val="bg1"/>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7" name="正方形/長方形 6">
                  <a:extLst>
                    <a:ext uri="{FF2B5EF4-FFF2-40B4-BE49-F238E27FC236}">
                      <a16:creationId xmlns:a16="http://schemas.microsoft.com/office/drawing/2014/main" id="{70D5BCB7-6AA5-4DB9-BA5A-ADAC0E379CD3}"/>
                    </a:ext>
                  </a:extLst>
                </p:cNvPr>
                <p:cNvSpPr/>
                <p:nvPr/>
              </p:nvSpPr>
              <p:spPr>
                <a:xfrm>
                  <a:off x="7209343" y="5723827"/>
                  <a:ext cx="1005403" cy="338554"/>
                </a:xfrm>
                <a:prstGeom prst="rect">
                  <a:avLst/>
                </a:prstGeom>
              </p:spPr>
              <p:txBody>
                <a:bodyPr wrap="none">
                  <a:spAutoFit/>
                </a:bodyPr>
                <a:lstStyle/>
                <a:p>
                  <a:r>
                    <a:rPr lang="ja-JP" altLang="en-US" sz="1600" b="1" dirty="0">
                      <a:solidFill>
                        <a:srgbClr val="494949"/>
                      </a:solidFill>
                    </a:rPr>
                    <a:t>：ノード</a:t>
                  </a:r>
                </a:p>
              </p:txBody>
            </p:sp>
          </p:grpSp>
          <p:grpSp>
            <p:nvGrpSpPr>
              <p:cNvPr id="8" name="グループ化 7">
                <a:extLst>
                  <a:ext uri="{FF2B5EF4-FFF2-40B4-BE49-F238E27FC236}">
                    <a16:creationId xmlns:a16="http://schemas.microsoft.com/office/drawing/2014/main" id="{2E856A99-0DD5-4642-807C-380FB6805E92}"/>
                  </a:ext>
                </a:extLst>
              </p:cNvPr>
              <p:cNvGrpSpPr/>
              <p:nvPr/>
            </p:nvGrpSpPr>
            <p:grpSpPr>
              <a:xfrm>
                <a:off x="9388582" y="1903356"/>
                <a:ext cx="1296175" cy="338554"/>
                <a:chOff x="7350106" y="6161326"/>
                <a:chExt cx="1296175" cy="338554"/>
              </a:xfrm>
            </p:grpSpPr>
            <p:cxnSp>
              <p:nvCxnSpPr>
                <p:cNvPr id="9" name="直線コネクタ 8">
                  <a:extLst>
                    <a:ext uri="{FF2B5EF4-FFF2-40B4-BE49-F238E27FC236}">
                      <a16:creationId xmlns:a16="http://schemas.microsoft.com/office/drawing/2014/main" id="{4EA465FB-CAC7-43C4-B7B7-BB67B63BD53E}"/>
                    </a:ext>
                  </a:extLst>
                </p:cNvPr>
                <p:cNvCxnSpPr>
                  <a:cxnSpLocks/>
                </p:cNvCxnSpPr>
                <p:nvPr/>
              </p:nvCxnSpPr>
              <p:spPr>
                <a:xfrm>
                  <a:off x="7350106" y="6353600"/>
                  <a:ext cx="271653" cy="0"/>
                </a:xfrm>
                <a:prstGeom prst="line">
                  <a:avLst/>
                </a:prstGeom>
                <a:ln w="28575">
                  <a:solidFill>
                    <a:schemeClr val="tx2"/>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0" name="正方形/長方形 9">
                  <a:extLst>
                    <a:ext uri="{FF2B5EF4-FFF2-40B4-BE49-F238E27FC236}">
                      <a16:creationId xmlns:a16="http://schemas.microsoft.com/office/drawing/2014/main" id="{8D11EE40-0768-4CB0-9A6F-FAE70A27CAA6}"/>
                    </a:ext>
                  </a:extLst>
                </p:cNvPr>
                <p:cNvSpPr/>
                <p:nvPr/>
              </p:nvSpPr>
              <p:spPr>
                <a:xfrm>
                  <a:off x="7640878" y="6161326"/>
                  <a:ext cx="1005403" cy="338554"/>
                </a:xfrm>
                <a:prstGeom prst="rect">
                  <a:avLst/>
                </a:prstGeom>
              </p:spPr>
              <p:txBody>
                <a:bodyPr wrap="none">
                  <a:spAutoFit/>
                </a:bodyPr>
                <a:lstStyle/>
                <a:p>
                  <a:r>
                    <a:rPr lang="ja-JP" altLang="en-US" sz="1600" b="1" dirty="0">
                      <a:solidFill>
                        <a:srgbClr val="494949"/>
                      </a:solidFill>
                    </a:rPr>
                    <a:t>：エッジ</a:t>
                  </a:r>
                </a:p>
              </p:txBody>
            </p:sp>
          </p:grpSp>
        </p:grpSp>
      </p:grpSp>
      <p:grpSp>
        <p:nvGrpSpPr>
          <p:cNvPr id="170" name="グループ化 169">
            <a:extLst>
              <a:ext uri="{FF2B5EF4-FFF2-40B4-BE49-F238E27FC236}">
                <a16:creationId xmlns:a16="http://schemas.microsoft.com/office/drawing/2014/main" id="{5A4A38E5-BB58-4608-AFAE-6E65E1C9FD45}"/>
              </a:ext>
            </a:extLst>
          </p:cNvPr>
          <p:cNvGrpSpPr/>
          <p:nvPr/>
        </p:nvGrpSpPr>
        <p:grpSpPr>
          <a:xfrm>
            <a:off x="305144" y="1447387"/>
            <a:ext cx="6705282" cy="2595147"/>
            <a:chOff x="600744" y="1249116"/>
            <a:chExt cx="6705282" cy="2595147"/>
          </a:xfrm>
        </p:grpSpPr>
        <p:sp>
          <p:nvSpPr>
            <p:cNvPr id="169" name="四角形: 角を丸くする 168">
              <a:extLst>
                <a:ext uri="{FF2B5EF4-FFF2-40B4-BE49-F238E27FC236}">
                  <a16:creationId xmlns:a16="http://schemas.microsoft.com/office/drawing/2014/main" id="{6925AD61-1440-4756-B5AE-6683360F7E2F}"/>
                </a:ext>
              </a:extLst>
            </p:cNvPr>
            <p:cNvSpPr/>
            <p:nvPr/>
          </p:nvSpPr>
          <p:spPr>
            <a:xfrm>
              <a:off x="600744" y="1249116"/>
              <a:ext cx="6705282" cy="2595147"/>
            </a:xfrm>
            <a:prstGeom prst="roundRect">
              <a:avLst/>
            </a:prstGeom>
            <a:gradFill flip="none" rotWithShape="1">
              <a:gsLst>
                <a:gs pos="0">
                  <a:srgbClr val="EEDADA"/>
                </a:gs>
                <a:gs pos="100000">
                  <a:srgbClr val="FFB3B4">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 name="正方形/長方形 10">
              <a:extLst>
                <a:ext uri="{FF2B5EF4-FFF2-40B4-BE49-F238E27FC236}">
                  <a16:creationId xmlns:a16="http://schemas.microsoft.com/office/drawing/2014/main" id="{BA6D3415-B5C3-42AF-8C89-00CDD6941D88}"/>
                </a:ext>
              </a:extLst>
            </p:cNvPr>
            <p:cNvSpPr/>
            <p:nvPr/>
          </p:nvSpPr>
          <p:spPr bwMode="auto">
            <a:xfrm>
              <a:off x="5836270" y="1401895"/>
              <a:ext cx="1255862" cy="2255103"/>
            </a:xfrm>
            <a:prstGeom prst="rect">
              <a:avLst/>
            </a:prstGeom>
            <a:solidFill>
              <a:srgbClr val="ECECEC"/>
            </a:solidFill>
            <a:ln w="12700">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r>
                <a:rPr lang="ja-JP" altLang="en-US" sz="2000" dirty="0"/>
                <a:t>出力層</a:t>
              </a:r>
              <a:endParaRPr lang="en-US" altLang="ja-JP" sz="2000" dirty="0"/>
            </a:p>
          </p:txBody>
        </p:sp>
        <p:sp>
          <p:nvSpPr>
            <p:cNvPr id="12" name="正方形/長方形 11">
              <a:extLst>
                <a:ext uri="{FF2B5EF4-FFF2-40B4-BE49-F238E27FC236}">
                  <a16:creationId xmlns:a16="http://schemas.microsoft.com/office/drawing/2014/main" id="{519728C1-F9A9-4774-BB90-F706A97ADF92}"/>
                </a:ext>
              </a:extLst>
            </p:cNvPr>
            <p:cNvSpPr/>
            <p:nvPr/>
          </p:nvSpPr>
          <p:spPr bwMode="auto">
            <a:xfrm>
              <a:off x="823043" y="1401895"/>
              <a:ext cx="1255862" cy="2255103"/>
            </a:xfrm>
            <a:prstGeom prst="rect">
              <a:avLst/>
            </a:prstGeom>
            <a:solidFill>
              <a:srgbClr val="ECECEC"/>
            </a:solidFill>
            <a:ln w="12700">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r>
                <a:rPr lang="ja-JP" altLang="en-US" sz="2000" dirty="0"/>
                <a:t>入力層</a:t>
              </a:r>
              <a:endParaRPr lang="en-US" altLang="ja-JP" sz="2000" dirty="0"/>
            </a:p>
          </p:txBody>
        </p:sp>
        <p:sp>
          <p:nvSpPr>
            <p:cNvPr id="13" name="正方形/長方形 12">
              <a:extLst>
                <a:ext uri="{FF2B5EF4-FFF2-40B4-BE49-F238E27FC236}">
                  <a16:creationId xmlns:a16="http://schemas.microsoft.com/office/drawing/2014/main" id="{C5C9BC5D-8FFC-4207-B08D-B38CAF711441}"/>
                </a:ext>
              </a:extLst>
            </p:cNvPr>
            <p:cNvSpPr/>
            <p:nvPr/>
          </p:nvSpPr>
          <p:spPr bwMode="auto">
            <a:xfrm>
              <a:off x="2178824" y="1401895"/>
              <a:ext cx="3549122" cy="2255103"/>
            </a:xfrm>
            <a:prstGeom prst="rect">
              <a:avLst/>
            </a:prstGeom>
            <a:solidFill>
              <a:srgbClr val="ECECEC"/>
            </a:solidFill>
            <a:ln w="12700">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r>
                <a:rPr lang="ja-JP" altLang="en-US" sz="2000" dirty="0"/>
                <a:t>隠れ層 </a:t>
              </a:r>
              <a:r>
                <a:rPr lang="en-US" altLang="ja-JP" sz="2000" dirty="0"/>
                <a:t>(</a:t>
              </a:r>
              <a:r>
                <a:rPr lang="ja-JP" altLang="en-US" sz="2000" dirty="0"/>
                <a:t>中間層</a:t>
              </a:r>
              <a:r>
                <a:rPr lang="en-US" altLang="ja-JP" sz="2000" dirty="0"/>
                <a:t>)</a:t>
              </a:r>
            </a:p>
          </p:txBody>
        </p:sp>
        <p:grpSp>
          <p:nvGrpSpPr>
            <p:cNvPr id="14" name="グループ化 13">
              <a:extLst>
                <a:ext uri="{FF2B5EF4-FFF2-40B4-BE49-F238E27FC236}">
                  <a16:creationId xmlns:a16="http://schemas.microsoft.com/office/drawing/2014/main" id="{1876C91E-FD04-47F4-BADA-6EB375664E04}"/>
                </a:ext>
              </a:extLst>
            </p:cNvPr>
            <p:cNvGrpSpPr/>
            <p:nvPr/>
          </p:nvGrpSpPr>
          <p:grpSpPr>
            <a:xfrm>
              <a:off x="4598431" y="2142595"/>
              <a:ext cx="217804" cy="1103384"/>
              <a:chOff x="5074164" y="3371797"/>
              <a:chExt cx="271653" cy="1376181"/>
            </a:xfrm>
          </p:grpSpPr>
          <p:sp>
            <p:nvSpPr>
              <p:cNvPr id="15" name="楕円 14">
                <a:extLst>
                  <a:ext uri="{FF2B5EF4-FFF2-40B4-BE49-F238E27FC236}">
                    <a16:creationId xmlns:a16="http://schemas.microsoft.com/office/drawing/2014/main" id="{FF63E94E-23B4-40AE-BFB1-A181B48BB483}"/>
                  </a:ext>
                </a:extLst>
              </p:cNvPr>
              <p:cNvSpPr/>
              <p:nvPr/>
            </p:nvSpPr>
            <p:spPr>
              <a:xfrm>
                <a:off x="5074164" y="337179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6" name="楕円 15">
                <a:extLst>
                  <a:ext uri="{FF2B5EF4-FFF2-40B4-BE49-F238E27FC236}">
                    <a16:creationId xmlns:a16="http://schemas.microsoft.com/office/drawing/2014/main" id="{86A4481D-8F94-4EA4-9477-EF1777A259BC}"/>
                  </a:ext>
                </a:extLst>
              </p:cNvPr>
              <p:cNvSpPr/>
              <p:nvPr/>
            </p:nvSpPr>
            <p:spPr>
              <a:xfrm>
                <a:off x="5074164" y="3739973"/>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7" name="楕円 16">
                <a:extLst>
                  <a:ext uri="{FF2B5EF4-FFF2-40B4-BE49-F238E27FC236}">
                    <a16:creationId xmlns:a16="http://schemas.microsoft.com/office/drawing/2014/main" id="{452B9548-5583-4C55-A667-385E6A0A308A}"/>
                  </a:ext>
                </a:extLst>
              </p:cNvPr>
              <p:cNvSpPr/>
              <p:nvPr/>
            </p:nvSpPr>
            <p:spPr>
              <a:xfrm>
                <a:off x="5074164" y="410814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8" name="楕円 17">
                <a:extLst>
                  <a:ext uri="{FF2B5EF4-FFF2-40B4-BE49-F238E27FC236}">
                    <a16:creationId xmlns:a16="http://schemas.microsoft.com/office/drawing/2014/main" id="{EAA6ACF2-6060-4C05-AE5A-AC4B389480A7}"/>
                  </a:ext>
                </a:extLst>
              </p:cNvPr>
              <p:cNvSpPr/>
              <p:nvPr/>
            </p:nvSpPr>
            <p:spPr>
              <a:xfrm>
                <a:off x="5074164" y="447632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19" name="グループ化 18">
              <a:extLst>
                <a:ext uri="{FF2B5EF4-FFF2-40B4-BE49-F238E27FC236}">
                  <a16:creationId xmlns:a16="http://schemas.microsoft.com/office/drawing/2014/main" id="{74947BDE-A658-488C-A4E7-CB54E16F6E81}"/>
                </a:ext>
              </a:extLst>
            </p:cNvPr>
            <p:cNvGrpSpPr/>
            <p:nvPr/>
          </p:nvGrpSpPr>
          <p:grpSpPr>
            <a:xfrm>
              <a:off x="5346716" y="2290192"/>
              <a:ext cx="217804" cy="808190"/>
              <a:chOff x="7735642" y="1936281"/>
              <a:chExt cx="300488" cy="1115002"/>
            </a:xfrm>
          </p:grpSpPr>
          <p:sp>
            <p:nvSpPr>
              <p:cNvPr id="20" name="楕円 19">
                <a:extLst>
                  <a:ext uri="{FF2B5EF4-FFF2-40B4-BE49-F238E27FC236}">
                    <a16:creationId xmlns:a16="http://schemas.microsoft.com/office/drawing/2014/main" id="{D31640A8-F60C-41E5-B1E1-CA0F32B466C0}"/>
                  </a:ext>
                </a:extLst>
              </p:cNvPr>
              <p:cNvSpPr/>
              <p:nvPr/>
            </p:nvSpPr>
            <p:spPr>
              <a:xfrm>
                <a:off x="7735642" y="1936281"/>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1" name="楕円 20">
                <a:extLst>
                  <a:ext uri="{FF2B5EF4-FFF2-40B4-BE49-F238E27FC236}">
                    <a16:creationId xmlns:a16="http://schemas.microsoft.com/office/drawing/2014/main" id="{6B8CFA03-7712-4245-ADFF-C919B0BACBDD}"/>
                  </a:ext>
                </a:extLst>
              </p:cNvPr>
              <p:cNvSpPr/>
              <p:nvPr/>
            </p:nvSpPr>
            <p:spPr>
              <a:xfrm>
                <a:off x="7735642" y="2343538"/>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2" name="楕円 21">
                <a:extLst>
                  <a:ext uri="{FF2B5EF4-FFF2-40B4-BE49-F238E27FC236}">
                    <a16:creationId xmlns:a16="http://schemas.microsoft.com/office/drawing/2014/main" id="{345F5FAD-48BD-42CC-B0F8-66748A6D327A}"/>
                  </a:ext>
                </a:extLst>
              </p:cNvPr>
              <p:cNvSpPr/>
              <p:nvPr/>
            </p:nvSpPr>
            <p:spPr>
              <a:xfrm>
                <a:off x="7735642" y="2750795"/>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23" name="グループ化 22">
              <a:extLst>
                <a:ext uri="{FF2B5EF4-FFF2-40B4-BE49-F238E27FC236}">
                  <a16:creationId xmlns:a16="http://schemas.microsoft.com/office/drawing/2014/main" id="{8835BDA8-469F-4EAD-B603-27CFF1785FE6}"/>
                </a:ext>
              </a:extLst>
            </p:cNvPr>
            <p:cNvGrpSpPr/>
            <p:nvPr/>
          </p:nvGrpSpPr>
          <p:grpSpPr>
            <a:xfrm>
              <a:off x="6301136" y="2290192"/>
              <a:ext cx="217804" cy="808190"/>
              <a:chOff x="7735642" y="1936281"/>
              <a:chExt cx="300488" cy="1115002"/>
            </a:xfrm>
          </p:grpSpPr>
          <p:sp>
            <p:nvSpPr>
              <p:cNvPr id="24" name="楕円 23">
                <a:extLst>
                  <a:ext uri="{FF2B5EF4-FFF2-40B4-BE49-F238E27FC236}">
                    <a16:creationId xmlns:a16="http://schemas.microsoft.com/office/drawing/2014/main" id="{2E5C3FC3-8AA5-418B-AAA7-C67084DBEF5F}"/>
                  </a:ext>
                </a:extLst>
              </p:cNvPr>
              <p:cNvSpPr/>
              <p:nvPr/>
            </p:nvSpPr>
            <p:spPr>
              <a:xfrm>
                <a:off x="7735642" y="1936281"/>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5" name="楕円 24">
                <a:extLst>
                  <a:ext uri="{FF2B5EF4-FFF2-40B4-BE49-F238E27FC236}">
                    <a16:creationId xmlns:a16="http://schemas.microsoft.com/office/drawing/2014/main" id="{705300F1-9A35-489E-83EC-0D0021158071}"/>
                  </a:ext>
                </a:extLst>
              </p:cNvPr>
              <p:cNvSpPr/>
              <p:nvPr/>
            </p:nvSpPr>
            <p:spPr>
              <a:xfrm>
                <a:off x="7735642" y="2343538"/>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6" name="楕円 25">
                <a:extLst>
                  <a:ext uri="{FF2B5EF4-FFF2-40B4-BE49-F238E27FC236}">
                    <a16:creationId xmlns:a16="http://schemas.microsoft.com/office/drawing/2014/main" id="{597EE9B7-FCA8-47FA-9950-C254B7BFDB21}"/>
                  </a:ext>
                </a:extLst>
              </p:cNvPr>
              <p:cNvSpPr/>
              <p:nvPr/>
            </p:nvSpPr>
            <p:spPr>
              <a:xfrm>
                <a:off x="7735642" y="2750795"/>
                <a:ext cx="300488" cy="300488"/>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cxnSp>
          <p:nvCxnSpPr>
            <p:cNvPr id="27" name="直線コネクタ 26">
              <a:extLst>
                <a:ext uri="{FF2B5EF4-FFF2-40B4-BE49-F238E27FC236}">
                  <a16:creationId xmlns:a16="http://schemas.microsoft.com/office/drawing/2014/main" id="{F7D4AD0C-92AA-416D-A1E4-6F01A58E61D3}"/>
                </a:ext>
              </a:extLst>
            </p:cNvPr>
            <p:cNvCxnSpPr>
              <a:cxnSpLocks/>
              <a:stCxn id="22" idx="6"/>
              <a:endCxn id="26" idx="2"/>
            </p:cNvCxnSpPr>
            <p:nvPr/>
          </p:nvCxnSpPr>
          <p:spPr>
            <a:xfrm>
              <a:off x="5564520" y="2989481"/>
              <a:ext cx="736616"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 name="直線コネクタ 27">
              <a:extLst>
                <a:ext uri="{FF2B5EF4-FFF2-40B4-BE49-F238E27FC236}">
                  <a16:creationId xmlns:a16="http://schemas.microsoft.com/office/drawing/2014/main" id="{9B0D6087-365C-488A-A331-758C3A6DD08A}"/>
                </a:ext>
              </a:extLst>
            </p:cNvPr>
            <p:cNvCxnSpPr>
              <a:cxnSpLocks/>
              <a:stCxn id="22" idx="6"/>
              <a:endCxn id="25" idx="2"/>
            </p:cNvCxnSpPr>
            <p:nvPr/>
          </p:nvCxnSpPr>
          <p:spPr>
            <a:xfrm flipV="1">
              <a:off x="5564520" y="2694288"/>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 name="直線コネクタ 28">
              <a:extLst>
                <a:ext uri="{FF2B5EF4-FFF2-40B4-BE49-F238E27FC236}">
                  <a16:creationId xmlns:a16="http://schemas.microsoft.com/office/drawing/2014/main" id="{68F11E43-A02B-460A-A47E-F7B0F5252544}"/>
                </a:ext>
              </a:extLst>
            </p:cNvPr>
            <p:cNvCxnSpPr>
              <a:cxnSpLocks/>
              <a:stCxn id="21" idx="6"/>
              <a:endCxn id="26" idx="2"/>
            </p:cNvCxnSpPr>
            <p:nvPr/>
          </p:nvCxnSpPr>
          <p:spPr>
            <a:xfrm>
              <a:off x="5564520" y="2694288"/>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 name="直線コネクタ 29">
              <a:extLst>
                <a:ext uri="{FF2B5EF4-FFF2-40B4-BE49-F238E27FC236}">
                  <a16:creationId xmlns:a16="http://schemas.microsoft.com/office/drawing/2014/main" id="{98C5FF40-87F1-436A-8DDE-58ECC212FE8C}"/>
                </a:ext>
              </a:extLst>
            </p:cNvPr>
            <p:cNvCxnSpPr>
              <a:cxnSpLocks/>
              <a:stCxn id="22" idx="6"/>
              <a:endCxn id="24" idx="2"/>
            </p:cNvCxnSpPr>
            <p:nvPr/>
          </p:nvCxnSpPr>
          <p:spPr>
            <a:xfrm flipV="1">
              <a:off x="5564520" y="2399094"/>
              <a:ext cx="736616"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1" name="直線コネクタ 30">
              <a:extLst>
                <a:ext uri="{FF2B5EF4-FFF2-40B4-BE49-F238E27FC236}">
                  <a16:creationId xmlns:a16="http://schemas.microsoft.com/office/drawing/2014/main" id="{9E8339F2-E375-48C1-B02C-9B3F4B39F070}"/>
                </a:ext>
              </a:extLst>
            </p:cNvPr>
            <p:cNvCxnSpPr>
              <a:cxnSpLocks/>
              <a:stCxn id="21" idx="6"/>
              <a:endCxn id="25" idx="2"/>
            </p:cNvCxnSpPr>
            <p:nvPr/>
          </p:nvCxnSpPr>
          <p:spPr>
            <a:xfrm>
              <a:off x="5564520" y="2694288"/>
              <a:ext cx="736616"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2" name="直線コネクタ 31">
              <a:extLst>
                <a:ext uri="{FF2B5EF4-FFF2-40B4-BE49-F238E27FC236}">
                  <a16:creationId xmlns:a16="http://schemas.microsoft.com/office/drawing/2014/main" id="{A2EA1295-E096-468D-B52C-A1820A5EB7D1}"/>
                </a:ext>
              </a:extLst>
            </p:cNvPr>
            <p:cNvCxnSpPr>
              <a:cxnSpLocks/>
              <a:stCxn id="20" idx="6"/>
              <a:endCxn id="24" idx="2"/>
            </p:cNvCxnSpPr>
            <p:nvPr/>
          </p:nvCxnSpPr>
          <p:spPr>
            <a:xfrm>
              <a:off x="5564520" y="2399094"/>
              <a:ext cx="736616"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3" name="直線コネクタ 32">
              <a:extLst>
                <a:ext uri="{FF2B5EF4-FFF2-40B4-BE49-F238E27FC236}">
                  <a16:creationId xmlns:a16="http://schemas.microsoft.com/office/drawing/2014/main" id="{F9366190-AFE9-4A32-BD2C-EAA7644373AD}"/>
                </a:ext>
              </a:extLst>
            </p:cNvPr>
            <p:cNvCxnSpPr>
              <a:cxnSpLocks/>
              <a:stCxn id="20" idx="6"/>
              <a:endCxn id="25" idx="2"/>
            </p:cNvCxnSpPr>
            <p:nvPr/>
          </p:nvCxnSpPr>
          <p:spPr>
            <a:xfrm>
              <a:off x="5564520" y="2399094"/>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4" name="直線コネクタ 33">
              <a:extLst>
                <a:ext uri="{FF2B5EF4-FFF2-40B4-BE49-F238E27FC236}">
                  <a16:creationId xmlns:a16="http://schemas.microsoft.com/office/drawing/2014/main" id="{E8FC0B58-B3F5-4921-8EFE-31FE4A5E71AC}"/>
                </a:ext>
              </a:extLst>
            </p:cNvPr>
            <p:cNvCxnSpPr>
              <a:cxnSpLocks/>
              <a:stCxn id="20" idx="6"/>
              <a:endCxn id="26" idx="2"/>
            </p:cNvCxnSpPr>
            <p:nvPr/>
          </p:nvCxnSpPr>
          <p:spPr>
            <a:xfrm>
              <a:off x="5564520" y="2399094"/>
              <a:ext cx="736616"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5" name="直線コネクタ 34">
              <a:extLst>
                <a:ext uri="{FF2B5EF4-FFF2-40B4-BE49-F238E27FC236}">
                  <a16:creationId xmlns:a16="http://schemas.microsoft.com/office/drawing/2014/main" id="{B7DFAC87-1E04-45D8-A4C2-AF47B3E0A46B}"/>
                </a:ext>
              </a:extLst>
            </p:cNvPr>
            <p:cNvCxnSpPr>
              <a:cxnSpLocks/>
              <a:stCxn id="21" idx="6"/>
              <a:endCxn id="24" idx="2"/>
            </p:cNvCxnSpPr>
            <p:nvPr/>
          </p:nvCxnSpPr>
          <p:spPr>
            <a:xfrm flipV="1">
              <a:off x="5564520" y="2399094"/>
              <a:ext cx="736616"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6" name="直線コネクタ 35">
              <a:extLst>
                <a:ext uri="{FF2B5EF4-FFF2-40B4-BE49-F238E27FC236}">
                  <a16:creationId xmlns:a16="http://schemas.microsoft.com/office/drawing/2014/main" id="{3E8AF538-79C3-41CB-900A-9D42562FDAA4}"/>
                </a:ext>
              </a:extLst>
            </p:cNvPr>
            <p:cNvCxnSpPr>
              <a:cxnSpLocks/>
              <a:stCxn id="15" idx="6"/>
              <a:endCxn id="20" idx="2"/>
            </p:cNvCxnSpPr>
            <p:nvPr/>
          </p:nvCxnSpPr>
          <p:spPr>
            <a:xfrm>
              <a:off x="4816235" y="225149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7" name="直線コネクタ 36">
              <a:extLst>
                <a:ext uri="{FF2B5EF4-FFF2-40B4-BE49-F238E27FC236}">
                  <a16:creationId xmlns:a16="http://schemas.microsoft.com/office/drawing/2014/main" id="{C577CA38-120E-4FE4-89C5-18F6E7A471CE}"/>
                </a:ext>
              </a:extLst>
            </p:cNvPr>
            <p:cNvCxnSpPr>
              <a:cxnSpLocks/>
              <a:stCxn id="15" idx="6"/>
              <a:endCxn id="21" idx="2"/>
            </p:cNvCxnSpPr>
            <p:nvPr/>
          </p:nvCxnSpPr>
          <p:spPr>
            <a:xfrm>
              <a:off x="4816235" y="2251498"/>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8" name="直線コネクタ 37">
              <a:extLst>
                <a:ext uri="{FF2B5EF4-FFF2-40B4-BE49-F238E27FC236}">
                  <a16:creationId xmlns:a16="http://schemas.microsoft.com/office/drawing/2014/main" id="{5F269663-C6B1-47F8-B1A2-5CEE3C90BB5D}"/>
                </a:ext>
              </a:extLst>
            </p:cNvPr>
            <p:cNvCxnSpPr>
              <a:cxnSpLocks/>
              <a:stCxn id="15" idx="6"/>
              <a:endCxn id="22" idx="2"/>
            </p:cNvCxnSpPr>
            <p:nvPr/>
          </p:nvCxnSpPr>
          <p:spPr>
            <a:xfrm>
              <a:off x="4816235" y="2251498"/>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9" name="直線コネクタ 38">
              <a:extLst>
                <a:ext uri="{FF2B5EF4-FFF2-40B4-BE49-F238E27FC236}">
                  <a16:creationId xmlns:a16="http://schemas.microsoft.com/office/drawing/2014/main" id="{AF8852D6-91E7-4042-A8FC-6CD015F38F94}"/>
                </a:ext>
              </a:extLst>
            </p:cNvPr>
            <p:cNvCxnSpPr>
              <a:cxnSpLocks/>
              <a:stCxn id="16" idx="6"/>
              <a:endCxn id="22" idx="2"/>
            </p:cNvCxnSpPr>
            <p:nvPr/>
          </p:nvCxnSpPr>
          <p:spPr>
            <a:xfrm>
              <a:off x="4816235" y="2546691"/>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0" name="直線コネクタ 39">
              <a:extLst>
                <a:ext uri="{FF2B5EF4-FFF2-40B4-BE49-F238E27FC236}">
                  <a16:creationId xmlns:a16="http://schemas.microsoft.com/office/drawing/2014/main" id="{194765B3-3EB6-48A6-90C3-225D9E28EF37}"/>
                </a:ext>
              </a:extLst>
            </p:cNvPr>
            <p:cNvCxnSpPr>
              <a:cxnSpLocks/>
              <a:stCxn id="16" idx="6"/>
              <a:endCxn id="21" idx="2"/>
            </p:cNvCxnSpPr>
            <p:nvPr/>
          </p:nvCxnSpPr>
          <p:spPr>
            <a:xfrm>
              <a:off x="4816235" y="254669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1" name="直線コネクタ 40">
              <a:extLst>
                <a:ext uri="{FF2B5EF4-FFF2-40B4-BE49-F238E27FC236}">
                  <a16:creationId xmlns:a16="http://schemas.microsoft.com/office/drawing/2014/main" id="{FB76A1A9-360D-46CB-9584-DC9838705DF8}"/>
                </a:ext>
              </a:extLst>
            </p:cNvPr>
            <p:cNvCxnSpPr>
              <a:cxnSpLocks/>
              <a:stCxn id="16" idx="6"/>
              <a:endCxn id="20" idx="2"/>
            </p:cNvCxnSpPr>
            <p:nvPr/>
          </p:nvCxnSpPr>
          <p:spPr>
            <a:xfrm flipV="1">
              <a:off x="4816235" y="239909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2" name="直線コネクタ 41">
              <a:extLst>
                <a:ext uri="{FF2B5EF4-FFF2-40B4-BE49-F238E27FC236}">
                  <a16:creationId xmlns:a16="http://schemas.microsoft.com/office/drawing/2014/main" id="{074CEE1A-EAC4-4A71-B221-AD2CB15A55A3}"/>
                </a:ext>
              </a:extLst>
            </p:cNvPr>
            <p:cNvCxnSpPr>
              <a:cxnSpLocks/>
              <a:stCxn id="17" idx="6"/>
              <a:endCxn id="20" idx="2"/>
            </p:cNvCxnSpPr>
            <p:nvPr/>
          </p:nvCxnSpPr>
          <p:spPr>
            <a:xfrm flipV="1">
              <a:off x="4816235" y="2399094"/>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3" name="直線コネクタ 42">
              <a:extLst>
                <a:ext uri="{FF2B5EF4-FFF2-40B4-BE49-F238E27FC236}">
                  <a16:creationId xmlns:a16="http://schemas.microsoft.com/office/drawing/2014/main" id="{B2DC0E18-3001-4422-967F-9C9C6787F751}"/>
                </a:ext>
              </a:extLst>
            </p:cNvPr>
            <p:cNvCxnSpPr>
              <a:cxnSpLocks/>
              <a:stCxn id="18" idx="6"/>
              <a:endCxn id="20" idx="2"/>
            </p:cNvCxnSpPr>
            <p:nvPr/>
          </p:nvCxnSpPr>
          <p:spPr>
            <a:xfrm flipV="1">
              <a:off x="4816235" y="2399094"/>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4" name="直線コネクタ 43">
              <a:extLst>
                <a:ext uri="{FF2B5EF4-FFF2-40B4-BE49-F238E27FC236}">
                  <a16:creationId xmlns:a16="http://schemas.microsoft.com/office/drawing/2014/main" id="{530895CC-C3E1-4C9F-8262-615CCD0BDE5C}"/>
                </a:ext>
              </a:extLst>
            </p:cNvPr>
            <p:cNvCxnSpPr>
              <a:cxnSpLocks/>
              <a:stCxn id="17" idx="6"/>
              <a:endCxn id="21" idx="2"/>
            </p:cNvCxnSpPr>
            <p:nvPr/>
          </p:nvCxnSpPr>
          <p:spPr>
            <a:xfrm flipV="1">
              <a:off x="4816235" y="269428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5" name="直線コネクタ 44">
              <a:extLst>
                <a:ext uri="{FF2B5EF4-FFF2-40B4-BE49-F238E27FC236}">
                  <a16:creationId xmlns:a16="http://schemas.microsoft.com/office/drawing/2014/main" id="{8F2C6BAD-8E69-4FEC-BA6F-1633553D0CE4}"/>
                </a:ext>
              </a:extLst>
            </p:cNvPr>
            <p:cNvCxnSpPr>
              <a:cxnSpLocks/>
              <a:stCxn id="17" idx="6"/>
              <a:endCxn id="22" idx="2"/>
            </p:cNvCxnSpPr>
            <p:nvPr/>
          </p:nvCxnSpPr>
          <p:spPr>
            <a:xfrm>
              <a:off x="4816235" y="284188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6" name="直線コネクタ 45">
              <a:extLst>
                <a:ext uri="{FF2B5EF4-FFF2-40B4-BE49-F238E27FC236}">
                  <a16:creationId xmlns:a16="http://schemas.microsoft.com/office/drawing/2014/main" id="{43D9D606-0BE1-4F72-B918-53FDDC6F44CF}"/>
                </a:ext>
              </a:extLst>
            </p:cNvPr>
            <p:cNvCxnSpPr>
              <a:cxnSpLocks/>
              <a:stCxn id="18" idx="6"/>
              <a:endCxn id="22" idx="2"/>
            </p:cNvCxnSpPr>
            <p:nvPr/>
          </p:nvCxnSpPr>
          <p:spPr>
            <a:xfrm flipV="1">
              <a:off x="4816235" y="298948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7" name="直線コネクタ 46">
              <a:extLst>
                <a:ext uri="{FF2B5EF4-FFF2-40B4-BE49-F238E27FC236}">
                  <a16:creationId xmlns:a16="http://schemas.microsoft.com/office/drawing/2014/main" id="{A8FA5D4A-7D15-4270-92C9-48589084D3A1}"/>
                </a:ext>
              </a:extLst>
            </p:cNvPr>
            <p:cNvCxnSpPr>
              <a:cxnSpLocks/>
              <a:stCxn id="18" idx="6"/>
              <a:endCxn id="21" idx="2"/>
            </p:cNvCxnSpPr>
            <p:nvPr/>
          </p:nvCxnSpPr>
          <p:spPr>
            <a:xfrm flipV="1">
              <a:off x="4816235" y="2694288"/>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48" name="グループ化 47">
              <a:extLst>
                <a:ext uri="{FF2B5EF4-FFF2-40B4-BE49-F238E27FC236}">
                  <a16:creationId xmlns:a16="http://schemas.microsoft.com/office/drawing/2014/main" id="{503E308F-12E1-4E97-8929-52D4C6C2ACBD}"/>
                </a:ext>
              </a:extLst>
            </p:cNvPr>
            <p:cNvGrpSpPr/>
            <p:nvPr/>
          </p:nvGrpSpPr>
          <p:grpSpPr>
            <a:xfrm>
              <a:off x="1342072" y="2142595"/>
              <a:ext cx="217804" cy="1103384"/>
              <a:chOff x="1368262" y="3187709"/>
              <a:chExt cx="271653" cy="1376181"/>
            </a:xfrm>
          </p:grpSpPr>
          <p:sp>
            <p:nvSpPr>
              <p:cNvPr id="49" name="楕円 48">
                <a:extLst>
                  <a:ext uri="{FF2B5EF4-FFF2-40B4-BE49-F238E27FC236}">
                    <a16:creationId xmlns:a16="http://schemas.microsoft.com/office/drawing/2014/main" id="{5D011EFA-C2BD-404F-9EB7-C27B180D6A5C}"/>
                  </a:ext>
                </a:extLst>
              </p:cNvPr>
              <p:cNvSpPr/>
              <p:nvPr/>
            </p:nvSpPr>
            <p:spPr>
              <a:xfrm>
                <a:off x="1368262"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50" name="楕円 49">
                <a:extLst>
                  <a:ext uri="{FF2B5EF4-FFF2-40B4-BE49-F238E27FC236}">
                    <a16:creationId xmlns:a16="http://schemas.microsoft.com/office/drawing/2014/main" id="{6593517F-FA79-4F65-BDE0-1C20CCE57205}"/>
                  </a:ext>
                </a:extLst>
              </p:cNvPr>
              <p:cNvSpPr/>
              <p:nvPr/>
            </p:nvSpPr>
            <p:spPr>
              <a:xfrm>
                <a:off x="1368262"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51" name="楕円 50">
                <a:extLst>
                  <a:ext uri="{FF2B5EF4-FFF2-40B4-BE49-F238E27FC236}">
                    <a16:creationId xmlns:a16="http://schemas.microsoft.com/office/drawing/2014/main" id="{CD5BE4C4-C4C2-4A5A-B5A9-AFC66635D5F8}"/>
                  </a:ext>
                </a:extLst>
              </p:cNvPr>
              <p:cNvSpPr/>
              <p:nvPr/>
            </p:nvSpPr>
            <p:spPr>
              <a:xfrm>
                <a:off x="1368262"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52" name="楕円 51">
                <a:extLst>
                  <a:ext uri="{FF2B5EF4-FFF2-40B4-BE49-F238E27FC236}">
                    <a16:creationId xmlns:a16="http://schemas.microsoft.com/office/drawing/2014/main" id="{3579808E-513F-4240-9F91-CE768E66F5CB}"/>
                  </a:ext>
                </a:extLst>
              </p:cNvPr>
              <p:cNvSpPr/>
              <p:nvPr/>
            </p:nvSpPr>
            <p:spPr>
              <a:xfrm>
                <a:off x="1368262"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53" name="グループ化 52">
              <a:extLst>
                <a:ext uri="{FF2B5EF4-FFF2-40B4-BE49-F238E27FC236}">
                  <a16:creationId xmlns:a16="http://schemas.microsoft.com/office/drawing/2014/main" id="{55F3CD6B-46F4-49F8-A2FE-3013FAF4F309}"/>
                </a:ext>
              </a:extLst>
            </p:cNvPr>
            <p:cNvGrpSpPr/>
            <p:nvPr/>
          </p:nvGrpSpPr>
          <p:grpSpPr>
            <a:xfrm>
              <a:off x="2353578" y="2142595"/>
              <a:ext cx="217804" cy="1103384"/>
              <a:chOff x="1368262" y="3187709"/>
              <a:chExt cx="271653" cy="1376181"/>
            </a:xfrm>
          </p:grpSpPr>
          <p:sp>
            <p:nvSpPr>
              <p:cNvPr id="54" name="楕円 53">
                <a:extLst>
                  <a:ext uri="{FF2B5EF4-FFF2-40B4-BE49-F238E27FC236}">
                    <a16:creationId xmlns:a16="http://schemas.microsoft.com/office/drawing/2014/main" id="{6D1FBC98-B015-4929-8909-F00AD5F85FB1}"/>
                  </a:ext>
                </a:extLst>
              </p:cNvPr>
              <p:cNvSpPr/>
              <p:nvPr/>
            </p:nvSpPr>
            <p:spPr>
              <a:xfrm>
                <a:off x="1368262"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55" name="楕円 54">
                <a:extLst>
                  <a:ext uri="{FF2B5EF4-FFF2-40B4-BE49-F238E27FC236}">
                    <a16:creationId xmlns:a16="http://schemas.microsoft.com/office/drawing/2014/main" id="{C2BA30E4-A75A-4DA2-8476-9811B7C2E3E6}"/>
                  </a:ext>
                </a:extLst>
              </p:cNvPr>
              <p:cNvSpPr/>
              <p:nvPr/>
            </p:nvSpPr>
            <p:spPr>
              <a:xfrm>
                <a:off x="1368262"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56" name="楕円 55">
                <a:extLst>
                  <a:ext uri="{FF2B5EF4-FFF2-40B4-BE49-F238E27FC236}">
                    <a16:creationId xmlns:a16="http://schemas.microsoft.com/office/drawing/2014/main" id="{C26DD7F5-5F55-4AA4-8318-27936369203F}"/>
                  </a:ext>
                </a:extLst>
              </p:cNvPr>
              <p:cNvSpPr/>
              <p:nvPr/>
            </p:nvSpPr>
            <p:spPr>
              <a:xfrm>
                <a:off x="1368262"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57" name="楕円 56">
                <a:extLst>
                  <a:ext uri="{FF2B5EF4-FFF2-40B4-BE49-F238E27FC236}">
                    <a16:creationId xmlns:a16="http://schemas.microsoft.com/office/drawing/2014/main" id="{673C3E67-EA5D-4DF4-889C-553CD06032E9}"/>
                  </a:ext>
                </a:extLst>
              </p:cNvPr>
              <p:cNvSpPr/>
              <p:nvPr/>
            </p:nvSpPr>
            <p:spPr>
              <a:xfrm>
                <a:off x="1368262"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58" name="グループ化 57">
              <a:extLst>
                <a:ext uri="{FF2B5EF4-FFF2-40B4-BE49-F238E27FC236}">
                  <a16:creationId xmlns:a16="http://schemas.microsoft.com/office/drawing/2014/main" id="{E560B827-345A-45C1-BA05-650CC47ECBD8}"/>
                </a:ext>
              </a:extLst>
            </p:cNvPr>
            <p:cNvGrpSpPr/>
            <p:nvPr/>
          </p:nvGrpSpPr>
          <p:grpSpPr>
            <a:xfrm>
              <a:off x="3850147" y="1847402"/>
              <a:ext cx="217804" cy="1693770"/>
              <a:chOff x="4006305" y="3187709"/>
              <a:chExt cx="271653" cy="2112533"/>
            </a:xfrm>
          </p:grpSpPr>
          <p:sp>
            <p:nvSpPr>
              <p:cNvPr id="59" name="楕円 58">
                <a:extLst>
                  <a:ext uri="{FF2B5EF4-FFF2-40B4-BE49-F238E27FC236}">
                    <a16:creationId xmlns:a16="http://schemas.microsoft.com/office/drawing/2014/main" id="{F9038FEE-180E-40F5-8DB1-5AAED09A940B}"/>
                  </a:ext>
                </a:extLst>
              </p:cNvPr>
              <p:cNvSpPr/>
              <p:nvPr/>
            </p:nvSpPr>
            <p:spPr>
              <a:xfrm>
                <a:off x="4006305"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0" name="楕円 59">
                <a:extLst>
                  <a:ext uri="{FF2B5EF4-FFF2-40B4-BE49-F238E27FC236}">
                    <a16:creationId xmlns:a16="http://schemas.microsoft.com/office/drawing/2014/main" id="{587FBCF1-C5B2-4C93-8C1F-380257F8F9CE}"/>
                  </a:ext>
                </a:extLst>
              </p:cNvPr>
              <p:cNvSpPr/>
              <p:nvPr/>
            </p:nvSpPr>
            <p:spPr>
              <a:xfrm>
                <a:off x="4006305"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1" name="楕円 60">
                <a:extLst>
                  <a:ext uri="{FF2B5EF4-FFF2-40B4-BE49-F238E27FC236}">
                    <a16:creationId xmlns:a16="http://schemas.microsoft.com/office/drawing/2014/main" id="{D9D326F6-DA08-4156-A4D2-30006A7E6818}"/>
                  </a:ext>
                </a:extLst>
              </p:cNvPr>
              <p:cNvSpPr/>
              <p:nvPr/>
            </p:nvSpPr>
            <p:spPr>
              <a:xfrm>
                <a:off x="4006305"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2" name="楕円 61">
                <a:extLst>
                  <a:ext uri="{FF2B5EF4-FFF2-40B4-BE49-F238E27FC236}">
                    <a16:creationId xmlns:a16="http://schemas.microsoft.com/office/drawing/2014/main" id="{570D08DE-D750-4D77-BFF5-1844920B8E81}"/>
                  </a:ext>
                </a:extLst>
              </p:cNvPr>
              <p:cNvSpPr/>
              <p:nvPr/>
            </p:nvSpPr>
            <p:spPr>
              <a:xfrm>
                <a:off x="4006305"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3" name="楕円 62">
                <a:extLst>
                  <a:ext uri="{FF2B5EF4-FFF2-40B4-BE49-F238E27FC236}">
                    <a16:creationId xmlns:a16="http://schemas.microsoft.com/office/drawing/2014/main" id="{DC9BFD50-A94F-4641-ACE1-3F54264AE038}"/>
                  </a:ext>
                </a:extLst>
              </p:cNvPr>
              <p:cNvSpPr/>
              <p:nvPr/>
            </p:nvSpPr>
            <p:spPr>
              <a:xfrm>
                <a:off x="4006305" y="4660413"/>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4" name="楕円 63">
                <a:extLst>
                  <a:ext uri="{FF2B5EF4-FFF2-40B4-BE49-F238E27FC236}">
                    <a16:creationId xmlns:a16="http://schemas.microsoft.com/office/drawing/2014/main" id="{5346AFD9-916C-4878-9A24-A3103DB55E3C}"/>
                  </a:ext>
                </a:extLst>
              </p:cNvPr>
              <p:cNvSpPr/>
              <p:nvPr/>
            </p:nvSpPr>
            <p:spPr>
              <a:xfrm>
                <a:off x="4006305" y="502858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grpSp>
          <p:nvGrpSpPr>
            <p:cNvPr id="65" name="グループ化 64">
              <a:extLst>
                <a:ext uri="{FF2B5EF4-FFF2-40B4-BE49-F238E27FC236}">
                  <a16:creationId xmlns:a16="http://schemas.microsoft.com/office/drawing/2014/main" id="{C386AD4E-A548-4BEC-A54A-62FB37C67B1E}"/>
                </a:ext>
              </a:extLst>
            </p:cNvPr>
            <p:cNvGrpSpPr/>
            <p:nvPr/>
          </p:nvGrpSpPr>
          <p:grpSpPr>
            <a:xfrm>
              <a:off x="3101862" y="1994999"/>
              <a:ext cx="217804" cy="1398577"/>
              <a:chOff x="3641070" y="3187709"/>
              <a:chExt cx="271653" cy="1744357"/>
            </a:xfrm>
          </p:grpSpPr>
          <p:sp>
            <p:nvSpPr>
              <p:cNvPr id="66" name="楕円 65">
                <a:extLst>
                  <a:ext uri="{FF2B5EF4-FFF2-40B4-BE49-F238E27FC236}">
                    <a16:creationId xmlns:a16="http://schemas.microsoft.com/office/drawing/2014/main" id="{81BE6992-6624-49C2-ADA8-8B3167F39939}"/>
                  </a:ext>
                </a:extLst>
              </p:cNvPr>
              <p:cNvSpPr/>
              <p:nvPr/>
            </p:nvSpPr>
            <p:spPr>
              <a:xfrm>
                <a:off x="3641070" y="3187709"/>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7" name="楕円 66">
                <a:extLst>
                  <a:ext uri="{FF2B5EF4-FFF2-40B4-BE49-F238E27FC236}">
                    <a16:creationId xmlns:a16="http://schemas.microsoft.com/office/drawing/2014/main" id="{D717AA59-E3CC-4CE8-A8FE-54119C431E4D}"/>
                  </a:ext>
                </a:extLst>
              </p:cNvPr>
              <p:cNvSpPr/>
              <p:nvPr/>
            </p:nvSpPr>
            <p:spPr>
              <a:xfrm>
                <a:off x="3641070" y="3555885"/>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8" name="楕円 67">
                <a:extLst>
                  <a:ext uri="{FF2B5EF4-FFF2-40B4-BE49-F238E27FC236}">
                    <a16:creationId xmlns:a16="http://schemas.microsoft.com/office/drawing/2014/main" id="{F45A2FF9-CF76-4269-B7FA-BFC5DC8D7424}"/>
                  </a:ext>
                </a:extLst>
              </p:cNvPr>
              <p:cNvSpPr/>
              <p:nvPr/>
            </p:nvSpPr>
            <p:spPr>
              <a:xfrm>
                <a:off x="3641070" y="3924061"/>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69" name="楕円 68">
                <a:extLst>
                  <a:ext uri="{FF2B5EF4-FFF2-40B4-BE49-F238E27FC236}">
                    <a16:creationId xmlns:a16="http://schemas.microsoft.com/office/drawing/2014/main" id="{BE35C881-1247-4218-A742-9BF1792F3CEA}"/>
                  </a:ext>
                </a:extLst>
              </p:cNvPr>
              <p:cNvSpPr/>
              <p:nvPr/>
            </p:nvSpPr>
            <p:spPr>
              <a:xfrm>
                <a:off x="3641070" y="4292237"/>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70" name="楕円 69">
                <a:extLst>
                  <a:ext uri="{FF2B5EF4-FFF2-40B4-BE49-F238E27FC236}">
                    <a16:creationId xmlns:a16="http://schemas.microsoft.com/office/drawing/2014/main" id="{265EB82E-8552-4A63-B432-A97F8E5AF4B5}"/>
                  </a:ext>
                </a:extLst>
              </p:cNvPr>
              <p:cNvSpPr/>
              <p:nvPr/>
            </p:nvSpPr>
            <p:spPr>
              <a:xfrm>
                <a:off x="3641070" y="4660413"/>
                <a:ext cx="271653" cy="271653"/>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grpSp>
        <p:cxnSp>
          <p:nvCxnSpPr>
            <p:cNvPr id="71" name="直線コネクタ 70">
              <a:extLst>
                <a:ext uri="{FF2B5EF4-FFF2-40B4-BE49-F238E27FC236}">
                  <a16:creationId xmlns:a16="http://schemas.microsoft.com/office/drawing/2014/main" id="{BF3EFAB2-88ED-48AC-AA79-9C0E6D2E47C3}"/>
                </a:ext>
              </a:extLst>
            </p:cNvPr>
            <p:cNvCxnSpPr>
              <a:cxnSpLocks/>
              <a:stCxn id="59" idx="6"/>
              <a:endCxn id="15" idx="2"/>
            </p:cNvCxnSpPr>
            <p:nvPr/>
          </p:nvCxnSpPr>
          <p:spPr>
            <a:xfrm>
              <a:off x="4067951" y="1956304"/>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2" name="直線コネクタ 71">
              <a:extLst>
                <a:ext uri="{FF2B5EF4-FFF2-40B4-BE49-F238E27FC236}">
                  <a16:creationId xmlns:a16="http://schemas.microsoft.com/office/drawing/2014/main" id="{B4410EAD-60A6-4C3D-A25A-B1A83916ABF9}"/>
                </a:ext>
              </a:extLst>
            </p:cNvPr>
            <p:cNvCxnSpPr>
              <a:cxnSpLocks/>
              <a:stCxn id="60" idx="6"/>
              <a:endCxn id="15" idx="2"/>
            </p:cNvCxnSpPr>
            <p:nvPr/>
          </p:nvCxnSpPr>
          <p:spPr>
            <a:xfrm>
              <a:off x="4067951" y="2251498"/>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3" name="直線コネクタ 72">
              <a:extLst>
                <a:ext uri="{FF2B5EF4-FFF2-40B4-BE49-F238E27FC236}">
                  <a16:creationId xmlns:a16="http://schemas.microsoft.com/office/drawing/2014/main" id="{579694B5-F026-4208-9D31-FDA6921B2509}"/>
                </a:ext>
              </a:extLst>
            </p:cNvPr>
            <p:cNvCxnSpPr>
              <a:cxnSpLocks/>
              <a:stCxn id="61" idx="6"/>
              <a:endCxn id="15" idx="2"/>
            </p:cNvCxnSpPr>
            <p:nvPr/>
          </p:nvCxnSpPr>
          <p:spPr>
            <a:xfrm flipV="1">
              <a:off x="4067951" y="2251498"/>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4" name="直線コネクタ 73">
              <a:extLst>
                <a:ext uri="{FF2B5EF4-FFF2-40B4-BE49-F238E27FC236}">
                  <a16:creationId xmlns:a16="http://schemas.microsoft.com/office/drawing/2014/main" id="{16E9EE2A-3BE5-4080-A557-BBB6AFB902CF}"/>
                </a:ext>
              </a:extLst>
            </p:cNvPr>
            <p:cNvCxnSpPr>
              <a:cxnSpLocks/>
              <a:stCxn id="62" idx="6"/>
              <a:endCxn id="15" idx="2"/>
            </p:cNvCxnSpPr>
            <p:nvPr/>
          </p:nvCxnSpPr>
          <p:spPr>
            <a:xfrm flipV="1">
              <a:off x="4067951" y="2251498"/>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5" name="直線コネクタ 74">
              <a:extLst>
                <a:ext uri="{FF2B5EF4-FFF2-40B4-BE49-F238E27FC236}">
                  <a16:creationId xmlns:a16="http://schemas.microsoft.com/office/drawing/2014/main" id="{65052686-5BAC-4B4A-AA5A-9508A2E07291}"/>
                </a:ext>
              </a:extLst>
            </p:cNvPr>
            <p:cNvCxnSpPr>
              <a:cxnSpLocks/>
              <a:stCxn id="63" idx="6"/>
              <a:endCxn id="15" idx="2"/>
            </p:cNvCxnSpPr>
            <p:nvPr/>
          </p:nvCxnSpPr>
          <p:spPr>
            <a:xfrm flipV="1">
              <a:off x="4067951" y="2251498"/>
              <a:ext cx="530481"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6" name="直線コネクタ 75">
              <a:extLst>
                <a:ext uri="{FF2B5EF4-FFF2-40B4-BE49-F238E27FC236}">
                  <a16:creationId xmlns:a16="http://schemas.microsoft.com/office/drawing/2014/main" id="{FB0E5BB6-EE9A-4120-B09A-CE9DB29AC346}"/>
                </a:ext>
              </a:extLst>
            </p:cNvPr>
            <p:cNvCxnSpPr>
              <a:cxnSpLocks/>
              <a:stCxn id="64" idx="6"/>
              <a:endCxn id="15" idx="2"/>
            </p:cNvCxnSpPr>
            <p:nvPr/>
          </p:nvCxnSpPr>
          <p:spPr>
            <a:xfrm flipV="1">
              <a:off x="4067951" y="2251498"/>
              <a:ext cx="530481" cy="118077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7" name="直線コネクタ 76">
              <a:extLst>
                <a:ext uri="{FF2B5EF4-FFF2-40B4-BE49-F238E27FC236}">
                  <a16:creationId xmlns:a16="http://schemas.microsoft.com/office/drawing/2014/main" id="{80550E12-FE40-4266-9F6F-26A4549E8AA6}"/>
                </a:ext>
              </a:extLst>
            </p:cNvPr>
            <p:cNvCxnSpPr>
              <a:cxnSpLocks/>
              <a:endCxn id="16" idx="2"/>
            </p:cNvCxnSpPr>
            <p:nvPr/>
          </p:nvCxnSpPr>
          <p:spPr>
            <a:xfrm flipV="1">
              <a:off x="4089306" y="2546691"/>
              <a:ext cx="509125" cy="846885"/>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8" name="直線コネクタ 77">
              <a:extLst>
                <a:ext uri="{FF2B5EF4-FFF2-40B4-BE49-F238E27FC236}">
                  <a16:creationId xmlns:a16="http://schemas.microsoft.com/office/drawing/2014/main" id="{A1664F0A-48FC-49C7-B0C2-F9CDDE62E025}"/>
                </a:ext>
              </a:extLst>
            </p:cNvPr>
            <p:cNvCxnSpPr>
              <a:cxnSpLocks/>
              <a:stCxn id="63" idx="6"/>
              <a:endCxn id="16" idx="2"/>
            </p:cNvCxnSpPr>
            <p:nvPr/>
          </p:nvCxnSpPr>
          <p:spPr>
            <a:xfrm flipV="1">
              <a:off x="4067951" y="2546691"/>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9" name="直線コネクタ 78">
              <a:extLst>
                <a:ext uri="{FF2B5EF4-FFF2-40B4-BE49-F238E27FC236}">
                  <a16:creationId xmlns:a16="http://schemas.microsoft.com/office/drawing/2014/main" id="{D6E226B6-427E-486E-8F78-DB36B70D7F03}"/>
                </a:ext>
              </a:extLst>
            </p:cNvPr>
            <p:cNvCxnSpPr>
              <a:cxnSpLocks/>
              <a:stCxn id="62" idx="6"/>
              <a:endCxn id="16" idx="2"/>
            </p:cNvCxnSpPr>
            <p:nvPr/>
          </p:nvCxnSpPr>
          <p:spPr>
            <a:xfrm flipV="1">
              <a:off x="4067951" y="2546691"/>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0" name="直線コネクタ 79">
              <a:extLst>
                <a:ext uri="{FF2B5EF4-FFF2-40B4-BE49-F238E27FC236}">
                  <a16:creationId xmlns:a16="http://schemas.microsoft.com/office/drawing/2014/main" id="{278EBBBA-6C4D-4F9B-96FB-A3300AA8A8FB}"/>
                </a:ext>
              </a:extLst>
            </p:cNvPr>
            <p:cNvCxnSpPr>
              <a:cxnSpLocks/>
              <a:stCxn id="61" idx="6"/>
              <a:endCxn id="16" idx="2"/>
            </p:cNvCxnSpPr>
            <p:nvPr/>
          </p:nvCxnSpPr>
          <p:spPr>
            <a:xfrm>
              <a:off x="4067951" y="2546691"/>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1" name="直線コネクタ 80">
              <a:extLst>
                <a:ext uri="{FF2B5EF4-FFF2-40B4-BE49-F238E27FC236}">
                  <a16:creationId xmlns:a16="http://schemas.microsoft.com/office/drawing/2014/main" id="{F9FC86A6-FF77-4E5E-9C74-5C42526FAD55}"/>
                </a:ext>
              </a:extLst>
            </p:cNvPr>
            <p:cNvCxnSpPr>
              <a:cxnSpLocks/>
              <a:stCxn id="60" idx="6"/>
              <a:endCxn id="16" idx="2"/>
            </p:cNvCxnSpPr>
            <p:nvPr/>
          </p:nvCxnSpPr>
          <p:spPr>
            <a:xfrm>
              <a:off x="4067951" y="2251498"/>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2" name="直線コネクタ 81">
              <a:extLst>
                <a:ext uri="{FF2B5EF4-FFF2-40B4-BE49-F238E27FC236}">
                  <a16:creationId xmlns:a16="http://schemas.microsoft.com/office/drawing/2014/main" id="{B589572E-D91A-4499-AB46-40A25CCEE0AF}"/>
                </a:ext>
              </a:extLst>
            </p:cNvPr>
            <p:cNvCxnSpPr>
              <a:cxnSpLocks/>
              <a:stCxn id="59" idx="6"/>
              <a:endCxn id="16" idx="2"/>
            </p:cNvCxnSpPr>
            <p:nvPr/>
          </p:nvCxnSpPr>
          <p:spPr>
            <a:xfrm>
              <a:off x="4067951" y="1956304"/>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3" name="直線コネクタ 82">
              <a:extLst>
                <a:ext uri="{FF2B5EF4-FFF2-40B4-BE49-F238E27FC236}">
                  <a16:creationId xmlns:a16="http://schemas.microsoft.com/office/drawing/2014/main" id="{98FB17A1-E2FE-4061-84EC-028CA6CD547A}"/>
                </a:ext>
              </a:extLst>
            </p:cNvPr>
            <p:cNvCxnSpPr>
              <a:cxnSpLocks/>
              <a:stCxn id="59" idx="6"/>
              <a:endCxn id="17" idx="2"/>
            </p:cNvCxnSpPr>
            <p:nvPr/>
          </p:nvCxnSpPr>
          <p:spPr>
            <a:xfrm>
              <a:off x="4067951" y="1956304"/>
              <a:ext cx="530481"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4" name="直線コネクタ 83">
              <a:extLst>
                <a:ext uri="{FF2B5EF4-FFF2-40B4-BE49-F238E27FC236}">
                  <a16:creationId xmlns:a16="http://schemas.microsoft.com/office/drawing/2014/main" id="{46B5D34A-08C5-45CA-92AD-6DD80BA3DBFD}"/>
                </a:ext>
              </a:extLst>
            </p:cNvPr>
            <p:cNvCxnSpPr>
              <a:cxnSpLocks/>
              <a:stCxn id="60" idx="6"/>
              <a:endCxn id="17" idx="2"/>
            </p:cNvCxnSpPr>
            <p:nvPr/>
          </p:nvCxnSpPr>
          <p:spPr>
            <a:xfrm>
              <a:off x="4067951" y="2251498"/>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5" name="直線コネクタ 84">
              <a:extLst>
                <a:ext uri="{FF2B5EF4-FFF2-40B4-BE49-F238E27FC236}">
                  <a16:creationId xmlns:a16="http://schemas.microsoft.com/office/drawing/2014/main" id="{3C13C0D6-0683-4939-8093-66001FC4D2B3}"/>
                </a:ext>
              </a:extLst>
            </p:cNvPr>
            <p:cNvCxnSpPr>
              <a:cxnSpLocks/>
              <a:stCxn id="61" idx="6"/>
              <a:endCxn id="17" idx="2"/>
            </p:cNvCxnSpPr>
            <p:nvPr/>
          </p:nvCxnSpPr>
          <p:spPr>
            <a:xfrm>
              <a:off x="4067951" y="2546691"/>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6" name="直線コネクタ 85">
              <a:extLst>
                <a:ext uri="{FF2B5EF4-FFF2-40B4-BE49-F238E27FC236}">
                  <a16:creationId xmlns:a16="http://schemas.microsoft.com/office/drawing/2014/main" id="{AC42484B-B25E-444D-9B3C-BFC1B8E404B7}"/>
                </a:ext>
              </a:extLst>
            </p:cNvPr>
            <p:cNvCxnSpPr>
              <a:cxnSpLocks/>
              <a:stCxn id="62" idx="6"/>
              <a:endCxn id="17" idx="2"/>
            </p:cNvCxnSpPr>
            <p:nvPr/>
          </p:nvCxnSpPr>
          <p:spPr>
            <a:xfrm>
              <a:off x="4067951" y="2841884"/>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7" name="直線コネクタ 86">
              <a:extLst>
                <a:ext uri="{FF2B5EF4-FFF2-40B4-BE49-F238E27FC236}">
                  <a16:creationId xmlns:a16="http://schemas.microsoft.com/office/drawing/2014/main" id="{9AAEBF27-62D8-4827-9566-1E409B44E184}"/>
                </a:ext>
              </a:extLst>
            </p:cNvPr>
            <p:cNvCxnSpPr>
              <a:cxnSpLocks/>
              <a:stCxn id="63" idx="6"/>
              <a:endCxn id="17" idx="2"/>
            </p:cNvCxnSpPr>
            <p:nvPr/>
          </p:nvCxnSpPr>
          <p:spPr>
            <a:xfrm flipV="1">
              <a:off x="4067951" y="2841884"/>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8" name="直線コネクタ 87">
              <a:extLst>
                <a:ext uri="{FF2B5EF4-FFF2-40B4-BE49-F238E27FC236}">
                  <a16:creationId xmlns:a16="http://schemas.microsoft.com/office/drawing/2014/main" id="{025DD3C2-B428-463B-8B49-5600B6E52A6A}"/>
                </a:ext>
              </a:extLst>
            </p:cNvPr>
            <p:cNvCxnSpPr>
              <a:cxnSpLocks/>
              <a:stCxn id="64" idx="6"/>
              <a:endCxn id="17" idx="2"/>
            </p:cNvCxnSpPr>
            <p:nvPr/>
          </p:nvCxnSpPr>
          <p:spPr>
            <a:xfrm flipV="1">
              <a:off x="4067951" y="2841884"/>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9" name="直線コネクタ 88">
              <a:extLst>
                <a:ext uri="{FF2B5EF4-FFF2-40B4-BE49-F238E27FC236}">
                  <a16:creationId xmlns:a16="http://schemas.microsoft.com/office/drawing/2014/main" id="{38985534-9D07-4335-AE44-5814F80B8579}"/>
                </a:ext>
              </a:extLst>
            </p:cNvPr>
            <p:cNvCxnSpPr>
              <a:cxnSpLocks/>
              <a:stCxn id="64" idx="6"/>
              <a:endCxn id="18" idx="2"/>
            </p:cNvCxnSpPr>
            <p:nvPr/>
          </p:nvCxnSpPr>
          <p:spPr>
            <a:xfrm flipV="1">
              <a:off x="4067951" y="3137078"/>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0" name="直線コネクタ 89">
              <a:extLst>
                <a:ext uri="{FF2B5EF4-FFF2-40B4-BE49-F238E27FC236}">
                  <a16:creationId xmlns:a16="http://schemas.microsoft.com/office/drawing/2014/main" id="{61ECC6B0-7B08-4416-AF45-531AA331F61F}"/>
                </a:ext>
              </a:extLst>
            </p:cNvPr>
            <p:cNvCxnSpPr>
              <a:cxnSpLocks/>
              <a:stCxn id="63" idx="6"/>
              <a:endCxn id="18" idx="2"/>
            </p:cNvCxnSpPr>
            <p:nvPr/>
          </p:nvCxnSpPr>
          <p:spPr>
            <a:xfrm>
              <a:off x="4067951" y="3137078"/>
              <a:ext cx="530481"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1" name="直線コネクタ 90">
              <a:extLst>
                <a:ext uri="{FF2B5EF4-FFF2-40B4-BE49-F238E27FC236}">
                  <a16:creationId xmlns:a16="http://schemas.microsoft.com/office/drawing/2014/main" id="{E33B67DE-F828-4741-973C-11613A39554D}"/>
                </a:ext>
              </a:extLst>
            </p:cNvPr>
            <p:cNvCxnSpPr>
              <a:cxnSpLocks/>
              <a:stCxn id="62" idx="6"/>
              <a:endCxn id="18" idx="2"/>
            </p:cNvCxnSpPr>
            <p:nvPr/>
          </p:nvCxnSpPr>
          <p:spPr>
            <a:xfrm>
              <a:off x="4067951" y="2841884"/>
              <a:ext cx="530481"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2" name="直線コネクタ 91">
              <a:extLst>
                <a:ext uri="{FF2B5EF4-FFF2-40B4-BE49-F238E27FC236}">
                  <a16:creationId xmlns:a16="http://schemas.microsoft.com/office/drawing/2014/main" id="{F7339B85-9269-4D3C-9D86-11BC99FE3CF7}"/>
                </a:ext>
              </a:extLst>
            </p:cNvPr>
            <p:cNvCxnSpPr>
              <a:cxnSpLocks/>
              <a:stCxn id="61" idx="6"/>
              <a:endCxn id="18" idx="2"/>
            </p:cNvCxnSpPr>
            <p:nvPr/>
          </p:nvCxnSpPr>
          <p:spPr>
            <a:xfrm>
              <a:off x="4067951" y="2546691"/>
              <a:ext cx="530481"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3" name="直線コネクタ 92">
              <a:extLst>
                <a:ext uri="{FF2B5EF4-FFF2-40B4-BE49-F238E27FC236}">
                  <a16:creationId xmlns:a16="http://schemas.microsoft.com/office/drawing/2014/main" id="{25E61BBA-7E6C-4307-9645-78EBFC892F99}"/>
                </a:ext>
              </a:extLst>
            </p:cNvPr>
            <p:cNvCxnSpPr>
              <a:cxnSpLocks/>
              <a:stCxn id="60" idx="6"/>
              <a:endCxn id="18" idx="2"/>
            </p:cNvCxnSpPr>
            <p:nvPr/>
          </p:nvCxnSpPr>
          <p:spPr>
            <a:xfrm>
              <a:off x="4067951" y="2251498"/>
              <a:ext cx="530481"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4" name="直線コネクタ 93">
              <a:extLst>
                <a:ext uri="{FF2B5EF4-FFF2-40B4-BE49-F238E27FC236}">
                  <a16:creationId xmlns:a16="http://schemas.microsoft.com/office/drawing/2014/main" id="{859F4654-3345-4712-B56B-3F69E20F46DB}"/>
                </a:ext>
              </a:extLst>
            </p:cNvPr>
            <p:cNvCxnSpPr>
              <a:cxnSpLocks/>
              <a:stCxn id="59" idx="6"/>
              <a:endCxn id="18" idx="2"/>
            </p:cNvCxnSpPr>
            <p:nvPr/>
          </p:nvCxnSpPr>
          <p:spPr>
            <a:xfrm>
              <a:off x="4067951" y="1956304"/>
              <a:ext cx="530481" cy="118077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5" name="直線コネクタ 94">
              <a:extLst>
                <a:ext uri="{FF2B5EF4-FFF2-40B4-BE49-F238E27FC236}">
                  <a16:creationId xmlns:a16="http://schemas.microsoft.com/office/drawing/2014/main" id="{314B9321-8947-4299-8524-98664C05A443}"/>
                </a:ext>
              </a:extLst>
            </p:cNvPr>
            <p:cNvCxnSpPr>
              <a:cxnSpLocks/>
              <a:stCxn id="54" idx="6"/>
              <a:endCxn id="68" idx="2"/>
            </p:cNvCxnSpPr>
            <p:nvPr/>
          </p:nvCxnSpPr>
          <p:spPr>
            <a:xfrm>
              <a:off x="2571382" y="2251498"/>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6" name="直線コネクタ 95">
              <a:extLst>
                <a:ext uri="{FF2B5EF4-FFF2-40B4-BE49-F238E27FC236}">
                  <a16:creationId xmlns:a16="http://schemas.microsoft.com/office/drawing/2014/main" id="{CFECC900-D9C2-4D81-AF33-1A406B48F414}"/>
                </a:ext>
              </a:extLst>
            </p:cNvPr>
            <p:cNvCxnSpPr>
              <a:cxnSpLocks/>
              <a:stCxn id="49" idx="6"/>
              <a:endCxn id="54" idx="2"/>
            </p:cNvCxnSpPr>
            <p:nvPr/>
          </p:nvCxnSpPr>
          <p:spPr>
            <a:xfrm>
              <a:off x="1559876" y="2251498"/>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7" name="直線コネクタ 96">
              <a:extLst>
                <a:ext uri="{FF2B5EF4-FFF2-40B4-BE49-F238E27FC236}">
                  <a16:creationId xmlns:a16="http://schemas.microsoft.com/office/drawing/2014/main" id="{C6EC1323-406C-4958-BF38-5419C3C34851}"/>
                </a:ext>
              </a:extLst>
            </p:cNvPr>
            <p:cNvCxnSpPr>
              <a:cxnSpLocks/>
              <a:stCxn id="54" idx="6"/>
              <a:endCxn id="66" idx="2"/>
            </p:cNvCxnSpPr>
            <p:nvPr/>
          </p:nvCxnSpPr>
          <p:spPr>
            <a:xfrm flipV="1">
              <a:off x="2571382" y="210390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8" name="直線コネクタ 97">
              <a:extLst>
                <a:ext uri="{FF2B5EF4-FFF2-40B4-BE49-F238E27FC236}">
                  <a16:creationId xmlns:a16="http://schemas.microsoft.com/office/drawing/2014/main" id="{B0A32525-EE3D-49B1-B40D-F19CFAA02C57}"/>
                </a:ext>
              </a:extLst>
            </p:cNvPr>
            <p:cNvCxnSpPr>
              <a:cxnSpLocks/>
              <a:stCxn id="66" idx="6"/>
              <a:endCxn id="59" idx="2"/>
            </p:cNvCxnSpPr>
            <p:nvPr/>
          </p:nvCxnSpPr>
          <p:spPr>
            <a:xfrm flipV="1">
              <a:off x="3319666" y="195630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9" name="直線コネクタ 98">
              <a:extLst>
                <a:ext uri="{FF2B5EF4-FFF2-40B4-BE49-F238E27FC236}">
                  <a16:creationId xmlns:a16="http://schemas.microsoft.com/office/drawing/2014/main" id="{6FBA4FBB-9555-42FC-8895-BC52A25F0BEA}"/>
                </a:ext>
              </a:extLst>
            </p:cNvPr>
            <p:cNvCxnSpPr>
              <a:cxnSpLocks/>
              <a:stCxn id="67" idx="6"/>
              <a:endCxn id="59" idx="2"/>
            </p:cNvCxnSpPr>
            <p:nvPr/>
          </p:nvCxnSpPr>
          <p:spPr>
            <a:xfrm flipV="1">
              <a:off x="3319666" y="1956304"/>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0" name="直線コネクタ 99">
              <a:extLst>
                <a:ext uri="{FF2B5EF4-FFF2-40B4-BE49-F238E27FC236}">
                  <a16:creationId xmlns:a16="http://schemas.microsoft.com/office/drawing/2014/main" id="{68833704-3E47-4480-9F89-38FB81164B7D}"/>
                </a:ext>
              </a:extLst>
            </p:cNvPr>
            <p:cNvCxnSpPr>
              <a:cxnSpLocks/>
              <a:stCxn id="68" idx="6"/>
              <a:endCxn id="59" idx="2"/>
            </p:cNvCxnSpPr>
            <p:nvPr/>
          </p:nvCxnSpPr>
          <p:spPr>
            <a:xfrm flipV="1">
              <a:off x="3319666" y="1956304"/>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1" name="直線コネクタ 100">
              <a:extLst>
                <a:ext uri="{FF2B5EF4-FFF2-40B4-BE49-F238E27FC236}">
                  <a16:creationId xmlns:a16="http://schemas.microsoft.com/office/drawing/2014/main" id="{1FC5EC87-9D85-4A97-9F7E-A3B637E77EFB}"/>
                </a:ext>
              </a:extLst>
            </p:cNvPr>
            <p:cNvCxnSpPr>
              <a:cxnSpLocks/>
              <a:stCxn id="69" idx="6"/>
              <a:endCxn id="59" idx="2"/>
            </p:cNvCxnSpPr>
            <p:nvPr/>
          </p:nvCxnSpPr>
          <p:spPr>
            <a:xfrm flipV="1">
              <a:off x="3319666" y="1956304"/>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2" name="直線コネクタ 101">
              <a:extLst>
                <a:ext uri="{FF2B5EF4-FFF2-40B4-BE49-F238E27FC236}">
                  <a16:creationId xmlns:a16="http://schemas.microsoft.com/office/drawing/2014/main" id="{E7210E89-4222-4D50-A95A-3E2A13E9376C}"/>
                </a:ext>
              </a:extLst>
            </p:cNvPr>
            <p:cNvCxnSpPr>
              <a:cxnSpLocks/>
              <a:stCxn id="70" idx="6"/>
              <a:endCxn id="59" idx="2"/>
            </p:cNvCxnSpPr>
            <p:nvPr/>
          </p:nvCxnSpPr>
          <p:spPr>
            <a:xfrm flipV="1">
              <a:off x="3319666" y="1956304"/>
              <a:ext cx="530481" cy="132837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3" name="直線コネクタ 102">
              <a:extLst>
                <a:ext uri="{FF2B5EF4-FFF2-40B4-BE49-F238E27FC236}">
                  <a16:creationId xmlns:a16="http://schemas.microsoft.com/office/drawing/2014/main" id="{0749F731-92C7-4216-8D98-E009A963E81A}"/>
                </a:ext>
              </a:extLst>
            </p:cNvPr>
            <p:cNvCxnSpPr>
              <a:cxnSpLocks/>
              <a:stCxn id="57" idx="6"/>
              <a:endCxn id="68" idx="2"/>
            </p:cNvCxnSpPr>
            <p:nvPr/>
          </p:nvCxnSpPr>
          <p:spPr>
            <a:xfrm flipV="1">
              <a:off x="2571382" y="2694288"/>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4" name="直線コネクタ 103">
              <a:extLst>
                <a:ext uri="{FF2B5EF4-FFF2-40B4-BE49-F238E27FC236}">
                  <a16:creationId xmlns:a16="http://schemas.microsoft.com/office/drawing/2014/main" id="{988184CC-675A-4ACB-A71A-948556CEB6D0}"/>
                </a:ext>
              </a:extLst>
            </p:cNvPr>
            <p:cNvCxnSpPr>
              <a:cxnSpLocks/>
              <a:stCxn id="52" idx="6"/>
              <a:endCxn id="57" idx="2"/>
            </p:cNvCxnSpPr>
            <p:nvPr/>
          </p:nvCxnSpPr>
          <p:spPr>
            <a:xfrm>
              <a:off x="1559876" y="3137078"/>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5" name="直線コネクタ 104">
              <a:extLst>
                <a:ext uri="{FF2B5EF4-FFF2-40B4-BE49-F238E27FC236}">
                  <a16:creationId xmlns:a16="http://schemas.microsoft.com/office/drawing/2014/main" id="{8020636D-173B-405C-923D-50CD79F443F6}"/>
                </a:ext>
              </a:extLst>
            </p:cNvPr>
            <p:cNvCxnSpPr>
              <a:cxnSpLocks/>
              <a:stCxn id="51" idx="6"/>
              <a:endCxn id="57" idx="2"/>
            </p:cNvCxnSpPr>
            <p:nvPr/>
          </p:nvCxnSpPr>
          <p:spPr>
            <a:xfrm>
              <a:off x="1559876" y="2841884"/>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6" name="直線コネクタ 105">
              <a:extLst>
                <a:ext uri="{FF2B5EF4-FFF2-40B4-BE49-F238E27FC236}">
                  <a16:creationId xmlns:a16="http://schemas.microsoft.com/office/drawing/2014/main" id="{4D9AC32D-6C5B-4657-8060-3A4AE679B379}"/>
                </a:ext>
              </a:extLst>
            </p:cNvPr>
            <p:cNvCxnSpPr>
              <a:cxnSpLocks/>
              <a:stCxn id="50" idx="6"/>
              <a:endCxn id="57" idx="2"/>
            </p:cNvCxnSpPr>
            <p:nvPr/>
          </p:nvCxnSpPr>
          <p:spPr>
            <a:xfrm>
              <a:off x="1559876" y="2546691"/>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7" name="直線コネクタ 106">
              <a:extLst>
                <a:ext uri="{FF2B5EF4-FFF2-40B4-BE49-F238E27FC236}">
                  <a16:creationId xmlns:a16="http://schemas.microsoft.com/office/drawing/2014/main" id="{F1C691C8-DBFF-421C-AF01-50CE56AF2D2F}"/>
                </a:ext>
              </a:extLst>
            </p:cNvPr>
            <p:cNvCxnSpPr>
              <a:cxnSpLocks/>
              <a:stCxn id="49" idx="6"/>
              <a:endCxn id="57" idx="2"/>
            </p:cNvCxnSpPr>
            <p:nvPr/>
          </p:nvCxnSpPr>
          <p:spPr>
            <a:xfrm>
              <a:off x="1559876" y="2251498"/>
              <a:ext cx="793702"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8" name="直線コネクタ 107">
              <a:extLst>
                <a:ext uri="{FF2B5EF4-FFF2-40B4-BE49-F238E27FC236}">
                  <a16:creationId xmlns:a16="http://schemas.microsoft.com/office/drawing/2014/main" id="{21246E30-7D8B-4F4A-B61D-DF91BD8FC40E}"/>
                </a:ext>
              </a:extLst>
            </p:cNvPr>
            <p:cNvCxnSpPr>
              <a:cxnSpLocks/>
              <a:stCxn id="57" idx="6"/>
              <a:endCxn id="70" idx="2"/>
            </p:cNvCxnSpPr>
            <p:nvPr/>
          </p:nvCxnSpPr>
          <p:spPr>
            <a:xfrm>
              <a:off x="2571382" y="313707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9" name="直線コネクタ 108">
              <a:extLst>
                <a:ext uri="{FF2B5EF4-FFF2-40B4-BE49-F238E27FC236}">
                  <a16:creationId xmlns:a16="http://schemas.microsoft.com/office/drawing/2014/main" id="{1898B059-BDD1-497A-B584-DC2472323A6E}"/>
                </a:ext>
              </a:extLst>
            </p:cNvPr>
            <p:cNvCxnSpPr>
              <a:cxnSpLocks/>
              <a:stCxn id="57" idx="6"/>
              <a:endCxn id="69" idx="2"/>
            </p:cNvCxnSpPr>
            <p:nvPr/>
          </p:nvCxnSpPr>
          <p:spPr>
            <a:xfrm flipV="1">
              <a:off x="2571382" y="298948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0" name="直線コネクタ 109">
              <a:extLst>
                <a:ext uri="{FF2B5EF4-FFF2-40B4-BE49-F238E27FC236}">
                  <a16:creationId xmlns:a16="http://schemas.microsoft.com/office/drawing/2014/main" id="{BDA185C7-96F2-454E-B1DB-10A44CF9B815}"/>
                </a:ext>
              </a:extLst>
            </p:cNvPr>
            <p:cNvCxnSpPr>
              <a:cxnSpLocks/>
              <a:stCxn id="57" idx="6"/>
              <a:endCxn id="67" idx="2"/>
            </p:cNvCxnSpPr>
            <p:nvPr/>
          </p:nvCxnSpPr>
          <p:spPr>
            <a:xfrm flipV="1">
              <a:off x="2571382" y="2399094"/>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1" name="直線コネクタ 110">
              <a:extLst>
                <a:ext uri="{FF2B5EF4-FFF2-40B4-BE49-F238E27FC236}">
                  <a16:creationId xmlns:a16="http://schemas.microsoft.com/office/drawing/2014/main" id="{21C7AB5A-3C6F-46A0-9859-5C8F9D7CFB21}"/>
                </a:ext>
              </a:extLst>
            </p:cNvPr>
            <p:cNvCxnSpPr>
              <a:cxnSpLocks/>
              <a:stCxn id="57" idx="6"/>
              <a:endCxn id="66" idx="2"/>
            </p:cNvCxnSpPr>
            <p:nvPr/>
          </p:nvCxnSpPr>
          <p:spPr>
            <a:xfrm flipV="1">
              <a:off x="2571382" y="2103901"/>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2" name="直線コネクタ 111">
              <a:extLst>
                <a:ext uri="{FF2B5EF4-FFF2-40B4-BE49-F238E27FC236}">
                  <a16:creationId xmlns:a16="http://schemas.microsoft.com/office/drawing/2014/main" id="{01C39E1F-6312-4830-A1F1-34D7359C6868}"/>
                </a:ext>
              </a:extLst>
            </p:cNvPr>
            <p:cNvCxnSpPr>
              <a:cxnSpLocks/>
              <a:stCxn id="56" idx="6"/>
              <a:endCxn id="66" idx="2"/>
            </p:cNvCxnSpPr>
            <p:nvPr/>
          </p:nvCxnSpPr>
          <p:spPr>
            <a:xfrm flipV="1">
              <a:off x="2571382" y="2103901"/>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3" name="直線コネクタ 112">
              <a:extLst>
                <a:ext uri="{FF2B5EF4-FFF2-40B4-BE49-F238E27FC236}">
                  <a16:creationId xmlns:a16="http://schemas.microsoft.com/office/drawing/2014/main" id="{940FDABE-7845-445D-8EE6-B7EED6C1FEE8}"/>
                </a:ext>
              </a:extLst>
            </p:cNvPr>
            <p:cNvCxnSpPr>
              <a:cxnSpLocks/>
              <a:stCxn id="55" idx="6"/>
              <a:endCxn id="66" idx="2"/>
            </p:cNvCxnSpPr>
            <p:nvPr/>
          </p:nvCxnSpPr>
          <p:spPr>
            <a:xfrm flipV="1">
              <a:off x="2571382" y="2103901"/>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4" name="直線コネクタ 113">
              <a:extLst>
                <a:ext uri="{FF2B5EF4-FFF2-40B4-BE49-F238E27FC236}">
                  <a16:creationId xmlns:a16="http://schemas.microsoft.com/office/drawing/2014/main" id="{56B5FA78-181E-4FD8-86A6-E922A5FBD6DB}"/>
                </a:ext>
              </a:extLst>
            </p:cNvPr>
            <p:cNvCxnSpPr>
              <a:cxnSpLocks/>
              <a:stCxn id="55" idx="6"/>
              <a:endCxn id="67" idx="2"/>
            </p:cNvCxnSpPr>
            <p:nvPr/>
          </p:nvCxnSpPr>
          <p:spPr>
            <a:xfrm flipV="1">
              <a:off x="2571382" y="239909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5" name="直線コネクタ 114">
              <a:extLst>
                <a:ext uri="{FF2B5EF4-FFF2-40B4-BE49-F238E27FC236}">
                  <a16:creationId xmlns:a16="http://schemas.microsoft.com/office/drawing/2014/main" id="{F697B4F1-B4CB-49DA-ABBB-572D21CC88A9}"/>
                </a:ext>
              </a:extLst>
            </p:cNvPr>
            <p:cNvCxnSpPr>
              <a:cxnSpLocks/>
              <a:stCxn id="55" idx="6"/>
              <a:endCxn id="68" idx="2"/>
            </p:cNvCxnSpPr>
            <p:nvPr/>
          </p:nvCxnSpPr>
          <p:spPr>
            <a:xfrm>
              <a:off x="2571382" y="254669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6" name="直線コネクタ 115">
              <a:extLst>
                <a:ext uri="{FF2B5EF4-FFF2-40B4-BE49-F238E27FC236}">
                  <a16:creationId xmlns:a16="http://schemas.microsoft.com/office/drawing/2014/main" id="{D66C8225-CB58-4A1C-B429-5E6A38CF5AB1}"/>
                </a:ext>
              </a:extLst>
            </p:cNvPr>
            <p:cNvCxnSpPr>
              <a:cxnSpLocks/>
              <a:stCxn id="55" idx="6"/>
              <a:endCxn id="69" idx="2"/>
            </p:cNvCxnSpPr>
            <p:nvPr/>
          </p:nvCxnSpPr>
          <p:spPr>
            <a:xfrm>
              <a:off x="2571382" y="2546691"/>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7" name="直線コネクタ 116">
              <a:extLst>
                <a:ext uri="{FF2B5EF4-FFF2-40B4-BE49-F238E27FC236}">
                  <a16:creationId xmlns:a16="http://schemas.microsoft.com/office/drawing/2014/main" id="{251BEECB-C687-49AF-895C-52A89720A671}"/>
                </a:ext>
              </a:extLst>
            </p:cNvPr>
            <p:cNvCxnSpPr>
              <a:cxnSpLocks/>
              <a:stCxn id="55" idx="6"/>
              <a:endCxn id="70" idx="2"/>
            </p:cNvCxnSpPr>
            <p:nvPr/>
          </p:nvCxnSpPr>
          <p:spPr>
            <a:xfrm>
              <a:off x="2571382" y="2546691"/>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8" name="直線コネクタ 117">
              <a:extLst>
                <a:ext uri="{FF2B5EF4-FFF2-40B4-BE49-F238E27FC236}">
                  <a16:creationId xmlns:a16="http://schemas.microsoft.com/office/drawing/2014/main" id="{46CE6A49-0221-488D-9909-02A080EB8726}"/>
                </a:ext>
              </a:extLst>
            </p:cNvPr>
            <p:cNvCxnSpPr>
              <a:cxnSpLocks/>
              <a:stCxn id="56" idx="6"/>
              <a:endCxn id="70" idx="2"/>
            </p:cNvCxnSpPr>
            <p:nvPr/>
          </p:nvCxnSpPr>
          <p:spPr>
            <a:xfrm>
              <a:off x="2571382" y="2841884"/>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9" name="直線コネクタ 118">
              <a:extLst>
                <a:ext uri="{FF2B5EF4-FFF2-40B4-BE49-F238E27FC236}">
                  <a16:creationId xmlns:a16="http://schemas.microsoft.com/office/drawing/2014/main" id="{06C6403C-5B26-417C-B17C-5D973D82BAFA}"/>
                </a:ext>
              </a:extLst>
            </p:cNvPr>
            <p:cNvCxnSpPr>
              <a:cxnSpLocks/>
              <a:stCxn id="56" idx="6"/>
              <a:endCxn id="69" idx="2"/>
            </p:cNvCxnSpPr>
            <p:nvPr/>
          </p:nvCxnSpPr>
          <p:spPr>
            <a:xfrm>
              <a:off x="2571382" y="284188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0" name="直線コネクタ 119">
              <a:extLst>
                <a:ext uri="{FF2B5EF4-FFF2-40B4-BE49-F238E27FC236}">
                  <a16:creationId xmlns:a16="http://schemas.microsoft.com/office/drawing/2014/main" id="{3FDFFB1E-41BF-4328-8A7F-FD1F64AF0083}"/>
                </a:ext>
              </a:extLst>
            </p:cNvPr>
            <p:cNvCxnSpPr>
              <a:cxnSpLocks/>
              <a:stCxn id="70" idx="6"/>
              <a:endCxn id="60" idx="2"/>
            </p:cNvCxnSpPr>
            <p:nvPr/>
          </p:nvCxnSpPr>
          <p:spPr>
            <a:xfrm flipV="1">
              <a:off x="3319666" y="2251498"/>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1" name="直線コネクタ 120">
              <a:extLst>
                <a:ext uri="{FF2B5EF4-FFF2-40B4-BE49-F238E27FC236}">
                  <a16:creationId xmlns:a16="http://schemas.microsoft.com/office/drawing/2014/main" id="{5FC7E5B6-431D-488A-8AA3-F4C603049DAF}"/>
                </a:ext>
              </a:extLst>
            </p:cNvPr>
            <p:cNvCxnSpPr>
              <a:cxnSpLocks/>
              <a:stCxn id="54" idx="6"/>
              <a:endCxn id="67" idx="2"/>
            </p:cNvCxnSpPr>
            <p:nvPr/>
          </p:nvCxnSpPr>
          <p:spPr>
            <a:xfrm>
              <a:off x="2571382" y="225149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2" name="直線コネクタ 121">
              <a:extLst>
                <a:ext uri="{FF2B5EF4-FFF2-40B4-BE49-F238E27FC236}">
                  <a16:creationId xmlns:a16="http://schemas.microsoft.com/office/drawing/2014/main" id="{0A8B7D5C-7FA4-4CC6-88C5-8A4778D38FCE}"/>
                </a:ext>
              </a:extLst>
            </p:cNvPr>
            <p:cNvCxnSpPr>
              <a:cxnSpLocks/>
              <a:stCxn id="49" idx="6"/>
              <a:endCxn id="55" idx="2"/>
            </p:cNvCxnSpPr>
            <p:nvPr/>
          </p:nvCxnSpPr>
          <p:spPr>
            <a:xfrm>
              <a:off x="1559876" y="2251498"/>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3" name="直線コネクタ 122">
              <a:extLst>
                <a:ext uri="{FF2B5EF4-FFF2-40B4-BE49-F238E27FC236}">
                  <a16:creationId xmlns:a16="http://schemas.microsoft.com/office/drawing/2014/main" id="{6E0C12B7-A233-4996-8C89-FEA14451285C}"/>
                </a:ext>
              </a:extLst>
            </p:cNvPr>
            <p:cNvCxnSpPr>
              <a:cxnSpLocks/>
              <a:stCxn id="50" idx="6"/>
              <a:endCxn id="55" idx="2"/>
            </p:cNvCxnSpPr>
            <p:nvPr/>
          </p:nvCxnSpPr>
          <p:spPr>
            <a:xfrm>
              <a:off x="1559876" y="2546691"/>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4" name="直線コネクタ 123">
              <a:extLst>
                <a:ext uri="{FF2B5EF4-FFF2-40B4-BE49-F238E27FC236}">
                  <a16:creationId xmlns:a16="http://schemas.microsoft.com/office/drawing/2014/main" id="{0380814F-CF6A-4292-B237-E71CBC940CD0}"/>
                </a:ext>
              </a:extLst>
            </p:cNvPr>
            <p:cNvCxnSpPr>
              <a:cxnSpLocks/>
              <a:stCxn id="51" idx="6"/>
              <a:endCxn id="54" idx="2"/>
            </p:cNvCxnSpPr>
            <p:nvPr/>
          </p:nvCxnSpPr>
          <p:spPr>
            <a:xfrm flipV="1">
              <a:off x="1559876" y="2251498"/>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5" name="直線コネクタ 124">
              <a:extLst>
                <a:ext uri="{FF2B5EF4-FFF2-40B4-BE49-F238E27FC236}">
                  <a16:creationId xmlns:a16="http://schemas.microsoft.com/office/drawing/2014/main" id="{BCEA3E9E-EFD2-4059-82EC-1B116C8D5E4A}"/>
                </a:ext>
              </a:extLst>
            </p:cNvPr>
            <p:cNvCxnSpPr>
              <a:cxnSpLocks/>
              <a:stCxn id="52" idx="6"/>
              <a:endCxn id="54" idx="2"/>
            </p:cNvCxnSpPr>
            <p:nvPr/>
          </p:nvCxnSpPr>
          <p:spPr>
            <a:xfrm flipV="1">
              <a:off x="1559876" y="2251498"/>
              <a:ext cx="793702" cy="88558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6" name="直線コネクタ 125">
              <a:extLst>
                <a:ext uri="{FF2B5EF4-FFF2-40B4-BE49-F238E27FC236}">
                  <a16:creationId xmlns:a16="http://schemas.microsoft.com/office/drawing/2014/main" id="{7EF97F3D-C315-46E0-8E22-DD7E1F48AC23}"/>
                </a:ext>
              </a:extLst>
            </p:cNvPr>
            <p:cNvCxnSpPr>
              <a:cxnSpLocks/>
              <a:stCxn id="50" idx="6"/>
              <a:endCxn id="54" idx="2"/>
            </p:cNvCxnSpPr>
            <p:nvPr/>
          </p:nvCxnSpPr>
          <p:spPr>
            <a:xfrm flipV="1">
              <a:off x="1559876" y="2251498"/>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7" name="直線コネクタ 126">
              <a:extLst>
                <a:ext uri="{FF2B5EF4-FFF2-40B4-BE49-F238E27FC236}">
                  <a16:creationId xmlns:a16="http://schemas.microsoft.com/office/drawing/2014/main" id="{7CBBA6AC-7659-44AF-9603-D045C627C7C5}"/>
                </a:ext>
              </a:extLst>
            </p:cNvPr>
            <p:cNvCxnSpPr>
              <a:cxnSpLocks/>
              <a:stCxn id="51" idx="6"/>
              <a:endCxn id="55" idx="2"/>
            </p:cNvCxnSpPr>
            <p:nvPr/>
          </p:nvCxnSpPr>
          <p:spPr>
            <a:xfrm flipV="1">
              <a:off x="1559876" y="2546691"/>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8" name="直線コネクタ 127">
              <a:extLst>
                <a:ext uri="{FF2B5EF4-FFF2-40B4-BE49-F238E27FC236}">
                  <a16:creationId xmlns:a16="http://schemas.microsoft.com/office/drawing/2014/main" id="{43438115-AD95-4720-A799-AC8D9932F0E1}"/>
                </a:ext>
              </a:extLst>
            </p:cNvPr>
            <p:cNvCxnSpPr>
              <a:cxnSpLocks/>
              <a:stCxn id="51" idx="6"/>
              <a:endCxn id="56" idx="2"/>
            </p:cNvCxnSpPr>
            <p:nvPr/>
          </p:nvCxnSpPr>
          <p:spPr>
            <a:xfrm>
              <a:off x="1559876" y="2841884"/>
              <a:ext cx="793702" cy="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9" name="直線コネクタ 128">
              <a:extLst>
                <a:ext uri="{FF2B5EF4-FFF2-40B4-BE49-F238E27FC236}">
                  <a16:creationId xmlns:a16="http://schemas.microsoft.com/office/drawing/2014/main" id="{5B0B5C3B-918C-48CE-9F21-5FC39C776BCB}"/>
                </a:ext>
              </a:extLst>
            </p:cNvPr>
            <p:cNvCxnSpPr>
              <a:cxnSpLocks/>
              <a:stCxn id="52" idx="6"/>
              <a:endCxn id="56" idx="2"/>
            </p:cNvCxnSpPr>
            <p:nvPr/>
          </p:nvCxnSpPr>
          <p:spPr>
            <a:xfrm flipV="1">
              <a:off x="1559876" y="2841884"/>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0" name="直線コネクタ 129">
              <a:extLst>
                <a:ext uri="{FF2B5EF4-FFF2-40B4-BE49-F238E27FC236}">
                  <a16:creationId xmlns:a16="http://schemas.microsoft.com/office/drawing/2014/main" id="{26B3AFFE-EF7A-49B9-89E1-D02968D44977}"/>
                </a:ext>
              </a:extLst>
            </p:cNvPr>
            <p:cNvCxnSpPr>
              <a:cxnSpLocks/>
              <a:stCxn id="52" idx="6"/>
              <a:endCxn id="55" idx="2"/>
            </p:cNvCxnSpPr>
            <p:nvPr/>
          </p:nvCxnSpPr>
          <p:spPr>
            <a:xfrm flipV="1">
              <a:off x="1559876" y="2546691"/>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1" name="直線コネクタ 130">
              <a:extLst>
                <a:ext uri="{FF2B5EF4-FFF2-40B4-BE49-F238E27FC236}">
                  <a16:creationId xmlns:a16="http://schemas.microsoft.com/office/drawing/2014/main" id="{1CD3EBF4-D64F-49B4-9A3D-34B778965FDB}"/>
                </a:ext>
              </a:extLst>
            </p:cNvPr>
            <p:cNvCxnSpPr>
              <a:cxnSpLocks/>
              <a:stCxn id="49" idx="6"/>
              <a:endCxn id="56" idx="2"/>
            </p:cNvCxnSpPr>
            <p:nvPr/>
          </p:nvCxnSpPr>
          <p:spPr>
            <a:xfrm>
              <a:off x="1559876" y="2251498"/>
              <a:ext cx="793702" cy="59038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2" name="直線コネクタ 131">
              <a:extLst>
                <a:ext uri="{FF2B5EF4-FFF2-40B4-BE49-F238E27FC236}">
                  <a16:creationId xmlns:a16="http://schemas.microsoft.com/office/drawing/2014/main" id="{7DD04533-D3E5-4A97-AB2D-E855E8CEEC50}"/>
                </a:ext>
              </a:extLst>
            </p:cNvPr>
            <p:cNvCxnSpPr>
              <a:cxnSpLocks/>
              <a:stCxn id="50" idx="6"/>
              <a:endCxn id="56" idx="2"/>
            </p:cNvCxnSpPr>
            <p:nvPr/>
          </p:nvCxnSpPr>
          <p:spPr>
            <a:xfrm>
              <a:off x="1559876" y="2546691"/>
              <a:ext cx="793702" cy="29519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3" name="直線コネクタ 132">
              <a:extLst>
                <a:ext uri="{FF2B5EF4-FFF2-40B4-BE49-F238E27FC236}">
                  <a16:creationId xmlns:a16="http://schemas.microsoft.com/office/drawing/2014/main" id="{DF4882C7-CE43-44CB-BBE8-60F1F6D9FC8C}"/>
                </a:ext>
              </a:extLst>
            </p:cNvPr>
            <p:cNvCxnSpPr>
              <a:cxnSpLocks/>
              <a:stCxn id="54" idx="6"/>
              <a:endCxn id="70" idx="2"/>
            </p:cNvCxnSpPr>
            <p:nvPr/>
          </p:nvCxnSpPr>
          <p:spPr>
            <a:xfrm>
              <a:off x="2571382" y="2251498"/>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4" name="直線コネクタ 133">
              <a:extLst>
                <a:ext uri="{FF2B5EF4-FFF2-40B4-BE49-F238E27FC236}">
                  <a16:creationId xmlns:a16="http://schemas.microsoft.com/office/drawing/2014/main" id="{D4F98987-6A71-49C8-8782-DD5D159CEF35}"/>
                </a:ext>
              </a:extLst>
            </p:cNvPr>
            <p:cNvCxnSpPr>
              <a:cxnSpLocks/>
              <a:stCxn id="54" idx="6"/>
              <a:endCxn id="69" idx="2"/>
            </p:cNvCxnSpPr>
            <p:nvPr/>
          </p:nvCxnSpPr>
          <p:spPr>
            <a:xfrm>
              <a:off x="2571382" y="2251498"/>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5" name="直線コネクタ 134">
              <a:extLst>
                <a:ext uri="{FF2B5EF4-FFF2-40B4-BE49-F238E27FC236}">
                  <a16:creationId xmlns:a16="http://schemas.microsoft.com/office/drawing/2014/main" id="{267A7AAA-5FE5-4473-87CF-83DDCFB5FCCD}"/>
                </a:ext>
              </a:extLst>
            </p:cNvPr>
            <p:cNvCxnSpPr>
              <a:cxnSpLocks/>
              <a:stCxn id="66" idx="6"/>
              <a:endCxn id="60" idx="2"/>
            </p:cNvCxnSpPr>
            <p:nvPr/>
          </p:nvCxnSpPr>
          <p:spPr>
            <a:xfrm>
              <a:off x="3319666" y="210390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6" name="直線コネクタ 135">
              <a:extLst>
                <a:ext uri="{FF2B5EF4-FFF2-40B4-BE49-F238E27FC236}">
                  <a16:creationId xmlns:a16="http://schemas.microsoft.com/office/drawing/2014/main" id="{31EA55E3-696C-445B-B1E5-F240E5604D8D}"/>
                </a:ext>
              </a:extLst>
            </p:cNvPr>
            <p:cNvCxnSpPr>
              <a:cxnSpLocks/>
              <a:stCxn id="56" idx="6"/>
              <a:endCxn id="67" idx="2"/>
            </p:cNvCxnSpPr>
            <p:nvPr/>
          </p:nvCxnSpPr>
          <p:spPr>
            <a:xfrm flipV="1">
              <a:off x="2571382" y="2399094"/>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7" name="直線コネクタ 136">
              <a:extLst>
                <a:ext uri="{FF2B5EF4-FFF2-40B4-BE49-F238E27FC236}">
                  <a16:creationId xmlns:a16="http://schemas.microsoft.com/office/drawing/2014/main" id="{82A9FB13-AA00-4B92-B6E9-8B2BA20BCFFB}"/>
                </a:ext>
              </a:extLst>
            </p:cNvPr>
            <p:cNvCxnSpPr>
              <a:cxnSpLocks/>
              <a:stCxn id="61" idx="2"/>
              <a:endCxn id="70" idx="6"/>
            </p:cNvCxnSpPr>
            <p:nvPr/>
          </p:nvCxnSpPr>
          <p:spPr>
            <a:xfrm flipH="1">
              <a:off x="3319666" y="2546691"/>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8" name="直線コネクタ 137">
              <a:extLst>
                <a:ext uri="{FF2B5EF4-FFF2-40B4-BE49-F238E27FC236}">
                  <a16:creationId xmlns:a16="http://schemas.microsoft.com/office/drawing/2014/main" id="{67E4BBC5-09EA-4F23-AE31-22FE2C9CE82B}"/>
                </a:ext>
              </a:extLst>
            </p:cNvPr>
            <p:cNvCxnSpPr>
              <a:cxnSpLocks/>
              <a:stCxn id="68" idx="2"/>
              <a:endCxn id="56" idx="6"/>
            </p:cNvCxnSpPr>
            <p:nvPr/>
          </p:nvCxnSpPr>
          <p:spPr>
            <a:xfrm flipH="1">
              <a:off x="2571382" y="269428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9" name="直線コネクタ 138">
              <a:extLst>
                <a:ext uri="{FF2B5EF4-FFF2-40B4-BE49-F238E27FC236}">
                  <a16:creationId xmlns:a16="http://schemas.microsoft.com/office/drawing/2014/main" id="{6C9C7AB0-93C9-4920-81A7-6F8F1342386D}"/>
                </a:ext>
              </a:extLst>
            </p:cNvPr>
            <p:cNvCxnSpPr>
              <a:cxnSpLocks/>
              <a:stCxn id="60" idx="2"/>
              <a:endCxn id="67" idx="6"/>
            </p:cNvCxnSpPr>
            <p:nvPr/>
          </p:nvCxnSpPr>
          <p:spPr>
            <a:xfrm flipH="1">
              <a:off x="3319666" y="225149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0" name="直線コネクタ 139">
              <a:extLst>
                <a:ext uri="{FF2B5EF4-FFF2-40B4-BE49-F238E27FC236}">
                  <a16:creationId xmlns:a16="http://schemas.microsoft.com/office/drawing/2014/main" id="{36DE9496-F883-49D1-A380-2D17F5259B6D}"/>
                </a:ext>
              </a:extLst>
            </p:cNvPr>
            <p:cNvCxnSpPr>
              <a:cxnSpLocks/>
              <a:stCxn id="60" idx="2"/>
              <a:endCxn id="68" idx="6"/>
            </p:cNvCxnSpPr>
            <p:nvPr/>
          </p:nvCxnSpPr>
          <p:spPr>
            <a:xfrm flipH="1">
              <a:off x="3319666" y="2251498"/>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1" name="直線コネクタ 140">
              <a:extLst>
                <a:ext uri="{FF2B5EF4-FFF2-40B4-BE49-F238E27FC236}">
                  <a16:creationId xmlns:a16="http://schemas.microsoft.com/office/drawing/2014/main" id="{4F4FD62C-88C5-4A5B-A802-DE2497F1ACE7}"/>
                </a:ext>
              </a:extLst>
            </p:cNvPr>
            <p:cNvCxnSpPr>
              <a:cxnSpLocks/>
              <a:stCxn id="60" idx="2"/>
              <a:endCxn id="69" idx="6"/>
            </p:cNvCxnSpPr>
            <p:nvPr/>
          </p:nvCxnSpPr>
          <p:spPr>
            <a:xfrm flipH="1">
              <a:off x="3319666" y="2251498"/>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2" name="直線コネクタ 141">
              <a:extLst>
                <a:ext uri="{FF2B5EF4-FFF2-40B4-BE49-F238E27FC236}">
                  <a16:creationId xmlns:a16="http://schemas.microsoft.com/office/drawing/2014/main" id="{B7D2964D-3478-45B4-9B31-2F3D9A83107F}"/>
                </a:ext>
              </a:extLst>
            </p:cNvPr>
            <p:cNvCxnSpPr>
              <a:cxnSpLocks/>
              <a:stCxn id="61" idx="2"/>
              <a:endCxn id="70" idx="6"/>
            </p:cNvCxnSpPr>
            <p:nvPr/>
          </p:nvCxnSpPr>
          <p:spPr>
            <a:xfrm flipH="1">
              <a:off x="3319666" y="2546691"/>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3" name="直線コネクタ 142">
              <a:extLst>
                <a:ext uri="{FF2B5EF4-FFF2-40B4-BE49-F238E27FC236}">
                  <a16:creationId xmlns:a16="http://schemas.microsoft.com/office/drawing/2014/main" id="{44CBEF29-CDF5-4325-B830-C564F98967D8}"/>
                </a:ext>
              </a:extLst>
            </p:cNvPr>
            <p:cNvCxnSpPr>
              <a:cxnSpLocks/>
              <a:stCxn id="61" idx="2"/>
              <a:endCxn id="69" idx="6"/>
            </p:cNvCxnSpPr>
            <p:nvPr/>
          </p:nvCxnSpPr>
          <p:spPr>
            <a:xfrm flipH="1">
              <a:off x="3319666" y="2546691"/>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4" name="直線コネクタ 143">
              <a:extLst>
                <a:ext uri="{FF2B5EF4-FFF2-40B4-BE49-F238E27FC236}">
                  <a16:creationId xmlns:a16="http://schemas.microsoft.com/office/drawing/2014/main" id="{A883A8A1-EFAE-4D47-92C0-2CB7FAB11217}"/>
                </a:ext>
              </a:extLst>
            </p:cNvPr>
            <p:cNvCxnSpPr>
              <a:cxnSpLocks/>
              <a:stCxn id="61" idx="2"/>
              <a:endCxn id="68" idx="6"/>
            </p:cNvCxnSpPr>
            <p:nvPr/>
          </p:nvCxnSpPr>
          <p:spPr>
            <a:xfrm flipH="1">
              <a:off x="3319666" y="254669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5" name="直線コネクタ 144">
              <a:extLst>
                <a:ext uri="{FF2B5EF4-FFF2-40B4-BE49-F238E27FC236}">
                  <a16:creationId xmlns:a16="http://schemas.microsoft.com/office/drawing/2014/main" id="{F8554B9F-2309-4231-8F4F-5160D457E260}"/>
                </a:ext>
              </a:extLst>
            </p:cNvPr>
            <p:cNvCxnSpPr>
              <a:cxnSpLocks/>
              <a:stCxn id="61" idx="2"/>
              <a:endCxn id="67" idx="6"/>
            </p:cNvCxnSpPr>
            <p:nvPr/>
          </p:nvCxnSpPr>
          <p:spPr>
            <a:xfrm flipH="1" flipV="1">
              <a:off x="3319666" y="239909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6" name="直線コネクタ 145">
              <a:extLst>
                <a:ext uri="{FF2B5EF4-FFF2-40B4-BE49-F238E27FC236}">
                  <a16:creationId xmlns:a16="http://schemas.microsoft.com/office/drawing/2014/main" id="{1A7EF13F-E6DA-403D-BDDC-F79430484A7D}"/>
                </a:ext>
              </a:extLst>
            </p:cNvPr>
            <p:cNvCxnSpPr>
              <a:cxnSpLocks/>
              <a:stCxn id="61" idx="2"/>
              <a:endCxn id="66" idx="6"/>
            </p:cNvCxnSpPr>
            <p:nvPr/>
          </p:nvCxnSpPr>
          <p:spPr>
            <a:xfrm flipH="1" flipV="1">
              <a:off x="3319666" y="2103901"/>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7" name="直線コネクタ 146">
              <a:extLst>
                <a:ext uri="{FF2B5EF4-FFF2-40B4-BE49-F238E27FC236}">
                  <a16:creationId xmlns:a16="http://schemas.microsoft.com/office/drawing/2014/main" id="{E76D47C0-AE04-4AEF-8084-F2D7BE2F7FE7}"/>
                </a:ext>
              </a:extLst>
            </p:cNvPr>
            <p:cNvCxnSpPr>
              <a:cxnSpLocks/>
              <a:stCxn id="62" idx="2"/>
              <a:endCxn id="66" idx="6"/>
            </p:cNvCxnSpPr>
            <p:nvPr/>
          </p:nvCxnSpPr>
          <p:spPr>
            <a:xfrm flipH="1" flipV="1">
              <a:off x="3319666" y="2103901"/>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8" name="直線コネクタ 147">
              <a:extLst>
                <a:ext uri="{FF2B5EF4-FFF2-40B4-BE49-F238E27FC236}">
                  <a16:creationId xmlns:a16="http://schemas.microsoft.com/office/drawing/2014/main" id="{1DA31818-A359-4C07-943B-A2B40ACC7F42}"/>
                </a:ext>
              </a:extLst>
            </p:cNvPr>
            <p:cNvCxnSpPr>
              <a:cxnSpLocks/>
              <a:stCxn id="62" idx="2"/>
              <a:endCxn id="67" idx="6"/>
            </p:cNvCxnSpPr>
            <p:nvPr/>
          </p:nvCxnSpPr>
          <p:spPr>
            <a:xfrm flipH="1" flipV="1">
              <a:off x="3319666" y="2399094"/>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9" name="直線コネクタ 148">
              <a:extLst>
                <a:ext uri="{FF2B5EF4-FFF2-40B4-BE49-F238E27FC236}">
                  <a16:creationId xmlns:a16="http://schemas.microsoft.com/office/drawing/2014/main" id="{FB376A25-5169-4185-B79E-FC7292266F0E}"/>
                </a:ext>
              </a:extLst>
            </p:cNvPr>
            <p:cNvCxnSpPr>
              <a:cxnSpLocks/>
              <a:stCxn id="62" idx="2"/>
              <a:endCxn id="68" idx="6"/>
            </p:cNvCxnSpPr>
            <p:nvPr/>
          </p:nvCxnSpPr>
          <p:spPr>
            <a:xfrm flipH="1" flipV="1">
              <a:off x="3319666" y="269428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0" name="直線コネクタ 149">
              <a:extLst>
                <a:ext uri="{FF2B5EF4-FFF2-40B4-BE49-F238E27FC236}">
                  <a16:creationId xmlns:a16="http://schemas.microsoft.com/office/drawing/2014/main" id="{1AD35436-E6DC-4FF3-B271-A6DAF0612398}"/>
                </a:ext>
              </a:extLst>
            </p:cNvPr>
            <p:cNvCxnSpPr>
              <a:cxnSpLocks/>
              <a:stCxn id="62" idx="2"/>
              <a:endCxn id="69" idx="6"/>
            </p:cNvCxnSpPr>
            <p:nvPr/>
          </p:nvCxnSpPr>
          <p:spPr>
            <a:xfrm flipH="1">
              <a:off x="3319666" y="284188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1" name="直線コネクタ 150">
              <a:extLst>
                <a:ext uri="{FF2B5EF4-FFF2-40B4-BE49-F238E27FC236}">
                  <a16:creationId xmlns:a16="http://schemas.microsoft.com/office/drawing/2014/main" id="{7293E1CD-5C59-410C-9EE3-90EC3C132BFA}"/>
                </a:ext>
              </a:extLst>
            </p:cNvPr>
            <p:cNvCxnSpPr>
              <a:cxnSpLocks/>
              <a:stCxn id="62" idx="2"/>
              <a:endCxn id="70" idx="6"/>
            </p:cNvCxnSpPr>
            <p:nvPr/>
          </p:nvCxnSpPr>
          <p:spPr>
            <a:xfrm flipH="1">
              <a:off x="3319666" y="2841884"/>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2" name="直線コネクタ 151">
              <a:extLst>
                <a:ext uri="{FF2B5EF4-FFF2-40B4-BE49-F238E27FC236}">
                  <a16:creationId xmlns:a16="http://schemas.microsoft.com/office/drawing/2014/main" id="{9A5F9D5C-0026-4A8C-9A77-79B622BC955B}"/>
                </a:ext>
              </a:extLst>
            </p:cNvPr>
            <p:cNvCxnSpPr>
              <a:cxnSpLocks/>
              <a:stCxn id="63" idx="2"/>
              <a:endCxn id="70" idx="6"/>
            </p:cNvCxnSpPr>
            <p:nvPr/>
          </p:nvCxnSpPr>
          <p:spPr>
            <a:xfrm flipH="1">
              <a:off x="3319666" y="3137078"/>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3" name="直線コネクタ 152">
              <a:extLst>
                <a:ext uri="{FF2B5EF4-FFF2-40B4-BE49-F238E27FC236}">
                  <a16:creationId xmlns:a16="http://schemas.microsoft.com/office/drawing/2014/main" id="{72EFFB00-868C-4316-8E72-BBB570B819B6}"/>
                </a:ext>
              </a:extLst>
            </p:cNvPr>
            <p:cNvCxnSpPr>
              <a:cxnSpLocks/>
              <a:stCxn id="64" idx="2"/>
              <a:endCxn id="70" idx="6"/>
            </p:cNvCxnSpPr>
            <p:nvPr/>
          </p:nvCxnSpPr>
          <p:spPr>
            <a:xfrm flipH="1" flipV="1">
              <a:off x="3319666" y="3284674"/>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4" name="直線コネクタ 153">
              <a:extLst>
                <a:ext uri="{FF2B5EF4-FFF2-40B4-BE49-F238E27FC236}">
                  <a16:creationId xmlns:a16="http://schemas.microsoft.com/office/drawing/2014/main" id="{C5BDCE7F-A77B-4879-A15A-A71634CAE802}"/>
                </a:ext>
              </a:extLst>
            </p:cNvPr>
            <p:cNvCxnSpPr>
              <a:cxnSpLocks/>
              <a:stCxn id="63" idx="2"/>
              <a:endCxn id="69" idx="6"/>
            </p:cNvCxnSpPr>
            <p:nvPr/>
          </p:nvCxnSpPr>
          <p:spPr>
            <a:xfrm flipH="1" flipV="1">
              <a:off x="3319666" y="2989481"/>
              <a:ext cx="530481" cy="147597"/>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5" name="直線コネクタ 154">
              <a:extLst>
                <a:ext uri="{FF2B5EF4-FFF2-40B4-BE49-F238E27FC236}">
                  <a16:creationId xmlns:a16="http://schemas.microsoft.com/office/drawing/2014/main" id="{8CFD0699-157B-44D1-9D78-2AA4825B1A83}"/>
                </a:ext>
              </a:extLst>
            </p:cNvPr>
            <p:cNvCxnSpPr>
              <a:cxnSpLocks/>
              <a:stCxn id="63" idx="2"/>
              <a:endCxn id="68" idx="6"/>
            </p:cNvCxnSpPr>
            <p:nvPr/>
          </p:nvCxnSpPr>
          <p:spPr>
            <a:xfrm flipH="1" flipV="1">
              <a:off x="3319666" y="2694288"/>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6" name="直線コネクタ 155">
              <a:extLst>
                <a:ext uri="{FF2B5EF4-FFF2-40B4-BE49-F238E27FC236}">
                  <a16:creationId xmlns:a16="http://schemas.microsoft.com/office/drawing/2014/main" id="{D5E5B5AD-428A-491A-9324-9989A3B015CD}"/>
                </a:ext>
              </a:extLst>
            </p:cNvPr>
            <p:cNvCxnSpPr>
              <a:cxnSpLocks/>
              <a:stCxn id="63" idx="2"/>
              <a:endCxn id="67" idx="6"/>
            </p:cNvCxnSpPr>
            <p:nvPr/>
          </p:nvCxnSpPr>
          <p:spPr>
            <a:xfrm flipH="1" flipV="1">
              <a:off x="3319666" y="2399094"/>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7" name="直線コネクタ 156">
              <a:extLst>
                <a:ext uri="{FF2B5EF4-FFF2-40B4-BE49-F238E27FC236}">
                  <a16:creationId xmlns:a16="http://schemas.microsoft.com/office/drawing/2014/main" id="{9953CD84-C700-442A-9AE9-489587A4EF1E}"/>
                </a:ext>
              </a:extLst>
            </p:cNvPr>
            <p:cNvCxnSpPr>
              <a:cxnSpLocks/>
              <a:stCxn id="63" idx="2"/>
              <a:endCxn id="66" idx="6"/>
            </p:cNvCxnSpPr>
            <p:nvPr/>
          </p:nvCxnSpPr>
          <p:spPr>
            <a:xfrm flipH="1" flipV="1">
              <a:off x="3319666" y="2103901"/>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8" name="直線コネクタ 157">
              <a:extLst>
                <a:ext uri="{FF2B5EF4-FFF2-40B4-BE49-F238E27FC236}">
                  <a16:creationId xmlns:a16="http://schemas.microsoft.com/office/drawing/2014/main" id="{200420F5-6EE9-4732-A19B-128A91FA6D69}"/>
                </a:ext>
              </a:extLst>
            </p:cNvPr>
            <p:cNvCxnSpPr>
              <a:cxnSpLocks/>
              <a:stCxn id="64" idx="2"/>
              <a:endCxn id="66" idx="6"/>
            </p:cNvCxnSpPr>
            <p:nvPr/>
          </p:nvCxnSpPr>
          <p:spPr>
            <a:xfrm flipH="1" flipV="1">
              <a:off x="3319666" y="2103901"/>
              <a:ext cx="530481" cy="132837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9" name="直線コネクタ 158">
              <a:extLst>
                <a:ext uri="{FF2B5EF4-FFF2-40B4-BE49-F238E27FC236}">
                  <a16:creationId xmlns:a16="http://schemas.microsoft.com/office/drawing/2014/main" id="{63E3D6DA-B531-4211-B4AF-3B1781C2820A}"/>
                </a:ext>
              </a:extLst>
            </p:cNvPr>
            <p:cNvCxnSpPr>
              <a:cxnSpLocks/>
              <a:stCxn id="64" idx="2"/>
              <a:endCxn id="67" idx="6"/>
            </p:cNvCxnSpPr>
            <p:nvPr/>
          </p:nvCxnSpPr>
          <p:spPr>
            <a:xfrm flipH="1" flipV="1">
              <a:off x="3319666" y="2399094"/>
              <a:ext cx="530481" cy="1033176"/>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0" name="直線コネクタ 159">
              <a:extLst>
                <a:ext uri="{FF2B5EF4-FFF2-40B4-BE49-F238E27FC236}">
                  <a16:creationId xmlns:a16="http://schemas.microsoft.com/office/drawing/2014/main" id="{9B18BB6B-B26A-4F97-A020-C07FD51C9D98}"/>
                </a:ext>
              </a:extLst>
            </p:cNvPr>
            <p:cNvCxnSpPr>
              <a:cxnSpLocks/>
              <a:stCxn id="64" idx="2"/>
              <a:endCxn id="68" idx="6"/>
            </p:cNvCxnSpPr>
            <p:nvPr/>
          </p:nvCxnSpPr>
          <p:spPr>
            <a:xfrm flipH="1" flipV="1">
              <a:off x="3319666" y="2694288"/>
              <a:ext cx="530481" cy="737983"/>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1" name="直線コネクタ 160">
              <a:extLst>
                <a:ext uri="{FF2B5EF4-FFF2-40B4-BE49-F238E27FC236}">
                  <a16:creationId xmlns:a16="http://schemas.microsoft.com/office/drawing/2014/main" id="{27308972-E5B2-4FC0-A210-BB70188B88D6}"/>
                </a:ext>
              </a:extLst>
            </p:cNvPr>
            <p:cNvCxnSpPr>
              <a:cxnSpLocks/>
              <a:stCxn id="64" idx="2"/>
              <a:endCxn id="69" idx="6"/>
            </p:cNvCxnSpPr>
            <p:nvPr/>
          </p:nvCxnSpPr>
          <p:spPr>
            <a:xfrm flipH="1" flipV="1">
              <a:off x="3319666" y="2989481"/>
              <a:ext cx="530481" cy="442790"/>
            </a:xfrm>
            <a:prstGeom prst="line">
              <a:avLst/>
            </a:prstGeom>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62" name="正方形/長方形 161">
                  <a:extLst>
                    <a:ext uri="{FF2B5EF4-FFF2-40B4-BE49-F238E27FC236}">
                      <a16:creationId xmlns:a16="http://schemas.microsoft.com/office/drawing/2014/main" id="{6C926C41-3D09-47F3-BFA5-365E6632A857}"/>
                    </a:ext>
                  </a:extLst>
                </p:cNvPr>
                <p:cNvSpPr/>
                <p:nvPr/>
              </p:nvSpPr>
              <p:spPr>
                <a:xfrm>
                  <a:off x="950796" y="2009326"/>
                  <a:ext cx="389994"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i="1" dirty="0">
                                <a:latin typeface="Cambria Math" panose="02040503050406030204" pitchFamily="18" charset="0"/>
                              </a:rPr>
                              <m:t>1</m:t>
                            </m:r>
                          </m:sub>
                        </m:sSub>
                      </m:oMath>
                    </m:oMathPara>
                  </a14:m>
                  <a:endParaRPr lang="ja-JP" altLang="en-US" dirty="0"/>
                </a:p>
              </p:txBody>
            </p:sp>
          </mc:Choice>
          <mc:Fallback xmlns="">
            <p:sp>
              <p:nvSpPr>
                <p:cNvPr id="162" name="正方形/長方形 161">
                  <a:extLst>
                    <a:ext uri="{FF2B5EF4-FFF2-40B4-BE49-F238E27FC236}">
                      <a16:creationId xmlns:a16="http://schemas.microsoft.com/office/drawing/2014/main" id="{6C926C41-3D09-47F3-BFA5-365E6632A857}"/>
                    </a:ext>
                  </a:extLst>
                </p:cNvPr>
                <p:cNvSpPr>
                  <a:spLocks noRot="1" noChangeAspect="1" noMove="1" noResize="1" noEditPoints="1" noAdjustHandles="1" noChangeArrowheads="1" noChangeShapeType="1" noTextEdit="1"/>
                </p:cNvSpPr>
                <p:nvPr/>
              </p:nvSpPr>
              <p:spPr>
                <a:xfrm>
                  <a:off x="950796" y="2009326"/>
                  <a:ext cx="389994" cy="296120"/>
                </a:xfrm>
                <a:prstGeom prst="rect">
                  <a:avLst/>
                </a:prstGeom>
                <a:blipFill>
                  <a:blip r:embed="rId4"/>
                  <a:stretch>
                    <a:fillRect b="-24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3" name="正方形/長方形 162">
                  <a:extLst>
                    <a:ext uri="{FF2B5EF4-FFF2-40B4-BE49-F238E27FC236}">
                      <a16:creationId xmlns:a16="http://schemas.microsoft.com/office/drawing/2014/main" id="{7F621B4D-1914-436D-BF72-E499ED46046E}"/>
                    </a:ext>
                  </a:extLst>
                </p:cNvPr>
                <p:cNvSpPr/>
                <p:nvPr/>
              </p:nvSpPr>
              <p:spPr>
                <a:xfrm>
                  <a:off x="950796" y="2310838"/>
                  <a:ext cx="394262"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2</m:t>
                            </m:r>
                          </m:sub>
                        </m:sSub>
                      </m:oMath>
                    </m:oMathPara>
                  </a14:m>
                  <a:endParaRPr lang="ja-JP" altLang="en-US" dirty="0"/>
                </a:p>
              </p:txBody>
            </p:sp>
          </mc:Choice>
          <mc:Fallback xmlns="">
            <p:sp>
              <p:nvSpPr>
                <p:cNvPr id="163" name="正方形/長方形 162">
                  <a:extLst>
                    <a:ext uri="{FF2B5EF4-FFF2-40B4-BE49-F238E27FC236}">
                      <a16:creationId xmlns:a16="http://schemas.microsoft.com/office/drawing/2014/main" id="{7F621B4D-1914-436D-BF72-E499ED46046E}"/>
                    </a:ext>
                  </a:extLst>
                </p:cNvPr>
                <p:cNvSpPr>
                  <a:spLocks noRot="1" noChangeAspect="1" noMove="1" noResize="1" noEditPoints="1" noAdjustHandles="1" noChangeArrowheads="1" noChangeShapeType="1" noTextEdit="1"/>
                </p:cNvSpPr>
                <p:nvPr/>
              </p:nvSpPr>
              <p:spPr>
                <a:xfrm>
                  <a:off x="950796" y="2310838"/>
                  <a:ext cx="394262" cy="296120"/>
                </a:xfrm>
                <a:prstGeom prst="rect">
                  <a:avLst/>
                </a:prstGeom>
                <a:blipFill>
                  <a:blip r:embed="rId5"/>
                  <a:stretch>
                    <a:fillRect b="-270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4" name="正方形/長方形 163">
                  <a:extLst>
                    <a:ext uri="{FF2B5EF4-FFF2-40B4-BE49-F238E27FC236}">
                      <a16:creationId xmlns:a16="http://schemas.microsoft.com/office/drawing/2014/main" id="{3D693CE7-C0B8-4430-B598-26EFF929EC51}"/>
                    </a:ext>
                  </a:extLst>
                </p:cNvPr>
                <p:cNvSpPr/>
                <p:nvPr/>
              </p:nvSpPr>
              <p:spPr>
                <a:xfrm>
                  <a:off x="950796" y="2612350"/>
                  <a:ext cx="394262"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3</m:t>
                            </m:r>
                          </m:sub>
                        </m:sSub>
                      </m:oMath>
                    </m:oMathPara>
                  </a14:m>
                  <a:endParaRPr lang="ja-JP" altLang="en-US" dirty="0"/>
                </a:p>
              </p:txBody>
            </p:sp>
          </mc:Choice>
          <mc:Fallback xmlns="">
            <p:sp>
              <p:nvSpPr>
                <p:cNvPr id="164" name="正方形/長方形 163">
                  <a:extLst>
                    <a:ext uri="{FF2B5EF4-FFF2-40B4-BE49-F238E27FC236}">
                      <a16:creationId xmlns:a16="http://schemas.microsoft.com/office/drawing/2014/main" id="{3D693CE7-C0B8-4430-B598-26EFF929EC51}"/>
                    </a:ext>
                  </a:extLst>
                </p:cNvPr>
                <p:cNvSpPr>
                  <a:spLocks noRot="1" noChangeAspect="1" noMove="1" noResize="1" noEditPoints="1" noAdjustHandles="1" noChangeArrowheads="1" noChangeShapeType="1" noTextEdit="1"/>
                </p:cNvSpPr>
                <p:nvPr/>
              </p:nvSpPr>
              <p:spPr>
                <a:xfrm>
                  <a:off x="950796" y="2612350"/>
                  <a:ext cx="394262" cy="296120"/>
                </a:xfrm>
                <a:prstGeom prst="rect">
                  <a:avLst/>
                </a:prstGeom>
                <a:blipFill>
                  <a:blip r:embed="rId6"/>
                  <a:stretch>
                    <a:fillRect b="-24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5" name="正方形/長方形 164">
                  <a:extLst>
                    <a:ext uri="{FF2B5EF4-FFF2-40B4-BE49-F238E27FC236}">
                      <a16:creationId xmlns:a16="http://schemas.microsoft.com/office/drawing/2014/main" id="{0A665A6E-CEB8-4218-877C-054010E26983}"/>
                    </a:ext>
                  </a:extLst>
                </p:cNvPr>
                <p:cNvSpPr/>
                <p:nvPr/>
              </p:nvSpPr>
              <p:spPr>
                <a:xfrm>
                  <a:off x="950796" y="2913861"/>
                  <a:ext cx="394262"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4</m:t>
                            </m:r>
                          </m:sub>
                        </m:sSub>
                      </m:oMath>
                    </m:oMathPara>
                  </a14:m>
                  <a:endParaRPr lang="ja-JP" altLang="en-US" dirty="0"/>
                </a:p>
              </p:txBody>
            </p:sp>
          </mc:Choice>
          <mc:Fallback xmlns="">
            <p:sp>
              <p:nvSpPr>
                <p:cNvPr id="165" name="正方形/長方形 164">
                  <a:extLst>
                    <a:ext uri="{FF2B5EF4-FFF2-40B4-BE49-F238E27FC236}">
                      <a16:creationId xmlns:a16="http://schemas.microsoft.com/office/drawing/2014/main" id="{0A665A6E-CEB8-4218-877C-054010E26983}"/>
                    </a:ext>
                  </a:extLst>
                </p:cNvPr>
                <p:cNvSpPr>
                  <a:spLocks noRot="1" noChangeAspect="1" noMove="1" noResize="1" noEditPoints="1" noAdjustHandles="1" noChangeArrowheads="1" noChangeShapeType="1" noTextEdit="1"/>
                </p:cNvSpPr>
                <p:nvPr/>
              </p:nvSpPr>
              <p:spPr>
                <a:xfrm>
                  <a:off x="950796" y="2913861"/>
                  <a:ext cx="394262" cy="296120"/>
                </a:xfrm>
                <a:prstGeom prst="rect">
                  <a:avLst/>
                </a:prstGeom>
                <a:blipFill>
                  <a:blip r:embed="rId7"/>
                  <a:stretch>
                    <a:fillRect b="-270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6" name="正方形/長方形 165">
                  <a:extLst>
                    <a:ext uri="{FF2B5EF4-FFF2-40B4-BE49-F238E27FC236}">
                      <a16:creationId xmlns:a16="http://schemas.microsoft.com/office/drawing/2014/main" id="{68D75A94-4289-4D86-933F-4B53B7A606D1}"/>
                    </a:ext>
                  </a:extLst>
                </p:cNvPr>
                <p:cNvSpPr/>
                <p:nvPr/>
              </p:nvSpPr>
              <p:spPr>
                <a:xfrm>
                  <a:off x="6562730" y="2150916"/>
                  <a:ext cx="391331"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𝑦</m:t>
                            </m:r>
                          </m:e>
                          <m:sub>
                            <m:r>
                              <a:rPr kumimoji="1" lang="en-US" altLang="ja-JP" i="1" dirty="0">
                                <a:latin typeface="Cambria Math" panose="02040503050406030204" pitchFamily="18" charset="0"/>
                              </a:rPr>
                              <m:t>1</m:t>
                            </m:r>
                          </m:sub>
                        </m:sSub>
                      </m:oMath>
                    </m:oMathPara>
                  </a14:m>
                  <a:endParaRPr lang="ja-JP" altLang="en-US" dirty="0"/>
                </a:p>
              </p:txBody>
            </p:sp>
          </mc:Choice>
          <mc:Fallback xmlns="">
            <p:sp>
              <p:nvSpPr>
                <p:cNvPr id="166" name="正方形/長方形 165">
                  <a:extLst>
                    <a:ext uri="{FF2B5EF4-FFF2-40B4-BE49-F238E27FC236}">
                      <a16:creationId xmlns:a16="http://schemas.microsoft.com/office/drawing/2014/main" id="{68D75A94-4289-4D86-933F-4B53B7A606D1}"/>
                    </a:ext>
                  </a:extLst>
                </p:cNvPr>
                <p:cNvSpPr>
                  <a:spLocks noRot="1" noChangeAspect="1" noMove="1" noResize="1" noEditPoints="1" noAdjustHandles="1" noChangeArrowheads="1" noChangeShapeType="1" noTextEdit="1"/>
                </p:cNvSpPr>
                <p:nvPr/>
              </p:nvSpPr>
              <p:spPr>
                <a:xfrm>
                  <a:off x="6562730" y="2150916"/>
                  <a:ext cx="391331" cy="296120"/>
                </a:xfrm>
                <a:prstGeom prst="rect">
                  <a:avLst/>
                </a:prstGeom>
                <a:blipFill>
                  <a:blip r:embed="rId8"/>
                  <a:stretch>
                    <a:fillRect b="-346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7" name="正方形/長方形 166">
                  <a:extLst>
                    <a:ext uri="{FF2B5EF4-FFF2-40B4-BE49-F238E27FC236}">
                      <a16:creationId xmlns:a16="http://schemas.microsoft.com/office/drawing/2014/main" id="{D597ADFD-7ED3-460C-9285-B161B6DB15A7}"/>
                    </a:ext>
                  </a:extLst>
                </p:cNvPr>
                <p:cNvSpPr/>
                <p:nvPr/>
              </p:nvSpPr>
              <p:spPr>
                <a:xfrm>
                  <a:off x="6562730" y="2455819"/>
                  <a:ext cx="395598"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𝑦</m:t>
                            </m:r>
                          </m:e>
                          <m:sub>
                            <m:r>
                              <a:rPr kumimoji="1" lang="en-US" altLang="ja-JP" b="0" i="1" dirty="0" smtClean="0">
                                <a:latin typeface="Cambria Math" panose="02040503050406030204" pitchFamily="18" charset="0"/>
                              </a:rPr>
                              <m:t>2</m:t>
                            </m:r>
                          </m:sub>
                        </m:sSub>
                      </m:oMath>
                    </m:oMathPara>
                  </a14:m>
                  <a:endParaRPr lang="ja-JP" altLang="en-US" dirty="0"/>
                </a:p>
              </p:txBody>
            </p:sp>
          </mc:Choice>
          <mc:Fallback xmlns="">
            <p:sp>
              <p:nvSpPr>
                <p:cNvPr id="167" name="正方形/長方形 166">
                  <a:extLst>
                    <a:ext uri="{FF2B5EF4-FFF2-40B4-BE49-F238E27FC236}">
                      <a16:creationId xmlns:a16="http://schemas.microsoft.com/office/drawing/2014/main" id="{D597ADFD-7ED3-460C-9285-B161B6DB15A7}"/>
                    </a:ext>
                  </a:extLst>
                </p:cNvPr>
                <p:cNvSpPr>
                  <a:spLocks noRot="1" noChangeAspect="1" noMove="1" noResize="1" noEditPoints="1" noAdjustHandles="1" noChangeArrowheads="1" noChangeShapeType="1" noTextEdit="1"/>
                </p:cNvSpPr>
                <p:nvPr/>
              </p:nvSpPr>
              <p:spPr>
                <a:xfrm>
                  <a:off x="6562730" y="2455819"/>
                  <a:ext cx="395598" cy="296120"/>
                </a:xfrm>
                <a:prstGeom prst="rect">
                  <a:avLst/>
                </a:prstGeom>
                <a:blipFill>
                  <a:blip r:embed="rId9"/>
                  <a:stretch>
                    <a:fillRect b="-346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8" name="正方形/長方形 167">
                  <a:extLst>
                    <a:ext uri="{FF2B5EF4-FFF2-40B4-BE49-F238E27FC236}">
                      <a16:creationId xmlns:a16="http://schemas.microsoft.com/office/drawing/2014/main" id="{C8211EF2-565F-46C1-9242-2F457E1D996F}"/>
                    </a:ext>
                  </a:extLst>
                </p:cNvPr>
                <p:cNvSpPr/>
                <p:nvPr/>
              </p:nvSpPr>
              <p:spPr>
                <a:xfrm>
                  <a:off x="6562730" y="2760721"/>
                  <a:ext cx="395598" cy="29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𝑦</m:t>
                            </m:r>
                          </m:e>
                          <m:sub>
                            <m:r>
                              <a:rPr kumimoji="1" lang="en-US" altLang="ja-JP" b="0" i="1" dirty="0" smtClean="0">
                                <a:latin typeface="Cambria Math" panose="02040503050406030204" pitchFamily="18" charset="0"/>
                              </a:rPr>
                              <m:t>3</m:t>
                            </m:r>
                          </m:sub>
                        </m:sSub>
                      </m:oMath>
                    </m:oMathPara>
                  </a14:m>
                  <a:endParaRPr lang="ja-JP" altLang="en-US" dirty="0"/>
                </a:p>
              </p:txBody>
            </p:sp>
          </mc:Choice>
          <mc:Fallback xmlns="">
            <p:sp>
              <p:nvSpPr>
                <p:cNvPr id="168" name="正方形/長方形 167">
                  <a:extLst>
                    <a:ext uri="{FF2B5EF4-FFF2-40B4-BE49-F238E27FC236}">
                      <a16:creationId xmlns:a16="http://schemas.microsoft.com/office/drawing/2014/main" id="{C8211EF2-565F-46C1-9242-2F457E1D996F}"/>
                    </a:ext>
                  </a:extLst>
                </p:cNvPr>
                <p:cNvSpPr>
                  <a:spLocks noRot="1" noChangeAspect="1" noMove="1" noResize="1" noEditPoints="1" noAdjustHandles="1" noChangeArrowheads="1" noChangeShapeType="1" noTextEdit="1"/>
                </p:cNvSpPr>
                <p:nvPr/>
              </p:nvSpPr>
              <p:spPr>
                <a:xfrm>
                  <a:off x="6562730" y="2760721"/>
                  <a:ext cx="395598" cy="296120"/>
                </a:xfrm>
                <a:prstGeom prst="rect">
                  <a:avLst/>
                </a:prstGeom>
                <a:blipFill>
                  <a:blip r:embed="rId10"/>
                  <a:stretch>
                    <a:fillRect b="-34694"/>
                  </a:stretch>
                </a:blipFill>
              </p:spPr>
              <p:txBody>
                <a:bodyPr/>
                <a:lstStyle/>
                <a:p>
                  <a:r>
                    <a:rPr lang="ja-JP" altLang="en-US">
                      <a:noFill/>
                    </a:rPr>
                    <a:t> </a:t>
                  </a:r>
                </a:p>
              </p:txBody>
            </p:sp>
          </mc:Fallback>
        </mc:AlternateContent>
      </p:grpSp>
      <p:sp>
        <p:nvSpPr>
          <p:cNvPr id="172" name="テキスト ボックス 171">
            <a:extLst>
              <a:ext uri="{FF2B5EF4-FFF2-40B4-BE49-F238E27FC236}">
                <a16:creationId xmlns:a16="http://schemas.microsoft.com/office/drawing/2014/main" id="{18A29219-3A76-4218-8138-23198FA379AC}"/>
              </a:ext>
            </a:extLst>
          </p:cNvPr>
          <p:cNvSpPr txBox="1"/>
          <p:nvPr/>
        </p:nvSpPr>
        <p:spPr>
          <a:xfrm>
            <a:off x="730845" y="911679"/>
            <a:ext cx="7864138" cy="461665"/>
          </a:xfrm>
          <a:prstGeom prst="rect">
            <a:avLst/>
          </a:prstGeom>
          <a:noFill/>
        </p:spPr>
        <p:txBody>
          <a:bodyPr wrap="square">
            <a:spAutoFit/>
          </a:bodyPr>
          <a:lstStyle/>
          <a:p>
            <a:r>
              <a:rPr lang="ja-JP" altLang="en-US" sz="2400" b="1" dirty="0">
                <a:solidFill>
                  <a:srgbClr val="494949"/>
                </a:solidFill>
                <a:effectLst>
                  <a:outerShdw blurRad="38100" dist="38100" dir="2700000" algn="tl">
                    <a:srgbClr val="000000">
                      <a:alpha val="43137"/>
                    </a:srgbClr>
                  </a:outerShdw>
                </a:effectLst>
              </a:rPr>
              <a:t>① モデルで予測を行う</a:t>
            </a:r>
          </a:p>
        </p:txBody>
      </p:sp>
      <p:cxnSp>
        <p:nvCxnSpPr>
          <p:cNvPr id="177" name="直線コネクタ 176">
            <a:extLst>
              <a:ext uri="{FF2B5EF4-FFF2-40B4-BE49-F238E27FC236}">
                <a16:creationId xmlns:a16="http://schemas.microsoft.com/office/drawing/2014/main" id="{6E96522E-3387-4CE9-B28F-48E488354522}"/>
              </a:ext>
            </a:extLst>
          </p:cNvPr>
          <p:cNvCxnSpPr>
            <a:cxnSpLocks/>
          </p:cNvCxnSpPr>
          <p:nvPr/>
        </p:nvCxnSpPr>
        <p:spPr>
          <a:xfrm flipV="1">
            <a:off x="3836273" y="1841343"/>
            <a:ext cx="3574412" cy="260685"/>
          </a:xfrm>
          <a:prstGeom prst="line">
            <a:avLst/>
          </a:prstGeom>
          <a:ln w="19050">
            <a:solidFill>
              <a:srgbClr val="00879E"/>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0" name="直線コネクタ 179">
            <a:extLst>
              <a:ext uri="{FF2B5EF4-FFF2-40B4-BE49-F238E27FC236}">
                <a16:creationId xmlns:a16="http://schemas.microsoft.com/office/drawing/2014/main" id="{28520C27-084C-4F9F-B31A-FC2B3AE30B2B}"/>
              </a:ext>
            </a:extLst>
          </p:cNvPr>
          <p:cNvCxnSpPr>
            <a:cxnSpLocks/>
          </p:cNvCxnSpPr>
          <p:nvPr/>
        </p:nvCxnSpPr>
        <p:spPr>
          <a:xfrm>
            <a:off x="4085027" y="2271800"/>
            <a:ext cx="3333840" cy="10188"/>
          </a:xfrm>
          <a:prstGeom prst="line">
            <a:avLst/>
          </a:prstGeom>
          <a:ln w="19050">
            <a:solidFill>
              <a:srgbClr val="00879E"/>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87" name="楕円 186">
            <a:extLst>
              <a:ext uri="{FF2B5EF4-FFF2-40B4-BE49-F238E27FC236}">
                <a16:creationId xmlns:a16="http://schemas.microsoft.com/office/drawing/2014/main" id="{4C58085C-A6BE-42AB-AA15-23D0574E831A}"/>
              </a:ext>
            </a:extLst>
          </p:cNvPr>
          <p:cNvSpPr/>
          <p:nvPr/>
        </p:nvSpPr>
        <p:spPr>
          <a:xfrm rot="18980157">
            <a:off x="1069823" y="2271427"/>
            <a:ext cx="876417" cy="1665182"/>
          </a:xfrm>
          <a:prstGeom prst="ellipse">
            <a:avLst/>
          </a:prstGeom>
          <a:solidFill>
            <a:srgbClr val="3BFCC0">
              <a:alpha val="26000"/>
            </a:srgbClr>
          </a:solidFill>
          <a:ln w="28575">
            <a:solidFill>
              <a:srgbClr val="00879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89" name="四角形: 角を丸くする 188">
            <a:extLst>
              <a:ext uri="{FF2B5EF4-FFF2-40B4-BE49-F238E27FC236}">
                <a16:creationId xmlns:a16="http://schemas.microsoft.com/office/drawing/2014/main" id="{86487864-2F07-4207-A951-3A24AE682861}"/>
              </a:ext>
            </a:extLst>
          </p:cNvPr>
          <p:cNvSpPr/>
          <p:nvPr/>
        </p:nvSpPr>
        <p:spPr bwMode="auto">
          <a:xfrm>
            <a:off x="1092090" y="4149211"/>
            <a:ext cx="5131249" cy="2316003"/>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190" name="グループ化 189">
            <a:extLst>
              <a:ext uri="{FF2B5EF4-FFF2-40B4-BE49-F238E27FC236}">
                <a16:creationId xmlns:a16="http://schemas.microsoft.com/office/drawing/2014/main" id="{22B45327-95B2-4AD9-89B6-07C806E7F51F}"/>
              </a:ext>
            </a:extLst>
          </p:cNvPr>
          <p:cNvGrpSpPr/>
          <p:nvPr/>
        </p:nvGrpSpPr>
        <p:grpSpPr>
          <a:xfrm>
            <a:off x="2578737" y="4198789"/>
            <a:ext cx="1178488" cy="519503"/>
            <a:chOff x="9455315" y="1448164"/>
            <a:chExt cx="1056276" cy="975129"/>
          </a:xfrm>
        </p:grpSpPr>
        <p:sp>
          <p:nvSpPr>
            <p:cNvPr id="196" name="正方形/長方形 195">
              <a:extLst>
                <a:ext uri="{FF2B5EF4-FFF2-40B4-BE49-F238E27FC236}">
                  <a16:creationId xmlns:a16="http://schemas.microsoft.com/office/drawing/2014/main" id="{5CF74ED1-53BC-4A9F-B5E6-1ED39CD21219}"/>
                </a:ext>
              </a:extLst>
            </p:cNvPr>
            <p:cNvSpPr/>
            <p:nvPr/>
          </p:nvSpPr>
          <p:spPr>
            <a:xfrm>
              <a:off x="9455315" y="1448164"/>
              <a:ext cx="1042627" cy="519939"/>
            </a:xfrm>
            <a:prstGeom prst="rect">
              <a:avLst/>
            </a:prstGeom>
          </p:spPr>
          <p:txBody>
            <a:bodyPr wrap="square">
              <a:spAutoFit/>
            </a:bodyPr>
            <a:lstStyle/>
            <a:p>
              <a:r>
                <a:rPr lang="en-US" altLang="ja-JP" sz="1200" b="1" dirty="0">
                  <a:solidFill>
                    <a:srgbClr val="E94823"/>
                  </a:solidFill>
                </a:rPr>
                <a:t>w</a:t>
              </a:r>
              <a:r>
                <a:rPr lang="ja-JP" altLang="en-US" sz="1200" b="1" dirty="0">
                  <a:solidFill>
                    <a:srgbClr val="E94823"/>
                  </a:solidFill>
                </a:rPr>
                <a:t>：ウェイト</a:t>
              </a:r>
            </a:p>
          </p:txBody>
        </p:sp>
        <p:sp>
          <p:nvSpPr>
            <p:cNvPr id="194" name="正方形/長方形 193">
              <a:extLst>
                <a:ext uri="{FF2B5EF4-FFF2-40B4-BE49-F238E27FC236}">
                  <a16:creationId xmlns:a16="http://schemas.microsoft.com/office/drawing/2014/main" id="{99667B09-C615-4616-9FDC-B6385DB48538}"/>
                </a:ext>
              </a:extLst>
            </p:cNvPr>
            <p:cNvSpPr/>
            <p:nvPr/>
          </p:nvSpPr>
          <p:spPr>
            <a:xfrm>
              <a:off x="9468964" y="1903354"/>
              <a:ext cx="1042627" cy="519939"/>
            </a:xfrm>
            <a:prstGeom prst="rect">
              <a:avLst/>
            </a:prstGeom>
          </p:spPr>
          <p:txBody>
            <a:bodyPr wrap="square">
              <a:spAutoFit/>
            </a:bodyPr>
            <a:lstStyle/>
            <a:p>
              <a:r>
                <a:rPr lang="en-US" altLang="ja-JP" sz="1200" b="1" dirty="0">
                  <a:solidFill>
                    <a:srgbClr val="E94823"/>
                  </a:solidFill>
                </a:rPr>
                <a:t>b</a:t>
              </a:r>
              <a:r>
                <a:rPr lang="ja-JP" altLang="en-US" sz="1200" b="1" dirty="0">
                  <a:solidFill>
                    <a:srgbClr val="E94823"/>
                  </a:solidFill>
                </a:rPr>
                <a:t>：バイアス</a:t>
              </a:r>
            </a:p>
          </p:txBody>
        </p:sp>
      </p:grpSp>
      <p:sp>
        <p:nvSpPr>
          <p:cNvPr id="197" name="円弧 196">
            <a:extLst>
              <a:ext uri="{FF2B5EF4-FFF2-40B4-BE49-F238E27FC236}">
                <a16:creationId xmlns:a16="http://schemas.microsoft.com/office/drawing/2014/main" id="{37612BE8-730E-422B-8DA4-44EDDEBC44D8}"/>
              </a:ext>
            </a:extLst>
          </p:cNvPr>
          <p:cNvSpPr/>
          <p:nvPr/>
        </p:nvSpPr>
        <p:spPr>
          <a:xfrm flipH="1">
            <a:off x="1708225" y="3362171"/>
            <a:ext cx="902604" cy="1547016"/>
          </a:xfrm>
          <a:prstGeom prst="arc">
            <a:avLst>
              <a:gd name="adj1" fmla="val 18906410"/>
              <a:gd name="adj2" fmla="val 0"/>
            </a:avLst>
          </a:prstGeom>
          <a:ln w="28575">
            <a:solidFill>
              <a:srgbClr val="00879E"/>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202" name="楕円 201">
            <a:extLst>
              <a:ext uri="{FF2B5EF4-FFF2-40B4-BE49-F238E27FC236}">
                <a16:creationId xmlns:a16="http://schemas.microsoft.com/office/drawing/2014/main" id="{EB28CADF-8084-4998-83A7-D1634A5020B8}"/>
              </a:ext>
            </a:extLst>
          </p:cNvPr>
          <p:cNvSpPr/>
          <p:nvPr/>
        </p:nvSpPr>
        <p:spPr>
          <a:xfrm>
            <a:off x="3699519" y="5336030"/>
            <a:ext cx="348749" cy="3487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dirty="0">
              <a:solidFill>
                <a:schemeClr val="bg2">
                  <a:lumMod val="90000"/>
                </a:schemeClr>
              </a:solidFill>
            </a:endParaRPr>
          </a:p>
        </p:txBody>
      </p:sp>
      <p:cxnSp>
        <p:nvCxnSpPr>
          <p:cNvPr id="204" name="直線コネクタ 203">
            <a:extLst>
              <a:ext uri="{FF2B5EF4-FFF2-40B4-BE49-F238E27FC236}">
                <a16:creationId xmlns:a16="http://schemas.microsoft.com/office/drawing/2014/main" id="{FD2E63C1-DB8C-4F34-B7AA-8021D1BF20E0}"/>
              </a:ext>
            </a:extLst>
          </p:cNvPr>
          <p:cNvCxnSpPr>
            <a:cxnSpLocks/>
            <a:stCxn id="209" idx="6"/>
            <a:endCxn id="202" idx="2"/>
          </p:cNvCxnSpPr>
          <p:nvPr/>
        </p:nvCxnSpPr>
        <p:spPr>
          <a:xfrm>
            <a:off x="1823881" y="4917511"/>
            <a:ext cx="1875638" cy="592894"/>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5" name="直線コネクタ 204">
            <a:extLst>
              <a:ext uri="{FF2B5EF4-FFF2-40B4-BE49-F238E27FC236}">
                <a16:creationId xmlns:a16="http://schemas.microsoft.com/office/drawing/2014/main" id="{033CBACB-B118-4EC0-899E-1E00D30D9D3D}"/>
              </a:ext>
            </a:extLst>
          </p:cNvPr>
          <p:cNvCxnSpPr>
            <a:cxnSpLocks/>
            <a:stCxn id="208" idx="6"/>
            <a:endCxn id="202" idx="2"/>
          </p:cNvCxnSpPr>
          <p:nvPr/>
        </p:nvCxnSpPr>
        <p:spPr>
          <a:xfrm>
            <a:off x="1823881" y="5367483"/>
            <a:ext cx="1875638" cy="142922"/>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6" name="直線コネクタ 205">
            <a:extLst>
              <a:ext uri="{FF2B5EF4-FFF2-40B4-BE49-F238E27FC236}">
                <a16:creationId xmlns:a16="http://schemas.microsoft.com/office/drawing/2014/main" id="{31DD96E1-B325-42CB-946B-E93FAB5198EE}"/>
              </a:ext>
            </a:extLst>
          </p:cNvPr>
          <p:cNvCxnSpPr>
            <a:cxnSpLocks/>
            <a:stCxn id="207" idx="6"/>
            <a:endCxn id="202" idx="2"/>
          </p:cNvCxnSpPr>
          <p:nvPr/>
        </p:nvCxnSpPr>
        <p:spPr>
          <a:xfrm flipV="1">
            <a:off x="1823881" y="5510405"/>
            <a:ext cx="1875638" cy="310529"/>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07" name="楕円 206">
            <a:extLst>
              <a:ext uri="{FF2B5EF4-FFF2-40B4-BE49-F238E27FC236}">
                <a16:creationId xmlns:a16="http://schemas.microsoft.com/office/drawing/2014/main" id="{E4B66E0B-7438-472F-BC3F-C8E2591199D7}"/>
              </a:ext>
            </a:extLst>
          </p:cNvPr>
          <p:cNvSpPr/>
          <p:nvPr/>
        </p:nvSpPr>
        <p:spPr>
          <a:xfrm>
            <a:off x="1475132" y="5646559"/>
            <a:ext cx="348749" cy="3487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600" dirty="0">
              <a:solidFill>
                <a:srgbClr val="494949"/>
              </a:solidFill>
            </a:endParaRPr>
          </a:p>
        </p:txBody>
      </p:sp>
      <p:sp>
        <p:nvSpPr>
          <p:cNvPr id="208" name="楕円 207">
            <a:extLst>
              <a:ext uri="{FF2B5EF4-FFF2-40B4-BE49-F238E27FC236}">
                <a16:creationId xmlns:a16="http://schemas.microsoft.com/office/drawing/2014/main" id="{7EB34930-5089-487A-A997-BB5D087C2DD6}"/>
              </a:ext>
            </a:extLst>
          </p:cNvPr>
          <p:cNvSpPr/>
          <p:nvPr/>
        </p:nvSpPr>
        <p:spPr>
          <a:xfrm>
            <a:off x="1475132" y="5193108"/>
            <a:ext cx="348749" cy="3487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600" dirty="0">
              <a:solidFill>
                <a:srgbClr val="494949"/>
              </a:solidFill>
            </a:endParaRPr>
          </a:p>
        </p:txBody>
      </p:sp>
      <p:sp>
        <p:nvSpPr>
          <p:cNvPr id="209" name="楕円 208">
            <a:extLst>
              <a:ext uri="{FF2B5EF4-FFF2-40B4-BE49-F238E27FC236}">
                <a16:creationId xmlns:a16="http://schemas.microsoft.com/office/drawing/2014/main" id="{22D39B0F-65F1-41B6-B46D-2BE4F997B497}"/>
              </a:ext>
            </a:extLst>
          </p:cNvPr>
          <p:cNvSpPr/>
          <p:nvPr/>
        </p:nvSpPr>
        <p:spPr>
          <a:xfrm>
            <a:off x="1475132" y="4743136"/>
            <a:ext cx="348749" cy="3487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600" dirty="0">
              <a:solidFill>
                <a:srgbClr val="494949"/>
              </a:solidFill>
            </a:endParaRPr>
          </a:p>
        </p:txBody>
      </p:sp>
      <p:sp>
        <p:nvSpPr>
          <p:cNvPr id="210" name="楕円 209">
            <a:extLst>
              <a:ext uri="{FF2B5EF4-FFF2-40B4-BE49-F238E27FC236}">
                <a16:creationId xmlns:a16="http://schemas.microsoft.com/office/drawing/2014/main" id="{58D12327-BA7F-444F-93C3-2F36BBE2269A}"/>
              </a:ext>
            </a:extLst>
          </p:cNvPr>
          <p:cNvSpPr/>
          <p:nvPr/>
        </p:nvSpPr>
        <p:spPr>
          <a:xfrm>
            <a:off x="1466689" y="4304978"/>
            <a:ext cx="348749" cy="348749"/>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cxnSp>
        <p:nvCxnSpPr>
          <p:cNvPr id="211" name="直線コネクタ 210">
            <a:extLst>
              <a:ext uri="{FF2B5EF4-FFF2-40B4-BE49-F238E27FC236}">
                <a16:creationId xmlns:a16="http://schemas.microsoft.com/office/drawing/2014/main" id="{93F13022-9523-44D6-BDE1-22EE77C96234}"/>
              </a:ext>
            </a:extLst>
          </p:cNvPr>
          <p:cNvCxnSpPr>
            <a:cxnSpLocks/>
            <a:stCxn id="210" idx="6"/>
            <a:endCxn id="202" idx="2"/>
          </p:cNvCxnSpPr>
          <p:nvPr/>
        </p:nvCxnSpPr>
        <p:spPr>
          <a:xfrm>
            <a:off x="1815438" y="4479353"/>
            <a:ext cx="1884081" cy="1031052"/>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12" name="正方形/長方形 211">
                <a:extLst>
                  <a:ext uri="{FF2B5EF4-FFF2-40B4-BE49-F238E27FC236}">
                    <a16:creationId xmlns:a16="http://schemas.microsoft.com/office/drawing/2014/main" id="{6BF80033-50C1-4409-A4B3-6D206EA047F1}"/>
                  </a:ext>
                </a:extLst>
              </p:cNvPr>
              <p:cNvSpPr/>
              <p:nvPr/>
            </p:nvSpPr>
            <p:spPr>
              <a:xfrm>
                <a:off x="2280246" y="4846267"/>
                <a:ext cx="267098"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rgbClr val="494949"/>
                              </a:solidFill>
                              <a:latin typeface="Cambria Math" panose="02040503050406030204" pitchFamily="18" charset="0"/>
                            </a:rPr>
                          </m:ctrlPr>
                        </m:sSubPr>
                        <m:e>
                          <m:r>
                            <a:rPr kumimoji="1" lang="en-US" altLang="ja-JP" sz="1400" b="0" i="1" dirty="0" smtClean="0">
                              <a:solidFill>
                                <a:srgbClr val="494949"/>
                              </a:solidFill>
                              <a:latin typeface="Cambria Math" panose="02040503050406030204" pitchFamily="18" charset="0"/>
                            </a:rPr>
                            <m:t>𝑤</m:t>
                          </m:r>
                        </m:e>
                        <m:sub>
                          <m:r>
                            <a:rPr kumimoji="1" lang="en-US" altLang="ja-JP" sz="1400" i="1" dirty="0">
                              <a:solidFill>
                                <a:srgbClr val="494949"/>
                              </a:solidFill>
                              <a:latin typeface="Cambria Math" panose="02040503050406030204" pitchFamily="18" charset="0"/>
                            </a:rPr>
                            <m:t>1</m:t>
                          </m:r>
                        </m:sub>
                      </m:sSub>
                    </m:oMath>
                  </m:oMathPara>
                </a14:m>
                <a:endParaRPr lang="ja-JP" altLang="en-US" sz="1400" dirty="0">
                  <a:solidFill>
                    <a:srgbClr val="494949"/>
                  </a:solidFill>
                </a:endParaRPr>
              </a:p>
            </p:txBody>
          </p:sp>
        </mc:Choice>
        <mc:Fallback xmlns="">
          <p:sp>
            <p:nvSpPr>
              <p:cNvPr id="212" name="正方形/長方形 211">
                <a:extLst>
                  <a:ext uri="{FF2B5EF4-FFF2-40B4-BE49-F238E27FC236}">
                    <a16:creationId xmlns:a16="http://schemas.microsoft.com/office/drawing/2014/main" id="{6BF80033-50C1-4409-A4B3-6D206EA047F1}"/>
                  </a:ext>
                </a:extLst>
              </p:cNvPr>
              <p:cNvSpPr>
                <a:spLocks noRot="1" noChangeAspect="1" noMove="1" noResize="1" noEditPoints="1" noAdjustHandles="1" noChangeArrowheads="1" noChangeShapeType="1" noTextEdit="1"/>
              </p:cNvSpPr>
              <p:nvPr/>
            </p:nvSpPr>
            <p:spPr>
              <a:xfrm>
                <a:off x="2280246" y="4846267"/>
                <a:ext cx="267098" cy="307777"/>
              </a:xfrm>
              <a:prstGeom prst="rect">
                <a:avLst/>
              </a:prstGeom>
              <a:blipFill>
                <a:blip r:embed="rId11"/>
                <a:stretch>
                  <a:fillRect r="-20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4" name="正方形/長方形 213">
                <a:extLst>
                  <a:ext uri="{FF2B5EF4-FFF2-40B4-BE49-F238E27FC236}">
                    <a16:creationId xmlns:a16="http://schemas.microsoft.com/office/drawing/2014/main" id="{C4CAD012-AFC8-4FCC-B7AC-C015723EFE9D}"/>
                  </a:ext>
                </a:extLst>
              </p:cNvPr>
              <p:cNvSpPr/>
              <p:nvPr/>
            </p:nvSpPr>
            <p:spPr>
              <a:xfrm>
                <a:off x="2280246" y="5133252"/>
                <a:ext cx="267098"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rgbClr val="494949"/>
                              </a:solidFill>
                              <a:latin typeface="Cambria Math" panose="02040503050406030204" pitchFamily="18" charset="0"/>
                            </a:rPr>
                          </m:ctrlPr>
                        </m:sSubPr>
                        <m:e>
                          <m:r>
                            <a:rPr kumimoji="1" lang="en-US" altLang="ja-JP" sz="1400" b="0" i="1" dirty="0" smtClean="0">
                              <a:solidFill>
                                <a:srgbClr val="494949"/>
                              </a:solidFill>
                              <a:latin typeface="Cambria Math" panose="02040503050406030204" pitchFamily="18" charset="0"/>
                            </a:rPr>
                            <m:t>𝑤</m:t>
                          </m:r>
                        </m:e>
                        <m:sub>
                          <m:r>
                            <a:rPr kumimoji="1" lang="en-US" altLang="ja-JP" sz="1400" b="0" i="1" dirty="0" smtClean="0">
                              <a:solidFill>
                                <a:srgbClr val="494949"/>
                              </a:solidFill>
                              <a:latin typeface="Cambria Math" panose="02040503050406030204" pitchFamily="18" charset="0"/>
                            </a:rPr>
                            <m:t>2</m:t>
                          </m:r>
                        </m:sub>
                      </m:sSub>
                    </m:oMath>
                  </m:oMathPara>
                </a14:m>
                <a:endParaRPr lang="ja-JP" altLang="en-US" sz="1400" dirty="0">
                  <a:solidFill>
                    <a:srgbClr val="494949"/>
                  </a:solidFill>
                </a:endParaRPr>
              </a:p>
            </p:txBody>
          </p:sp>
        </mc:Choice>
        <mc:Fallback xmlns="">
          <p:sp>
            <p:nvSpPr>
              <p:cNvPr id="214" name="正方形/長方形 213">
                <a:extLst>
                  <a:ext uri="{FF2B5EF4-FFF2-40B4-BE49-F238E27FC236}">
                    <a16:creationId xmlns:a16="http://schemas.microsoft.com/office/drawing/2014/main" id="{C4CAD012-AFC8-4FCC-B7AC-C015723EFE9D}"/>
                  </a:ext>
                </a:extLst>
              </p:cNvPr>
              <p:cNvSpPr>
                <a:spLocks noRot="1" noChangeAspect="1" noMove="1" noResize="1" noEditPoints="1" noAdjustHandles="1" noChangeArrowheads="1" noChangeShapeType="1" noTextEdit="1"/>
              </p:cNvSpPr>
              <p:nvPr/>
            </p:nvSpPr>
            <p:spPr>
              <a:xfrm>
                <a:off x="2280246" y="5133252"/>
                <a:ext cx="267098" cy="307777"/>
              </a:xfrm>
              <a:prstGeom prst="rect">
                <a:avLst/>
              </a:prstGeom>
              <a:blipFill>
                <a:blip r:embed="rId13"/>
                <a:stretch>
                  <a:fillRect r="-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5" name="正方形/長方形 214">
                <a:extLst>
                  <a:ext uri="{FF2B5EF4-FFF2-40B4-BE49-F238E27FC236}">
                    <a16:creationId xmlns:a16="http://schemas.microsoft.com/office/drawing/2014/main" id="{E254EF4D-B33D-436A-833D-F51A291883E1}"/>
                  </a:ext>
                </a:extLst>
              </p:cNvPr>
              <p:cNvSpPr/>
              <p:nvPr/>
            </p:nvSpPr>
            <p:spPr>
              <a:xfrm>
                <a:off x="2280246" y="5449738"/>
                <a:ext cx="267098"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rgbClr val="494949"/>
                              </a:solidFill>
                              <a:latin typeface="Cambria Math" panose="02040503050406030204" pitchFamily="18" charset="0"/>
                            </a:rPr>
                          </m:ctrlPr>
                        </m:sSubPr>
                        <m:e>
                          <m:r>
                            <a:rPr kumimoji="1" lang="en-US" altLang="ja-JP" sz="1400" b="0" i="1" dirty="0" smtClean="0">
                              <a:solidFill>
                                <a:srgbClr val="494949"/>
                              </a:solidFill>
                              <a:latin typeface="Cambria Math" panose="02040503050406030204" pitchFamily="18" charset="0"/>
                            </a:rPr>
                            <m:t>𝑤</m:t>
                          </m:r>
                        </m:e>
                        <m:sub>
                          <m:r>
                            <a:rPr kumimoji="1" lang="en-US" altLang="ja-JP" sz="1400" b="0" i="1" dirty="0" smtClean="0">
                              <a:solidFill>
                                <a:srgbClr val="494949"/>
                              </a:solidFill>
                              <a:latin typeface="Cambria Math" panose="02040503050406030204" pitchFamily="18" charset="0"/>
                            </a:rPr>
                            <m:t>3</m:t>
                          </m:r>
                        </m:sub>
                      </m:sSub>
                    </m:oMath>
                  </m:oMathPara>
                </a14:m>
                <a:endParaRPr lang="ja-JP" altLang="en-US" sz="1400" dirty="0">
                  <a:solidFill>
                    <a:srgbClr val="494949"/>
                  </a:solidFill>
                </a:endParaRPr>
              </a:p>
            </p:txBody>
          </p:sp>
        </mc:Choice>
        <mc:Fallback xmlns="">
          <p:sp>
            <p:nvSpPr>
              <p:cNvPr id="215" name="正方形/長方形 214">
                <a:extLst>
                  <a:ext uri="{FF2B5EF4-FFF2-40B4-BE49-F238E27FC236}">
                    <a16:creationId xmlns:a16="http://schemas.microsoft.com/office/drawing/2014/main" id="{E254EF4D-B33D-436A-833D-F51A291883E1}"/>
                  </a:ext>
                </a:extLst>
              </p:cNvPr>
              <p:cNvSpPr>
                <a:spLocks noRot="1" noChangeAspect="1" noMove="1" noResize="1" noEditPoints="1" noAdjustHandles="1" noChangeArrowheads="1" noChangeShapeType="1" noTextEdit="1"/>
              </p:cNvSpPr>
              <p:nvPr/>
            </p:nvSpPr>
            <p:spPr>
              <a:xfrm>
                <a:off x="2280246" y="5449738"/>
                <a:ext cx="267098" cy="307777"/>
              </a:xfrm>
              <a:prstGeom prst="rect">
                <a:avLst/>
              </a:prstGeom>
              <a:blipFill>
                <a:blip r:embed="rId14"/>
                <a:stretch>
                  <a:fillRect r="-22727"/>
                </a:stretch>
              </a:blipFill>
            </p:spPr>
            <p:txBody>
              <a:bodyPr/>
              <a:lstStyle/>
              <a:p>
                <a:r>
                  <a:rPr lang="ja-JP" altLang="en-US">
                    <a:noFill/>
                  </a:rPr>
                  <a:t> </a:t>
                </a:r>
              </a:p>
            </p:txBody>
          </p:sp>
        </mc:Fallback>
      </mc:AlternateContent>
      <p:sp>
        <p:nvSpPr>
          <p:cNvPr id="240" name="吹き出し: 角を丸めた四角形 239">
            <a:extLst>
              <a:ext uri="{FF2B5EF4-FFF2-40B4-BE49-F238E27FC236}">
                <a16:creationId xmlns:a16="http://schemas.microsoft.com/office/drawing/2014/main" id="{A378187D-925E-4877-924A-04A9EC40B441}"/>
              </a:ext>
            </a:extLst>
          </p:cNvPr>
          <p:cNvSpPr/>
          <p:nvPr/>
        </p:nvSpPr>
        <p:spPr>
          <a:xfrm>
            <a:off x="3546902" y="4690490"/>
            <a:ext cx="2893376" cy="408119"/>
          </a:xfrm>
          <a:prstGeom prst="wedgeRoundRectCallout">
            <a:avLst>
              <a:gd name="adj1" fmla="val -39023"/>
              <a:gd name="adj2" fmla="val 140312"/>
              <a:gd name="adj3" fmla="val 16667"/>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mc:AlternateContent xmlns:mc="http://schemas.openxmlformats.org/markup-compatibility/2006" xmlns:a14="http://schemas.microsoft.com/office/drawing/2010/main">
        <mc:Choice Requires="a14">
          <p:sp>
            <p:nvSpPr>
              <p:cNvPr id="239" name="テキスト ボックス 238">
                <a:extLst>
                  <a:ext uri="{FF2B5EF4-FFF2-40B4-BE49-F238E27FC236}">
                    <a16:creationId xmlns:a16="http://schemas.microsoft.com/office/drawing/2014/main" id="{FBF05817-B383-42F0-9337-4E69A73BF5BA}"/>
                  </a:ext>
                </a:extLst>
              </p:cNvPr>
              <p:cNvSpPr txBox="1"/>
              <p:nvPr/>
            </p:nvSpPr>
            <p:spPr>
              <a:xfrm>
                <a:off x="3602693" y="4646185"/>
                <a:ext cx="2995245" cy="369332"/>
              </a:xfrm>
              <a:prstGeom prst="rect">
                <a:avLst/>
              </a:prstGeom>
              <a:noFill/>
            </p:spPr>
            <p:txBody>
              <a:bodyPr wrap="square">
                <a:spAutoFit/>
              </a:bodyPr>
              <a:lstStyle/>
              <a:p>
                <a14:m>
                  <m:oMath xmlns:m="http://schemas.openxmlformats.org/officeDocument/2006/math">
                    <m:sSub>
                      <m:sSubPr>
                        <m:ctrlPr>
                          <a:rPr kumimoji="1" lang="en-US" altLang="ja-JP" sz="1800" i="1" dirty="0" smtClean="0">
                            <a:solidFill>
                              <a:schemeClr val="tx1"/>
                            </a:solidFill>
                            <a:latin typeface="Cambria Math" panose="02040503050406030204" pitchFamily="18" charset="0"/>
                          </a:rPr>
                        </m:ctrlPr>
                      </m:sSubPr>
                      <m:e>
                        <m:r>
                          <a:rPr kumimoji="1" lang="en-US" altLang="ja-JP" sz="1800" i="1" dirty="0">
                            <a:solidFill>
                              <a:schemeClr val="tx1"/>
                            </a:solidFill>
                            <a:latin typeface="Cambria Math" panose="02040503050406030204" pitchFamily="18" charset="0"/>
                          </a:rPr>
                          <m:t>𝑤</m:t>
                        </m:r>
                      </m:e>
                      <m:sub>
                        <m:r>
                          <a:rPr kumimoji="1" lang="en-US" altLang="ja-JP" sz="1800" i="1" dirty="0">
                            <a:solidFill>
                              <a:schemeClr val="tx1"/>
                            </a:solidFill>
                            <a:latin typeface="Cambria Math" panose="02040503050406030204" pitchFamily="18" charset="0"/>
                          </a:rPr>
                          <m:t>1</m:t>
                        </m:r>
                      </m:sub>
                    </m:sSub>
                    <m:sSub>
                      <m:sSubPr>
                        <m:ctrlPr>
                          <a:rPr kumimoji="1" lang="en-US" altLang="ja-JP" sz="1800" i="1" dirty="0">
                            <a:solidFill>
                              <a:schemeClr val="tx1"/>
                            </a:solidFill>
                            <a:latin typeface="Cambria Math" panose="02040503050406030204" pitchFamily="18" charset="0"/>
                          </a:rPr>
                        </m:ctrlPr>
                      </m:sSubPr>
                      <m:e>
                        <m:r>
                          <a:rPr kumimoji="1" lang="en-US" altLang="ja-JP" sz="1800" i="1" dirty="0">
                            <a:solidFill>
                              <a:schemeClr val="tx1"/>
                            </a:solidFill>
                            <a:latin typeface="Cambria Math" panose="02040503050406030204" pitchFamily="18" charset="0"/>
                          </a:rPr>
                          <m:t>𝑥</m:t>
                        </m:r>
                      </m:e>
                      <m:sub>
                        <m:r>
                          <a:rPr kumimoji="1" lang="en-US" altLang="ja-JP" sz="1800" i="1" dirty="0">
                            <a:solidFill>
                              <a:schemeClr val="tx1"/>
                            </a:solidFill>
                            <a:latin typeface="Cambria Math" panose="02040503050406030204" pitchFamily="18" charset="0"/>
                          </a:rPr>
                          <m:t>1</m:t>
                        </m:r>
                      </m:sub>
                    </m:sSub>
                  </m:oMath>
                </a14:m>
                <a:r>
                  <a:rPr lang="en-US" altLang="ja-JP" sz="1800" dirty="0">
                    <a:solidFill>
                      <a:schemeClr val="tx1"/>
                    </a:solidFill>
                  </a:rPr>
                  <a:t>+</a:t>
                </a:r>
                <a14:m>
                  <m:oMath xmlns:m="http://schemas.openxmlformats.org/officeDocument/2006/math">
                    <m:sSub>
                      <m:sSubPr>
                        <m:ctrlPr>
                          <a:rPr kumimoji="1" lang="en-US" altLang="ja-JP" sz="1800" i="1" dirty="0">
                            <a:solidFill>
                              <a:schemeClr val="tx1"/>
                            </a:solidFill>
                            <a:latin typeface="Cambria Math" panose="02040503050406030204" pitchFamily="18" charset="0"/>
                          </a:rPr>
                        </m:ctrlPr>
                      </m:sSubPr>
                      <m:e>
                        <m:r>
                          <a:rPr kumimoji="1" lang="en-US" altLang="ja-JP" sz="1800" i="1" dirty="0">
                            <a:solidFill>
                              <a:schemeClr val="tx1"/>
                            </a:solidFill>
                            <a:latin typeface="Cambria Math" panose="02040503050406030204" pitchFamily="18" charset="0"/>
                          </a:rPr>
                          <m:t>𝑤</m:t>
                        </m:r>
                      </m:e>
                      <m:sub>
                        <m:r>
                          <a:rPr kumimoji="1" lang="en-US" altLang="ja-JP" sz="1800" i="1" dirty="0">
                            <a:solidFill>
                              <a:schemeClr val="tx1"/>
                            </a:solidFill>
                            <a:latin typeface="Cambria Math" panose="02040503050406030204" pitchFamily="18" charset="0"/>
                          </a:rPr>
                          <m:t>2</m:t>
                        </m:r>
                      </m:sub>
                    </m:sSub>
                    <m:sSub>
                      <m:sSubPr>
                        <m:ctrlPr>
                          <a:rPr kumimoji="1" lang="en-US" altLang="ja-JP" sz="1800" i="1" dirty="0">
                            <a:solidFill>
                              <a:schemeClr val="tx1"/>
                            </a:solidFill>
                            <a:latin typeface="Cambria Math" panose="02040503050406030204" pitchFamily="18" charset="0"/>
                          </a:rPr>
                        </m:ctrlPr>
                      </m:sSubPr>
                      <m:e>
                        <m:r>
                          <a:rPr kumimoji="1" lang="en-US" altLang="ja-JP" sz="1800" i="1" dirty="0">
                            <a:solidFill>
                              <a:schemeClr val="tx1"/>
                            </a:solidFill>
                            <a:latin typeface="Cambria Math" panose="02040503050406030204" pitchFamily="18" charset="0"/>
                          </a:rPr>
                          <m:t>𝑥</m:t>
                        </m:r>
                      </m:e>
                      <m:sub>
                        <m:r>
                          <a:rPr kumimoji="1" lang="en-US" altLang="ja-JP" sz="1800" i="1" dirty="0">
                            <a:solidFill>
                              <a:schemeClr val="tx1"/>
                            </a:solidFill>
                            <a:latin typeface="Cambria Math" panose="02040503050406030204" pitchFamily="18" charset="0"/>
                          </a:rPr>
                          <m:t>2</m:t>
                        </m:r>
                      </m:sub>
                    </m:sSub>
                    <m:r>
                      <m:rPr>
                        <m:nor/>
                      </m:rPr>
                      <a:rPr lang="en-US" altLang="ja-JP" sz="1800" dirty="0">
                        <a:solidFill>
                          <a:schemeClr val="tx1"/>
                        </a:solidFill>
                      </a:rPr>
                      <m:t>+</m:t>
                    </m:r>
                    <m:sSub>
                      <m:sSubPr>
                        <m:ctrlPr>
                          <a:rPr kumimoji="1" lang="en-US" altLang="ja-JP" sz="1800" i="1" dirty="0">
                            <a:solidFill>
                              <a:schemeClr val="tx1"/>
                            </a:solidFill>
                            <a:latin typeface="Cambria Math" panose="02040503050406030204" pitchFamily="18" charset="0"/>
                          </a:rPr>
                        </m:ctrlPr>
                      </m:sSubPr>
                      <m:e>
                        <m:r>
                          <a:rPr kumimoji="1" lang="en-US" altLang="ja-JP" sz="1800" i="1" dirty="0">
                            <a:solidFill>
                              <a:schemeClr val="tx1"/>
                            </a:solidFill>
                            <a:latin typeface="Cambria Math" panose="02040503050406030204" pitchFamily="18" charset="0"/>
                          </a:rPr>
                          <m:t>𝑤</m:t>
                        </m:r>
                      </m:e>
                      <m:sub>
                        <m:r>
                          <a:rPr kumimoji="1" lang="en-US" altLang="ja-JP" sz="1800" i="1" dirty="0">
                            <a:solidFill>
                              <a:schemeClr val="tx1"/>
                            </a:solidFill>
                            <a:latin typeface="Cambria Math" panose="02040503050406030204" pitchFamily="18" charset="0"/>
                          </a:rPr>
                          <m:t>3</m:t>
                        </m:r>
                      </m:sub>
                    </m:sSub>
                    <m:sSub>
                      <m:sSubPr>
                        <m:ctrlPr>
                          <a:rPr kumimoji="1" lang="en-US" altLang="ja-JP" sz="1800" i="1" dirty="0">
                            <a:solidFill>
                              <a:schemeClr val="tx1"/>
                            </a:solidFill>
                            <a:latin typeface="Cambria Math" panose="02040503050406030204" pitchFamily="18" charset="0"/>
                          </a:rPr>
                        </m:ctrlPr>
                      </m:sSubPr>
                      <m:e>
                        <m:r>
                          <a:rPr kumimoji="1" lang="en-US" altLang="ja-JP" sz="1800" i="1" dirty="0">
                            <a:solidFill>
                              <a:schemeClr val="tx1"/>
                            </a:solidFill>
                            <a:latin typeface="Cambria Math" panose="02040503050406030204" pitchFamily="18" charset="0"/>
                          </a:rPr>
                          <m:t>𝑥</m:t>
                        </m:r>
                      </m:e>
                      <m:sub>
                        <m:r>
                          <a:rPr kumimoji="1" lang="en-US" altLang="ja-JP" sz="1800" i="1" dirty="0">
                            <a:solidFill>
                              <a:schemeClr val="tx1"/>
                            </a:solidFill>
                            <a:latin typeface="Cambria Math" panose="02040503050406030204" pitchFamily="18" charset="0"/>
                          </a:rPr>
                          <m:t>3</m:t>
                        </m:r>
                      </m:sub>
                    </m:sSub>
                    <m:r>
                      <m:rPr>
                        <m:nor/>
                      </m:rPr>
                      <a:rPr lang="en-US" altLang="ja-JP" dirty="0"/>
                      <m:t>+</m:t>
                    </m:r>
                    <m:sSub>
                      <m:sSubPr>
                        <m:ctrlPr>
                          <a:rPr kumimoji="1" lang="en-US" altLang="ja-JP" i="1" dirty="0">
                            <a:latin typeface="Cambria Math" panose="02040503050406030204" pitchFamily="18" charset="0"/>
                          </a:rPr>
                        </m:ctrlPr>
                      </m:sSubPr>
                      <m:e>
                        <m:r>
                          <a:rPr kumimoji="1" lang="en-US" altLang="ja-JP" i="1" dirty="0">
                            <a:latin typeface="Cambria Math" panose="02040503050406030204" pitchFamily="18" charset="0"/>
                          </a:rPr>
                          <m:t>𝑤</m:t>
                        </m:r>
                      </m:e>
                      <m:sub>
                        <m:r>
                          <a:rPr kumimoji="1" lang="en-US" altLang="ja-JP" b="0" i="1" dirty="0" smtClean="0">
                            <a:latin typeface="Cambria Math" panose="02040503050406030204" pitchFamily="18" charset="0"/>
                          </a:rPr>
                          <m:t>4</m:t>
                        </m:r>
                      </m:sub>
                    </m:sSub>
                    <m:sSub>
                      <m:sSubPr>
                        <m:ctrlPr>
                          <a:rPr kumimoji="1" lang="en-US" altLang="ja-JP" i="1" dirty="0">
                            <a:latin typeface="Cambria Math" panose="02040503050406030204" pitchFamily="18" charset="0"/>
                          </a:rPr>
                        </m:ctrlPr>
                      </m:sSubPr>
                      <m:e>
                        <m:r>
                          <a:rPr kumimoji="1" lang="en-US" altLang="ja-JP" i="1" dirty="0">
                            <a:latin typeface="Cambria Math" panose="02040503050406030204" pitchFamily="18" charset="0"/>
                          </a:rPr>
                          <m:t>𝑥</m:t>
                        </m:r>
                      </m:e>
                      <m:sub>
                        <m:r>
                          <a:rPr kumimoji="1" lang="en-US" altLang="ja-JP" b="0" i="1" dirty="0" smtClean="0">
                            <a:latin typeface="Cambria Math" panose="02040503050406030204" pitchFamily="18" charset="0"/>
                          </a:rPr>
                          <m:t>4</m:t>
                        </m:r>
                      </m:sub>
                    </m:sSub>
                    <m:r>
                      <m:rPr>
                        <m:nor/>
                      </m:rPr>
                      <a:rPr lang="en-US" altLang="ja-JP" sz="1800" dirty="0">
                        <a:solidFill>
                          <a:schemeClr val="tx1"/>
                        </a:solidFill>
                      </a:rPr>
                      <m:t>+</m:t>
                    </m:r>
                  </m:oMath>
                </a14:m>
                <a:r>
                  <a:rPr lang="en-US" altLang="ja-JP" dirty="0">
                    <a:solidFill>
                      <a:schemeClr val="tx1"/>
                    </a:solidFill>
                    <a:latin typeface="Cambria Math" panose="02040503050406030204" pitchFamily="18" charset="0"/>
                    <a:ea typeface="Cambria Math" panose="02040503050406030204" pitchFamily="18" charset="0"/>
                  </a:rPr>
                  <a:t>b</a:t>
                </a:r>
                <a:endParaRPr lang="ja-JP" altLang="en-US" dirty="0">
                  <a:solidFill>
                    <a:schemeClr val="tx1"/>
                  </a:solidFill>
                  <a:latin typeface="Cambria Math" panose="02040503050406030204" pitchFamily="18" charset="0"/>
                </a:endParaRPr>
              </a:p>
            </p:txBody>
          </p:sp>
        </mc:Choice>
        <mc:Fallback xmlns="">
          <p:sp>
            <p:nvSpPr>
              <p:cNvPr id="239" name="テキスト ボックス 238">
                <a:extLst>
                  <a:ext uri="{FF2B5EF4-FFF2-40B4-BE49-F238E27FC236}">
                    <a16:creationId xmlns:a16="http://schemas.microsoft.com/office/drawing/2014/main" id="{FBF05817-B383-42F0-9337-4E69A73BF5BA}"/>
                  </a:ext>
                </a:extLst>
              </p:cNvPr>
              <p:cNvSpPr txBox="1">
                <a:spLocks noRot="1" noChangeAspect="1" noMove="1" noResize="1" noEditPoints="1" noAdjustHandles="1" noChangeArrowheads="1" noChangeShapeType="1" noTextEdit="1"/>
              </p:cNvSpPr>
              <p:nvPr/>
            </p:nvSpPr>
            <p:spPr>
              <a:xfrm>
                <a:off x="3602693" y="4646185"/>
                <a:ext cx="2995245" cy="369332"/>
              </a:xfrm>
              <a:prstGeom prst="rect">
                <a:avLst/>
              </a:prstGeom>
              <a:blipFill>
                <a:blip r:embed="rId15"/>
                <a:stretch>
                  <a:fillRect t="-9836" b="-24590"/>
                </a:stretch>
              </a:blipFill>
            </p:spPr>
            <p:txBody>
              <a:bodyPr/>
              <a:lstStyle/>
              <a:p>
                <a:r>
                  <a:rPr lang="ja-JP" altLang="en-US">
                    <a:noFill/>
                  </a:rPr>
                  <a:t> </a:t>
                </a:r>
              </a:p>
            </p:txBody>
          </p:sp>
        </mc:Fallback>
      </mc:AlternateContent>
      <p:cxnSp>
        <p:nvCxnSpPr>
          <p:cNvPr id="241" name="直線コネクタ 240">
            <a:extLst>
              <a:ext uri="{FF2B5EF4-FFF2-40B4-BE49-F238E27FC236}">
                <a16:creationId xmlns:a16="http://schemas.microsoft.com/office/drawing/2014/main" id="{EF33504F-CCE0-4EE2-9D31-E932A037A165}"/>
              </a:ext>
            </a:extLst>
          </p:cNvPr>
          <p:cNvCxnSpPr>
            <a:cxnSpLocks/>
            <a:stCxn id="202" idx="6"/>
          </p:cNvCxnSpPr>
          <p:nvPr/>
        </p:nvCxnSpPr>
        <p:spPr>
          <a:xfrm>
            <a:off x="4048268" y="5510405"/>
            <a:ext cx="617153" cy="0"/>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44" name="楕円 243">
            <a:extLst>
              <a:ext uri="{FF2B5EF4-FFF2-40B4-BE49-F238E27FC236}">
                <a16:creationId xmlns:a16="http://schemas.microsoft.com/office/drawing/2014/main" id="{542A6B43-6A32-4023-A8E3-F543603F920F}"/>
              </a:ext>
            </a:extLst>
          </p:cNvPr>
          <p:cNvSpPr/>
          <p:nvPr/>
        </p:nvSpPr>
        <p:spPr>
          <a:xfrm>
            <a:off x="3486287" y="5270956"/>
            <a:ext cx="816544" cy="606628"/>
          </a:xfrm>
          <a:prstGeom prst="ellipse">
            <a:avLst/>
          </a:prstGeom>
          <a:solidFill>
            <a:srgbClr val="FFC215">
              <a:alpha val="27000"/>
            </a:srgbClr>
          </a:solidFill>
          <a:ln w="28575">
            <a:solidFill>
              <a:srgbClr val="E9482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45" name="円弧 244">
            <a:extLst>
              <a:ext uri="{FF2B5EF4-FFF2-40B4-BE49-F238E27FC236}">
                <a16:creationId xmlns:a16="http://schemas.microsoft.com/office/drawing/2014/main" id="{56A3D38C-A219-4A08-9745-058F2FCC060A}"/>
              </a:ext>
            </a:extLst>
          </p:cNvPr>
          <p:cNvSpPr/>
          <p:nvPr/>
        </p:nvSpPr>
        <p:spPr>
          <a:xfrm rot="14706829" flipH="1">
            <a:off x="4915835" y="3513998"/>
            <a:ext cx="1285802" cy="3411020"/>
          </a:xfrm>
          <a:prstGeom prst="arc">
            <a:avLst>
              <a:gd name="adj1" fmla="val 16065037"/>
              <a:gd name="adj2" fmla="val 4677671"/>
            </a:avLst>
          </a:prstGeom>
          <a:ln w="28575">
            <a:solidFill>
              <a:srgbClr val="E94823"/>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247" name="右中かっこ 246">
            <a:extLst>
              <a:ext uri="{FF2B5EF4-FFF2-40B4-BE49-F238E27FC236}">
                <a16:creationId xmlns:a16="http://schemas.microsoft.com/office/drawing/2014/main" id="{AA37714A-53DA-4E9E-9D1F-B605231FF991}"/>
              </a:ext>
            </a:extLst>
          </p:cNvPr>
          <p:cNvSpPr/>
          <p:nvPr/>
        </p:nvSpPr>
        <p:spPr>
          <a:xfrm>
            <a:off x="3630258" y="4233236"/>
            <a:ext cx="132399" cy="418375"/>
          </a:xfrm>
          <a:prstGeom prst="rightBrace">
            <a:avLst/>
          </a:prstGeom>
          <a:ln w="19050">
            <a:solidFill>
              <a:srgbClr val="494949"/>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248" name="テキスト ボックス 247">
            <a:extLst>
              <a:ext uri="{FF2B5EF4-FFF2-40B4-BE49-F238E27FC236}">
                <a16:creationId xmlns:a16="http://schemas.microsoft.com/office/drawing/2014/main" id="{58BF863B-1E02-48AA-B338-2B5443BDE4AE}"/>
              </a:ext>
            </a:extLst>
          </p:cNvPr>
          <p:cNvSpPr txBox="1"/>
          <p:nvPr/>
        </p:nvSpPr>
        <p:spPr>
          <a:xfrm>
            <a:off x="3783524" y="4217001"/>
            <a:ext cx="2222012" cy="461665"/>
          </a:xfrm>
          <a:prstGeom prst="rect">
            <a:avLst/>
          </a:prstGeom>
          <a:noFill/>
        </p:spPr>
        <p:txBody>
          <a:bodyPr wrap="square" rtlCol="0">
            <a:spAutoFit/>
          </a:bodyPr>
          <a:lstStyle/>
          <a:p>
            <a:pPr defTabSz="914400" fontAlgn="base">
              <a:spcBef>
                <a:spcPct val="0"/>
              </a:spcBef>
              <a:spcAft>
                <a:spcPct val="0"/>
              </a:spcAft>
            </a:pPr>
            <a:r>
              <a:rPr kumimoji="1" lang="ja-JP" altLang="en-US" sz="1200" b="1" dirty="0">
                <a:solidFill>
                  <a:srgbClr val="494949"/>
                </a:solidFill>
                <a:latin typeface="+mn-ea"/>
              </a:rPr>
              <a:t>最初は乱数。</a:t>
            </a:r>
            <a:r>
              <a:rPr kumimoji="1" lang="ja-JP" altLang="en-US" sz="1200" b="1" dirty="0">
                <a:solidFill>
                  <a:srgbClr val="EB0046"/>
                </a:solidFill>
                <a:latin typeface="+mn-ea"/>
              </a:rPr>
              <a:t>学習で更新するパラメータ</a:t>
            </a:r>
          </a:p>
        </p:txBody>
      </p:sp>
      <p:sp>
        <p:nvSpPr>
          <p:cNvPr id="246" name="四角形: 角を丸くする 245">
            <a:extLst>
              <a:ext uri="{FF2B5EF4-FFF2-40B4-BE49-F238E27FC236}">
                <a16:creationId xmlns:a16="http://schemas.microsoft.com/office/drawing/2014/main" id="{64E625EF-B133-49F8-BA01-C30E0388BD6A}"/>
              </a:ext>
            </a:extLst>
          </p:cNvPr>
          <p:cNvSpPr/>
          <p:nvPr/>
        </p:nvSpPr>
        <p:spPr bwMode="auto">
          <a:xfrm>
            <a:off x="7059566" y="2675309"/>
            <a:ext cx="4522351" cy="3714838"/>
          </a:xfrm>
          <a:prstGeom prst="roundRect">
            <a:avLst>
              <a:gd name="adj" fmla="val 5515"/>
            </a:avLst>
          </a:prstGeom>
          <a:solidFill>
            <a:srgbClr val="FBCAB7"/>
          </a:solidFill>
          <a:ln w="1905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216" name="テキスト ボックス 215">
            <a:extLst>
              <a:ext uri="{FF2B5EF4-FFF2-40B4-BE49-F238E27FC236}">
                <a16:creationId xmlns:a16="http://schemas.microsoft.com/office/drawing/2014/main" id="{4F11DE49-5448-4880-8DE3-3516FA4B8DBB}"/>
              </a:ext>
            </a:extLst>
          </p:cNvPr>
          <p:cNvSpPr txBox="1"/>
          <p:nvPr/>
        </p:nvSpPr>
        <p:spPr>
          <a:xfrm>
            <a:off x="7096286" y="2766197"/>
            <a:ext cx="4448910" cy="1846659"/>
          </a:xfrm>
          <a:prstGeom prst="rect">
            <a:avLst/>
          </a:prstGeom>
          <a:noFill/>
        </p:spPr>
        <p:txBody>
          <a:bodyPr wrap="square" rtlCol="0">
            <a:spAutoFit/>
          </a:bodyPr>
          <a:lstStyle/>
          <a:p>
            <a:pPr algn="ctr" defTabSz="914400" fontAlgn="base">
              <a:spcBef>
                <a:spcPct val="0"/>
              </a:spcBef>
              <a:spcAft>
                <a:spcPct val="0"/>
              </a:spcAft>
            </a:pPr>
            <a:r>
              <a:rPr kumimoji="1" lang="ja-JP" altLang="en-US" sz="1600" b="1" u="sng" dirty="0">
                <a:solidFill>
                  <a:srgbClr val="00879E"/>
                </a:solidFill>
                <a:latin typeface="+mn-ea"/>
              </a:rPr>
              <a:t>活性化関数</a:t>
            </a:r>
            <a:r>
              <a:rPr kumimoji="1" lang="ja-JP" altLang="en-US" sz="1400" b="1" dirty="0">
                <a:solidFill>
                  <a:srgbClr val="494949"/>
                </a:solidFill>
                <a:latin typeface="+mn-ea"/>
              </a:rPr>
              <a:t>　</a:t>
            </a:r>
            <a:endParaRPr kumimoji="1" lang="en-US" altLang="ja-JP" sz="1400" b="1" dirty="0">
              <a:solidFill>
                <a:srgbClr val="494949"/>
              </a:solidFill>
              <a:latin typeface="+mn-ea"/>
            </a:endParaRPr>
          </a:p>
          <a:p>
            <a:pPr defTabSz="914400" fontAlgn="base">
              <a:spcBef>
                <a:spcPct val="0"/>
              </a:spcBef>
              <a:spcAft>
                <a:spcPct val="0"/>
              </a:spcAft>
            </a:pPr>
            <a:r>
              <a:rPr kumimoji="1" lang="ja-JP" altLang="en-US" sz="1400" b="1" dirty="0">
                <a:solidFill>
                  <a:srgbClr val="494949"/>
                </a:solidFill>
                <a:latin typeface="+mn-ea"/>
              </a:rPr>
              <a:t>　ノードでは次に値を渡すだけでなく、</a:t>
            </a:r>
            <a:r>
              <a:rPr kumimoji="1" lang="ja-JP" altLang="en-US" sz="1400" b="1" dirty="0">
                <a:solidFill>
                  <a:srgbClr val="00879E"/>
                </a:solidFill>
                <a:latin typeface="+mn-ea"/>
              </a:rPr>
              <a:t>活性化関数</a:t>
            </a:r>
            <a:r>
              <a:rPr kumimoji="1" lang="ja-JP" altLang="en-US" sz="1400" b="1" dirty="0">
                <a:solidFill>
                  <a:srgbClr val="494949"/>
                </a:solidFill>
                <a:latin typeface="+mn-ea"/>
              </a:rPr>
              <a:t>に値を代入して、非線形変換を行います。</a:t>
            </a:r>
            <a:r>
              <a:rPr kumimoji="1" lang="en-US" altLang="ja-JP" sz="1400" b="1" dirty="0">
                <a:solidFill>
                  <a:srgbClr val="494949"/>
                </a:solidFill>
                <a:latin typeface="+mn-ea"/>
              </a:rPr>
              <a:t>DNN</a:t>
            </a:r>
            <a:r>
              <a:rPr kumimoji="1" lang="ja-JP" altLang="en-US" sz="1400" b="1" dirty="0">
                <a:solidFill>
                  <a:srgbClr val="494949"/>
                </a:solidFill>
                <a:latin typeface="+mn-ea"/>
              </a:rPr>
              <a:t>や</a:t>
            </a:r>
            <a:r>
              <a:rPr kumimoji="1" lang="en-US" altLang="ja-JP" sz="1400" b="1" dirty="0">
                <a:solidFill>
                  <a:srgbClr val="494949"/>
                </a:solidFill>
                <a:latin typeface="+mn-ea"/>
              </a:rPr>
              <a:t>CNN</a:t>
            </a:r>
            <a:r>
              <a:rPr kumimoji="1" lang="ja-JP" altLang="en-US" sz="1400" b="1" dirty="0">
                <a:solidFill>
                  <a:srgbClr val="494949"/>
                </a:solidFill>
                <a:latin typeface="+mn-ea"/>
              </a:rPr>
              <a:t>では、</a:t>
            </a:r>
            <a:r>
              <a:rPr kumimoji="1" lang="en-US" altLang="ja-JP" sz="1400" b="1" dirty="0">
                <a:solidFill>
                  <a:srgbClr val="00879E"/>
                </a:solidFill>
                <a:latin typeface="+mn-ea"/>
              </a:rPr>
              <a:t>ReLU</a:t>
            </a:r>
            <a:r>
              <a:rPr kumimoji="1" lang="ja-JP" altLang="en-US" sz="1400" b="1" dirty="0">
                <a:solidFill>
                  <a:srgbClr val="00879E"/>
                </a:solidFill>
                <a:latin typeface="+mn-ea"/>
              </a:rPr>
              <a:t>関数</a:t>
            </a:r>
            <a:r>
              <a:rPr kumimoji="1" lang="ja-JP" altLang="en-US" sz="1400" b="1" dirty="0">
                <a:solidFill>
                  <a:srgbClr val="494949"/>
                </a:solidFill>
                <a:latin typeface="+mn-ea"/>
              </a:rPr>
              <a:t>が活性化関数としてよく用いられます。</a:t>
            </a:r>
            <a:endParaRPr kumimoji="1" lang="en-US" altLang="ja-JP" sz="1400" b="1" dirty="0">
              <a:solidFill>
                <a:srgbClr val="494949"/>
              </a:solidFill>
              <a:latin typeface="+mn-ea"/>
            </a:endParaRPr>
          </a:p>
          <a:p>
            <a:pPr defTabSz="914400" fontAlgn="base">
              <a:spcBef>
                <a:spcPct val="0"/>
              </a:spcBef>
              <a:spcAft>
                <a:spcPct val="0"/>
              </a:spcAft>
            </a:pPr>
            <a:r>
              <a:rPr kumimoji="1" lang="ja-JP" altLang="en-US" sz="1400" b="1" dirty="0">
                <a:solidFill>
                  <a:srgbClr val="494949"/>
                </a:solidFill>
                <a:latin typeface="+mn-ea"/>
              </a:rPr>
              <a:t>　また、分類を行う場合は、最後の出力層でシグモイド関数やソフトマックス関数を使い、出力を確率に変換します。</a:t>
            </a:r>
            <a:endParaRPr kumimoji="1" lang="en-US" altLang="ja-JP" sz="1400" b="1" dirty="0">
              <a:solidFill>
                <a:srgbClr val="494949"/>
              </a:solidFill>
              <a:latin typeface="+mn-ea"/>
            </a:endParaRPr>
          </a:p>
        </p:txBody>
      </p:sp>
      <p:grpSp>
        <p:nvGrpSpPr>
          <p:cNvPr id="4" name="グループ化 3">
            <a:extLst>
              <a:ext uri="{FF2B5EF4-FFF2-40B4-BE49-F238E27FC236}">
                <a16:creationId xmlns:a16="http://schemas.microsoft.com/office/drawing/2014/main" id="{FF4E1AA3-E639-4416-A822-BA4CE074E5F1}"/>
              </a:ext>
            </a:extLst>
          </p:cNvPr>
          <p:cNvGrpSpPr/>
          <p:nvPr/>
        </p:nvGrpSpPr>
        <p:grpSpPr>
          <a:xfrm>
            <a:off x="8860032" y="4391276"/>
            <a:ext cx="921418" cy="348749"/>
            <a:chOff x="8941322" y="4152357"/>
            <a:chExt cx="921418" cy="348749"/>
          </a:xfrm>
        </p:grpSpPr>
        <p:grpSp>
          <p:nvGrpSpPr>
            <p:cNvPr id="271" name="グループ化 270">
              <a:extLst>
                <a:ext uri="{FF2B5EF4-FFF2-40B4-BE49-F238E27FC236}">
                  <a16:creationId xmlns:a16="http://schemas.microsoft.com/office/drawing/2014/main" id="{92B0FEB9-F806-4827-8F93-02EFCC47B191}"/>
                </a:ext>
              </a:extLst>
            </p:cNvPr>
            <p:cNvGrpSpPr/>
            <p:nvPr/>
          </p:nvGrpSpPr>
          <p:grpSpPr>
            <a:xfrm>
              <a:off x="8941322" y="4152357"/>
              <a:ext cx="921418" cy="348749"/>
              <a:chOff x="8701976" y="3155469"/>
              <a:chExt cx="921418" cy="348749"/>
            </a:xfrm>
          </p:grpSpPr>
          <p:sp>
            <p:nvSpPr>
              <p:cNvPr id="250" name="楕円 249">
                <a:extLst>
                  <a:ext uri="{FF2B5EF4-FFF2-40B4-BE49-F238E27FC236}">
                    <a16:creationId xmlns:a16="http://schemas.microsoft.com/office/drawing/2014/main" id="{EE6BE283-C470-42C9-88A2-4F8D0EF4898B}"/>
                  </a:ext>
                </a:extLst>
              </p:cNvPr>
              <p:cNvSpPr/>
              <p:nvPr/>
            </p:nvSpPr>
            <p:spPr>
              <a:xfrm>
                <a:off x="8997183" y="3155469"/>
                <a:ext cx="348749" cy="3487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dirty="0">
                  <a:solidFill>
                    <a:schemeClr val="bg2">
                      <a:lumMod val="90000"/>
                    </a:schemeClr>
                  </a:solidFill>
                </a:endParaRPr>
              </a:p>
            </p:txBody>
          </p:sp>
          <p:cxnSp>
            <p:nvCxnSpPr>
              <p:cNvPr id="252" name="直線コネクタ 251">
                <a:extLst>
                  <a:ext uri="{FF2B5EF4-FFF2-40B4-BE49-F238E27FC236}">
                    <a16:creationId xmlns:a16="http://schemas.microsoft.com/office/drawing/2014/main" id="{660D605C-8ED1-4F7E-B03D-8AC6654B470D}"/>
                  </a:ext>
                </a:extLst>
              </p:cNvPr>
              <p:cNvCxnSpPr>
                <a:cxnSpLocks/>
                <a:endCxn id="250" idx="2"/>
              </p:cNvCxnSpPr>
              <p:nvPr/>
            </p:nvCxnSpPr>
            <p:spPr>
              <a:xfrm>
                <a:off x="8701976" y="3329844"/>
                <a:ext cx="295207" cy="0"/>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6" name="直線コネクタ 265">
                <a:extLst>
                  <a:ext uri="{FF2B5EF4-FFF2-40B4-BE49-F238E27FC236}">
                    <a16:creationId xmlns:a16="http://schemas.microsoft.com/office/drawing/2014/main" id="{F89CD1FF-FEB6-4776-B620-DB1632221227}"/>
                  </a:ext>
                </a:extLst>
              </p:cNvPr>
              <p:cNvCxnSpPr>
                <a:cxnSpLocks/>
                <a:stCxn id="250" idx="6"/>
              </p:cNvCxnSpPr>
              <p:nvPr/>
            </p:nvCxnSpPr>
            <p:spPr>
              <a:xfrm>
                <a:off x="9345932" y="3329844"/>
                <a:ext cx="277462" cy="0"/>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17" name="正方形/長方形 216">
                  <a:extLst>
                    <a:ext uri="{FF2B5EF4-FFF2-40B4-BE49-F238E27FC236}">
                      <a16:creationId xmlns:a16="http://schemas.microsoft.com/office/drawing/2014/main" id="{107F736E-3623-4E23-ADF1-484492F590A6}"/>
                    </a:ext>
                  </a:extLst>
                </p:cNvPr>
                <p:cNvSpPr/>
                <p:nvPr/>
              </p:nvSpPr>
              <p:spPr>
                <a:xfrm>
                  <a:off x="9171089" y="4177368"/>
                  <a:ext cx="500906"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100" b="0" i="1" smtClean="0">
                            <a:solidFill>
                              <a:schemeClr val="tx1"/>
                            </a:solidFill>
                            <a:latin typeface="Cambria Math" panose="02040503050406030204" pitchFamily="18" charset="0"/>
                          </a:rPr>
                          <m:t>𝑓</m:t>
                        </m:r>
                        <m:d>
                          <m:dPr>
                            <m:ctrlPr>
                              <a:rPr lang="en-US" altLang="ja-JP" sz="1100" i="1" smtClean="0">
                                <a:solidFill>
                                  <a:schemeClr val="tx1"/>
                                </a:solidFill>
                                <a:latin typeface="Cambria Math" panose="02040503050406030204" pitchFamily="18" charset="0"/>
                              </a:rPr>
                            </m:ctrlPr>
                          </m:dPr>
                          <m:e>
                            <m:r>
                              <a:rPr lang="en-US" altLang="ja-JP" sz="1100" b="0" i="1" smtClean="0">
                                <a:solidFill>
                                  <a:schemeClr val="tx1"/>
                                </a:solidFill>
                                <a:latin typeface="Cambria Math" panose="02040503050406030204" pitchFamily="18" charset="0"/>
                              </a:rPr>
                              <m:t>𝑥</m:t>
                            </m:r>
                          </m:e>
                        </m:d>
                      </m:oMath>
                    </m:oMathPara>
                  </a14:m>
                  <a:endParaRPr lang="en-US" altLang="ja-JP" sz="1100" dirty="0">
                    <a:solidFill>
                      <a:schemeClr val="tx1"/>
                    </a:solidFill>
                  </a:endParaRPr>
                </a:p>
              </p:txBody>
            </p:sp>
          </mc:Choice>
          <mc:Fallback xmlns="">
            <p:sp>
              <p:nvSpPr>
                <p:cNvPr id="217" name="正方形/長方形 216">
                  <a:extLst>
                    <a:ext uri="{FF2B5EF4-FFF2-40B4-BE49-F238E27FC236}">
                      <a16:creationId xmlns:a16="http://schemas.microsoft.com/office/drawing/2014/main" id="{107F736E-3623-4E23-ADF1-484492F590A6}"/>
                    </a:ext>
                  </a:extLst>
                </p:cNvPr>
                <p:cNvSpPr>
                  <a:spLocks noRot="1" noChangeAspect="1" noMove="1" noResize="1" noEditPoints="1" noAdjustHandles="1" noChangeArrowheads="1" noChangeShapeType="1" noTextEdit="1"/>
                </p:cNvSpPr>
                <p:nvPr/>
              </p:nvSpPr>
              <p:spPr>
                <a:xfrm>
                  <a:off x="9171089" y="4177368"/>
                  <a:ext cx="500906" cy="261610"/>
                </a:xfrm>
                <a:prstGeom prst="rect">
                  <a:avLst/>
                </a:prstGeom>
                <a:blipFill>
                  <a:blip r:embed="rId16"/>
                  <a:stretch>
                    <a:fillRect b="-6977"/>
                  </a:stretch>
                </a:blipFill>
              </p:spPr>
              <p:txBody>
                <a:bodyPr/>
                <a:lstStyle/>
                <a:p>
                  <a:r>
                    <a:rPr lang="ja-JP" altLang="en-US">
                      <a:noFill/>
                    </a:rPr>
                    <a:t> </a:t>
                  </a:r>
                </a:p>
              </p:txBody>
            </p:sp>
          </mc:Fallback>
        </mc:AlternateContent>
      </p:grpSp>
      <p:grpSp>
        <p:nvGrpSpPr>
          <p:cNvPr id="236" name="グループ化 235">
            <a:extLst>
              <a:ext uri="{FF2B5EF4-FFF2-40B4-BE49-F238E27FC236}">
                <a16:creationId xmlns:a16="http://schemas.microsoft.com/office/drawing/2014/main" id="{8E848E1D-535B-446F-BFCF-505BE08AD02C}"/>
              </a:ext>
            </a:extLst>
          </p:cNvPr>
          <p:cNvGrpSpPr/>
          <p:nvPr/>
        </p:nvGrpSpPr>
        <p:grpSpPr>
          <a:xfrm>
            <a:off x="7818839" y="4798699"/>
            <a:ext cx="3021547" cy="1500707"/>
            <a:chOff x="8010437" y="4850807"/>
            <a:chExt cx="3021547" cy="1500707"/>
          </a:xfrm>
        </p:grpSpPr>
        <p:sp>
          <p:nvSpPr>
            <p:cNvPr id="224" name="正方形/長方形 223">
              <a:extLst>
                <a:ext uri="{FF2B5EF4-FFF2-40B4-BE49-F238E27FC236}">
                  <a16:creationId xmlns:a16="http://schemas.microsoft.com/office/drawing/2014/main" id="{B922F065-85DF-4C22-86F9-B16889555409}"/>
                </a:ext>
              </a:extLst>
            </p:cNvPr>
            <p:cNvSpPr/>
            <p:nvPr/>
          </p:nvSpPr>
          <p:spPr>
            <a:xfrm>
              <a:off x="8010437" y="4850807"/>
              <a:ext cx="3021547" cy="1500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226" name="直線コネクタ 225">
              <a:extLst>
                <a:ext uri="{FF2B5EF4-FFF2-40B4-BE49-F238E27FC236}">
                  <a16:creationId xmlns:a16="http://schemas.microsoft.com/office/drawing/2014/main" id="{E33BC791-41FD-4191-AFA0-98B32E6F725D}"/>
                </a:ext>
              </a:extLst>
            </p:cNvPr>
            <p:cNvCxnSpPr/>
            <p:nvPr/>
          </p:nvCxnSpPr>
          <p:spPr>
            <a:xfrm>
              <a:off x="8137643" y="6000206"/>
              <a:ext cx="2765488" cy="0"/>
            </a:xfrm>
            <a:prstGeom prst="line">
              <a:avLst/>
            </a:prstGeom>
            <a:ln w="9525">
              <a:solidFill>
                <a:srgbClr val="494949"/>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0" name="直線コネクタ 219">
              <a:extLst>
                <a:ext uri="{FF2B5EF4-FFF2-40B4-BE49-F238E27FC236}">
                  <a16:creationId xmlns:a16="http://schemas.microsoft.com/office/drawing/2014/main" id="{0BCBC7C0-3856-4A0B-971B-4806BE0E8973}"/>
                </a:ext>
              </a:extLst>
            </p:cNvPr>
            <p:cNvCxnSpPr>
              <a:cxnSpLocks/>
            </p:cNvCxnSpPr>
            <p:nvPr/>
          </p:nvCxnSpPr>
          <p:spPr>
            <a:xfrm flipV="1">
              <a:off x="9532177" y="4964588"/>
              <a:ext cx="2546" cy="1157728"/>
            </a:xfrm>
            <a:prstGeom prst="line">
              <a:avLst/>
            </a:prstGeom>
            <a:ln w="9525">
              <a:solidFill>
                <a:srgbClr val="494949"/>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29" name="テキスト ボックス 228">
              <a:extLst>
                <a:ext uri="{FF2B5EF4-FFF2-40B4-BE49-F238E27FC236}">
                  <a16:creationId xmlns:a16="http://schemas.microsoft.com/office/drawing/2014/main" id="{3CC3447C-5766-47DB-9C5D-263E3D0313EE}"/>
                </a:ext>
              </a:extLst>
            </p:cNvPr>
            <p:cNvSpPr txBox="1"/>
            <p:nvPr/>
          </p:nvSpPr>
          <p:spPr>
            <a:xfrm>
              <a:off x="9315238" y="5991572"/>
              <a:ext cx="280566"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dirty="0">
                  <a:solidFill>
                    <a:srgbClr val="000000"/>
                  </a:solidFill>
                  <a:latin typeface="+mn-ea"/>
                </a:rPr>
                <a:t>0</a:t>
              </a:r>
              <a:endParaRPr kumimoji="1" lang="ja-JP" altLang="en-US" sz="1200" dirty="0">
                <a:solidFill>
                  <a:srgbClr val="000000"/>
                </a:solidFill>
                <a:latin typeface="+mn-ea"/>
              </a:endParaRPr>
            </a:p>
          </p:txBody>
        </p:sp>
        <p:cxnSp>
          <p:nvCxnSpPr>
            <p:cNvPr id="231" name="直線コネクタ 230">
              <a:extLst>
                <a:ext uri="{FF2B5EF4-FFF2-40B4-BE49-F238E27FC236}">
                  <a16:creationId xmlns:a16="http://schemas.microsoft.com/office/drawing/2014/main" id="{75FC09E1-B492-4A49-A238-A0C579C5CA92}"/>
                </a:ext>
              </a:extLst>
            </p:cNvPr>
            <p:cNvCxnSpPr/>
            <p:nvPr/>
          </p:nvCxnSpPr>
          <p:spPr>
            <a:xfrm>
              <a:off x="8137643" y="5977501"/>
              <a:ext cx="1394207" cy="0"/>
            </a:xfrm>
            <a:prstGeom prst="line">
              <a:avLst/>
            </a:prstGeom>
            <a:ln w="28575">
              <a:solidFill>
                <a:srgbClr val="00879E"/>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2" name="直線コネクタ 221">
              <a:extLst>
                <a:ext uri="{FF2B5EF4-FFF2-40B4-BE49-F238E27FC236}">
                  <a16:creationId xmlns:a16="http://schemas.microsoft.com/office/drawing/2014/main" id="{9E05B8F6-1929-4110-897F-EF0D1312BE09}"/>
                </a:ext>
              </a:extLst>
            </p:cNvPr>
            <p:cNvCxnSpPr>
              <a:cxnSpLocks/>
            </p:cNvCxnSpPr>
            <p:nvPr/>
          </p:nvCxnSpPr>
          <p:spPr>
            <a:xfrm flipV="1">
              <a:off x="9528113" y="5039436"/>
              <a:ext cx="974425" cy="923996"/>
            </a:xfrm>
            <a:prstGeom prst="line">
              <a:avLst/>
            </a:prstGeom>
            <a:ln w="28575">
              <a:solidFill>
                <a:srgbClr val="00879E"/>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235" name="図 234">
              <a:extLst>
                <a:ext uri="{FF2B5EF4-FFF2-40B4-BE49-F238E27FC236}">
                  <a16:creationId xmlns:a16="http://schemas.microsoft.com/office/drawing/2014/main" id="{59C003AF-F0CE-489D-9565-C5076E59B433}"/>
                </a:ext>
              </a:extLst>
            </p:cNvPr>
            <p:cNvPicPr>
              <a:picLocks noChangeAspect="1"/>
            </p:cNvPicPr>
            <p:nvPr/>
          </p:nvPicPr>
          <p:blipFill>
            <a:blip r:embed="rId17"/>
            <a:stretch>
              <a:fillRect/>
            </a:stretch>
          </p:blipFill>
          <p:spPr>
            <a:xfrm>
              <a:off x="8130503" y="4994879"/>
              <a:ext cx="1312157" cy="457380"/>
            </a:xfrm>
            <a:prstGeom prst="rect">
              <a:avLst/>
            </a:prstGeom>
          </p:spPr>
        </p:pic>
      </p:grpSp>
      <p:cxnSp>
        <p:nvCxnSpPr>
          <p:cNvPr id="242" name="直線コネクタ 241">
            <a:extLst>
              <a:ext uri="{FF2B5EF4-FFF2-40B4-BE49-F238E27FC236}">
                <a16:creationId xmlns:a16="http://schemas.microsoft.com/office/drawing/2014/main" id="{E7CF1A08-B89D-4B90-90EC-AE866124CD22}"/>
              </a:ext>
            </a:extLst>
          </p:cNvPr>
          <p:cNvCxnSpPr>
            <a:cxnSpLocks/>
          </p:cNvCxnSpPr>
          <p:nvPr/>
        </p:nvCxnSpPr>
        <p:spPr>
          <a:xfrm flipV="1">
            <a:off x="7832828" y="4574046"/>
            <a:ext cx="1264388" cy="222712"/>
          </a:xfrm>
          <a:prstGeom prst="line">
            <a:avLst/>
          </a:prstGeom>
          <a:ln w="19050">
            <a:solidFill>
              <a:srgbClr val="00879E"/>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49" name="直線コネクタ 248">
            <a:extLst>
              <a:ext uri="{FF2B5EF4-FFF2-40B4-BE49-F238E27FC236}">
                <a16:creationId xmlns:a16="http://schemas.microsoft.com/office/drawing/2014/main" id="{FF24A695-BDC0-4156-9B15-0A6B21D45967}"/>
              </a:ext>
            </a:extLst>
          </p:cNvPr>
          <p:cNvCxnSpPr>
            <a:cxnSpLocks/>
          </p:cNvCxnSpPr>
          <p:nvPr/>
        </p:nvCxnSpPr>
        <p:spPr>
          <a:xfrm>
            <a:off x="9541859" y="4583572"/>
            <a:ext cx="1298527" cy="215127"/>
          </a:xfrm>
          <a:prstGeom prst="line">
            <a:avLst/>
          </a:prstGeom>
          <a:ln w="19050">
            <a:solidFill>
              <a:srgbClr val="00879E"/>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6" name="テキスト ボックス 255">
                <a:extLst>
                  <a:ext uri="{FF2B5EF4-FFF2-40B4-BE49-F238E27FC236}">
                    <a16:creationId xmlns:a16="http://schemas.microsoft.com/office/drawing/2014/main" id="{3CA4C84E-2BAD-4A0B-9FBC-1A477882D6D0}"/>
                  </a:ext>
                </a:extLst>
              </p:cNvPr>
              <p:cNvSpPr txBox="1"/>
              <p:nvPr/>
            </p:nvSpPr>
            <p:spPr>
              <a:xfrm>
                <a:off x="1490137" y="4302584"/>
                <a:ext cx="367250" cy="338554"/>
              </a:xfrm>
              <a:prstGeom prst="rect">
                <a:avLst/>
              </a:prstGeom>
              <a:noFill/>
            </p:spPr>
            <p:txBody>
              <a:bodyPr wrap="square" rtlCol="0">
                <a:spAutoFit/>
              </a:bodyPr>
              <a:lstStyle/>
              <a:p>
                <a:pPr algn="ctr" defTabSz="914400" fontAlgn="base">
                  <a:spcBef>
                    <a:spcPct val="0"/>
                  </a:spcBef>
                  <a:spcAft>
                    <a:spcPct val="0"/>
                  </a:spcAft>
                </a:pPr>
                <a14:m>
                  <m:oMathPara xmlns:m="http://schemas.openxmlformats.org/officeDocument/2006/math">
                    <m:oMathParaPr>
                      <m:jc m:val="centerGroup"/>
                    </m:oMathParaPr>
                    <m:oMath xmlns:m="http://schemas.openxmlformats.org/officeDocument/2006/math">
                      <m:r>
                        <a:rPr kumimoji="1" lang="en-US" altLang="ja-JP" sz="1600" i="1" dirty="0" smtClean="0">
                          <a:solidFill>
                            <a:schemeClr val="tx1"/>
                          </a:solidFill>
                          <a:latin typeface="Cambria Math" panose="02040503050406030204" pitchFamily="18" charset="0"/>
                        </a:rPr>
                        <m:t>𝑏</m:t>
                      </m:r>
                    </m:oMath>
                  </m:oMathPara>
                </a14:m>
                <a:endParaRPr kumimoji="1" lang="ja-JP" altLang="en-US" sz="1600" i="1" dirty="0">
                  <a:solidFill>
                    <a:schemeClr val="tx1"/>
                  </a:solidFill>
                </a:endParaRPr>
              </a:p>
            </p:txBody>
          </p:sp>
        </mc:Choice>
        <mc:Fallback xmlns="">
          <p:sp>
            <p:nvSpPr>
              <p:cNvPr id="256" name="テキスト ボックス 255">
                <a:extLst>
                  <a:ext uri="{FF2B5EF4-FFF2-40B4-BE49-F238E27FC236}">
                    <a16:creationId xmlns:a16="http://schemas.microsoft.com/office/drawing/2014/main" id="{3CA4C84E-2BAD-4A0B-9FBC-1A477882D6D0}"/>
                  </a:ext>
                </a:extLst>
              </p:cNvPr>
              <p:cNvSpPr txBox="1">
                <a:spLocks noRot="1" noChangeAspect="1" noMove="1" noResize="1" noEditPoints="1" noAdjustHandles="1" noChangeArrowheads="1" noChangeShapeType="1" noTextEdit="1"/>
              </p:cNvSpPr>
              <p:nvPr/>
            </p:nvSpPr>
            <p:spPr>
              <a:xfrm>
                <a:off x="1490137" y="4302584"/>
                <a:ext cx="367250" cy="338554"/>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7" name="テキスト ボックス 256">
                <a:extLst>
                  <a:ext uri="{FF2B5EF4-FFF2-40B4-BE49-F238E27FC236}">
                    <a16:creationId xmlns:a16="http://schemas.microsoft.com/office/drawing/2014/main" id="{B5C36F16-46B0-4FB2-AA18-8080EF127CFE}"/>
                  </a:ext>
                </a:extLst>
              </p:cNvPr>
              <p:cNvSpPr txBox="1"/>
              <p:nvPr/>
            </p:nvSpPr>
            <p:spPr>
              <a:xfrm>
                <a:off x="1500993" y="4710268"/>
                <a:ext cx="367250" cy="338554"/>
              </a:xfrm>
              <a:prstGeom prst="rect">
                <a:avLst/>
              </a:prstGeom>
              <a:noFill/>
            </p:spPr>
            <p:txBody>
              <a:bodyPr wrap="square" rtlCol="0">
                <a:spAutoFit/>
              </a:bodyPr>
              <a:lstStyle/>
              <a:p>
                <a:pPr algn="ctr" defTabSz="914400"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ja-JP" sz="1600" i="1" dirty="0" smtClean="0">
                              <a:solidFill>
                                <a:srgbClr val="494949"/>
                              </a:solidFill>
                              <a:latin typeface="Cambria Math" panose="02040503050406030204" pitchFamily="18" charset="0"/>
                            </a:rPr>
                          </m:ctrlPr>
                        </m:sSubPr>
                        <m:e>
                          <m:r>
                            <a:rPr kumimoji="1" lang="en-US" altLang="ja-JP" sz="1600" i="1" dirty="0">
                              <a:solidFill>
                                <a:srgbClr val="494949"/>
                              </a:solidFill>
                              <a:latin typeface="Cambria Math" panose="02040503050406030204" pitchFamily="18" charset="0"/>
                            </a:rPr>
                            <m:t>𝑥</m:t>
                          </m:r>
                        </m:e>
                        <m:sub>
                          <m:r>
                            <a:rPr kumimoji="1" lang="en-US" altLang="ja-JP" sz="1600" i="1" dirty="0">
                              <a:solidFill>
                                <a:srgbClr val="494949"/>
                              </a:solidFill>
                              <a:latin typeface="Cambria Math" panose="02040503050406030204" pitchFamily="18" charset="0"/>
                            </a:rPr>
                            <m:t>1</m:t>
                          </m:r>
                        </m:sub>
                      </m:sSub>
                    </m:oMath>
                  </m:oMathPara>
                </a14:m>
                <a:endParaRPr kumimoji="1" lang="ja-JP" altLang="en-US" sz="1600" i="1" dirty="0">
                  <a:solidFill>
                    <a:schemeClr val="tx1"/>
                  </a:solidFill>
                </a:endParaRPr>
              </a:p>
            </p:txBody>
          </p:sp>
        </mc:Choice>
        <mc:Fallback xmlns="">
          <p:sp>
            <p:nvSpPr>
              <p:cNvPr id="257" name="テキスト ボックス 256">
                <a:extLst>
                  <a:ext uri="{FF2B5EF4-FFF2-40B4-BE49-F238E27FC236}">
                    <a16:creationId xmlns:a16="http://schemas.microsoft.com/office/drawing/2014/main" id="{B5C36F16-46B0-4FB2-AA18-8080EF127CFE}"/>
                  </a:ext>
                </a:extLst>
              </p:cNvPr>
              <p:cNvSpPr txBox="1">
                <a:spLocks noRot="1" noChangeAspect="1" noMove="1" noResize="1" noEditPoints="1" noAdjustHandles="1" noChangeArrowheads="1" noChangeShapeType="1" noTextEdit="1"/>
              </p:cNvSpPr>
              <p:nvPr/>
            </p:nvSpPr>
            <p:spPr>
              <a:xfrm>
                <a:off x="1500993" y="4710268"/>
                <a:ext cx="367250" cy="338554"/>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8" name="テキスト ボックス 257">
                <a:extLst>
                  <a:ext uri="{FF2B5EF4-FFF2-40B4-BE49-F238E27FC236}">
                    <a16:creationId xmlns:a16="http://schemas.microsoft.com/office/drawing/2014/main" id="{7BAFB9DF-4CAE-4AF3-AF1D-FD5C202F3FF4}"/>
                  </a:ext>
                </a:extLst>
              </p:cNvPr>
              <p:cNvSpPr txBox="1"/>
              <p:nvPr/>
            </p:nvSpPr>
            <p:spPr>
              <a:xfrm>
                <a:off x="1523849" y="5156032"/>
                <a:ext cx="367250" cy="338554"/>
              </a:xfrm>
              <a:prstGeom prst="rect">
                <a:avLst/>
              </a:prstGeom>
              <a:noFill/>
            </p:spPr>
            <p:txBody>
              <a:bodyPr wrap="square" rtlCol="0">
                <a:spAutoFit/>
              </a:bodyPr>
              <a:lstStyle/>
              <a:p>
                <a:pPr algn="ctr" defTabSz="914400"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ja-JP" sz="1600" i="1" dirty="0" smtClean="0">
                              <a:solidFill>
                                <a:srgbClr val="494949"/>
                              </a:solidFill>
                              <a:latin typeface="Cambria Math" panose="02040503050406030204" pitchFamily="18" charset="0"/>
                            </a:rPr>
                          </m:ctrlPr>
                        </m:sSubPr>
                        <m:e>
                          <m:r>
                            <a:rPr kumimoji="1" lang="en-US" altLang="ja-JP" sz="1600" i="1" dirty="0">
                              <a:solidFill>
                                <a:srgbClr val="494949"/>
                              </a:solidFill>
                              <a:latin typeface="Cambria Math" panose="02040503050406030204" pitchFamily="18" charset="0"/>
                            </a:rPr>
                            <m:t>𝑥</m:t>
                          </m:r>
                        </m:e>
                        <m:sub>
                          <m:r>
                            <a:rPr kumimoji="1" lang="en-US" altLang="ja-JP" sz="1600" i="1" dirty="0">
                              <a:solidFill>
                                <a:srgbClr val="494949"/>
                              </a:solidFill>
                              <a:latin typeface="Cambria Math" panose="02040503050406030204" pitchFamily="18" charset="0"/>
                            </a:rPr>
                            <m:t>2</m:t>
                          </m:r>
                        </m:sub>
                      </m:sSub>
                    </m:oMath>
                  </m:oMathPara>
                </a14:m>
                <a:endParaRPr kumimoji="1" lang="ja-JP" altLang="en-US" sz="1600" i="1" dirty="0">
                  <a:solidFill>
                    <a:schemeClr val="tx1"/>
                  </a:solidFill>
                </a:endParaRPr>
              </a:p>
            </p:txBody>
          </p:sp>
        </mc:Choice>
        <mc:Fallback xmlns="">
          <p:sp>
            <p:nvSpPr>
              <p:cNvPr id="258" name="テキスト ボックス 257">
                <a:extLst>
                  <a:ext uri="{FF2B5EF4-FFF2-40B4-BE49-F238E27FC236}">
                    <a16:creationId xmlns:a16="http://schemas.microsoft.com/office/drawing/2014/main" id="{7BAFB9DF-4CAE-4AF3-AF1D-FD5C202F3FF4}"/>
                  </a:ext>
                </a:extLst>
              </p:cNvPr>
              <p:cNvSpPr txBox="1">
                <a:spLocks noRot="1" noChangeAspect="1" noMove="1" noResize="1" noEditPoints="1" noAdjustHandles="1" noChangeArrowheads="1" noChangeShapeType="1" noTextEdit="1"/>
              </p:cNvSpPr>
              <p:nvPr/>
            </p:nvSpPr>
            <p:spPr>
              <a:xfrm>
                <a:off x="1523849" y="5156032"/>
                <a:ext cx="367250" cy="338554"/>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9" name="テキスト ボックス 258">
                <a:extLst>
                  <a:ext uri="{FF2B5EF4-FFF2-40B4-BE49-F238E27FC236}">
                    <a16:creationId xmlns:a16="http://schemas.microsoft.com/office/drawing/2014/main" id="{A7CD642C-93C7-44C5-BAFF-CA3803419CA5}"/>
                  </a:ext>
                </a:extLst>
              </p:cNvPr>
              <p:cNvSpPr txBox="1"/>
              <p:nvPr/>
            </p:nvSpPr>
            <p:spPr>
              <a:xfrm>
                <a:off x="1518462" y="5604599"/>
                <a:ext cx="367250" cy="338554"/>
              </a:xfrm>
              <a:prstGeom prst="rect">
                <a:avLst/>
              </a:prstGeom>
              <a:noFill/>
            </p:spPr>
            <p:txBody>
              <a:bodyPr wrap="square" rtlCol="0">
                <a:spAutoFit/>
              </a:bodyPr>
              <a:lstStyle/>
              <a:p>
                <a:pPr algn="ctr" defTabSz="914400"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ja-JP" sz="1600" i="1" dirty="0" smtClean="0">
                              <a:solidFill>
                                <a:srgbClr val="494949"/>
                              </a:solidFill>
                              <a:latin typeface="Cambria Math" panose="02040503050406030204" pitchFamily="18" charset="0"/>
                            </a:rPr>
                          </m:ctrlPr>
                        </m:sSubPr>
                        <m:e>
                          <m:r>
                            <a:rPr kumimoji="1" lang="en-US" altLang="ja-JP" sz="1600" i="1" dirty="0">
                              <a:solidFill>
                                <a:srgbClr val="494949"/>
                              </a:solidFill>
                              <a:latin typeface="Cambria Math" panose="02040503050406030204" pitchFamily="18" charset="0"/>
                            </a:rPr>
                            <m:t>𝑥</m:t>
                          </m:r>
                        </m:e>
                        <m:sub>
                          <m:r>
                            <a:rPr kumimoji="1" lang="en-US" altLang="ja-JP" sz="1600" i="1" dirty="0">
                              <a:solidFill>
                                <a:srgbClr val="494949"/>
                              </a:solidFill>
                              <a:latin typeface="Cambria Math" panose="02040503050406030204" pitchFamily="18" charset="0"/>
                            </a:rPr>
                            <m:t>3</m:t>
                          </m:r>
                        </m:sub>
                      </m:sSub>
                    </m:oMath>
                  </m:oMathPara>
                </a14:m>
                <a:endParaRPr kumimoji="1" lang="ja-JP" altLang="en-US" sz="1600" i="1" dirty="0">
                  <a:solidFill>
                    <a:schemeClr val="tx1"/>
                  </a:solidFill>
                </a:endParaRPr>
              </a:p>
            </p:txBody>
          </p:sp>
        </mc:Choice>
        <mc:Fallback xmlns="">
          <p:sp>
            <p:nvSpPr>
              <p:cNvPr id="259" name="テキスト ボックス 258">
                <a:extLst>
                  <a:ext uri="{FF2B5EF4-FFF2-40B4-BE49-F238E27FC236}">
                    <a16:creationId xmlns:a16="http://schemas.microsoft.com/office/drawing/2014/main" id="{A7CD642C-93C7-44C5-BAFF-CA3803419CA5}"/>
                  </a:ext>
                </a:extLst>
              </p:cNvPr>
              <p:cNvSpPr txBox="1">
                <a:spLocks noRot="1" noChangeAspect="1" noMove="1" noResize="1" noEditPoints="1" noAdjustHandles="1" noChangeArrowheads="1" noChangeShapeType="1" noTextEdit="1"/>
              </p:cNvSpPr>
              <p:nvPr/>
            </p:nvSpPr>
            <p:spPr>
              <a:xfrm>
                <a:off x="1518462" y="5604599"/>
                <a:ext cx="367250" cy="338554"/>
              </a:xfrm>
              <a:prstGeom prst="rect">
                <a:avLst/>
              </a:prstGeom>
              <a:blipFill>
                <a:blip r:embed="rId21"/>
                <a:stretch>
                  <a:fillRect/>
                </a:stretch>
              </a:blipFill>
            </p:spPr>
            <p:txBody>
              <a:bodyPr/>
              <a:lstStyle/>
              <a:p>
                <a:r>
                  <a:rPr lang="ja-JP" altLang="en-US">
                    <a:noFill/>
                  </a:rPr>
                  <a:t> </a:t>
                </a:r>
              </a:p>
            </p:txBody>
          </p:sp>
        </mc:Fallback>
      </mc:AlternateContent>
      <p:sp>
        <p:nvSpPr>
          <p:cNvPr id="260" name="楕円 259">
            <a:extLst>
              <a:ext uri="{FF2B5EF4-FFF2-40B4-BE49-F238E27FC236}">
                <a16:creationId xmlns:a16="http://schemas.microsoft.com/office/drawing/2014/main" id="{0CC86409-9B37-484A-B2CB-DEB15CF1D770}"/>
              </a:ext>
            </a:extLst>
          </p:cNvPr>
          <p:cNvSpPr/>
          <p:nvPr/>
        </p:nvSpPr>
        <p:spPr>
          <a:xfrm>
            <a:off x="1477385" y="6089522"/>
            <a:ext cx="348749" cy="3487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600" dirty="0">
              <a:solidFill>
                <a:srgbClr val="494949"/>
              </a:solidFill>
            </a:endParaRPr>
          </a:p>
        </p:txBody>
      </p:sp>
      <mc:AlternateContent xmlns:mc="http://schemas.openxmlformats.org/markup-compatibility/2006" xmlns:a14="http://schemas.microsoft.com/office/drawing/2010/main">
        <mc:Choice Requires="a14">
          <p:sp>
            <p:nvSpPr>
              <p:cNvPr id="261" name="正方形/長方形 260">
                <a:extLst>
                  <a:ext uri="{FF2B5EF4-FFF2-40B4-BE49-F238E27FC236}">
                    <a16:creationId xmlns:a16="http://schemas.microsoft.com/office/drawing/2014/main" id="{EAA284E2-AD7A-40BB-AEDB-E1D33220A905}"/>
                  </a:ext>
                </a:extLst>
              </p:cNvPr>
              <p:cNvSpPr/>
              <p:nvPr/>
            </p:nvSpPr>
            <p:spPr>
              <a:xfrm>
                <a:off x="2290278" y="5716968"/>
                <a:ext cx="267098"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dirty="0" smtClean="0">
                              <a:solidFill>
                                <a:srgbClr val="494949"/>
                              </a:solidFill>
                              <a:latin typeface="Cambria Math" panose="02040503050406030204" pitchFamily="18" charset="0"/>
                            </a:rPr>
                          </m:ctrlPr>
                        </m:sSubPr>
                        <m:e>
                          <m:r>
                            <a:rPr kumimoji="1" lang="en-US" altLang="ja-JP" sz="1400" b="0" i="1" dirty="0" smtClean="0">
                              <a:solidFill>
                                <a:srgbClr val="494949"/>
                              </a:solidFill>
                              <a:latin typeface="Cambria Math" panose="02040503050406030204" pitchFamily="18" charset="0"/>
                            </a:rPr>
                            <m:t>𝑤</m:t>
                          </m:r>
                        </m:e>
                        <m:sub>
                          <m:r>
                            <a:rPr kumimoji="1" lang="en-US" altLang="ja-JP" sz="1400" b="0" i="1" dirty="0" smtClean="0">
                              <a:solidFill>
                                <a:srgbClr val="494949"/>
                              </a:solidFill>
                              <a:latin typeface="Cambria Math" panose="02040503050406030204" pitchFamily="18" charset="0"/>
                            </a:rPr>
                            <m:t>4</m:t>
                          </m:r>
                        </m:sub>
                      </m:sSub>
                    </m:oMath>
                  </m:oMathPara>
                </a14:m>
                <a:endParaRPr lang="ja-JP" altLang="en-US" sz="1400" dirty="0">
                  <a:solidFill>
                    <a:srgbClr val="494949"/>
                  </a:solidFill>
                </a:endParaRPr>
              </a:p>
            </p:txBody>
          </p:sp>
        </mc:Choice>
        <mc:Fallback xmlns="">
          <p:sp>
            <p:nvSpPr>
              <p:cNvPr id="261" name="正方形/長方形 260">
                <a:extLst>
                  <a:ext uri="{FF2B5EF4-FFF2-40B4-BE49-F238E27FC236}">
                    <a16:creationId xmlns:a16="http://schemas.microsoft.com/office/drawing/2014/main" id="{EAA284E2-AD7A-40BB-AEDB-E1D33220A905}"/>
                  </a:ext>
                </a:extLst>
              </p:cNvPr>
              <p:cNvSpPr>
                <a:spLocks noRot="1" noChangeAspect="1" noMove="1" noResize="1" noEditPoints="1" noAdjustHandles="1" noChangeArrowheads="1" noChangeShapeType="1" noTextEdit="1"/>
              </p:cNvSpPr>
              <p:nvPr/>
            </p:nvSpPr>
            <p:spPr>
              <a:xfrm>
                <a:off x="2290278" y="5716968"/>
                <a:ext cx="267098" cy="307777"/>
              </a:xfrm>
              <a:prstGeom prst="rect">
                <a:avLst/>
              </a:prstGeom>
              <a:blipFill>
                <a:blip r:embed="rId22"/>
                <a:stretch>
                  <a:fillRect r="-20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2" name="テキスト ボックス 261">
                <a:extLst>
                  <a:ext uri="{FF2B5EF4-FFF2-40B4-BE49-F238E27FC236}">
                    <a16:creationId xmlns:a16="http://schemas.microsoft.com/office/drawing/2014/main" id="{01504457-067E-4AC4-B9E8-E421BD0782D9}"/>
                  </a:ext>
                </a:extLst>
              </p:cNvPr>
              <p:cNvSpPr txBox="1"/>
              <p:nvPr/>
            </p:nvSpPr>
            <p:spPr>
              <a:xfrm>
                <a:off x="1515974" y="6069881"/>
                <a:ext cx="367250" cy="338554"/>
              </a:xfrm>
              <a:prstGeom prst="rect">
                <a:avLst/>
              </a:prstGeom>
              <a:noFill/>
            </p:spPr>
            <p:txBody>
              <a:bodyPr wrap="square" rtlCol="0">
                <a:spAutoFit/>
              </a:bodyPr>
              <a:lstStyle/>
              <a:p>
                <a:pPr algn="ctr" defTabSz="914400"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ja-JP" sz="1600" i="1" dirty="0" smtClean="0">
                              <a:solidFill>
                                <a:srgbClr val="494949"/>
                              </a:solidFill>
                              <a:latin typeface="Cambria Math" panose="02040503050406030204" pitchFamily="18" charset="0"/>
                            </a:rPr>
                          </m:ctrlPr>
                        </m:sSubPr>
                        <m:e>
                          <m:r>
                            <a:rPr kumimoji="1" lang="en-US" altLang="ja-JP" sz="1600" i="1" dirty="0">
                              <a:solidFill>
                                <a:srgbClr val="494949"/>
                              </a:solidFill>
                              <a:latin typeface="Cambria Math" panose="02040503050406030204" pitchFamily="18" charset="0"/>
                            </a:rPr>
                            <m:t>𝑥</m:t>
                          </m:r>
                        </m:e>
                        <m:sub>
                          <m:r>
                            <a:rPr kumimoji="1" lang="en-US" altLang="ja-JP" sz="1600" b="0" i="1" dirty="0" smtClean="0">
                              <a:solidFill>
                                <a:srgbClr val="494949"/>
                              </a:solidFill>
                              <a:latin typeface="Cambria Math" panose="02040503050406030204" pitchFamily="18" charset="0"/>
                            </a:rPr>
                            <m:t>4</m:t>
                          </m:r>
                        </m:sub>
                      </m:sSub>
                    </m:oMath>
                  </m:oMathPara>
                </a14:m>
                <a:endParaRPr kumimoji="1" lang="ja-JP" altLang="en-US" sz="1600" i="1" dirty="0">
                  <a:solidFill>
                    <a:schemeClr val="tx1"/>
                  </a:solidFill>
                </a:endParaRPr>
              </a:p>
            </p:txBody>
          </p:sp>
        </mc:Choice>
        <mc:Fallback xmlns="">
          <p:sp>
            <p:nvSpPr>
              <p:cNvPr id="262" name="テキスト ボックス 261">
                <a:extLst>
                  <a:ext uri="{FF2B5EF4-FFF2-40B4-BE49-F238E27FC236}">
                    <a16:creationId xmlns:a16="http://schemas.microsoft.com/office/drawing/2014/main" id="{01504457-067E-4AC4-B9E8-E421BD0782D9}"/>
                  </a:ext>
                </a:extLst>
              </p:cNvPr>
              <p:cNvSpPr txBox="1">
                <a:spLocks noRot="1" noChangeAspect="1" noMove="1" noResize="1" noEditPoints="1" noAdjustHandles="1" noChangeArrowheads="1" noChangeShapeType="1" noTextEdit="1"/>
              </p:cNvSpPr>
              <p:nvPr/>
            </p:nvSpPr>
            <p:spPr>
              <a:xfrm>
                <a:off x="1515974" y="6069881"/>
                <a:ext cx="367250" cy="338554"/>
              </a:xfrm>
              <a:prstGeom prst="rect">
                <a:avLst/>
              </a:prstGeom>
              <a:blipFill>
                <a:blip r:embed="rId23"/>
                <a:stretch>
                  <a:fillRect/>
                </a:stretch>
              </a:blipFill>
            </p:spPr>
            <p:txBody>
              <a:bodyPr/>
              <a:lstStyle/>
              <a:p>
                <a:r>
                  <a:rPr lang="ja-JP" altLang="en-US">
                    <a:noFill/>
                  </a:rPr>
                  <a:t> </a:t>
                </a:r>
              </a:p>
            </p:txBody>
          </p:sp>
        </mc:Fallback>
      </mc:AlternateContent>
      <p:cxnSp>
        <p:nvCxnSpPr>
          <p:cNvPr id="263" name="直線コネクタ 262">
            <a:extLst>
              <a:ext uri="{FF2B5EF4-FFF2-40B4-BE49-F238E27FC236}">
                <a16:creationId xmlns:a16="http://schemas.microsoft.com/office/drawing/2014/main" id="{D1ECFC81-0303-4B37-96DC-562E0FFAAED3}"/>
              </a:ext>
            </a:extLst>
          </p:cNvPr>
          <p:cNvCxnSpPr>
            <a:cxnSpLocks/>
            <a:stCxn id="260" idx="6"/>
          </p:cNvCxnSpPr>
          <p:nvPr/>
        </p:nvCxnSpPr>
        <p:spPr>
          <a:xfrm flipV="1">
            <a:off x="1826134" y="5518731"/>
            <a:ext cx="1881828" cy="745166"/>
          </a:xfrm>
          <a:prstGeom prst="line">
            <a:avLst/>
          </a:prstGeom>
          <a:ln w="19050">
            <a:solidFill>
              <a:srgbClr val="0070C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28" name="四角形: 角を丸くする 327">
            <a:extLst>
              <a:ext uri="{FF2B5EF4-FFF2-40B4-BE49-F238E27FC236}">
                <a16:creationId xmlns:a16="http://schemas.microsoft.com/office/drawing/2014/main" id="{790DF5E5-4332-40A3-B423-3327C905B437}"/>
              </a:ext>
            </a:extLst>
          </p:cNvPr>
          <p:cNvSpPr/>
          <p:nvPr/>
        </p:nvSpPr>
        <p:spPr bwMode="auto">
          <a:xfrm>
            <a:off x="9503988" y="1574083"/>
            <a:ext cx="516514" cy="554409"/>
          </a:xfrm>
          <a:prstGeom prst="roundRect">
            <a:avLst>
              <a:gd name="adj" fmla="val 5515"/>
            </a:avLst>
          </a:prstGeom>
          <a:noFill/>
          <a:ln w="3810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335" name="四角形: 角を丸くする 334">
            <a:extLst>
              <a:ext uri="{FF2B5EF4-FFF2-40B4-BE49-F238E27FC236}">
                <a16:creationId xmlns:a16="http://schemas.microsoft.com/office/drawing/2014/main" id="{70AA85C4-A1EC-404F-8EB5-476E3B4F2436}"/>
              </a:ext>
            </a:extLst>
          </p:cNvPr>
          <p:cNvSpPr/>
          <p:nvPr/>
        </p:nvSpPr>
        <p:spPr bwMode="auto">
          <a:xfrm>
            <a:off x="9503988" y="1575808"/>
            <a:ext cx="516514" cy="554409"/>
          </a:xfrm>
          <a:prstGeom prst="roundRect">
            <a:avLst>
              <a:gd name="adj" fmla="val 5515"/>
            </a:avLst>
          </a:prstGeom>
          <a:noFill/>
          <a:ln w="3810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225" name="テキスト ボックス 224">
            <a:extLst>
              <a:ext uri="{FF2B5EF4-FFF2-40B4-BE49-F238E27FC236}">
                <a16:creationId xmlns:a16="http://schemas.microsoft.com/office/drawing/2014/main" id="{DC319169-1F71-21D9-1A75-655F23D58A3A}"/>
              </a:ext>
            </a:extLst>
          </p:cNvPr>
          <p:cNvSpPr txBox="1"/>
          <p:nvPr/>
        </p:nvSpPr>
        <p:spPr>
          <a:xfrm>
            <a:off x="5450543" y="4466352"/>
            <a:ext cx="837531" cy="276999"/>
          </a:xfrm>
          <a:prstGeom prst="rect">
            <a:avLst/>
          </a:prstGeom>
          <a:noFill/>
        </p:spPr>
        <p:txBody>
          <a:bodyPr wrap="square" rtlCol="0">
            <a:spAutoFit/>
          </a:bodyPr>
          <a:lstStyle/>
          <a:p>
            <a:pPr defTabSz="914400" fontAlgn="base">
              <a:spcBef>
                <a:spcPct val="0"/>
              </a:spcBef>
              <a:spcAft>
                <a:spcPct val="0"/>
              </a:spcAft>
            </a:pPr>
            <a:r>
              <a:rPr kumimoji="1" lang="ja-JP" altLang="en-US" sz="1200" b="1" dirty="0">
                <a:solidFill>
                  <a:srgbClr val="494949"/>
                </a:solidFill>
                <a:latin typeface="+mn-ea"/>
              </a:rPr>
              <a:t>積和演算</a:t>
            </a:r>
            <a:endParaRPr kumimoji="1" lang="ja-JP" altLang="en-US" sz="1200" b="1" dirty="0">
              <a:solidFill>
                <a:srgbClr val="EB0046"/>
              </a:solidFill>
              <a:latin typeface="+mn-ea"/>
            </a:endParaRPr>
          </a:p>
        </p:txBody>
      </p:sp>
      <p:sp>
        <p:nvSpPr>
          <p:cNvPr id="227" name="テキスト ボックス 226">
            <a:extLst>
              <a:ext uri="{FF2B5EF4-FFF2-40B4-BE49-F238E27FC236}">
                <a16:creationId xmlns:a16="http://schemas.microsoft.com/office/drawing/2014/main" id="{D95B3BB1-20C9-E35F-FEB8-ACE3563F2522}"/>
              </a:ext>
            </a:extLst>
          </p:cNvPr>
          <p:cNvSpPr txBox="1"/>
          <p:nvPr/>
        </p:nvSpPr>
        <p:spPr>
          <a:xfrm>
            <a:off x="9762245" y="5574270"/>
            <a:ext cx="974425" cy="276999"/>
          </a:xfrm>
          <a:prstGeom prst="rect">
            <a:avLst/>
          </a:prstGeom>
          <a:noFill/>
        </p:spPr>
        <p:txBody>
          <a:bodyPr wrap="square" rtlCol="0">
            <a:spAutoFit/>
          </a:bodyPr>
          <a:lstStyle/>
          <a:p>
            <a:pPr defTabSz="914400" fontAlgn="base">
              <a:spcBef>
                <a:spcPct val="0"/>
              </a:spcBef>
              <a:spcAft>
                <a:spcPct val="0"/>
              </a:spcAft>
            </a:pPr>
            <a:r>
              <a:rPr kumimoji="1" lang="en-US" altLang="ja-JP" sz="1200" b="1" dirty="0" err="1">
                <a:solidFill>
                  <a:srgbClr val="EB0046"/>
                </a:solidFill>
                <a:latin typeface="+mn-ea"/>
              </a:rPr>
              <a:t>ReLU</a:t>
            </a:r>
            <a:r>
              <a:rPr kumimoji="1" lang="ja-JP" altLang="en-US" sz="1200" b="1" dirty="0">
                <a:solidFill>
                  <a:srgbClr val="EB0046"/>
                </a:solidFill>
                <a:latin typeface="+mn-ea"/>
              </a:rPr>
              <a:t>関数</a:t>
            </a:r>
          </a:p>
        </p:txBody>
      </p:sp>
      <p:sp>
        <p:nvSpPr>
          <p:cNvPr id="228" name="正方形/長方形 227">
            <a:extLst>
              <a:ext uri="{FF2B5EF4-FFF2-40B4-BE49-F238E27FC236}">
                <a16:creationId xmlns:a16="http://schemas.microsoft.com/office/drawing/2014/main" id="{3A41BE14-C26B-C105-F524-09C360B884AC}"/>
              </a:ext>
            </a:extLst>
          </p:cNvPr>
          <p:cNvSpPr/>
          <p:nvPr/>
        </p:nvSpPr>
        <p:spPr>
          <a:xfrm>
            <a:off x="2293437" y="4527308"/>
            <a:ext cx="267098" cy="307777"/>
          </a:xfrm>
          <a:prstGeom prst="rect">
            <a:avLst/>
          </a:prstGeom>
        </p:spPr>
        <p:txBody>
          <a:bodyPr wrap="square">
            <a:spAutoFit/>
          </a:bodyPr>
          <a:lstStyle/>
          <a:p>
            <a:r>
              <a:rPr lang="en-US" altLang="ja-JP" sz="1400" dirty="0">
                <a:solidFill>
                  <a:srgbClr val="494949"/>
                </a:solidFill>
                <a:latin typeface="Cambria Math" panose="02040503050406030204" pitchFamily="18" charset="0"/>
                <a:ea typeface="Cambria Math" panose="02040503050406030204" pitchFamily="18" charset="0"/>
              </a:rPr>
              <a:t>b</a:t>
            </a:r>
            <a:endParaRPr lang="ja-JP" altLang="en-US" sz="1400" dirty="0">
              <a:solidFill>
                <a:srgbClr val="494949"/>
              </a:solidFill>
              <a:latin typeface="Cambria Math" panose="02040503050406030204" pitchFamily="18" charset="0"/>
            </a:endParaRPr>
          </a:p>
        </p:txBody>
      </p:sp>
    </p:spTree>
    <p:extLst>
      <p:ext uri="{BB962C8B-B14F-4D97-AF65-F5344CB8AC3E}">
        <p14:creationId xmlns:p14="http://schemas.microsoft.com/office/powerpoint/2010/main" val="2131430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1"/>
          <p:cNvSpPr txBox="1">
            <a:spLocks noGrp="1"/>
          </p:cNvSpPr>
          <p:nvPr>
            <p:ph type="body" idx="4294967295"/>
          </p:nvPr>
        </p:nvSpPr>
        <p:spPr>
          <a:xfrm>
            <a:off x="671513" y="2370295"/>
            <a:ext cx="11520487" cy="2117409"/>
          </a:xfrm>
          <a:prstGeom prst="rect">
            <a:avLst/>
          </a:prstGeom>
          <a:noFill/>
          <a:ln>
            <a:noFill/>
          </a:ln>
        </p:spPr>
        <p:txBody>
          <a:bodyPr spcFirstLastPara="1" vert="horz" wrap="square" lIns="91425" tIns="45700" rIns="91425" bIns="45700" rtlCol="0" anchor="t" anchorCtr="0">
            <a:noAutofit/>
          </a:bodyPr>
          <a:lstStyle/>
          <a:p>
            <a:pPr>
              <a:spcBef>
                <a:spcPts val="0"/>
              </a:spcBef>
              <a:buFont typeface="Wingdings" pitchFamily="2" charset="2"/>
              <a:buChar char="ü"/>
            </a:pPr>
            <a:r>
              <a:rPr lang="en-US" dirty="0">
                <a:solidFill>
                  <a:srgbClr val="F36C37"/>
                </a:solidFill>
              </a:rPr>
              <a:t>AI </a:t>
            </a:r>
            <a:r>
              <a:rPr lang="en-US" dirty="0" err="1">
                <a:solidFill>
                  <a:srgbClr val="F36C37"/>
                </a:solidFill>
              </a:rPr>
              <a:t>の概要</a:t>
            </a:r>
            <a:endParaRPr dirty="0">
              <a:solidFill>
                <a:srgbClr val="F36C37"/>
              </a:solidFill>
            </a:endParaRPr>
          </a:p>
          <a:p>
            <a:pPr>
              <a:buFont typeface="Wingdings" pitchFamily="2" charset="2"/>
              <a:buChar char="ü"/>
            </a:pPr>
            <a:r>
              <a:rPr lang="en-US" dirty="0">
                <a:solidFill>
                  <a:srgbClr val="F36C37"/>
                </a:solidFill>
              </a:rPr>
              <a:t>AI </a:t>
            </a:r>
            <a:r>
              <a:rPr lang="en-US" dirty="0" err="1">
                <a:solidFill>
                  <a:srgbClr val="F36C37"/>
                </a:solidFill>
              </a:rPr>
              <a:t>への誤認識</a:t>
            </a:r>
            <a:endParaRPr lang="en-US" dirty="0">
              <a:solidFill>
                <a:srgbClr val="F36C37"/>
              </a:solidFill>
            </a:endParaRPr>
          </a:p>
          <a:p>
            <a:pPr>
              <a:buFont typeface="Wingdings" pitchFamily="2" charset="2"/>
              <a:buChar char="ü"/>
            </a:pPr>
            <a:r>
              <a:rPr lang="en-US" altLang="ja-JP" b="1" dirty="0">
                <a:solidFill>
                  <a:srgbClr val="F36C37"/>
                </a:solidFill>
              </a:rPr>
              <a:t>AI </a:t>
            </a:r>
            <a:r>
              <a:rPr lang="ja-JP" altLang="en-US" b="1">
                <a:solidFill>
                  <a:srgbClr val="F36C37"/>
                </a:solidFill>
              </a:rPr>
              <a:t>のタスクと分野</a:t>
            </a:r>
            <a:endParaRPr lang="en-US" altLang="ja-JP" b="1" dirty="0">
              <a:solidFill>
                <a:srgbClr val="F36C37"/>
              </a:solidFill>
            </a:endParaRPr>
          </a:p>
          <a:p>
            <a:pPr>
              <a:buFont typeface="Wingdings" pitchFamily="2" charset="2"/>
              <a:buChar char="ü"/>
            </a:pPr>
            <a:r>
              <a:rPr lang="en-US" altLang="ja-JP" dirty="0">
                <a:solidFill>
                  <a:srgbClr val="F36C37"/>
                </a:solidFill>
              </a:rPr>
              <a:t>AI </a:t>
            </a:r>
            <a:r>
              <a:rPr lang="ja-JP" altLang="en-US">
                <a:solidFill>
                  <a:srgbClr val="F36C37"/>
                </a:solidFill>
              </a:rPr>
              <a:t>の原則</a:t>
            </a:r>
            <a:endParaRPr lang="en-US" altLang="ja-JP" dirty="0">
              <a:solidFill>
                <a:srgbClr val="F36C37"/>
              </a:solidFill>
            </a:endParaRPr>
          </a:p>
          <a:p>
            <a:pPr>
              <a:buFont typeface="Wingdings" pitchFamily="2" charset="2"/>
              <a:buChar char="ü"/>
            </a:pPr>
            <a:endParaRPr dirty="0"/>
          </a:p>
          <a:p>
            <a:pPr marL="177800" indent="0">
              <a:buNone/>
            </a:pPr>
            <a:endParaRPr dirty="0"/>
          </a:p>
        </p:txBody>
      </p:sp>
      <p:sp>
        <p:nvSpPr>
          <p:cNvPr id="2" name="タイトル 1">
            <a:extLst>
              <a:ext uri="{FF2B5EF4-FFF2-40B4-BE49-F238E27FC236}">
                <a16:creationId xmlns:a16="http://schemas.microsoft.com/office/drawing/2014/main" id="{33A50074-F553-6701-A2E7-7F4B9794049E}"/>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3" name="四角形: 角を丸くする 8">
            <a:extLst>
              <a:ext uri="{FF2B5EF4-FFF2-40B4-BE49-F238E27FC236}">
                <a16:creationId xmlns:a16="http://schemas.microsoft.com/office/drawing/2014/main" id="{844D4A92-B35E-F50B-F591-4CC956F191B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Tree>
    <p:extLst>
      <p:ext uri="{BB962C8B-B14F-4D97-AF65-F5344CB8AC3E}">
        <p14:creationId xmlns:p14="http://schemas.microsoft.com/office/powerpoint/2010/main" val="347328846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E41198-A146-4FBE-9854-F6670C1E7AE4}"/>
              </a:ext>
            </a:extLst>
          </p:cNvPr>
          <p:cNvSpPr>
            <a:spLocks noGrp="1"/>
          </p:cNvSpPr>
          <p:nvPr>
            <p:ph type="title"/>
          </p:nvPr>
        </p:nvSpPr>
        <p:spPr/>
        <p:txBody>
          <a:bodyPr/>
          <a:lstStyle/>
          <a:p>
            <a:r>
              <a:rPr kumimoji="1" lang="en-US" altLang="ja-JP" dirty="0"/>
              <a:t>6-1-5.</a:t>
            </a:r>
            <a:r>
              <a:rPr kumimoji="1" lang="ja-JP" altLang="en-US" dirty="0"/>
              <a:t>ニューラルネットワークの仕組み③</a:t>
            </a:r>
          </a:p>
        </p:txBody>
      </p:sp>
      <p:sp>
        <p:nvSpPr>
          <p:cNvPr id="3" name="スライド番号プレースホルダー 2">
            <a:extLst>
              <a:ext uri="{FF2B5EF4-FFF2-40B4-BE49-F238E27FC236}">
                <a16:creationId xmlns:a16="http://schemas.microsoft.com/office/drawing/2014/main" id="{5054395D-4E4C-4B0D-8541-15AEF0D1216E}"/>
              </a:ext>
            </a:extLst>
          </p:cNvPr>
          <p:cNvSpPr>
            <a:spLocks noGrp="1"/>
          </p:cNvSpPr>
          <p:nvPr>
            <p:ph type="sldNum" sz="quarter" idx="10"/>
          </p:nvPr>
        </p:nvSpPr>
        <p:spPr/>
        <p:txBody>
          <a:bodyPr/>
          <a:lstStyle/>
          <a:p>
            <a:fld id="{5D750650-B10A-47BF-93C2-E1678438B37A}" type="slidenum">
              <a:rPr lang="en-US" altLang="ja-JP" smtClean="0"/>
              <a:pPr/>
              <a:t>250</a:t>
            </a:fld>
            <a:endParaRPr lang="en-US" altLang="ja-JP" dirty="0"/>
          </a:p>
        </p:txBody>
      </p:sp>
      <p:pic>
        <p:nvPicPr>
          <p:cNvPr id="5" name="図 4">
            <a:extLst>
              <a:ext uri="{FF2B5EF4-FFF2-40B4-BE49-F238E27FC236}">
                <a16:creationId xmlns:a16="http://schemas.microsoft.com/office/drawing/2014/main" id="{6FCDDC31-8C75-4DA9-BA3F-C5C7B8AFB224}"/>
              </a:ext>
            </a:extLst>
          </p:cNvPr>
          <p:cNvPicPr>
            <a:picLocks noChangeAspect="1"/>
          </p:cNvPicPr>
          <p:nvPr/>
        </p:nvPicPr>
        <p:blipFill>
          <a:blip r:embed="rId3"/>
          <a:stretch>
            <a:fillRect/>
          </a:stretch>
        </p:blipFill>
        <p:spPr>
          <a:xfrm>
            <a:off x="1206631" y="1373190"/>
            <a:ext cx="5420002" cy="2465557"/>
          </a:xfrm>
          <a:prstGeom prst="rect">
            <a:avLst/>
          </a:prstGeom>
          <a:ln>
            <a:solidFill>
              <a:schemeClr val="tx2">
                <a:lumMod val="25000"/>
                <a:lumOff val="75000"/>
              </a:schemeClr>
            </a:solidFill>
          </a:ln>
        </p:spPr>
      </p:pic>
      <p:sp>
        <p:nvSpPr>
          <p:cNvPr id="6" name="四角形: 角を丸くする 5">
            <a:extLst>
              <a:ext uri="{FF2B5EF4-FFF2-40B4-BE49-F238E27FC236}">
                <a16:creationId xmlns:a16="http://schemas.microsoft.com/office/drawing/2014/main" id="{D131FD31-1101-47B4-91A2-1E1C4673674A}"/>
              </a:ext>
            </a:extLst>
          </p:cNvPr>
          <p:cNvSpPr/>
          <p:nvPr/>
        </p:nvSpPr>
        <p:spPr bwMode="auto">
          <a:xfrm>
            <a:off x="4722828" y="1902810"/>
            <a:ext cx="1991185" cy="505003"/>
          </a:xfrm>
          <a:prstGeom prst="roundRect">
            <a:avLst>
              <a:gd name="adj" fmla="val 5515"/>
            </a:avLst>
          </a:prstGeom>
          <a:noFill/>
          <a:ln w="3810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graphicFrame>
            <p:nvGraphicFramePr>
              <p:cNvPr id="7" name="表 4">
                <a:extLst>
                  <a:ext uri="{FF2B5EF4-FFF2-40B4-BE49-F238E27FC236}">
                    <a16:creationId xmlns:a16="http://schemas.microsoft.com/office/drawing/2014/main" id="{7FFAB8CA-66B7-4B96-A047-C14323311C58}"/>
                  </a:ext>
                </a:extLst>
              </p:cNvPr>
              <p:cNvGraphicFramePr>
                <a:graphicFrameLocks noGrp="1"/>
              </p:cNvGraphicFramePr>
              <p:nvPr>
                <p:extLst>
                  <p:ext uri="{D42A27DB-BD31-4B8C-83A1-F6EECF244321}">
                    <p14:modId xmlns:p14="http://schemas.microsoft.com/office/powerpoint/2010/main" val="2039722406"/>
                  </p:ext>
                </p:extLst>
              </p:nvPr>
            </p:nvGraphicFramePr>
            <p:xfrm>
              <a:off x="599381" y="4008982"/>
              <a:ext cx="10993233" cy="2456232"/>
            </p:xfrm>
            <a:graphic>
              <a:graphicData uri="http://schemas.openxmlformats.org/drawingml/2006/table">
                <a:tbl>
                  <a:tblPr firstRow="1" bandRow="1">
                    <a:tableStyleId>{5C22544A-7EE6-4342-B048-85BDC9FD1C3A}</a:tableStyleId>
                  </a:tblPr>
                  <a:tblGrid>
                    <a:gridCol w="5609349">
                      <a:extLst>
                        <a:ext uri="{9D8B030D-6E8A-4147-A177-3AD203B41FA5}">
                          <a16:colId xmlns:a16="http://schemas.microsoft.com/office/drawing/2014/main" val="216490531"/>
                        </a:ext>
                      </a:extLst>
                    </a:gridCol>
                    <a:gridCol w="5383884">
                      <a:extLst>
                        <a:ext uri="{9D8B030D-6E8A-4147-A177-3AD203B41FA5}">
                          <a16:colId xmlns:a16="http://schemas.microsoft.com/office/drawing/2014/main" val="1317616764"/>
                        </a:ext>
                      </a:extLst>
                    </a:gridCol>
                  </a:tblGrid>
                  <a:tr h="435911">
                    <a:tc>
                      <a:txBody>
                        <a:bodyPr/>
                        <a:lstStyle/>
                        <a:p>
                          <a:pPr algn="ctr"/>
                          <a:r>
                            <a:rPr kumimoji="1" lang="ja-JP" altLang="en-US" sz="20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回帰の主な損失関数</a:t>
                          </a:r>
                        </a:p>
                      </a:txBody>
                      <a:tcPr marT="10800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36C37"/>
                        </a:solidFill>
                      </a:tcPr>
                    </a:tc>
                    <a:tc>
                      <a:txBody>
                        <a:bodyPr/>
                        <a:lstStyle/>
                        <a:p>
                          <a:pPr algn="ct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分類の主な損失関数</a:t>
                          </a:r>
                        </a:p>
                      </a:txBody>
                      <a:tcPr marT="10800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00879E"/>
                        </a:solidFill>
                      </a:tcPr>
                    </a:tc>
                    <a:extLst>
                      <a:ext uri="{0D108BD9-81ED-4DB2-BD59-A6C34878D82A}">
                        <a16:rowId xmlns:a16="http://schemas.microsoft.com/office/drawing/2014/main" val="937498871"/>
                      </a:ext>
                    </a:extLst>
                  </a:tr>
                  <a:tr h="998856">
                    <a:tc>
                      <a:txBody>
                        <a:bodyPr/>
                        <a:lstStyle/>
                        <a:p>
                          <a:pPr marL="285750" indent="-285750">
                            <a:spcAft>
                              <a:spcPts val="300"/>
                            </a:spcAft>
                            <a:buFont typeface="Wingdings" panose="05000000000000000000" pitchFamily="2" charset="2"/>
                            <a:buChar char="l"/>
                          </a:pPr>
                          <a:r>
                            <a:rPr kumimoji="1" lang="en-US" altLang="ja-JP" sz="1600" b="1" dirty="0">
                              <a:solidFill>
                                <a:srgbClr val="F36C37"/>
                              </a:solidFill>
                              <a:latin typeface="メイリオ" panose="020B0604030504040204" pitchFamily="50" charset="-128"/>
                              <a:ea typeface="メイリオ" panose="020B0604030504040204" pitchFamily="50" charset="-128"/>
                            </a:rPr>
                            <a:t>MSE</a:t>
                          </a:r>
                          <a:r>
                            <a:rPr kumimoji="1" lang="ja-JP" altLang="en-US" sz="1600" b="1" dirty="0">
                              <a:solidFill>
                                <a:srgbClr val="F36C37"/>
                              </a:solidFill>
                              <a:latin typeface="メイリオ" panose="020B0604030504040204" pitchFamily="50" charset="-128"/>
                              <a:ea typeface="メイリオ" panose="020B0604030504040204" pitchFamily="50" charset="-128"/>
                            </a:rPr>
                            <a:t>：</a:t>
                          </a:r>
                          <a:r>
                            <a:rPr kumimoji="1" lang="en-US" altLang="ja-JP" sz="1600" b="1" dirty="0">
                              <a:solidFill>
                                <a:srgbClr val="F36C37"/>
                              </a:solidFill>
                              <a:latin typeface="メイリオ" panose="020B0604030504040204" pitchFamily="50" charset="-128"/>
                              <a:ea typeface="メイリオ" panose="020B0604030504040204" pitchFamily="50" charset="-128"/>
                            </a:rPr>
                            <a:t>Mean Squared Error</a:t>
                          </a:r>
                          <a:r>
                            <a:rPr kumimoji="1" lang="ja-JP" altLang="en-US" sz="1600" b="1" dirty="0">
                              <a:solidFill>
                                <a:srgbClr val="F36C37"/>
                              </a:solidFill>
                              <a:latin typeface="メイリオ" panose="020B0604030504040204" pitchFamily="50" charset="-128"/>
                              <a:ea typeface="メイリオ" panose="020B0604030504040204" pitchFamily="50" charset="-128"/>
                            </a:rPr>
                            <a:t>（平均２乗誤差）</a:t>
                          </a:r>
                          <a:endParaRPr kumimoji="1" lang="en-US" altLang="ja-JP" sz="1600" b="1" dirty="0">
                            <a:solidFill>
                              <a:srgbClr val="F36C37"/>
                            </a:solidFill>
                            <a:latin typeface="メイリオ" panose="020B0604030504040204" pitchFamily="50" charset="-128"/>
                            <a:ea typeface="メイリオ" panose="020B0604030504040204" pitchFamily="50" charset="-128"/>
                          </a:endParaRPr>
                        </a:p>
                        <a:p>
                          <a:pPr marL="285750" indent="-285750">
                            <a:spcAft>
                              <a:spcPts val="300"/>
                            </a:spcAft>
                            <a:buFont typeface="Wingdings" panose="05000000000000000000" pitchFamily="2" charset="2"/>
                            <a:buChar char="l"/>
                          </a:pPr>
                          <a14:m>
                            <m:oMath xmlns:m="http://schemas.openxmlformats.org/officeDocument/2006/math">
                              <m:r>
                                <a:rPr kumimoji="1" lang="pt-BR" altLang="ja-JP" sz="1600" b="0" i="0" smtClean="0">
                                  <a:solidFill>
                                    <a:srgbClr val="F36C37"/>
                                  </a:solidFill>
                                  <a:latin typeface="Cambria Math" panose="02040503050406030204" pitchFamily="18" charset="0"/>
                                  <a:ea typeface="メイリオ" panose="020B0604030504040204" pitchFamily="50" charset="-128"/>
                                </a:rPr>
                                <m:t>=</m:t>
                              </m:r>
                              <m:sSup>
                                <m:sSupPr>
                                  <m:ctrlPr>
                                    <a:rPr kumimoji="1" lang="pt-BR" altLang="ja-JP" sz="1600" b="0" i="1" smtClean="0">
                                      <a:solidFill>
                                        <a:srgbClr val="F36C37"/>
                                      </a:solidFill>
                                      <a:latin typeface="Cambria Math" panose="02040503050406030204" pitchFamily="18" charset="0"/>
                                      <a:ea typeface="メイリオ" panose="020B0604030504040204" pitchFamily="50" charset="-128"/>
                                    </a:rPr>
                                  </m:ctrlPr>
                                </m:sSupPr>
                                <m:e>
                                  <m:f>
                                    <m:fPr>
                                      <m:ctrlPr>
                                        <a:rPr kumimoji="1" lang="pt-BR" altLang="ja-JP" sz="1600" b="0" i="1" smtClean="0">
                                          <a:solidFill>
                                            <a:srgbClr val="F36C37"/>
                                          </a:solidFill>
                                          <a:latin typeface="Cambria Math" panose="02040503050406030204" pitchFamily="18" charset="0"/>
                                          <a:ea typeface="メイリオ" panose="020B0604030504040204" pitchFamily="50" charset="-128"/>
                                        </a:rPr>
                                      </m:ctrlPr>
                                    </m:fPr>
                                    <m:num>
                                      <m:r>
                                        <a:rPr kumimoji="1" lang="en-US" altLang="ja-JP" sz="1600" b="0" i="0" smtClean="0">
                                          <a:solidFill>
                                            <a:srgbClr val="F36C37"/>
                                          </a:solidFill>
                                          <a:latin typeface="Cambria Math" panose="02040503050406030204" pitchFamily="18" charset="0"/>
                                          <a:ea typeface="メイリオ" panose="020B0604030504040204" pitchFamily="50" charset="-128"/>
                                        </a:rPr>
                                        <m:t>1</m:t>
                                      </m:r>
                                    </m:num>
                                    <m:den>
                                      <m:r>
                                        <m:rPr>
                                          <m:sty m:val="p"/>
                                        </m:rPr>
                                        <a:rPr kumimoji="1" lang="en-US" altLang="ja-JP" sz="1600" b="0" i="0" smtClean="0">
                                          <a:solidFill>
                                            <a:srgbClr val="F36C37"/>
                                          </a:solidFill>
                                          <a:latin typeface="Cambria Math" panose="02040503050406030204" pitchFamily="18" charset="0"/>
                                          <a:ea typeface="メイリオ" panose="020B0604030504040204" pitchFamily="50" charset="-128"/>
                                        </a:rPr>
                                        <m:t>n</m:t>
                                      </m:r>
                                    </m:den>
                                  </m:f>
                                  <m:nary>
                                    <m:naryPr>
                                      <m:chr m:val="∑"/>
                                      <m:ctrlPr>
                                        <a:rPr kumimoji="1" lang="pt-BR" altLang="ja-JP" sz="1600" b="0" i="1" smtClean="0">
                                          <a:solidFill>
                                            <a:srgbClr val="F36C37"/>
                                          </a:solidFill>
                                          <a:latin typeface="Cambria Math" panose="02040503050406030204" pitchFamily="18" charset="0"/>
                                          <a:ea typeface="メイリオ" panose="020B0604030504040204" pitchFamily="50" charset="-128"/>
                                        </a:rPr>
                                      </m:ctrlPr>
                                    </m:naryPr>
                                    <m:sub>
                                      <m:r>
                                        <m:rPr>
                                          <m:sty m:val="p"/>
                                          <m:brk m:alnAt="23"/>
                                        </m:rPr>
                                        <a:rPr kumimoji="1" lang="en-US" altLang="ja-JP" sz="1600" b="0" i="0" smtClean="0">
                                          <a:solidFill>
                                            <a:srgbClr val="F36C37"/>
                                          </a:solidFill>
                                          <a:latin typeface="Cambria Math" panose="02040503050406030204" pitchFamily="18" charset="0"/>
                                          <a:ea typeface="メイリオ" panose="020B0604030504040204" pitchFamily="50" charset="-128"/>
                                        </a:rPr>
                                        <m:t>i</m:t>
                                      </m:r>
                                      <m:r>
                                        <a:rPr kumimoji="1" lang="pt-BR" altLang="ja-JP" sz="1600" b="0" i="0" smtClean="0">
                                          <a:solidFill>
                                            <a:srgbClr val="F36C37"/>
                                          </a:solidFill>
                                          <a:latin typeface="Cambria Math" panose="02040503050406030204" pitchFamily="18" charset="0"/>
                                          <a:ea typeface="メイリオ" panose="020B0604030504040204" pitchFamily="50" charset="-128"/>
                                        </a:rPr>
                                        <m:t>=1</m:t>
                                      </m:r>
                                    </m:sub>
                                    <m:sup>
                                      <m:r>
                                        <m:rPr>
                                          <m:sty m:val="p"/>
                                        </m:rPr>
                                        <a:rPr kumimoji="1" lang="en-US" altLang="ja-JP" sz="1600" b="0" i="0" smtClean="0">
                                          <a:solidFill>
                                            <a:srgbClr val="F36C37"/>
                                          </a:solidFill>
                                          <a:latin typeface="Cambria Math" panose="02040503050406030204" pitchFamily="18" charset="0"/>
                                          <a:ea typeface="メイリオ" panose="020B0604030504040204" pitchFamily="50" charset="-128"/>
                                        </a:rPr>
                                        <m:t>n</m:t>
                                      </m:r>
                                    </m:sup>
                                    <m:e>
                                      <m:d>
                                        <m:dPr>
                                          <m:ctrlPr>
                                            <a:rPr kumimoji="1" lang="pt-BR" altLang="ja-JP" sz="1600" b="0" i="1" smtClean="0">
                                              <a:solidFill>
                                                <a:srgbClr val="F36C37"/>
                                              </a:solidFill>
                                              <a:latin typeface="Cambria Math" panose="02040503050406030204" pitchFamily="18" charset="0"/>
                                              <a:ea typeface="メイリオ" panose="020B0604030504040204" pitchFamily="50" charset="-128"/>
                                            </a:rPr>
                                          </m:ctrlPr>
                                        </m:dPr>
                                        <m:e>
                                          <m:acc>
                                            <m:accPr>
                                              <m:chr m:val="̂"/>
                                              <m:ctrlPr>
                                                <a:rPr kumimoji="1" lang="en-US" altLang="ja-JP" sz="1600" b="0" i="1" smtClean="0">
                                                  <a:solidFill>
                                                    <a:srgbClr val="F36C37"/>
                                                  </a:solidFill>
                                                  <a:latin typeface="Cambria Math" panose="02040503050406030204" pitchFamily="18" charset="0"/>
                                                  <a:ea typeface="メイリオ" panose="020B0604030504040204" pitchFamily="50" charset="-128"/>
                                                </a:rPr>
                                              </m:ctrlPr>
                                            </m:accPr>
                                            <m:e>
                                              <m:sSub>
                                                <m:sSubPr>
                                                  <m:ctrlPr>
                                                    <a:rPr kumimoji="1" lang="en-US" altLang="ja-JP" sz="1600" b="0" i="1" smtClean="0">
                                                      <a:solidFill>
                                                        <a:srgbClr val="F36C37"/>
                                                      </a:solidFill>
                                                      <a:latin typeface="Cambria Math" panose="02040503050406030204" pitchFamily="18" charset="0"/>
                                                      <a:ea typeface="メイリオ" panose="020B0604030504040204" pitchFamily="50" charset="-128"/>
                                                    </a:rPr>
                                                  </m:ctrlPr>
                                                </m:sSubPr>
                                                <m:e>
                                                  <m:r>
                                                    <m:rPr>
                                                      <m:sty m:val="p"/>
                                                    </m:rPr>
                                                    <a:rPr kumimoji="1" lang="en-US" altLang="ja-JP" sz="1600" b="0" i="0" smtClean="0">
                                                      <a:solidFill>
                                                        <a:srgbClr val="F36C37"/>
                                                      </a:solidFill>
                                                      <a:latin typeface="Cambria Math" panose="02040503050406030204" pitchFamily="18" charset="0"/>
                                                      <a:ea typeface="メイリオ" panose="020B0604030504040204" pitchFamily="50" charset="-128"/>
                                                    </a:rPr>
                                                    <m:t>y</m:t>
                                                  </m:r>
                                                </m:e>
                                                <m:sub>
                                                  <m:r>
                                                    <m:rPr>
                                                      <m:sty m:val="p"/>
                                                    </m:rPr>
                                                    <a:rPr kumimoji="1" lang="en-US" altLang="ja-JP" sz="1600" b="0" i="0" smtClean="0">
                                                      <a:solidFill>
                                                        <a:srgbClr val="F36C37"/>
                                                      </a:solidFill>
                                                      <a:latin typeface="Cambria Math" panose="02040503050406030204" pitchFamily="18" charset="0"/>
                                                      <a:ea typeface="メイリオ" panose="020B0604030504040204" pitchFamily="50" charset="-128"/>
                                                    </a:rPr>
                                                    <m:t>i</m:t>
                                                  </m:r>
                                                </m:sub>
                                              </m:sSub>
                                            </m:e>
                                          </m:acc>
                                          <m:r>
                                            <a:rPr kumimoji="1" lang="en-US" altLang="ja-JP" sz="1600" b="0" i="0" smtClean="0">
                                              <a:solidFill>
                                                <a:srgbClr val="F36C37"/>
                                              </a:solidFill>
                                              <a:latin typeface="Cambria Math" panose="02040503050406030204" pitchFamily="18" charset="0"/>
                                              <a:ea typeface="メイリオ" panose="020B0604030504040204" pitchFamily="50" charset="-128"/>
                                            </a:rPr>
                                            <m:t>−</m:t>
                                          </m:r>
                                          <m:sSub>
                                            <m:sSubPr>
                                              <m:ctrlPr>
                                                <a:rPr kumimoji="1" lang="en-US" altLang="ja-JP" sz="1600" b="0" i="1" smtClean="0">
                                                  <a:solidFill>
                                                    <a:srgbClr val="F36C37"/>
                                                  </a:solidFill>
                                                  <a:latin typeface="Cambria Math" panose="02040503050406030204" pitchFamily="18" charset="0"/>
                                                  <a:ea typeface="メイリオ" panose="020B0604030504040204" pitchFamily="50" charset="-128"/>
                                                </a:rPr>
                                              </m:ctrlPr>
                                            </m:sSubPr>
                                            <m:e>
                                              <m:r>
                                                <m:rPr>
                                                  <m:sty m:val="p"/>
                                                </m:rPr>
                                                <a:rPr kumimoji="1" lang="en-US" altLang="ja-JP" sz="1600" b="0" i="0" smtClean="0">
                                                  <a:solidFill>
                                                    <a:srgbClr val="F36C37"/>
                                                  </a:solidFill>
                                                  <a:latin typeface="Cambria Math" panose="02040503050406030204" pitchFamily="18" charset="0"/>
                                                  <a:ea typeface="メイリオ" panose="020B0604030504040204" pitchFamily="50" charset="-128"/>
                                                </a:rPr>
                                                <m:t>y</m:t>
                                              </m:r>
                                            </m:e>
                                            <m:sub>
                                              <m:r>
                                                <m:rPr>
                                                  <m:sty m:val="p"/>
                                                </m:rPr>
                                                <a:rPr kumimoji="1" lang="en-US" altLang="ja-JP" sz="1600" b="0" i="0" smtClean="0">
                                                  <a:solidFill>
                                                    <a:srgbClr val="F36C37"/>
                                                  </a:solidFill>
                                                  <a:latin typeface="Cambria Math" panose="02040503050406030204" pitchFamily="18" charset="0"/>
                                                  <a:ea typeface="メイリオ" panose="020B0604030504040204" pitchFamily="50" charset="-128"/>
                                                </a:rPr>
                                                <m:t>i</m:t>
                                              </m:r>
                                            </m:sub>
                                          </m:sSub>
                                        </m:e>
                                      </m:d>
                                    </m:e>
                                  </m:nary>
                                </m:e>
                                <m:sup>
                                  <m:r>
                                    <a:rPr kumimoji="1" lang="en-US" altLang="ja-JP" sz="1600" b="0" i="1" smtClean="0">
                                      <a:solidFill>
                                        <a:srgbClr val="F36C37"/>
                                      </a:solidFill>
                                      <a:latin typeface="Cambria Math" panose="02040503050406030204" pitchFamily="18" charset="0"/>
                                      <a:ea typeface="メイリオ" panose="020B0604030504040204" pitchFamily="50" charset="-128"/>
                                    </a:rPr>
                                    <m:t>2</m:t>
                                  </m:r>
                                </m:sup>
                              </m:sSup>
                            </m:oMath>
                          </a14:m>
                          <a:endParaRPr kumimoji="1" lang="ja-JP" altLang="en-US" sz="1600" b="0" i="0" dirty="0">
                            <a:solidFill>
                              <a:srgbClr val="F36C37"/>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FF4E1"/>
                        </a:solidFill>
                      </a:tcPr>
                    </a:tc>
                    <a:tc>
                      <a:txBody>
                        <a:bodyPr/>
                        <a:lstStyle/>
                        <a:p>
                          <a:pPr marL="285750" indent="-285750">
                            <a:spcAft>
                              <a:spcPts val="300"/>
                            </a:spcAft>
                            <a:buFont typeface="Wingdings" panose="05000000000000000000" pitchFamily="2" charset="2"/>
                            <a:buChar char="l"/>
                          </a:pPr>
                          <a:r>
                            <a:rPr kumimoji="1" lang="en-US" altLang="ja-JP" sz="1600" b="1" dirty="0">
                              <a:solidFill>
                                <a:srgbClr val="00879E"/>
                              </a:solidFill>
                              <a:latin typeface="メイリオ" panose="020B0604030504040204" pitchFamily="50" charset="-128"/>
                              <a:ea typeface="メイリオ" panose="020B0604030504040204" pitchFamily="50" charset="-128"/>
                            </a:rPr>
                            <a:t>Cross-Entropy Loss</a:t>
                          </a:r>
                          <a:r>
                            <a:rPr kumimoji="1" lang="ja-JP" altLang="en-US" sz="1600" b="1" dirty="0">
                              <a:solidFill>
                                <a:srgbClr val="00879E"/>
                              </a:solidFill>
                              <a:latin typeface="メイリオ" panose="020B0604030504040204" pitchFamily="50" charset="-128"/>
                              <a:ea typeface="メイリオ" panose="020B0604030504040204" pitchFamily="50" charset="-128"/>
                            </a:rPr>
                            <a:t>（交差エントロピー誤差）</a:t>
                          </a:r>
                          <a:endParaRPr kumimoji="1" lang="en-US" altLang="ja-JP" sz="1600" b="1" dirty="0">
                            <a:solidFill>
                              <a:srgbClr val="00879E"/>
                            </a:solidFill>
                            <a:latin typeface="メイリオ" panose="020B0604030504040204" pitchFamily="50" charset="-128"/>
                            <a:ea typeface="メイリオ" panose="020B0604030504040204" pitchFamily="50" charset="-128"/>
                          </a:endParaRPr>
                        </a:p>
                        <a:p>
                          <a:pPr marL="285750" indent="-285750">
                            <a:spcAft>
                              <a:spcPts val="300"/>
                            </a:spcAft>
                            <a:buFont typeface="Wingdings" panose="05000000000000000000" pitchFamily="2" charset="2"/>
                            <a:buChar char="l"/>
                          </a:pPr>
                          <a:r>
                            <a:rPr kumimoji="1" lang="en-US" altLang="ja-JP" sz="1600" b="0" dirty="0">
                              <a:solidFill>
                                <a:srgbClr val="00879E"/>
                              </a:solidFill>
                              <a:latin typeface="メイリオ" panose="020B0604030504040204" pitchFamily="50" charset="-128"/>
                              <a:ea typeface="メイリオ" panose="020B0604030504040204" pitchFamily="50" charset="-128"/>
                            </a:rPr>
                            <a:t>= </a:t>
                          </a:r>
                          <a14:m>
                            <m:oMath xmlns:m="http://schemas.openxmlformats.org/officeDocument/2006/math">
                              <m:r>
                                <a:rPr kumimoji="1" lang="en-US" altLang="ja-JP" sz="1600" b="0" i="1" smtClean="0">
                                  <a:solidFill>
                                    <a:srgbClr val="00879E"/>
                                  </a:solidFill>
                                  <a:latin typeface="Cambria Math" panose="02040503050406030204" pitchFamily="18" charset="0"/>
                                  <a:ea typeface="メイリオ" panose="020B0604030504040204" pitchFamily="50" charset="-128"/>
                                </a:rPr>
                                <m:t>−</m:t>
                              </m:r>
                              <m:nary>
                                <m:naryPr>
                                  <m:chr m:val="∑"/>
                                  <m:ctrlPr>
                                    <a:rPr kumimoji="1" lang="en-US" altLang="ja-JP" sz="1600" b="0" i="1" smtClean="0">
                                      <a:solidFill>
                                        <a:srgbClr val="00879E"/>
                                      </a:solidFill>
                                      <a:latin typeface="Cambria Math" panose="02040503050406030204" pitchFamily="18" charset="0"/>
                                      <a:ea typeface="メイリオ" panose="020B0604030504040204" pitchFamily="50" charset="-128"/>
                                    </a:rPr>
                                  </m:ctrlPr>
                                </m:naryPr>
                                <m:sub>
                                  <m:r>
                                    <m:rPr>
                                      <m:brk m:alnAt="23"/>
                                    </m:rPr>
                                    <a:rPr kumimoji="1" lang="en-US" altLang="ja-JP" sz="1600" b="0" i="1" smtClean="0">
                                      <a:solidFill>
                                        <a:srgbClr val="00879E"/>
                                      </a:solidFill>
                                      <a:latin typeface="Cambria Math" panose="02040503050406030204" pitchFamily="18" charset="0"/>
                                      <a:ea typeface="メイリオ" panose="020B0604030504040204" pitchFamily="50" charset="-128"/>
                                    </a:rPr>
                                    <m:t>𝑖</m:t>
                                  </m:r>
                                  <m:r>
                                    <a:rPr kumimoji="1" lang="en-US" altLang="ja-JP" sz="1600" b="0" i="1" smtClean="0">
                                      <a:solidFill>
                                        <a:srgbClr val="00879E"/>
                                      </a:solidFill>
                                      <a:latin typeface="Cambria Math" panose="02040503050406030204" pitchFamily="18" charset="0"/>
                                      <a:ea typeface="メイリオ" panose="020B0604030504040204" pitchFamily="50" charset="-128"/>
                                    </a:rPr>
                                    <m:t>=0</m:t>
                                  </m:r>
                                </m:sub>
                                <m:sup>
                                  <m:r>
                                    <a:rPr kumimoji="1" lang="en-US" altLang="ja-JP" sz="1600" b="0" i="1" smtClean="0">
                                      <a:solidFill>
                                        <a:srgbClr val="00879E"/>
                                      </a:solidFill>
                                      <a:latin typeface="Cambria Math" panose="02040503050406030204" pitchFamily="18" charset="0"/>
                                      <a:ea typeface="メイリオ" panose="020B0604030504040204" pitchFamily="50" charset="-128"/>
                                    </a:rPr>
                                    <m:t>𝑛</m:t>
                                  </m:r>
                                  <m:r>
                                    <a:rPr kumimoji="1" lang="en-US" altLang="ja-JP" sz="1600" b="0" i="1" smtClean="0">
                                      <a:solidFill>
                                        <a:srgbClr val="00879E"/>
                                      </a:solidFill>
                                      <a:latin typeface="Cambria Math" panose="02040503050406030204" pitchFamily="18" charset="0"/>
                                      <a:ea typeface="メイリオ" panose="020B0604030504040204" pitchFamily="50" charset="-128"/>
                                    </a:rPr>
                                    <m:t>−1</m:t>
                                  </m:r>
                                </m:sup>
                                <m:e>
                                  <m:sSub>
                                    <m:sSubPr>
                                      <m:ctrlPr>
                                        <a:rPr kumimoji="1" lang="en-US" altLang="ja-JP" sz="1600" b="0" i="1" smtClean="0">
                                          <a:solidFill>
                                            <a:srgbClr val="00879E"/>
                                          </a:solidFill>
                                          <a:latin typeface="Cambria Math" panose="02040503050406030204" pitchFamily="18" charset="0"/>
                                          <a:ea typeface="メイリオ" panose="020B0604030504040204" pitchFamily="50" charset="-128"/>
                                        </a:rPr>
                                      </m:ctrlPr>
                                    </m:sSubPr>
                                    <m:e>
                                      <m:r>
                                        <a:rPr kumimoji="1" lang="en-US" altLang="ja-JP" sz="1600" b="0" i="1" smtClean="0">
                                          <a:solidFill>
                                            <a:srgbClr val="00879E"/>
                                          </a:solidFill>
                                          <a:latin typeface="Cambria Math" panose="02040503050406030204" pitchFamily="18" charset="0"/>
                                          <a:ea typeface="メイリオ" panose="020B0604030504040204" pitchFamily="50" charset="-128"/>
                                        </a:rPr>
                                        <m:t>𝑡</m:t>
                                      </m:r>
                                    </m:e>
                                    <m:sub>
                                      <m:r>
                                        <a:rPr kumimoji="1" lang="en-US" altLang="ja-JP" sz="1600" b="0" i="1" smtClean="0">
                                          <a:solidFill>
                                            <a:srgbClr val="00879E"/>
                                          </a:solidFill>
                                          <a:latin typeface="Cambria Math" panose="02040503050406030204" pitchFamily="18" charset="0"/>
                                          <a:ea typeface="メイリオ" panose="020B0604030504040204" pitchFamily="50" charset="-128"/>
                                        </a:rPr>
                                        <m:t>𝑖</m:t>
                                      </m:r>
                                    </m:sub>
                                  </m:sSub>
                                </m:e>
                              </m:nary>
                              <m:sSub>
                                <m:sSubPr>
                                  <m:ctrlPr>
                                    <a:rPr kumimoji="1" lang="en-US" altLang="ja-JP" sz="1600" b="0" i="1" smtClean="0">
                                      <a:solidFill>
                                        <a:srgbClr val="00879E"/>
                                      </a:solidFill>
                                      <a:latin typeface="Cambria Math" panose="02040503050406030204" pitchFamily="18" charset="0"/>
                                      <a:ea typeface="メイリオ" panose="020B0604030504040204" pitchFamily="50" charset="-128"/>
                                    </a:rPr>
                                  </m:ctrlPr>
                                </m:sSubPr>
                                <m:e>
                                  <m:r>
                                    <a:rPr kumimoji="1" lang="en-US" altLang="ja-JP" sz="1600" b="0" i="1" smtClean="0">
                                      <a:solidFill>
                                        <a:srgbClr val="00879E"/>
                                      </a:solidFill>
                                      <a:latin typeface="Cambria Math" panose="02040503050406030204" pitchFamily="18" charset="0"/>
                                      <a:ea typeface="メイリオ" panose="020B0604030504040204" pitchFamily="50" charset="-128"/>
                                    </a:rPr>
                                    <m:t>𝑙𝑜𝑔</m:t>
                                  </m:r>
                                </m:e>
                                <m:sub>
                                  <m:r>
                                    <a:rPr kumimoji="1" lang="en-US" altLang="ja-JP" sz="1600" b="0" i="1" smtClean="0">
                                      <a:solidFill>
                                        <a:srgbClr val="00879E"/>
                                      </a:solidFill>
                                      <a:latin typeface="Cambria Math" panose="02040503050406030204" pitchFamily="18" charset="0"/>
                                      <a:ea typeface="メイリオ" panose="020B0604030504040204" pitchFamily="50" charset="-128"/>
                                    </a:rPr>
                                    <m:t>𝑒</m:t>
                                  </m:r>
                                </m:sub>
                              </m:sSub>
                              <m:sSub>
                                <m:sSubPr>
                                  <m:ctrlPr>
                                    <a:rPr kumimoji="1" lang="en-US" altLang="ja-JP" sz="1600" b="0" i="1" smtClean="0">
                                      <a:solidFill>
                                        <a:srgbClr val="00879E"/>
                                      </a:solidFill>
                                      <a:latin typeface="Cambria Math" panose="02040503050406030204" pitchFamily="18" charset="0"/>
                                      <a:ea typeface="メイリオ" panose="020B0604030504040204" pitchFamily="50" charset="-128"/>
                                    </a:rPr>
                                  </m:ctrlPr>
                                </m:sSubPr>
                                <m:e>
                                  <m:r>
                                    <a:rPr kumimoji="1" lang="en-US" altLang="ja-JP" sz="1600" b="0" i="1" smtClean="0">
                                      <a:solidFill>
                                        <a:srgbClr val="00879E"/>
                                      </a:solidFill>
                                      <a:latin typeface="Cambria Math" panose="02040503050406030204" pitchFamily="18" charset="0"/>
                                      <a:ea typeface="メイリオ" panose="020B0604030504040204" pitchFamily="50" charset="-128"/>
                                    </a:rPr>
                                    <m:t>𝑦</m:t>
                                  </m:r>
                                </m:e>
                                <m:sub>
                                  <m:r>
                                    <a:rPr kumimoji="1" lang="en-US" altLang="ja-JP" sz="1600" b="0" i="1" smtClean="0">
                                      <a:solidFill>
                                        <a:srgbClr val="00879E"/>
                                      </a:solidFill>
                                      <a:latin typeface="Cambria Math" panose="02040503050406030204" pitchFamily="18" charset="0"/>
                                      <a:ea typeface="メイリオ" panose="020B0604030504040204" pitchFamily="50" charset="-128"/>
                                    </a:rPr>
                                    <m:t>𝑖</m:t>
                                  </m:r>
                                </m:sub>
                              </m:sSub>
                            </m:oMath>
                          </a14:m>
                          <a:endParaRPr kumimoji="1" lang="ja-JP" altLang="en-US" sz="1600" b="0" dirty="0">
                            <a:solidFill>
                              <a:srgbClr val="00879E"/>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4116426651"/>
                      </a:ext>
                    </a:extLst>
                  </a:tr>
                  <a:tr h="998856">
                    <a:tc>
                      <a:txBody>
                        <a:bodyPr/>
                        <a:lstStyle/>
                        <a:p>
                          <a:pPr marL="285750" indent="-285750">
                            <a:spcAft>
                              <a:spcPts val="300"/>
                            </a:spcAft>
                            <a:buFont typeface="Wingdings" panose="05000000000000000000" pitchFamily="2" charset="2"/>
                            <a:buChar char="l"/>
                          </a:pPr>
                          <a:r>
                            <a:rPr kumimoji="1" lang="ja-JP" altLang="en-US" sz="1600" b="1" dirty="0">
                              <a:solidFill>
                                <a:srgbClr val="F36C37"/>
                              </a:solidFill>
                              <a:latin typeface="メイリオ" panose="020B0604030504040204" pitchFamily="50" charset="-128"/>
                              <a:ea typeface="メイリオ" panose="020B0604030504040204" pitchFamily="50" charset="-128"/>
                            </a:rPr>
                            <a:t>回帰における一般的な損失関数</a:t>
                          </a:r>
                        </a:p>
                        <a:p>
                          <a:pPr marL="285750" indent="-285750">
                            <a:spcAft>
                              <a:spcPts val="300"/>
                            </a:spcAft>
                            <a:buFont typeface="Wingdings" panose="05000000000000000000" pitchFamily="2" charset="2"/>
                            <a:buChar char="l"/>
                          </a:pPr>
                          <a:r>
                            <a:rPr kumimoji="1" lang="ja-JP" altLang="en-US" sz="1600" b="1" dirty="0">
                              <a:solidFill>
                                <a:srgbClr val="F36C37"/>
                              </a:solidFill>
                              <a:latin typeface="メイリオ" panose="020B0604030504040204" pitchFamily="50" charset="-128"/>
                              <a:ea typeface="メイリオ" panose="020B0604030504040204" pitchFamily="50" charset="-128"/>
                            </a:rPr>
                            <a:t>実際の値と予測値の差の</a:t>
                          </a:r>
                          <a:r>
                            <a:rPr kumimoji="1" lang="en-US" altLang="ja-JP" sz="1600" b="1" dirty="0">
                              <a:solidFill>
                                <a:srgbClr val="F36C37"/>
                              </a:solidFill>
                              <a:latin typeface="メイリオ" panose="020B0604030504040204" pitchFamily="50" charset="-128"/>
                              <a:ea typeface="メイリオ" panose="020B0604030504040204" pitchFamily="50" charset="-128"/>
                            </a:rPr>
                            <a:t>2</a:t>
                          </a:r>
                          <a:r>
                            <a:rPr kumimoji="1" lang="ja-JP" altLang="en-US" sz="1600" b="1" dirty="0">
                              <a:solidFill>
                                <a:srgbClr val="F36C37"/>
                              </a:solidFill>
                              <a:latin typeface="メイリオ" panose="020B0604030504040204" pitchFamily="50" charset="-128"/>
                              <a:ea typeface="メイリオ" panose="020B0604030504040204" pitchFamily="50" charset="-128"/>
                            </a:rPr>
                            <a:t>乗を計算し、その総和をとり、データの総数で割った値</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FF4E1"/>
                        </a:solidFill>
                      </a:tcPr>
                    </a:tc>
                    <a:tc>
                      <a:txBody>
                        <a:bodyPr/>
                        <a:lstStyle/>
                        <a:p>
                          <a:pPr marL="285750" indent="-285750">
                            <a:spcAft>
                              <a:spcPts val="300"/>
                            </a:spcAft>
                            <a:buFont typeface="Wingdings" panose="05000000000000000000" pitchFamily="2" charset="2"/>
                            <a:buChar char="l"/>
                          </a:pPr>
                          <a:r>
                            <a:rPr kumimoji="1" lang="ja-JP" altLang="en-US" sz="1600" b="1" dirty="0">
                              <a:solidFill>
                                <a:srgbClr val="00879E"/>
                              </a:solidFill>
                              <a:latin typeface="メイリオ" panose="020B0604030504040204" pitchFamily="50" charset="-128"/>
                              <a:ea typeface="メイリオ" panose="020B0604030504040204" pitchFamily="50" charset="-128"/>
                            </a:rPr>
                            <a:t>分類における最も一般的な損失関数</a:t>
                          </a:r>
                          <a:endParaRPr kumimoji="1" lang="en-US" altLang="ja-JP" sz="1600" b="1" dirty="0">
                            <a:solidFill>
                              <a:srgbClr val="00879E"/>
                            </a:solidFill>
                            <a:latin typeface="メイリオ" panose="020B0604030504040204" pitchFamily="50" charset="-128"/>
                            <a:ea typeface="メイリオ" panose="020B0604030504040204" pitchFamily="50" charset="-128"/>
                          </a:endParaRPr>
                        </a:p>
                        <a:p>
                          <a:pPr marL="285750" indent="-285750">
                            <a:spcAft>
                              <a:spcPts val="300"/>
                            </a:spcAft>
                            <a:buFont typeface="Wingdings" panose="05000000000000000000" pitchFamily="2" charset="2"/>
                            <a:buChar char="l"/>
                          </a:pPr>
                          <a:r>
                            <a:rPr kumimoji="1" lang="ja-JP" altLang="en-US" sz="1600" b="1" dirty="0">
                              <a:solidFill>
                                <a:srgbClr val="00879E"/>
                              </a:solidFill>
                              <a:latin typeface="メイリオ" panose="020B0604030504040204" pitchFamily="50" charset="-128"/>
                              <a:ea typeface="メイリオ" panose="020B0604030504040204" pitchFamily="50" charset="-128"/>
                            </a:rPr>
                            <a:t>予測した分類の確率が正解から遠いほど大きな</a:t>
                          </a:r>
                          <a:br>
                            <a:rPr kumimoji="1" lang="en-US" altLang="ja-JP" sz="1600" b="1" dirty="0">
                              <a:solidFill>
                                <a:srgbClr val="00879E"/>
                              </a:solidFill>
                              <a:latin typeface="メイリオ" panose="020B0604030504040204" pitchFamily="50" charset="-128"/>
                              <a:ea typeface="メイリオ" panose="020B0604030504040204" pitchFamily="50" charset="-128"/>
                            </a:rPr>
                          </a:br>
                          <a:r>
                            <a:rPr kumimoji="1" lang="ja-JP" altLang="en-US" sz="1600" b="1" dirty="0">
                              <a:solidFill>
                                <a:srgbClr val="00879E"/>
                              </a:solidFill>
                              <a:latin typeface="メイリオ" panose="020B0604030504040204" pitchFamily="50" charset="-128"/>
                              <a:ea typeface="メイリオ" panose="020B0604030504040204" pitchFamily="50" charset="-128"/>
                            </a:rPr>
                            <a:t>ペナルティ（損失値）になる計算式</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1822275160"/>
                      </a:ext>
                    </a:extLst>
                  </a:tr>
                </a:tbl>
              </a:graphicData>
            </a:graphic>
          </p:graphicFrame>
        </mc:Choice>
        <mc:Fallback xmlns="">
          <p:graphicFrame>
            <p:nvGraphicFramePr>
              <p:cNvPr id="7" name="表 4">
                <a:extLst>
                  <a:ext uri="{FF2B5EF4-FFF2-40B4-BE49-F238E27FC236}">
                    <a16:creationId xmlns:a16="http://schemas.microsoft.com/office/drawing/2014/main" id="{7FFAB8CA-66B7-4B96-A047-C14323311C58}"/>
                  </a:ext>
                </a:extLst>
              </p:cNvPr>
              <p:cNvGraphicFramePr>
                <a:graphicFrameLocks noGrp="1"/>
              </p:cNvGraphicFramePr>
              <p:nvPr>
                <p:extLst>
                  <p:ext uri="{D42A27DB-BD31-4B8C-83A1-F6EECF244321}">
                    <p14:modId xmlns:p14="http://schemas.microsoft.com/office/powerpoint/2010/main" val="2039722406"/>
                  </p:ext>
                </p:extLst>
              </p:nvPr>
            </p:nvGraphicFramePr>
            <p:xfrm>
              <a:off x="599381" y="4008982"/>
              <a:ext cx="10993233" cy="2456232"/>
            </p:xfrm>
            <a:graphic>
              <a:graphicData uri="http://schemas.openxmlformats.org/drawingml/2006/table">
                <a:tbl>
                  <a:tblPr firstRow="1" bandRow="1">
                    <a:tableStyleId>{5C22544A-7EE6-4342-B048-85BDC9FD1C3A}</a:tableStyleId>
                  </a:tblPr>
                  <a:tblGrid>
                    <a:gridCol w="5609349">
                      <a:extLst>
                        <a:ext uri="{9D8B030D-6E8A-4147-A177-3AD203B41FA5}">
                          <a16:colId xmlns:a16="http://schemas.microsoft.com/office/drawing/2014/main" val="216490531"/>
                        </a:ext>
                      </a:extLst>
                    </a:gridCol>
                    <a:gridCol w="5383884">
                      <a:extLst>
                        <a:ext uri="{9D8B030D-6E8A-4147-A177-3AD203B41FA5}">
                          <a16:colId xmlns:a16="http://schemas.microsoft.com/office/drawing/2014/main" val="1317616764"/>
                        </a:ext>
                      </a:extLst>
                    </a:gridCol>
                  </a:tblGrid>
                  <a:tr h="458520">
                    <a:tc>
                      <a:txBody>
                        <a:bodyPr/>
                        <a:lstStyle/>
                        <a:p>
                          <a:pPr algn="ctr"/>
                          <a:r>
                            <a:rPr kumimoji="1" lang="ja-JP" altLang="en-US" sz="20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回帰の主な損失関数</a:t>
                          </a:r>
                        </a:p>
                      </a:txBody>
                      <a:tcPr marT="10800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36C37"/>
                        </a:solidFill>
                      </a:tcPr>
                    </a:tc>
                    <a:tc>
                      <a:txBody>
                        <a:bodyPr/>
                        <a:lstStyle/>
                        <a:p>
                          <a:pPr algn="ct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分類の主な損失関数</a:t>
                          </a:r>
                        </a:p>
                      </a:txBody>
                      <a:tcPr marT="10800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00879E"/>
                        </a:solidFill>
                      </a:tcPr>
                    </a:tc>
                    <a:extLst>
                      <a:ext uri="{0D108BD9-81ED-4DB2-BD59-A6C34878D82A}">
                        <a16:rowId xmlns:a16="http://schemas.microsoft.com/office/drawing/2014/main" val="937498871"/>
                      </a:ext>
                    </a:extLst>
                  </a:tr>
                  <a:tr h="998856">
                    <a:tc>
                      <a:txBody>
                        <a:bodyPr/>
                        <a:lstStyle/>
                        <a:p>
                          <a:endParaRPr lang="ja-JP"/>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blipFill>
                          <a:blip r:embed="rId4"/>
                          <a:stretch>
                            <a:fillRect l="-109" t="-46061" r="-96304" b="-100606"/>
                          </a:stretch>
                        </a:blipFill>
                      </a:tcPr>
                    </a:tc>
                    <a:tc>
                      <a:txBody>
                        <a:bodyPr/>
                        <a:lstStyle/>
                        <a:p>
                          <a:endParaRPr lang="ja-JP"/>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blipFill>
                          <a:blip r:embed="rId4"/>
                          <a:stretch>
                            <a:fillRect l="-104186" t="-46061" r="-226" b="-100606"/>
                          </a:stretch>
                        </a:blipFill>
                      </a:tcPr>
                    </a:tc>
                    <a:extLst>
                      <a:ext uri="{0D108BD9-81ED-4DB2-BD59-A6C34878D82A}">
                        <a16:rowId xmlns:a16="http://schemas.microsoft.com/office/drawing/2014/main" val="4116426651"/>
                      </a:ext>
                    </a:extLst>
                  </a:tr>
                  <a:tr h="998856">
                    <a:tc>
                      <a:txBody>
                        <a:bodyPr/>
                        <a:lstStyle/>
                        <a:p>
                          <a:pPr marL="285750" indent="-285750">
                            <a:spcAft>
                              <a:spcPts val="300"/>
                            </a:spcAft>
                            <a:buFont typeface="Wingdings" panose="05000000000000000000" pitchFamily="2" charset="2"/>
                            <a:buChar char="l"/>
                          </a:pPr>
                          <a:r>
                            <a:rPr kumimoji="1" lang="ja-JP" altLang="en-US" sz="1600" b="1" dirty="0">
                              <a:solidFill>
                                <a:srgbClr val="F36C37"/>
                              </a:solidFill>
                              <a:latin typeface="メイリオ" panose="020B0604030504040204" pitchFamily="50" charset="-128"/>
                              <a:ea typeface="メイリオ" panose="020B0604030504040204" pitchFamily="50" charset="-128"/>
                            </a:rPr>
                            <a:t>回帰における一般的な損失関数</a:t>
                          </a:r>
                        </a:p>
                        <a:p>
                          <a:pPr marL="285750" indent="-285750">
                            <a:spcAft>
                              <a:spcPts val="300"/>
                            </a:spcAft>
                            <a:buFont typeface="Wingdings" panose="05000000000000000000" pitchFamily="2" charset="2"/>
                            <a:buChar char="l"/>
                          </a:pPr>
                          <a:r>
                            <a:rPr kumimoji="1" lang="ja-JP" altLang="en-US" sz="1600" b="1" dirty="0">
                              <a:solidFill>
                                <a:srgbClr val="F36C37"/>
                              </a:solidFill>
                              <a:latin typeface="メイリオ" panose="020B0604030504040204" pitchFamily="50" charset="-128"/>
                              <a:ea typeface="メイリオ" panose="020B0604030504040204" pitchFamily="50" charset="-128"/>
                            </a:rPr>
                            <a:t>実際の値と予測値の差の</a:t>
                          </a:r>
                          <a:r>
                            <a:rPr kumimoji="1" lang="en-US" altLang="ja-JP" sz="1600" b="1" dirty="0">
                              <a:solidFill>
                                <a:srgbClr val="F36C37"/>
                              </a:solidFill>
                              <a:latin typeface="メイリオ" panose="020B0604030504040204" pitchFamily="50" charset="-128"/>
                              <a:ea typeface="メイリオ" panose="020B0604030504040204" pitchFamily="50" charset="-128"/>
                            </a:rPr>
                            <a:t>2</a:t>
                          </a:r>
                          <a:r>
                            <a:rPr kumimoji="1" lang="ja-JP" altLang="en-US" sz="1600" b="1" dirty="0">
                              <a:solidFill>
                                <a:srgbClr val="F36C37"/>
                              </a:solidFill>
                              <a:latin typeface="メイリオ" panose="020B0604030504040204" pitchFamily="50" charset="-128"/>
                              <a:ea typeface="メイリオ" panose="020B0604030504040204" pitchFamily="50" charset="-128"/>
                            </a:rPr>
                            <a:t>乗を計算し、その総和をとり、データの総数で割った値</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FF4E1"/>
                        </a:solidFill>
                      </a:tcPr>
                    </a:tc>
                    <a:tc>
                      <a:txBody>
                        <a:bodyPr/>
                        <a:lstStyle/>
                        <a:p>
                          <a:pPr marL="285750" indent="-285750">
                            <a:spcAft>
                              <a:spcPts val="300"/>
                            </a:spcAft>
                            <a:buFont typeface="Wingdings" panose="05000000000000000000" pitchFamily="2" charset="2"/>
                            <a:buChar char="l"/>
                          </a:pPr>
                          <a:r>
                            <a:rPr kumimoji="1" lang="ja-JP" altLang="en-US" sz="1600" b="1" dirty="0">
                              <a:solidFill>
                                <a:srgbClr val="00879E"/>
                              </a:solidFill>
                              <a:latin typeface="メイリオ" panose="020B0604030504040204" pitchFamily="50" charset="-128"/>
                              <a:ea typeface="メイリオ" panose="020B0604030504040204" pitchFamily="50" charset="-128"/>
                            </a:rPr>
                            <a:t>分類における最も一般的な損失関数</a:t>
                          </a:r>
                          <a:endParaRPr kumimoji="1" lang="en-US" altLang="ja-JP" sz="1600" b="1" dirty="0">
                            <a:solidFill>
                              <a:srgbClr val="00879E"/>
                            </a:solidFill>
                            <a:latin typeface="メイリオ" panose="020B0604030504040204" pitchFamily="50" charset="-128"/>
                            <a:ea typeface="メイリオ" panose="020B0604030504040204" pitchFamily="50" charset="-128"/>
                          </a:endParaRPr>
                        </a:p>
                        <a:p>
                          <a:pPr marL="285750" indent="-285750">
                            <a:spcAft>
                              <a:spcPts val="300"/>
                            </a:spcAft>
                            <a:buFont typeface="Wingdings" panose="05000000000000000000" pitchFamily="2" charset="2"/>
                            <a:buChar char="l"/>
                          </a:pPr>
                          <a:r>
                            <a:rPr kumimoji="1" lang="ja-JP" altLang="en-US" sz="1600" b="1" dirty="0">
                              <a:solidFill>
                                <a:srgbClr val="00879E"/>
                              </a:solidFill>
                              <a:latin typeface="メイリオ" panose="020B0604030504040204" pitchFamily="50" charset="-128"/>
                              <a:ea typeface="メイリオ" panose="020B0604030504040204" pitchFamily="50" charset="-128"/>
                            </a:rPr>
                            <a:t>予測した分類の確率が正解から遠いほど大きな</a:t>
                          </a:r>
                          <a:br>
                            <a:rPr kumimoji="1" lang="en-US" altLang="ja-JP" sz="1600" b="1" dirty="0">
                              <a:solidFill>
                                <a:srgbClr val="00879E"/>
                              </a:solidFill>
                              <a:latin typeface="メイリオ" panose="020B0604030504040204" pitchFamily="50" charset="-128"/>
                              <a:ea typeface="メイリオ" panose="020B0604030504040204" pitchFamily="50" charset="-128"/>
                            </a:rPr>
                          </a:br>
                          <a:r>
                            <a:rPr kumimoji="1" lang="ja-JP" altLang="en-US" sz="1600" b="1" dirty="0">
                              <a:solidFill>
                                <a:srgbClr val="00879E"/>
                              </a:solidFill>
                              <a:latin typeface="メイリオ" panose="020B0604030504040204" pitchFamily="50" charset="-128"/>
                              <a:ea typeface="メイリオ" panose="020B0604030504040204" pitchFamily="50" charset="-128"/>
                            </a:rPr>
                            <a:t>ペナルティ（損失値）になる計算式</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1822275160"/>
                      </a:ext>
                    </a:extLst>
                  </a:tr>
                </a:tbl>
              </a:graphicData>
            </a:graphic>
          </p:graphicFrame>
        </mc:Fallback>
      </mc:AlternateContent>
      <p:sp>
        <p:nvSpPr>
          <p:cNvPr id="8" name="テキスト ボックス 7">
            <a:extLst>
              <a:ext uri="{FF2B5EF4-FFF2-40B4-BE49-F238E27FC236}">
                <a16:creationId xmlns:a16="http://schemas.microsoft.com/office/drawing/2014/main" id="{6045F3C0-F7F5-4FDB-8A5E-43688210E715}"/>
              </a:ext>
            </a:extLst>
          </p:cNvPr>
          <p:cNvSpPr txBox="1"/>
          <p:nvPr/>
        </p:nvSpPr>
        <p:spPr>
          <a:xfrm>
            <a:off x="6801394" y="1630710"/>
            <a:ext cx="4720046" cy="1674305"/>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t>　モデルで予測を行ったらその</a:t>
            </a:r>
            <a:r>
              <a:rPr lang="ja-JP" altLang="en-US" sz="1600" dirty="0">
                <a:solidFill>
                  <a:srgbClr val="F36C37"/>
                </a:solidFill>
              </a:rPr>
              <a:t>予測値と正解データの損失を計算</a:t>
            </a:r>
            <a:r>
              <a:rPr lang="ja-JP" altLang="en-US" sz="1600" dirty="0"/>
              <a:t>します。損失は小さいほど、より正解データに近いということになります。また、回帰の場合と分類の場合では、それぞれ異なった評価の仕方をします。</a:t>
            </a:r>
          </a:p>
        </p:txBody>
      </p:sp>
      <p:sp>
        <p:nvSpPr>
          <p:cNvPr id="9" name="四角形: 角を丸くする 8">
            <a:extLst>
              <a:ext uri="{FF2B5EF4-FFF2-40B4-BE49-F238E27FC236}">
                <a16:creationId xmlns:a16="http://schemas.microsoft.com/office/drawing/2014/main" id="{A8328CB3-B658-4321-9057-D6197AD5C7E5}"/>
              </a:ext>
            </a:extLst>
          </p:cNvPr>
          <p:cNvSpPr/>
          <p:nvPr/>
        </p:nvSpPr>
        <p:spPr bwMode="auto">
          <a:xfrm>
            <a:off x="5192354" y="2774582"/>
            <a:ext cx="1066600" cy="399554"/>
          </a:xfrm>
          <a:prstGeom prst="roundRect">
            <a:avLst>
              <a:gd name="adj" fmla="val 5515"/>
            </a:avLst>
          </a:prstGeom>
          <a:noFill/>
          <a:ln w="3810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10" name="テキスト ボックス 9">
            <a:extLst>
              <a:ext uri="{FF2B5EF4-FFF2-40B4-BE49-F238E27FC236}">
                <a16:creationId xmlns:a16="http://schemas.microsoft.com/office/drawing/2014/main" id="{9E0A98AF-41C1-4A0E-9AD8-0C706A0A5B70}"/>
              </a:ext>
            </a:extLst>
          </p:cNvPr>
          <p:cNvSpPr txBox="1"/>
          <p:nvPr/>
        </p:nvSpPr>
        <p:spPr>
          <a:xfrm>
            <a:off x="527443" y="911525"/>
            <a:ext cx="7864138" cy="461665"/>
          </a:xfrm>
          <a:prstGeom prst="rect">
            <a:avLst/>
          </a:prstGeom>
          <a:noFill/>
        </p:spPr>
        <p:txBody>
          <a:bodyPr wrap="square">
            <a:spAutoFit/>
          </a:bodyPr>
          <a:lstStyle/>
          <a:p>
            <a:r>
              <a:rPr lang="ja-JP" altLang="en-US" sz="2400" b="1" dirty="0">
                <a:solidFill>
                  <a:srgbClr val="494949"/>
                </a:solidFill>
                <a:effectLst>
                  <a:outerShdw blurRad="38100" dist="38100" dir="2700000" algn="tl">
                    <a:srgbClr val="000000">
                      <a:alpha val="43137"/>
                    </a:srgbClr>
                  </a:outerShdw>
                </a:effectLst>
              </a:rPr>
              <a:t>② 予測値と正解値の損失を計算する</a:t>
            </a:r>
          </a:p>
        </p:txBody>
      </p:sp>
    </p:spTree>
    <p:extLst>
      <p:ext uri="{BB962C8B-B14F-4D97-AF65-F5344CB8AC3E}">
        <p14:creationId xmlns:p14="http://schemas.microsoft.com/office/powerpoint/2010/main" val="74145931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吹き出し: 角を丸めた四角形 39">
            <a:extLst>
              <a:ext uri="{FF2B5EF4-FFF2-40B4-BE49-F238E27FC236}">
                <a16:creationId xmlns:a16="http://schemas.microsoft.com/office/drawing/2014/main" id="{B5C8F990-24A9-4FA8-BEEE-648FDD49C507}"/>
              </a:ext>
            </a:extLst>
          </p:cNvPr>
          <p:cNvSpPr/>
          <p:nvPr/>
        </p:nvSpPr>
        <p:spPr>
          <a:xfrm>
            <a:off x="8978538" y="3901447"/>
            <a:ext cx="2569029" cy="2354826"/>
          </a:xfrm>
          <a:prstGeom prst="wedgeRoundRectCallout">
            <a:avLst>
              <a:gd name="adj1" fmla="val -70325"/>
              <a:gd name="adj2" fmla="val 6657"/>
              <a:gd name="adj3" fmla="val 1666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4" name="円弧 33">
            <a:extLst>
              <a:ext uri="{FF2B5EF4-FFF2-40B4-BE49-F238E27FC236}">
                <a16:creationId xmlns:a16="http://schemas.microsoft.com/office/drawing/2014/main" id="{8C0DC2F9-FCDE-44FD-A98C-388F95934D25}"/>
              </a:ext>
            </a:extLst>
          </p:cNvPr>
          <p:cNvSpPr/>
          <p:nvPr/>
        </p:nvSpPr>
        <p:spPr>
          <a:xfrm rot="6482182">
            <a:off x="870258" y="1713553"/>
            <a:ext cx="5316411" cy="3606499"/>
          </a:xfrm>
          <a:prstGeom prst="arc">
            <a:avLst>
              <a:gd name="adj1" fmla="val 16334460"/>
              <a:gd name="adj2" fmla="val 3165169"/>
            </a:avLst>
          </a:prstGeom>
          <a:ln w="19050">
            <a:solidFill>
              <a:schemeClr val="bg2">
                <a:lumMod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2E41198-A146-4FBE-9854-F6670C1E7AE4}"/>
              </a:ext>
            </a:extLst>
          </p:cNvPr>
          <p:cNvSpPr>
            <a:spLocks noGrp="1"/>
          </p:cNvSpPr>
          <p:nvPr>
            <p:ph type="title"/>
          </p:nvPr>
        </p:nvSpPr>
        <p:spPr/>
        <p:txBody>
          <a:bodyPr/>
          <a:lstStyle/>
          <a:p>
            <a:r>
              <a:rPr kumimoji="1" lang="en-US" altLang="ja-JP" dirty="0"/>
              <a:t>6-1-6.</a:t>
            </a:r>
            <a:r>
              <a:rPr kumimoji="1" lang="ja-JP" altLang="en-US" dirty="0"/>
              <a:t>ニューラルネットワークの仕組み④</a:t>
            </a:r>
          </a:p>
        </p:txBody>
      </p:sp>
      <p:sp>
        <p:nvSpPr>
          <p:cNvPr id="3" name="スライド番号プレースホルダー 2">
            <a:extLst>
              <a:ext uri="{FF2B5EF4-FFF2-40B4-BE49-F238E27FC236}">
                <a16:creationId xmlns:a16="http://schemas.microsoft.com/office/drawing/2014/main" id="{5054395D-4E4C-4B0D-8541-15AEF0D1216E}"/>
              </a:ext>
            </a:extLst>
          </p:cNvPr>
          <p:cNvSpPr>
            <a:spLocks noGrp="1"/>
          </p:cNvSpPr>
          <p:nvPr>
            <p:ph type="sldNum" sz="quarter" idx="10"/>
          </p:nvPr>
        </p:nvSpPr>
        <p:spPr/>
        <p:txBody>
          <a:bodyPr/>
          <a:lstStyle/>
          <a:p>
            <a:fld id="{5D750650-B10A-47BF-93C2-E1678438B37A}" type="slidenum">
              <a:rPr lang="en-US" altLang="ja-JP" smtClean="0"/>
              <a:pPr/>
              <a:t>251</a:t>
            </a:fld>
            <a:endParaRPr lang="en-US" altLang="ja-JP" dirty="0"/>
          </a:p>
        </p:txBody>
      </p:sp>
      <p:sp>
        <p:nvSpPr>
          <p:cNvPr id="8" name="テキスト ボックス 7">
            <a:extLst>
              <a:ext uri="{FF2B5EF4-FFF2-40B4-BE49-F238E27FC236}">
                <a16:creationId xmlns:a16="http://schemas.microsoft.com/office/drawing/2014/main" id="{6045F3C0-F7F5-4FDB-8A5E-43688210E715}"/>
              </a:ext>
            </a:extLst>
          </p:cNvPr>
          <p:cNvSpPr txBox="1"/>
          <p:nvPr/>
        </p:nvSpPr>
        <p:spPr>
          <a:xfrm>
            <a:off x="6801394" y="1289927"/>
            <a:ext cx="4720046" cy="2634567"/>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t>　損失関数は非常に複雑な方程式になるため、最小二乗法のように解析的に損失を最小にするパラメータを求めることができません。</a:t>
            </a:r>
            <a:endParaRPr lang="en-US" altLang="ja-JP" sz="1600" dirty="0"/>
          </a:p>
          <a:p>
            <a:pPr algn="l">
              <a:lnSpc>
                <a:spcPct val="130000"/>
              </a:lnSpc>
            </a:pPr>
            <a:r>
              <a:rPr lang="ja-JP" altLang="en-US" sz="1600" dirty="0"/>
              <a:t>　そこで、</a:t>
            </a:r>
            <a:r>
              <a:rPr lang="ja-JP" altLang="en-US" sz="1600" dirty="0">
                <a:solidFill>
                  <a:srgbClr val="F36C37"/>
                </a:solidFill>
              </a:rPr>
              <a:t>損失が小さくなる方向へ向かう勾配を各パラメータ毎に求め</a:t>
            </a:r>
            <a:r>
              <a:rPr lang="ja-JP" altLang="en-US" sz="1600" dirty="0"/>
              <a:t>、その方向へ</a:t>
            </a:r>
            <a:r>
              <a:rPr lang="ja-JP" altLang="en-US" sz="1600" dirty="0">
                <a:solidFill>
                  <a:srgbClr val="F36C37"/>
                </a:solidFill>
              </a:rPr>
              <a:t>少しずつ各パラメータを調整</a:t>
            </a:r>
            <a:r>
              <a:rPr lang="ja-JP" altLang="en-US" sz="1600" dirty="0"/>
              <a:t>することで、損失を小さくしていきます。この手法を</a:t>
            </a:r>
            <a:r>
              <a:rPr lang="ja-JP" altLang="en-US" sz="1600" dirty="0">
                <a:solidFill>
                  <a:srgbClr val="00879E"/>
                </a:solidFill>
              </a:rPr>
              <a:t>勾配降下法</a:t>
            </a:r>
            <a:r>
              <a:rPr lang="ja-JP" altLang="en-US" sz="1600" dirty="0"/>
              <a:t>といいます。</a:t>
            </a:r>
          </a:p>
        </p:txBody>
      </p:sp>
      <p:pic>
        <p:nvPicPr>
          <p:cNvPr id="10" name="図 9">
            <a:extLst>
              <a:ext uri="{FF2B5EF4-FFF2-40B4-BE49-F238E27FC236}">
                <a16:creationId xmlns:a16="http://schemas.microsoft.com/office/drawing/2014/main" id="{A4F5705C-648A-4C69-BE18-D177CC161DC6}"/>
              </a:ext>
            </a:extLst>
          </p:cNvPr>
          <p:cNvPicPr>
            <a:picLocks noChangeAspect="1"/>
          </p:cNvPicPr>
          <p:nvPr/>
        </p:nvPicPr>
        <p:blipFill>
          <a:blip r:embed="rId3"/>
          <a:stretch>
            <a:fillRect/>
          </a:stretch>
        </p:blipFill>
        <p:spPr>
          <a:xfrm>
            <a:off x="1206631" y="1373190"/>
            <a:ext cx="5420002" cy="2465557"/>
          </a:xfrm>
          <a:prstGeom prst="rect">
            <a:avLst/>
          </a:prstGeom>
          <a:ln>
            <a:solidFill>
              <a:schemeClr val="tx2">
                <a:lumMod val="25000"/>
                <a:lumOff val="75000"/>
              </a:schemeClr>
            </a:solidFill>
          </a:ln>
        </p:spPr>
      </p:pic>
      <p:sp>
        <p:nvSpPr>
          <p:cNvPr id="11" name="四角形: 角を丸くする 10">
            <a:extLst>
              <a:ext uri="{FF2B5EF4-FFF2-40B4-BE49-F238E27FC236}">
                <a16:creationId xmlns:a16="http://schemas.microsoft.com/office/drawing/2014/main" id="{80B6B032-DC67-4AC3-8215-A4A803FD2303}"/>
              </a:ext>
            </a:extLst>
          </p:cNvPr>
          <p:cNvSpPr/>
          <p:nvPr/>
        </p:nvSpPr>
        <p:spPr bwMode="auto">
          <a:xfrm>
            <a:off x="4777165" y="3352598"/>
            <a:ext cx="1877749" cy="505003"/>
          </a:xfrm>
          <a:prstGeom prst="roundRect">
            <a:avLst>
              <a:gd name="adj" fmla="val 5515"/>
            </a:avLst>
          </a:prstGeom>
          <a:noFill/>
          <a:ln w="3810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12" name="四角形: 角を丸くする 11">
            <a:extLst>
              <a:ext uri="{FF2B5EF4-FFF2-40B4-BE49-F238E27FC236}">
                <a16:creationId xmlns:a16="http://schemas.microsoft.com/office/drawing/2014/main" id="{EB613D7C-3A13-40DB-97F7-01805E60765F}"/>
              </a:ext>
            </a:extLst>
          </p:cNvPr>
          <p:cNvSpPr/>
          <p:nvPr/>
        </p:nvSpPr>
        <p:spPr bwMode="auto">
          <a:xfrm>
            <a:off x="1704436" y="3342723"/>
            <a:ext cx="1877749" cy="495188"/>
          </a:xfrm>
          <a:prstGeom prst="roundRect">
            <a:avLst>
              <a:gd name="adj" fmla="val 5515"/>
            </a:avLst>
          </a:prstGeom>
          <a:noFill/>
          <a:ln w="38100" algn="ctr">
            <a:solidFill>
              <a:srgbClr val="E94823"/>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13" name="テキスト ボックス 12">
            <a:extLst>
              <a:ext uri="{FF2B5EF4-FFF2-40B4-BE49-F238E27FC236}">
                <a16:creationId xmlns:a16="http://schemas.microsoft.com/office/drawing/2014/main" id="{16125E2D-6800-4A65-879B-47C1C7655DDF}"/>
              </a:ext>
            </a:extLst>
          </p:cNvPr>
          <p:cNvSpPr txBox="1"/>
          <p:nvPr/>
        </p:nvSpPr>
        <p:spPr>
          <a:xfrm>
            <a:off x="527443" y="911525"/>
            <a:ext cx="7864138" cy="461665"/>
          </a:xfrm>
          <a:prstGeom prst="rect">
            <a:avLst/>
          </a:prstGeom>
          <a:noFill/>
        </p:spPr>
        <p:txBody>
          <a:bodyPr wrap="square">
            <a:spAutoFit/>
          </a:bodyPr>
          <a:lstStyle/>
          <a:p>
            <a:r>
              <a:rPr lang="ja-JP" altLang="en-US" sz="2400" b="1" dirty="0">
                <a:solidFill>
                  <a:schemeClr val="tx2">
                    <a:lumMod val="75000"/>
                    <a:lumOff val="25000"/>
                  </a:schemeClr>
                </a:solidFill>
                <a:effectLst>
                  <a:outerShdw blurRad="38100" dist="38100" dir="2700000" algn="tl">
                    <a:srgbClr val="000000">
                      <a:alpha val="43137"/>
                    </a:srgbClr>
                  </a:outerShdw>
                </a:effectLst>
              </a:rPr>
              <a:t>③ 損失が小さくなるようにパラメータ修正す</a:t>
            </a:r>
            <a:r>
              <a:rPr lang="ja-JP" altLang="en-US" sz="2400" b="1" dirty="0">
                <a:solidFill>
                  <a:schemeClr val="tx2">
                    <a:lumMod val="75000"/>
                    <a:lumOff val="25000"/>
                  </a:schemeClr>
                </a:solidFill>
              </a:rPr>
              <a:t>る</a:t>
            </a:r>
          </a:p>
        </p:txBody>
      </p:sp>
      <p:cxnSp>
        <p:nvCxnSpPr>
          <p:cNvPr id="9" name="直線矢印コネクタ 8">
            <a:extLst>
              <a:ext uri="{FF2B5EF4-FFF2-40B4-BE49-F238E27FC236}">
                <a16:creationId xmlns:a16="http://schemas.microsoft.com/office/drawing/2014/main" id="{5752DF88-FA4F-41AA-A9BF-516C5D225493}"/>
              </a:ext>
            </a:extLst>
          </p:cNvPr>
          <p:cNvCxnSpPr>
            <a:cxnSpLocks/>
          </p:cNvCxnSpPr>
          <p:nvPr/>
        </p:nvCxnSpPr>
        <p:spPr>
          <a:xfrm>
            <a:off x="1100231" y="6381354"/>
            <a:ext cx="5631178"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4" name="直線矢印コネクタ 13">
            <a:extLst>
              <a:ext uri="{FF2B5EF4-FFF2-40B4-BE49-F238E27FC236}">
                <a16:creationId xmlns:a16="http://schemas.microsoft.com/office/drawing/2014/main" id="{4BD4060C-CE5B-4189-8505-54889F0D46E8}"/>
              </a:ext>
            </a:extLst>
          </p:cNvPr>
          <p:cNvCxnSpPr>
            <a:cxnSpLocks/>
          </p:cNvCxnSpPr>
          <p:nvPr/>
        </p:nvCxnSpPr>
        <p:spPr>
          <a:xfrm flipV="1">
            <a:off x="1381585" y="4051936"/>
            <a:ext cx="0" cy="2413278"/>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5" name="直線コネクタ 14">
            <a:extLst>
              <a:ext uri="{FF2B5EF4-FFF2-40B4-BE49-F238E27FC236}">
                <a16:creationId xmlns:a16="http://schemas.microsoft.com/office/drawing/2014/main" id="{E20480B3-7DFD-4162-A31C-5663FC5C474E}"/>
              </a:ext>
            </a:extLst>
          </p:cNvPr>
          <p:cNvCxnSpPr>
            <a:cxnSpLocks/>
          </p:cNvCxnSpPr>
          <p:nvPr/>
        </p:nvCxnSpPr>
        <p:spPr>
          <a:xfrm>
            <a:off x="2635364" y="6108220"/>
            <a:ext cx="853611" cy="0"/>
          </a:xfrm>
          <a:prstGeom prst="line">
            <a:avLst/>
          </a:prstGeom>
          <a:ln w="19050">
            <a:solidFill>
              <a:srgbClr val="FF0000"/>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6" name="正方形/長方形 15">
            <a:extLst>
              <a:ext uri="{FF2B5EF4-FFF2-40B4-BE49-F238E27FC236}">
                <a16:creationId xmlns:a16="http://schemas.microsoft.com/office/drawing/2014/main" id="{2E778C59-6706-48C9-B189-71A369D80EF3}"/>
              </a:ext>
            </a:extLst>
          </p:cNvPr>
          <p:cNvSpPr/>
          <p:nvPr/>
        </p:nvSpPr>
        <p:spPr>
          <a:xfrm>
            <a:off x="828361" y="4047603"/>
            <a:ext cx="543740" cy="523220"/>
          </a:xfrm>
          <a:prstGeom prst="rect">
            <a:avLst/>
          </a:prstGeom>
        </p:spPr>
        <p:txBody>
          <a:bodyPr wrap="none">
            <a:spAutoFit/>
          </a:bodyPr>
          <a:lstStyle/>
          <a:p>
            <a:pPr algn="ctr"/>
            <a:r>
              <a:rPr lang="ja-JP" altLang="en-US" sz="1400" b="1" dirty="0"/>
              <a:t>誤差</a:t>
            </a:r>
            <a:br>
              <a:rPr lang="en-US" altLang="ja-JP" sz="1400" b="1" dirty="0"/>
            </a:br>
            <a:r>
              <a:rPr lang="en-US" altLang="ja-JP" sz="1400" b="1" dirty="0"/>
              <a:t>(E)</a:t>
            </a:r>
            <a:endParaRPr lang="ja-JP" altLang="en-US" sz="1400" b="1" dirty="0"/>
          </a:p>
        </p:txBody>
      </p:sp>
      <p:sp>
        <p:nvSpPr>
          <p:cNvPr id="17" name="正方形/長方形 16">
            <a:extLst>
              <a:ext uri="{FF2B5EF4-FFF2-40B4-BE49-F238E27FC236}">
                <a16:creationId xmlns:a16="http://schemas.microsoft.com/office/drawing/2014/main" id="{DDEB51DA-A9F2-45E5-BD2F-6A0DD9E80482}"/>
              </a:ext>
            </a:extLst>
          </p:cNvPr>
          <p:cNvSpPr/>
          <p:nvPr/>
        </p:nvSpPr>
        <p:spPr>
          <a:xfrm>
            <a:off x="3722350" y="6387434"/>
            <a:ext cx="2935419" cy="307777"/>
          </a:xfrm>
          <a:prstGeom prst="rect">
            <a:avLst/>
          </a:prstGeom>
        </p:spPr>
        <p:txBody>
          <a:bodyPr wrap="none">
            <a:spAutoFit/>
          </a:bodyPr>
          <a:lstStyle/>
          <a:p>
            <a:r>
              <a:rPr lang="ja-JP" altLang="en-US" sz="1400" b="1" dirty="0"/>
              <a:t>パラメータ </a:t>
            </a:r>
            <a:r>
              <a:rPr lang="en-US" altLang="ja-JP" sz="1400" b="1" dirty="0"/>
              <a:t>(w; </a:t>
            </a:r>
            <a:r>
              <a:rPr lang="ja-JP" altLang="en-US" sz="1400" b="1" dirty="0"/>
              <a:t>エッジのウェイト</a:t>
            </a:r>
            <a:r>
              <a:rPr lang="en-US" altLang="ja-JP" sz="1400" b="1" dirty="0"/>
              <a:t>)</a:t>
            </a:r>
            <a:endParaRPr lang="ja-JP" altLang="en-US" sz="1400" b="1" dirty="0"/>
          </a:p>
        </p:txBody>
      </p:sp>
      <p:cxnSp>
        <p:nvCxnSpPr>
          <p:cNvPr id="18" name="直線矢印コネクタ 17">
            <a:extLst>
              <a:ext uri="{FF2B5EF4-FFF2-40B4-BE49-F238E27FC236}">
                <a16:creationId xmlns:a16="http://schemas.microsoft.com/office/drawing/2014/main" id="{34C0282F-B06E-4F0D-920C-021945371616}"/>
              </a:ext>
            </a:extLst>
          </p:cNvPr>
          <p:cNvCxnSpPr>
            <a:cxnSpLocks/>
          </p:cNvCxnSpPr>
          <p:nvPr/>
        </p:nvCxnSpPr>
        <p:spPr>
          <a:xfrm flipH="1">
            <a:off x="4701209" y="4775307"/>
            <a:ext cx="310201" cy="452116"/>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9" name="吹き出し: 四角形 18">
            <a:extLst>
              <a:ext uri="{FF2B5EF4-FFF2-40B4-BE49-F238E27FC236}">
                <a16:creationId xmlns:a16="http://schemas.microsoft.com/office/drawing/2014/main" id="{165CD712-FC8E-4E1A-AAFA-DC076D6BA958}"/>
              </a:ext>
            </a:extLst>
          </p:cNvPr>
          <p:cNvSpPr/>
          <p:nvPr/>
        </p:nvSpPr>
        <p:spPr>
          <a:xfrm>
            <a:off x="1644606" y="5139262"/>
            <a:ext cx="2518091" cy="369332"/>
          </a:xfrm>
          <a:prstGeom prst="wedgeRectCallout">
            <a:avLst>
              <a:gd name="adj1" fmla="val -1407"/>
              <a:gd name="adj2" fmla="val 171348"/>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b="1" dirty="0">
                <a:solidFill>
                  <a:schemeClr val="tx1"/>
                </a:solidFill>
              </a:rPr>
              <a:t>損失が最小になる点を求める</a:t>
            </a:r>
          </a:p>
        </p:txBody>
      </p:sp>
      <p:sp>
        <p:nvSpPr>
          <p:cNvPr id="21" name="楕円 20">
            <a:extLst>
              <a:ext uri="{FF2B5EF4-FFF2-40B4-BE49-F238E27FC236}">
                <a16:creationId xmlns:a16="http://schemas.microsoft.com/office/drawing/2014/main" id="{F8506D51-2E54-4078-81BD-24B5113D6CA2}"/>
              </a:ext>
            </a:extLst>
          </p:cNvPr>
          <p:cNvSpPr/>
          <p:nvPr/>
        </p:nvSpPr>
        <p:spPr>
          <a:xfrm>
            <a:off x="4458879" y="5227423"/>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918DC5FD-6929-48DC-82FB-AD8D1043A1D6}"/>
              </a:ext>
            </a:extLst>
          </p:cNvPr>
          <p:cNvSpPr/>
          <p:nvPr/>
        </p:nvSpPr>
        <p:spPr>
          <a:xfrm>
            <a:off x="3973927" y="5672990"/>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9F6F310C-F32A-4A7C-ABEE-B130737F7121}"/>
              </a:ext>
            </a:extLst>
          </p:cNvPr>
          <p:cNvSpPr/>
          <p:nvPr/>
        </p:nvSpPr>
        <p:spPr>
          <a:xfrm>
            <a:off x="3488975" y="5917925"/>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87E6896A-EEC7-44D4-95A3-2BB21F606ED6}"/>
              </a:ext>
            </a:extLst>
          </p:cNvPr>
          <p:cNvSpPr/>
          <p:nvPr/>
        </p:nvSpPr>
        <p:spPr>
          <a:xfrm>
            <a:off x="3004023" y="6022466"/>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5" name="吹き出し: 四角形 24">
            <a:extLst>
              <a:ext uri="{FF2B5EF4-FFF2-40B4-BE49-F238E27FC236}">
                <a16:creationId xmlns:a16="http://schemas.microsoft.com/office/drawing/2014/main" id="{97902274-E7DC-4B3B-BDF3-791234490F95}"/>
              </a:ext>
            </a:extLst>
          </p:cNvPr>
          <p:cNvSpPr/>
          <p:nvPr/>
        </p:nvSpPr>
        <p:spPr>
          <a:xfrm>
            <a:off x="5325416" y="3951687"/>
            <a:ext cx="1565206" cy="385180"/>
          </a:xfrm>
          <a:prstGeom prst="wedgeRectCallout">
            <a:avLst>
              <a:gd name="adj1" fmla="val -57036"/>
              <a:gd name="adj2" fmla="val 99104"/>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base"/>
            <a:r>
              <a:rPr kumimoji="1" lang="ja-JP" altLang="en-US" sz="1400" b="1" dirty="0">
                <a:solidFill>
                  <a:schemeClr val="tx1"/>
                </a:solidFill>
              </a:rPr>
              <a:t>初期パラメータ</a:t>
            </a:r>
            <a:endParaRPr kumimoji="1" lang="en-US" altLang="ja-JP" sz="1400" b="1" dirty="0">
              <a:solidFill>
                <a:schemeClr val="tx1"/>
              </a:solidFill>
            </a:endParaRPr>
          </a:p>
        </p:txBody>
      </p:sp>
      <p:sp>
        <p:nvSpPr>
          <p:cNvPr id="26" name="吹き出し: 四角形 25">
            <a:extLst>
              <a:ext uri="{FF2B5EF4-FFF2-40B4-BE49-F238E27FC236}">
                <a16:creationId xmlns:a16="http://schemas.microsoft.com/office/drawing/2014/main" id="{6185BDFA-0A69-459E-A976-8FA60204786B}"/>
              </a:ext>
            </a:extLst>
          </p:cNvPr>
          <p:cNvSpPr/>
          <p:nvPr/>
        </p:nvSpPr>
        <p:spPr>
          <a:xfrm>
            <a:off x="4991643" y="5350948"/>
            <a:ext cx="1958351" cy="493550"/>
          </a:xfrm>
          <a:prstGeom prst="wedgeRectCallout">
            <a:avLst>
              <a:gd name="adj1" fmla="val -53774"/>
              <a:gd name="adj2" fmla="val -93925"/>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base"/>
            <a:r>
              <a:rPr kumimoji="1" lang="ja-JP" altLang="en-US" sz="1400" b="1" dirty="0">
                <a:solidFill>
                  <a:schemeClr val="tx1"/>
                </a:solidFill>
              </a:rPr>
              <a:t>勾配の逆方向に対して少しだけ移動</a:t>
            </a:r>
          </a:p>
        </p:txBody>
      </p:sp>
      <p:cxnSp>
        <p:nvCxnSpPr>
          <p:cNvPr id="27" name="直線矢印コネクタ 26">
            <a:extLst>
              <a:ext uri="{FF2B5EF4-FFF2-40B4-BE49-F238E27FC236}">
                <a16:creationId xmlns:a16="http://schemas.microsoft.com/office/drawing/2014/main" id="{53B58503-41A8-4A07-85EE-22C98A04E40F}"/>
              </a:ext>
            </a:extLst>
          </p:cNvPr>
          <p:cNvCxnSpPr>
            <a:cxnSpLocks/>
          </p:cNvCxnSpPr>
          <p:nvPr/>
        </p:nvCxnSpPr>
        <p:spPr>
          <a:xfrm flipH="1">
            <a:off x="4192433" y="5448806"/>
            <a:ext cx="333312" cy="309938"/>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898B1599-CD43-4855-B79B-452FBD58E2A3}"/>
              </a:ext>
            </a:extLst>
          </p:cNvPr>
          <p:cNvCxnSpPr>
            <a:cxnSpLocks/>
          </p:cNvCxnSpPr>
          <p:nvPr/>
        </p:nvCxnSpPr>
        <p:spPr>
          <a:xfrm flipH="1">
            <a:off x="3667996" y="5894373"/>
            <a:ext cx="335171" cy="180920"/>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9" name="直線矢印コネクタ 28">
            <a:extLst>
              <a:ext uri="{FF2B5EF4-FFF2-40B4-BE49-F238E27FC236}">
                <a16:creationId xmlns:a16="http://schemas.microsoft.com/office/drawing/2014/main" id="{945E0D83-B8EB-4695-BC81-0677E3125E06}"/>
              </a:ext>
            </a:extLst>
          </p:cNvPr>
          <p:cNvCxnSpPr>
            <a:cxnSpLocks/>
          </p:cNvCxnSpPr>
          <p:nvPr/>
        </p:nvCxnSpPr>
        <p:spPr>
          <a:xfrm flipH="1">
            <a:off x="3175531" y="6153305"/>
            <a:ext cx="330665" cy="37457"/>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0" name="直線コネクタ 29">
            <a:extLst>
              <a:ext uri="{FF2B5EF4-FFF2-40B4-BE49-F238E27FC236}">
                <a16:creationId xmlns:a16="http://schemas.microsoft.com/office/drawing/2014/main" id="{ECCA36B7-92F3-4804-8E35-9F1893E0B0D8}"/>
              </a:ext>
            </a:extLst>
          </p:cNvPr>
          <p:cNvCxnSpPr>
            <a:cxnSpLocks/>
          </p:cNvCxnSpPr>
          <p:nvPr/>
        </p:nvCxnSpPr>
        <p:spPr>
          <a:xfrm flipV="1">
            <a:off x="4856309" y="4245301"/>
            <a:ext cx="338899" cy="686992"/>
          </a:xfrm>
          <a:prstGeom prst="line">
            <a:avLst/>
          </a:prstGeom>
          <a:ln w="19050">
            <a:solidFill>
              <a:srgbClr val="FF0000"/>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1" name="楕円 30">
            <a:extLst>
              <a:ext uri="{FF2B5EF4-FFF2-40B4-BE49-F238E27FC236}">
                <a16:creationId xmlns:a16="http://schemas.microsoft.com/office/drawing/2014/main" id="{71DD146F-ACC3-4E65-94A7-85AC7B5E271E}"/>
              </a:ext>
            </a:extLst>
          </p:cNvPr>
          <p:cNvSpPr/>
          <p:nvPr/>
        </p:nvSpPr>
        <p:spPr>
          <a:xfrm>
            <a:off x="4943831" y="4492520"/>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E7262873-9BA0-4337-8268-27F547ADAD85}"/>
                  </a:ext>
                </a:extLst>
              </p:cNvPr>
              <p:cNvSpPr/>
              <p:nvPr/>
            </p:nvSpPr>
            <p:spPr>
              <a:xfrm>
                <a:off x="9411994" y="4488863"/>
                <a:ext cx="1390124" cy="499560"/>
              </a:xfrm>
              <a:prstGeom prst="rect">
                <a:avLst/>
              </a:prstGeom>
            </p:spPr>
            <p:txBody>
              <a:bodyPr wrap="none">
                <a:spAutoFit/>
              </a:bodyPr>
              <a:lstStyle/>
              <a:p>
                <a:r>
                  <a:rPr kumimoji="1" lang="ja-JP" altLang="en-US" sz="1400" b="1" dirty="0"/>
                  <a:t>勾配計算</a:t>
                </a:r>
                <a14:m>
                  <m:oMath xmlns:m="http://schemas.openxmlformats.org/officeDocument/2006/math">
                    <m:r>
                      <a:rPr kumimoji="1" lang="en-US" altLang="ja-JP" b="1" i="1">
                        <a:latin typeface="Cambria Math" panose="02040503050406030204" pitchFamily="18" charset="0"/>
                      </a:rPr>
                      <m:t>=</m:t>
                    </m:r>
                    <m:f>
                      <m:fPr>
                        <m:ctrlPr>
                          <a:rPr kumimoji="1" lang="en-US" altLang="ja-JP" b="1" i="1">
                            <a:latin typeface="Cambria Math" panose="02040503050406030204" pitchFamily="18" charset="0"/>
                          </a:rPr>
                        </m:ctrlPr>
                      </m:fPr>
                      <m:num>
                        <m:r>
                          <a:rPr kumimoji="1" lang="ja-JP" altLang="en-US" b="1" i="1">
                            <a:latin typeface="Cambria Math" panose="02040503050406030204" pitchFamily="18" charset="0"/>
                          </a:rPr>
                          <m:t>𝝏</m:t>
                        </m:r>
                        <m:r>
                          <a:rPr kumimoji="1" lang="en-US" altLang="ja-JP" b="1" i="1" smtClean="0">
                            <a:latin typeface="Cambria Math" panose="02040503050406030204" pitchFamily="18" charset="0"/>
                          </a:rPr>
                          <m:t>𝒆</m:t>
                        </m:r>
                      </m:num>
                      <m:den>
                        <m:r>
                          <a:rPr kumimoji="1" lang="ja-JP" altLang="en-US" b="1" i="1">
                            <a:latin typeface="Cambria Math" panose="02040503050406030204" pitchFamily="18" charset="0"/>
                          </a:rPr>
                          <m:t>𝝏</m:t>
                        </m:r>
                        <m:r>
                          <a:rPr kumimoji="1" lang="en-US" altLang="ja-JP" b="1" i="1">
                            <a:latin typeface="Cambria Math" panose="02040503050406030204" pitchFamily="18" charset="0"/>
                          </a:rPr>
                          <m:t>𝒘</m:t>
                        </m:r>
                      </m:den>
                    </m:f>
                  </m:oMath>
                </a14:m>
                <a:endParaRPr lang="ja-JP" altLang="en-US" sz="1400" b="1" dirty="0"/>
              </a:p>
            </p:txBody>
          </p:sp>
        </mc:Choice>
        <mc:Fallback xmlns="">
          <p:sp>
            <p:nvSpPr>
              <p:cNvPr id="32" name="正方形/長方形 31">
                <a:extLst>
                  <a:ext uri="{FF2B5EF4-FFF2-40B4-BE49-F238E27FC236}">
                    <a16:creationId xmlns:a16="http://schemas.microsoft.com/office/drawing/2014/main" id="{E7262873-9BA0-4337-8268-27F547ADAD85}"/>
                  </a:ext>
                </a:extLst>
              </p:cNvPr>
              <p:cNvSpPr>
                <a:spLocks noRot="1" noChangeAspect="1" noMove="1" noResize="1" noEditPoints="1" noAdjustHandles="1" noChangeArrowheads="1" noChangeShapeType="1" noTextEdit="1"/>
              </p:cNvSpPr>
              <p:nvPr/>
            </p:nvSpPr>
            <p:spPr>
              <a:xfrm>
                <a:off x="9411994" y="4488863"/>
                <a:ext cx="1390124" cy="499560"/>
              </a:xfrm>
              <a:prstGeom prst="rect">
                <a:avLst/>
              </a:prstGeom>
              <a:blipFill>
                <a:blip r:embed="rId4"/>
                <a:stretch>
                  <a:fillRect l="-1316" b="-2439"/>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E8711476-8997-4D69-93A0-FBBD9D5BB767}"/>
              </a:ext>
            </a:extLst>
          </p:cNvPr>
          <p:cNvSpPr txBox="1"/>
          <p:nvPr/>
        </p:nvSpPr>
        <p:spPr>
          <a:xfrm>
            <a:off x="9064310" y="4030954"/>
            <a:ext cx="2353386" cy="738664"/>
          </a:xfrm>
          <a:prstGeom prst="rect">
            <a:avLst/>
          </a:prstGeom>
          <a:noFill/>
          <a:ln>
            <a:noFill/>
          </a:ln>
        </p:spPr>
        <p:txBody>
          <a:bodyPr wrap="square" rtlCol="0">
            <a:spAutoFit/>
          </a:bodyPr>
          <a:lstStyle/>
          <a:p>
            <a:pPr defTabSz="914400" fontAlgn="base">
              <a:spcBef>
                <a:spcPct val="0"/>
              </a:spcBef>
              <a:spcAft>
                <a:spcPct val="0"/>
              </a:spcAft>
            </a:pPr>
            <a:r>
              <a:rPr kumimoji="1" lang="ja-JP" altLang="en-US" sz="1400" b="1" dirty="0">
                <a:solidFill>
                  <a:srgbClr val="000000"/>
                </a:solidFill>
                <a:latin typeface="+mn-ea"/>
              </a:rPr>
              <a:t>勾配計算はウェイト</a:t>
            </a:r>
            <a:r>
              <a:rPr kumimoji="1" lang="en-US" altLang="ja-JP" sz="1400" b="1" dirty="0">
                <a:solidFill>
                  <a:srgbClr val="000000"/>
                </a:solidFill>
                <a:latin typeface="+mn-ea"/>
              </a:rPr>
              <a:t>w</a:t>
            </a:r>
            <a:r>
              <a:rPr kumimoji="1" lang="ja-JP" altLang="en-US" sz="1400" b="1" dirty="0">
                <a:solidFill>
                  <a:srgbClr val="000000"/>
                </a:solidFill>
                <a:latin typeface="+mn-ea"/>
              </a:rPr>
              <a:t>を使って</a:t>
            </a:r>
            <a:endParaRPr kumimoji="1" lang="en-US" altLang="ja-JP" sz="1400" b="1" dirty="0">
              <a:solidFill>
                <a:srgbClr val="000000"/>
              </a:solidFill>
              <a:latin typeface="+mn-ea"/>
            </a:endParaRPr>
          </a:p>
          <a:p>
            <a:pPr defTabSz="914400" fontAlgn="base">
              <a:spcBef>
                <a:spcPct val="0"/>
              </a:spcBef>
              <a:spcAft>
                <a:spcPct val="0"/>
              </a:spcAft>
            </a:pPr>
            <a:r>
              <a:rPr kumimoji="1" lang="ja-JP" altLang="en-US" sz="1400" b="1" dirty="0">
                <a:solidFill>
                  <a:srgbClr val="000000"/>
                </a:solidFill>
                <a:latin typeface="+mn-ea"/>
              </a:rPr>
              <a:t>偏微分。</a:t>
            </a:r>
          </a:p>
        </p:txBody>
      </p:sp>
      <p:sp>
        <p:nvSpPr>
          <p:cNvPr id="33" name="テキスト ボックス 32">
            <a:extLst>
              <a:ext uri="{FF2B5EF4-FFF2-40B4-BE49-F238E27FC236}">
                <a16:creationId xmlns:a16="http://schemas.microsoft.com/office/drawing/2014/main" id="{7BF23647-6B7F-4C89-85A0-E57398813831}"/>
              </a:ext>
            </a:extLst>
          </p:cNvPr>
          <p:cNvSpPr txBox="1"/>
          <p:nvPr/>
        </p:nvSpPr>
        <p:spPr>
          <a:xfrm>
            <a:off x="9085296" y="5012083"/>
            <a:ext cx="2353386" cy="1169551"/>
          </a:xfrm>
          <a:prstGeom prst="rect">
            <a:avLst/>
          </a:prstGeom>
          <a:noFill/>
        </p:spPr>
        <p:txBody>
          <a:bodyPr wrap="square" rtlCol="0">
            <a:spAutoFit/>
          </a:bodyPr>
          <a:lstStyle/>
          <a:p>
            <a:pPr defTabSz="914400" fontAlgn="base">
              <a:spcBef>
                <a:spcPct val="0"/>
              </a:spcBef>
              <a:spcAft>
                <a:spcPct val="0"/>
              </a:spcAft>
            </a:pPr>
            <a:r>
              <a:rPr kumimoji="1" lang="ja-JP" altLang="en-US" sz="1400" b="1" dirty="0">
                <a:solidFill>
                  <a:srgbClr val="000000"/>
                </a:solidFill>
                <a:latin typeface="+mn-ea"/>
              </a:rPr>
              <a:t>全体的な関数の形はわからないが、</a:t>
            </a:r>
            <a:r>
              <a:rPr kumimoji="1" lang="en-US" altLang="ja-JP" sz="1400" b="1" dirty="0">
                <a:solidFill>
                  <a:srgbClr val="000000"/>
                </a:solidFill>
                <a:latin typeface="+mn-ea"/>
              </a:rPr>
              <a:t>+,-</a:t>
            </a:r>
            <a:r>
              <a:rPr kumimoji="1" lang="ja-JP" altLang="en-US" sz="1400" b="1" dirty="0">
                <a:solidFill>
                  <a:srgbClr val="000000"/>
                </a:solidFill>
                <a:latin typeface="+mn-ea"/>
              </a:rPr>
              <a:t>どちらの方向へ動かせば最小になりそうかは足元の傾きで判断できる。</a:t>
            </a:r>
          </a:p>
        </p:txBody>
      </p:sp>
      <p:pic>
        <p:nvPicPr>
          <p:cNvPr id="7" name="図 6" descr="食品, 時計 が含まれている画像&#10;&#10;自動的に生成された説明">
            <a:extLst>
              <a:ext uri="{FF2B5EF4-FFF2-40B4-BE49-F238E27FC236}">
                <a16:creationId xmlns:a16="http://schemas.microsoft.com/office/drawing/2014/main" id="{32DD406A-6BED-4127-94F7-D67F3E7580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9388" y="4103207"/>
            <a:ext cx="1251167" cy="1251167"/>
          </a:xfrm>
          <a:prstGeom prst="rect">
            <a:avLst/>
          </a:prstGeom>
        </p:spPr>
      </p:pic>
      <p:cxnSp>
        <p:nvCxnSpPr>
          <p:cNvPr id="37" name="直線コネクタ 36">
            <a:extLst>
              <a:ext uri="{FF2B5EF4-FFF2-40B4-BE49-F238E27FC236}">
                <a16:creationId xmlns:a16="http://schemas.microsoft.com/office/drawing/2014/main" id="{899687EF-DB79-4DE6-A226-15A3E90192CA}"/>
              </a:ext>
            </a:extLst>
          </p:cNvPr>
          <p:cNvCxnSpPr>
            <a:stCxn id="7" idx="3"/>
          </p:cNvCxnSpPr>
          <p:nvPr/>
        </p:nvCxnSpPr>
        <p:spPr>
          <a:xfrm flipH="1">
            <a:off x="7602584" y="4728791"/>
            <a:ext cx="1067971" cy="1125752"/>
          </a:xfrm>
          <a:prstGeom prst="line">
            <a:avLst/>
          </a:prstGeom>
          <a:ln w="47625">
            <a:solidFill>
              <a:srgbClr val="F36C37"/>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9" name="直線矢印コネクタ 38">
            <a:extLst>
              <a:ext uri="{FF2B5EF4-FFF2-40B4-BE49-F238E27FC236}">
                <a16:creationId xmlns:a16="http://schemas.microsoft.com/office/drawing/2014/main" id="{46D48359-126C-4A81-ADBF-B1A229D6CD9E}"/>
              </a:ext>
            </a:extLst>
          </p:cNvPr>
          <p:cNvCxnSpPr/>
          <p:nvPr/>
        </p:nvCxnSpPr>
        <p:spPr>
          <a:xfrm flipH="1">
            <a:off x="7489373" y="5291667"/>
            <a:ext cx="330925" cy="312726"/>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41" name="吹き出し: 円形 40">
            <a:extLst>
              <a:ext uri="{FF2B5EF4-FFF2-40B4-BE49-F238E27FC236}">
                <a16:creationId xmlns:a16="http://schemas.microsoft.com/office/drawing/2014/main" id="{11550367-60CF-48FF-ACF1-59075753B762}"/>
              </a:ext>
            </a:extLst>
          </p:cNvPr>
          <p:cNvSpPr/>
          <p:nvPr/>
        </p:nvSpPr>
        <p:spPr>
          <a:xfrm>
            <a:off x="6878780" y="6067760"/>
            <a:ext cx="3115832" cy="609619"/>
          </a:xfrm>
          <a:prstGeom prst="wedgeEllipseCallout">
            <a:avLst>
              <a:gd name="adj1" fmla="val -11809"/>
              <a:gd name="adj2" fmla="val -128922"/>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100" dirty="0">
                <a:latin typeface="BIZ UDPゴシック" panose="020B0400000000000000" pitchFamily="50" charset="-128"/>
                <a:ea typeface="BIZ UDPゴシック" panose="020B0400000000000000" pitchFamily="50" charset="-128"/>
              </a:rPr>
              <a:t>全体像はわからない、</a:t>
            </a:r>
            <a:endParaRPr kumimoji="1" lang="en-US" altLang="ja-JP" sz="1100" dirty="0">
              <a:latin typeface="BIZ UDPゴシック" panose="020B0400000000000000" pitchFamily="50" charset="-128"/>
              <a:ea typeface="BIZ UDPゴシック" panose="020B0400000000000000" pitchFamily="50" charset="-128"/>
            </a:endParaRPr>
          </a:p>
          <a:p>
            <a:pPr algn="ctr"/>
            <a:r>
              <a:rPr kumimoji="1" lang="ja-JP" altLang="en-US" sz="1100" dirty="0">
                <a:latin typeface="BIZ UDPゴシック" panose="020B0400000000000000" pitchFamily="50" charset="-128"/>
                <a:ea typeface="BIZ UDPゴシック" panose="020B0400000000000000" pitchFamily="50" charset="-128"/>
              </a:rPr>
              <a:t>足元の傾きは分かる。</a:t>
            </a:r>
          </a:p>
        </p:txBody>
      </p:sp>
    </p:spTree>
    <p:extLst>
      <p:ext uri="{BB962C8B-B14F-4D97-AF65-F5344CB8AC3E}">
        <p14:creationId xmlns:p14="http://schemas.microsoft.com/office/powerpoint/2010/main" val="10314867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FCC4D8-5931-4F70-82B3-CB052A3A69CB}"/>
              </a:ext>
            </a:extLst>
          </p:cNvPr>
          <p:cNvSpPr>
            <a:spLocks noGrp="1"/>
          </p:cNvSpPr>
          <p:nvPr>
            <p:ph type="title"/>
          </p:nvPr>
        </p:nvSpPr>
        <p:spPr/>
        <p:txBody>
          <a:bodyPr/>
          <a:lstStyle/>
          <a:p>
            <a:r>
              <a:rPr kumimoji="1" lang="en-US" altLang="ja-JP" dirty="0"/>
              <a:t>6-1-7.</a:t>
            </a:r>
            <a:r>
              <a:rPr kumimoji="1" lang="ja-JP" altLang="en-US" dirty="0"/>
              <a:t>ニューラルネットワークの仕組み⑤</a:t>
            </a:r>
          </a:p>
        </p:txBody>
      </p:sp>
      <p:sp>
        <p:nvSpPr>
          <p:cNvPr id="3" name="スライド番号プレースホルダー 2">
            <a:extLst>
              <a:ext uri="{FF2B5EF4-FFF2-40B4-BE49-F238E27FC236}">
                <a16:creationId xmlns:a16="http://schemas.microsoft.com/office/drawing/2014/main" id="{68279B4D-E6F8-4E27-B001-43DB28EEA0DC}"/>
              </a:ext>
            </a:extLst>
          </p:cNvPr>
          <p:cNvSpPr>
            <a:spLocks noGrp="1"/>
          </p:cNvSpPr>
          <p:nvPr>
            <p:ph type="sldNum" sz="quarter" idx="10"/>
          </p:nvPr>
        </p:nvSpPr>
        <p:spPr/>
        <p:txBody>
          <a:bodyPr/>
          <a:lstStyle/>
          <a:p>
            <a:fld id="{5D750650-B10A-47BF-93C2-E1678438B37A}" type="slidenum">
              <a:rPr lang="en-US" altLang="ja-JP" smtClean="0"/>
              <a:pPr/>
              <a:t>252</a:t>
            </a:fld>
            <a:endParaRPr lang="en-US" altLang="ja-JP" dirty="0"/>
          </a:p>
        </p:txBody>
      </p:sp>
      <p:sp>
        <p:nvSpPr>
          <p:cNvPr id="4" name="テキスト ボックス 3">
            <a:extLst>
              <a:ext uri="{FF2B5EF4-FFF2-40B4-BE49-F238E27FC236}">
                <a16:creationId xmlns:a16="http://schemas.microsoft.com/office/drawing/2014/main" id="{2589A88F-12DF-42B1-8898-CB652626FBE0}"/>
              </a:ext>
            </a:extLst>
          </p:cNvPr>
          <p:cNvSpPr txBox="1"/>
          <p:nvPr/>
        </p:nvSpPr>
        <p:spPr>
          <a:xfrm>
            <a:off x="601484" y="1416329"/>
            <a:ext cx="10998926" cy="791755"/>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以上の処理を、損失が最小になるように何度も繰り返すと、</a:t>
            </a:r>
            <a:endParaRPr lang="en-US" altLang="ja-JP" sz="1800" dirty="0"/>
          </a:p>
          <a:p>
            <a:pPr>
              <a:lnSpc>
                <a:spcPct val="130000"/>
              </a:lnSpc>
            </a:pPr>
            <a:r>
              <a:rPr lang="ja-JP" altLang="en-US" sz="1800" dirty="0"/>
              <a:t>徐々にデータの特徴を捉えて予測ができるようになっていきます。</a:t>
            </a:r>
          </a:p>
        </p:txBody>
      </p:sp>
      <p:sp>
        <p:nvSpPr>
          <p:cNvPr id="9" name="正方形/長方形 8">
            <a:extLst>
              <a:ext uri="{FF2B5EF4-FFF2-40B4-BE49-F238E27FC236}">
                <a16:creationId xmlns:a16="http://schemas.microsoft.com/office/drawing/2014/main" id="{9DCD3F74-C69B-4840-AFAD-A7E1F9B6CC01}"/>
              </a:ext>
            </a:extLst>
          </p:cNvPr>
          <p:cNvSpPr/>
          <p:nvPr/>
        </p:nvSpPr>
        <p:spPr>
          <a:xfrm>
            <a:off x="1341494" y="3852740"/>
            <a:ext cx="800219" cy="338554"/>
          </a:xfrm>
          <a:prstGeom prst="rect">
            <a:avLst/>
          </a:prstGeom>
        </p:spPr>
        <p:txBody>
          <a:bodyPr wrap="none">
            <a:spAutoFit/>
          </a:bodyPr>
          <a:lstStyle/>
          <a:p>
            <a:r>
              <a:rPr lang="ja-JP" altLang="en-US" sz="1600" b="1" dirty="0">
                <a:solidFill>
                  <a:srgbClr val="00879E"/>
                </a:solidFill>
              </a:rPr>
              <a:t>学習前</a:t>
            </a:r>
          </a:p>
        </p:txBody>
      </p:sp>
      <p:sp>
        <p:nvSpPr>
          <p:cNvPr id="10" name="正方形/長方形 9">
            <a:extLst>
              <a:ext uri="{FF2B5EF4-FFF2-40B4-BE49-F238E27FC236}">
                <a16:creationId xmlns:a16="http://schemas.microsoft.com/office/drawing/2014/main" id="{35517589-BFFC-4FB6-BA5F-922881E666BC}"/>
              </a:ext>
            </a:extLst>
          </p:cNvPr>
          <p:cNvSpPr/>
          <p:nvPr/>
        </p:nvSpPr>
        <p:spPr>
          <a:xfrm>
            <a:off x="1880035" y="3599815"/>
            <a:ext cx="800219" cy="276999"/>
          </a:xfrm>
          <a:prstGeom prst="rect">
            <a:avLst/>
          </a:prstGeom>
        </p:spPr>
        <p:txBody>
          <a:bodyPr wrap="none">
            <a:spAutoFit/>
          </a:bodyPr>
          <a:lstStyle/>
          <a:p>
            <a:pPr algn="ctr"/>
            <a:r>
              <a:rPr lang="ja-JP" altLang="en-US" sz="1200" dirty="0"/>
              <a:t>説明変数</a:t>
            </a:r>
          </a:p>
        </p:txBody>
      </p:sp>
      <p:grpSp>
        <p:nvGrpSpPr>
          <p:cNvPr id="11" name="グループ化 10">
            <a:extLst>
              <a:ext uri="{FF2B5EF4-FFF2-40B4-BE49-F238E27FC236}">
                <a16:creationId xmlns:a16="http://schemas.microsoft.com/office/drawing/2014/main" id="{D6A25B82-ED64-4C14-9FE7-03E189036FDE}"/>
              </a:ext>
            </a:extLst>
          </p:cNvPr>
          <p:cNvGrpSpPr/>
          <p:nvPr/>
        </p:nvGrpSpPr>
        <p:grpSpPr>
          <a:xfrm>
            <a:off x="368581" y="2264902"/>
            <a:ext cx="2323912" cy="1445565"/>
            <a:chOff x="4674753" y="4779725"/>
            <a:chExt cx="2603424" cy="1619434"/>
          </a:xfrm>
        </p:grpSpPr>
        <p:cxnSp>
          <p:nvCxnSpPr>
            <p:cNvPr id="13" name="直線矢印コネクタ 12">
              <a:extLst>
                <a:ext uri="{FF2B5EF4-FFF2-40B4-BE49-F238E27FC236}">
                  <a16:creationId xmlns:a16="http://schemas.microsoft.com/office/drawing/2014/main" id="{26EDC3E8-98DB-418E-9AC4-1D5730012E99}"/>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4" name="直線矢印コネクタ 13">
              <a:extLst>
                <a:ext uri="{FF2B5EF4-FFF2-40B4-BE49-F238E27FC236}">
                  <a16:creationId xmlns:a16="http://schemas.microsoft.com/office/drawing/2014/main" id="{B4206AB0-32BA-42B6-8444-8D9BA3416CB2}"/>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5" name="楕円 14">
              <a:extLst>
                <a:ext uri="{FF2B5EF4-FFF2-40B4-BE49-F238E27FC236}">
                  <a16:creationId xmlns:a16="http://schemas.microsoft.com/office/drawing/2014/main" id="{C410B329-64AF-4927-9C01-AAF03A04839F}"/>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1A252CF1-3573-4CE5-9488-B5749777896F}"/>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CCFAD108-5D43-4C51-855C-E21430F5E6B7}"/>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9C8270FC-D72B-4EA0-93F1-F69587E4A213}"/>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B26CC314-6706-4280-BDCA-986BF3700DC2}"/>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B81A65C6-BA09-45D5-9AA1-410BD0810D69}"/>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C1BCBAD2-0739-4797-B26B-B9C895C3D2DD}"/>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BE5A2F3F-067B-4925-8105-329F6F75F610}"/>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0BEC2016-3133-4158-BF51-BD1FF3B0DD18}"/>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230C2033-A66F-49F9-AB03-AD3E8C647DEF}"/>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0525C560-1DA9-4553-ACD3-892C60353EB0}"/>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164F881B-B8AE-4DEB-8A8A-4D7C0AD6275E}"/>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F410F6EB-7E6E-4C50-9D0D-156C70D83F1E}"/>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D32127F6-C12A-4525-B990-1BE47F93005C}"/>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DDEE1F47-3EC7-4DD1-9267-D522DC4637F1}"/>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0345A2AE-5363-4418-BCA0-E476350FC808}"/>
                </a:ext>
              </a:extLst>
            </p:cNvPr>
            <p:cNvSpPr/>
            <p:nvPr/>
          </p:nvSpPr>
          <p:spPr>
            <a:xfrm>
              <a:off x="4674753" y="4779725"/>
              <a:ext cx="413754" cy="793029"/>
            </a:xfrm>
            <a:prstGeom prst="rect">
              <a:avLst/>
            </a:prstGeom>
          </p:spPr>
          <p:txBody>
            <a:bodyPr vert="eaVert" wrap="none">
              <a:spAutoFit/>
            </a:bodyPr>
            <a:lstStyle/>
            <a:p>
              <a:pPr algn="ctr"/>
              <a:r>
                <a:rPr lang="ja-JP" altLang="en-US" sz="1200" dirty="0"/>
                <a:t>目的変数</a:t>
              </a:r>
            </a:p>
          </p:txBody>
        </p:sp>
      </p:grpSp>
      <p:sp>
        <p:nvSpPr>
          <p:cNvPr id="88" name="フリーフォーム: 図形 87">
            <a:extLst>
              <a:ext uri="{FF2B5EF4-FFF2-40B4-BE49-F238E27FC236}">
                <a16:creationId xmlns:a16="http://schemas.microsoft.com/office/drawing/2014/main" id="{4CB8A23D-C2F0-4E54-A670-2A1E36A12151}"/>
              </a:ext>
            </a:extLst>
          </p:cNvPr>
          <p:cNvSpPr/>
          <p:nvPr/>
        </p:nvSpPr>
        <p:spPr>
          <a:xfrm>
            <a:off x="792480" y="3335383"/>
            <a:ext cx="1767840" cy="165463"/>
          </a:xfrm>
          <a:custGeom>
            <a:avLst/>
            <a:gdLst>
              <a:gd name="connsiteX0" fmla="*/ 0 w 1767840"/>
              <a:gd name="connsiteY0" fmla="*/ 165463 h 165463"/>
              <a:gd name="connsiteX1" fmla="*/ 513806 w 1767840"/>
              <a:gd name="connsiteY1" fmla="*/ 8708 h 165463"/>
              <a:gd name="connsiteX2" fmla="*/ 1210491 w 1767840"/>
              <a:gd name="connsiteY2" fmla="*/ 104503 h 165463"/>
              <a:gd name="connsiteX3" fmla="*/ 1767840 w 1767840"/>
              <a:gd name="connsiteY3" fmla="*/ 0 h 165463"/>
            </a:gdLst>
            <a:ahLst/>
            <a:cxnLst>
              <a:cxn ang="0">
                <a:pos x="connsiteX0" y="connsiteY0"/>
              </a:cxn>
              <a:cxn ang="0">
                <a:pos x="connsiteX1" y="connsiteY1"/>
              </a:cxn>
              <a:cxn ang="0">
                <a:pos x="connsiteX2" y="connsiteY2"/>
              </a:cxn>
              <a:cxn ang="0">
                <a:pos x="connsiteX3" y="connsiteY3"/>
              </a:cxn>
            </a:cxnLst>
            <a:rect l="l" t="t" r="r" b="b"/>
            <a:pathLst>
              <a:path w="1767840" h="165463">
                <a:moveTo>
                  <a:pt x="0" y="165463"/>
                </a:moveTo>
                <a:cubicBezTo>
                  <a:pt x="156029" y="92165"/>
                  <a:pt x="312058" y="18868"/>
                  <a:pt x="513806" y="8708"/>
                </a:cubicBezTo>
                <a:cubicBezTo>
                  <a:pt x="715554" y="-1452"/>
                  <a:pt x="1001485" y="105954"/>
                  <a:pt x="1210491" y="104503"/>
                </a:cubicBezTo>
                <a:cubicBezTo>
                  <a:pt x="1419497" y="103052"/>
                  <a:pt x="1593668" y="51526"/>
                  <a:pt x="1767840"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a:extLst>
              <a:ext uri="{FF2B5EF4-FFF2-40B4-BE49-F238E27FC236}">
                <a16:creationId xmlns:a16="http://schemas.microsoft.com/office/drawing/2014/main" id="{E60B9224-3318-42BE-805F-584328D970DA}"/>
              </a:ext>
            </a:extLst>
          </p:cNvPr>
          <p:cNvSpPr/>
          <p:nvPr/>
        </p:nvSpPr>
        <p:spPr>
          <a:xfrm>
            <a:off x="4540053" y="3844821"/>
            <a:ext cx="1210588" cy="338554"/>
          </a:xfrm>
          <a:prstGeom prst="rect">
            <a:avLst/>
          </a:prstGeom>
        </p:spPr>
        <p:txBody>
          <a:bodyPr wrap="none">
            <a:spAutoFit/>
          </a:bodyPr>
          <a:lstStyle/>
          <a:p>
            <a:r>
              <a:rPr lang="ja-JP" altLang="en-US" sz="1600" b="1" dirty="0">
                <a:solidFill>
                  <a:srgbClr val="00879E"/>
                </a:solidFill>
              </a:rPr>
              <a:t>何度か学習</a:t>
            </a:r>
          </a:p>
        </p:txBody>
      </p:sp>
      <p:sp>
        <p:nvSpPr>
          <p:cNvPr id="90" name="正方形/長方形 89">
            <a:extLst>
              <a:ext uri="{FF2B5EF4-FFF2-40B4-BE49-F238E27FC236}">
                <a16:creationId xmlns:a16="http://schemas.microsoft.com/office/drawing/2014/main" id="{37286110-749B-48D6-8BF0-4B429AD0CB82}"/>
              </a:ext>
            </a:extLst>
          </p:cNvPr>
          <p:cNvSpPr/>
          <p:nvPr/>
        </p:nvSpPr>
        <p:spPr>
          <a:xfrm>
            <a:off x="5251719" y="3617803"/>
            <a:ext cx="800219" cy="276999"/>
          </a:xfrm>
          <a:prstGeom prst="rect">
            <a:avLst/>
          </a:prstGeom>
        </p:spPr>
        <p:txBody>
          <a:bodyPr wrap="none">
            <a:spAutoFit/>
          </a:bodyPr>
          <a:lstStyle/>
          <a:p>
            <a:pPr algn="ctr"/>
            <a:r>
              <a:rPr lang="ja-JP" altLang="en-US" sz="1200" dirty="0"/>
              <a:t>説明変数</a:t>
            </a:r>
          </a:p>
        </p:txBody>
      </p:sp>
      <p:grpSp>
        <p:nvGrpSpPr>
          <p:cNvPr id="91" name="グループ化 90">
            <a:extLst>
              <a:ext uri="{FF2B5EF4-FFF2-40B4-BE49-F238E27FC236}">
                <a16:creationId xmlns:a16="http://schemas.microsoft.com/office/drawing/2014/main" id="{85252B83-12B0-414E-A748-848F978EA9C1}"/>
              </a:ext>
            </a:extLst>
          </p:cNvPr>
          <p:cNvGrpSpPr/>
          <p:nvPr/>
        </p:nvGrpSpPr>
        <p:grpSpPr>
          <a:xfrm>
            <a:off x="3740265" y="2282890"/>
            <a:ext cx="2323912" cy="1445565"/>
            <a:chOff x="4674753" y="4779725"/>
            <a:chExt cx="2603424" cy="1619434"/>
          </a:xfrm>
        </p:grpSpPr>
        <p:cxnSp>
          <p:nvCxnSpPr>
            <p:cNvPr id="92" name="直線矢印コネクタ 91">
              <a:extLst>
                <a:ext uri="{FF2B5EF4-FFF2-40B4-BE49-F238E27FC236}">
                  <a16:creationId xmlns:a16="http://schemas.microsoft.com/office/drawing/2014/main" id="{C4E01E9C-E09C-4FF9-B08A-1E425BC80027}"/>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93" name="直線矢印コネクタ 92">
              <a:extLst>
                <a:ext uri="{FF2B5EF4-FFF2-40B4-BE49-F238E27FC236}">
                  <a16:creationId xmlns:a16="http://schemas.microsoft.com/office/drawing/2014/main" id="{E3C3BF62-E4AA-40E6-8726-77676D1B528E}"/>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94" name="楕円 93">
              <a:extLst>
                <a:ext uri="{FF2B5EF4-FFF2-40B4-BE49-F238E27FC236}">
                  <a16:creationId xmlns:a16="http://schemas.microsoft.com/office/drawing/2014/main" id="{6C25735B-6933-4E06-BDC9-14422281E80D}"/>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id="{2134A26B-9AC1-408F-8249-8FB6B36CB00F}"/>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6" name="楕円 95">
              <a:extLst>
                <a:ext uri="{FF2B5EF4-FFF2-40B4-BE49-F238E27FC236}">
                  <a16:creationId xmlns:a16="http://schemas.microsoft.com/office/drawing/2014/main" id="{358F6E97-AB25-44D7-A8D3-6089520024E3}"/>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7" name="楕円 96">
              <a:extLst>
                <a:ext uri="{FF2B5EF4-FFF2-40B4-BE49-F238E27FC236}">
                  <a16:creationId xmlns:a16="http://schemas.microsoft.com/office/drawing/2014/main" id="{507CBC09-20E5-4E3C-8D55-EA6ACD67F6E6}"/>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224642DE-A926-46CB-8743-80C4F7856397}"/>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99" name="楕円 98">
              <a:extLst>
                <a:ext uri="{FF2B5EF4-FFF2-40B4-BE49-F238E27FC236}">
                  <a16:creationId xmlns:a16="http://schemas.microsoft.com/office/drawing/2014/main" id="{E9071E9C-489D-499C-9BB3-4A0A838A8A89}"/>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0" name="楕円 99">
              <a:extLst>
                <a:ext uri="{FF2B5EF4-FFF2-40B4-BE49-F238E27FC236}">
                  <a16:creationId xmlns:a16="http://schemas.microsoft.com/office/drawing/2014/main" id="{D6CE131E-EB6B-4A18-BA89-64C093921629}"/>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1" name="楕円 100">
              <a:extLst>
                <a:ext uri="{FF2B5EF4-FFF2-40B4-BE49-F238E27FC236}">
                  <a16:creationId xmlns:a16="http://schemas.microsoft.com/office/drawing/2014/main" id="{38A1E31F-CAE7-478E-A695-55CFE7808C18}"/>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2" name="楕円 101">
              <a:extLst>
                <a:ext uri="{FF2B5EF4-FFF2-40B4-BE49-F238E27FC236}">
                  <a16:creationId xmlns:a16="http://schemas.microsoft.com/office/drawing/2014/main" id="{FF4A67FA-51D7-49B7-A35E-2B09C7BA660C}"/>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3" name="楕円 102">
              <a:extLst>
                <a:ext uri="{FF2B5EF4-FFF2-40B4-BE49-F238E27FC236}">
                  <a16:creationId xmlns:a16="http://schemas.microsoft.com/office/drawing/2014/main" id="{9B68479A-ED80-47DE-BC3E-276855E68E12}"/>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4" name="楕円 103">
              <a:extLst>
                <a:ext uri="{FF2B5EF4-FFF2-40B4-BE49-F238E27FC236}">
                  <a16:creationId xmlns:a16="http://schemas.microsoft.com/office/drawing/2014/main" id="{B89818F1-C32F-4568-BDF0-FF6CAC1B9C1A}"/>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5" name="楕円 104">
              <a:extLst>
                <a:ext uri="{FF2B5EF4-FFF2-40B4-BE49-F238E27FC236}">
                  <a16:creationId xmlns:a16="http://schemas.microsoft.com/office/drawing/2014/main" id="{656B0F44-4E93-430F-A350-7F4B2ECCF74B}"/>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6" name="楕円 105">
              <a:extLst>
                <a:ext uri="{FF2B5EF4-FFF2-40B4-BE49-F238E27FC236}">
                  <a16:creationId xmlns:a16="http://schemas.microsoft.com/office/drawing/2014/main" id="{FF5A2265-A5F4-46B7-BC42-5D0AE34EAC19}"/>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7" name="楕円 106">
              <a:extLst>
                <a:ext uri="{FF2B5EF4-FFF2-40B4-BE49-F238E27FC236}">
                  <a16:creationId xmlns:a16="http://schemas.microsoft.com/office/drawing/2014/main" id="{72E0107C-17E4-43F0-B119-3E1861A1657C}"/>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8" name="楕円 107">
              <a:extLst>
                <a:ext uri="{FF2B5EF4-FFF2-40B4-BE49-F238E27FC236}">
                  <a16:creationId xmlns:a16="http://schemas.microsoft.com/office/drawing/2014/main" id="{B6F0CD9A-50B1-4E33-B84C-E8F63864357C}"/>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9" name="正方形/長方形 108">
              <a:extLst>
                <a:ext uri="{FF2B5EF4-FFF2-40B4-BE49-F238E27FC236}">
                  <a16:creationId xmlns:a16="http://schemas.microsoft.com/office/drawing/2014/main" id="{5B4B9D86-725A-4282-AEE5-9080F368CDDC}"/>
                </a:ext>
              </a:extLst>
            </p:cNvPr>
            <p:cNvSpPr/>
            <p:nvPr/>
          </p:nvSpPr>
          <p:spPr>
            <a:xfrm>
              <a:off x="4674753" y="4779725"/>
              <a:ext cx="413754" cy="793029"/>
            </a:xfrm>
            <a:prstGeom prst="rect">
              <a:avLst/>
            </a:prstGeom>
          </p:spPr>
          <p:txBody>
            <a:bodyPr vert="eaVert" wrap="none">
              <a:spAutoFit/>
            </a:bodyPr>
            <a:lstStyle/>
            <a:p>
              <a:pPr algn="ctr"/>
              <a:r>
                <a:rPr lang="ja-JP" altLang="en-US" sz="1200" dirty="0"/>
                <a:t>目的変数</a:t>
              </a:r>
            </a:p>
          </p:txBody>
        </p:sp>
      </p:grpSp>
      <p:sp>
        <p:nvSpPr>
          <p:cNvPr id="110" name="フリーフォーム: 図形 109">
            <a:extLst>
              <a:ext uri="{FF2B5EF4-FFF2-40B4-BE49-F238E27FC236}">
                <a16:creationId xmlns:a16="http://schemas.microsoft.com/office/drawing/2014/main" id="{149D21C8-7E17-4233-91E4-AD962A1B1285}"/>
              </a:ext>
            </a:extLst>
          </p:cNvPr>
          <p:cNvSpPr/>
          <p:nvPr/>
        </p:nvSpPr>
        <p:spPr>
          <a:xfrm rot="20708754">
            <a:off x="4155834" y="3091964"/>
            <a:ext cx="1767840" cy="165463"/>
          </a:xfrm>
          <a:custGeom>
            <a:avLst/>
            <a:gdLst>
              <a:gd name="connsiteX0" fmla="*/ 0 w 1767840"/>
              <a:gd name="connsiteY0" fmla="*/ 165463 h 165463"/>
              <a:gd name="connsiteX1" fmla="*/ 513806 w 1767840"/>
              <a:gd name="connsiteY1" fmla="*/ 8708 h 165463"/>
              <a:gd name="connsiteX2" fmla="*/ 1210491 w 1767840"/>
              <a:gd name="connsiteY2" fmla="*/ 104503 h 165463"/>
              <a:gd name="connsiteX3" fmla="*/ 1767840 w 1767840"/>
              <a:gd name="connsiteY3" fmla="*/ 0 h 165463"/>
            </a:gdLst>
            <a:ahLst/>
            <a:cxnLst>
              <a:cxn ang="0">
                <a:pos x="connsiteX0" y="connsiteY0"/>
              </a:cxn>
              <a:cxn ang="0">
                <a:pos x="connsiteX1" y="connsiteY1"/>
              </a:cxn>
              <a:cxn ang="0">
                <a:pos x="connsiteX2" y="connsiteY2"/>
              </a:cxn>
              <a:cxn ang="0">
                <a:pos x="connsiteX3" y="connsiteY3"/>
              </a:cxn>
            </a:cxnLst>
            <a:rect l="l" t="t" r="r" b="b"/>
            <a:pathLst>
              <a:path w="1767840" h="165463">
                <a:moveTo>
                  <a:pt x="0" y="165463"/>
                </a:moveTo>
                <a:cubicBezTo>
                  <a:pt x="156029" y="92165"/>
                  <a:pt x="312058" y="18868"/>
                  <a:pt x="513806" y="8708"/>
                </a:cubicBezTo>
                <a:cubicBezTo>
                  <a:pt x="715554" y="-1452"/>
                  <a:pt x="1001485" y="105954"/>
                  <a:pt x="1210491" y="104503"/>
                </a:cubicBezTo>
                <a:cubicBezTo>
                  <a:pt x="1419497" y="103052"/>
                  <a:pt x="1593668" y="51526"/>
                  <a:pt x="1767840"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二等辺三角形 110">
            <a:extLst>
              <a:ext uri="{FF2B5EF4-FFF2-40B4-BE49-F238E27FC236}">
                <a16:creationId xmlns:a16="http://schemas.microsoft.com/office/drawing/2014/main" id="{1071FBE7-D89A-4A11-9F73-8818EDD07A01}"/>
              </a:ext>
            </a:extLst>
          </p:cNvPr>
          <p:cNvSpPr/>
          <p:nvPr/>
        </p:nvSpPr>
        <p:spPr>
          <a:xfrm rot="5400000">
            <a:off x="3041884" y="2918640"/>
            <a:ext cx="530054" cy="207601"/>
          </a:xfrm>
          <a:prstGeom prst="triangle">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2" name="吹き出し: 角を丸めた四角形 111">
            <a:extLst>
              <a:ext uri="{FF2B5EF4-FFF2-40B4-BE49-F238E27FC236}">
                <a16:creationId xmlns:a16="http://schemas.microsoft.com/office/drawing/2014/main" id="{D4D28BD9-7FD4-4A09-9528-15AE673DC2CC}"/>
              </a:ext>
            </a:extLst>
          </p:cNvPr>
          <p:cNvSpPr/>
          <p:nvPr/>
        </p:nvSpPr>
        <p:spPr>
          <a:xfrm>
            <a:off x="2711097" y="3934606"/>
            <a:ext cx="1453067" cy="611707"/>
          </a:xfrm>
          <a:prstGeom prst="wedgeRoundRectCallout">
            <a:avLst>
              <a:gd name="adj1" fmla="val -6084"/>
              <a:gd name="adj2" fmla="val -107598"/>
              <a:gd name="adj3" fmla="val 16667"/>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latin typeface="BIZ UDPゴシック" panose="020B0400000000000000" pitchFamily="50" charset="-128"/>
                <a:ea typeface="BIZ UDPゴシック" panose="020B0400000000000000" pitchFamily="50" charset="-128"/>
              </a:rPr>
              <a:t>損失・勾配計算</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パラメータ更新</a:t>
            </a:r>
            <a:endParaRPr kumimoji="1" lang="en-US" altLang="ja-JP" sz="1200" dirty="0">
              <a:latin typeface="BIZ UDPゴシック" panose="020B0400000000000000" pitchFamily="50" charset="-128"/>
              <a:ea typeface="BIZ UDPゴシック" panose="020B0400000000000000" pitchFamily="50" charset="-128"/>
            </a:endParaRPr>
          </a:p>
        </p:txBody>
      </p:sp>
      <p:sp>
        <p:nvSpPr>
          <p:cNvPr id="113" name="正方形/長方形 112">
            <a:extLst>
              <a:ext uri="{FF2B5EF4-FFF2-40B4-BE49-F238E27FC236}">
                <a16:creationId xmlns:a16="http://schemas.microsoft.com/office/drawing/2014/main" id="{17E2C0CF-320E-4C47-9BF5-73D091AE1E1C}"/>
              </a:ext>
            </a:extLst>
          </p:cNvPr>
          <p:cNvSpPr/>
          <p:nvPr/>
        </p:nvSpPr>
        <p:spPr>
          <a:xfrm>
            <a:off x="7576827" y="3860625"/>
            <a:ext cx="1210588" cy="338554"/>
          </a:xfrm>
          <a:prstGeom prst="rect">
            <a:avLst/>
          </a:prstGeom>
        </p:spPr>
        <p:txBody>
          <a:bodyPr wrap="none">
            <a:spAutoFit/>
          </a:bodyPr>
          <a:lstStyle/>
          <a:p>
            <a:r>
              <a:rPr lang="ja-JP" altLang="en-US" sz="1600" b="1" dirty="0">
                <a:solidFill>
                  <a:srgbClr val="00879E"/>
                </a:solidFill>
              </a:rPr>
              <a:t>さらに学習</a:t>
            </a:r>
          </a:p>
        </p:txBody>
      </p:sp>
      <p:sp>
        <p:nvSpPr>
          <p:cNvPr id="114" name="正方形/長方形 113">
            <a:extLst>
              <a:ext uri="{FF2B5EF4-FFF2-40B4-BE49-F238E27FC236}">
                <a16:creationId xmlns:a16="http://schemas.microsoft.com/office/drawing/2014/main" id="{BFE9A3CA-D34D-47BE-B5EE-F8332CA2B18D}"/>
              </a:ext>
            </a:extLst>
          </p:cNvPr>
          <p:cNvSpPr/>
          <p:nvPr/>
        </p:nvSpPr>
        <p:spPr>
          <a:xfrm>
            <a:off x="8221525" y="3624663"/>
            <a:ext cx="800219" cy="276999"/>
          </a:xfrm>
          <a:prstGeom prst="rect">
            <a:avLst/>
          </a:prstGeom>
        </p:spPr>
        <p:txBody>
          <a:bodyPr wrap="none">
            <a:spAutoFit/>
          </a:bodyPr>
          <a:lstStyle/>
          <a:p>
            <a:pPr algn="ctr"/>
            <a:r>
              <a:rPr lang="ja-JP" altLang="en-US" sz="1200" dirty="0"/>
              <a:t>説明変数</a:t>
            </a:r>
          </a:p>
        </p:txBody>
      </p:sp>
      <p:grpSp>
        <p:nvGrpSpPr>
          <p:cNvPr id="115" name="グループ化 114">
            <a:extLst>
              <a:ext uri="{FF2B5EF4-FFF2-40B4-BE49-F238E27FC236}">
                <a16:creationId xmlns:a16="http://schemas.microsoft.com/office/drawing/2014/main" id="{60BD0B25-CDCB-473A-AEA7-C324B2B993A5}"/>
              </a:ext>
            </a:extLst>
          </p:cNvPr>
          <p:cNvGrpSpPr/>
          <p:nvPr/>
        </p:nvGrpSpPr>
        <p:grpSpPr>
          <a:xfrm>
            <a:off x="6710071" y="2289750"/>
            <a:ext cx="2323912" cy="1445565"/>
            <a:chOff x="4674753" y="4779725"/>
            <a:chExt cx="2603424" cy="1619434"/>
          </a:xfrm>
        </p:grpSpPr>
        <p:cxnSp>
          <p:nvCxnSpPr>
            <p:cNvPr id="116" name="直線矢印コネクタ 115">
              <a:extLst>
                <a:ext uri="{FF2B5EF4-FFF2-40B4-BE49-F238E27FC236}">
                  <a16:creationId xmlns:a16="http://schemas.microsoft.com/office/drawing/2014/main" id="{968F596E-D9B5-41BA-AF2B-D0B80F0A96F1}"/>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17" name="直線矢印コネクタ 116">
              <a:extLst>
                <a:ext uri="{FF2B5EF4-FFF2-40B4-BE49-F238E27FC236}">
                  <a16:creationId xmlns:a16="http://schemas.microsoft.com/office/drawing/2014/main" id="{B5A76B39-EC70-43C3-A886-9B4BB5450FD7}"/>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18" name="楕円 117">
              <a:extLst>
                <a:ext uri="{FF2B5EF4-FFF2-40B4-BE49-F238E27FC236}">
                  <a16:creationId xmlns:a16="http://schemas.microsoft.com/office/drawing/2014/main" id="{E642C709-CCBF-410C-9518-D4F3A37B6399}"/>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19" name="楕円 118">
              <a:extLst>
                <a:ext uri="{FF2B5EF4-FFF2-40B4-BE49-F238E27FC236}">
                  <a16:creationId xmlns:a16="http://schemas.microsoft.com/office/drawing/2014/main" id="{E6FE2701-5391-4C02-A20F-9BE4F4B0BE4E}"/>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0" name="楕円 119">
              <a:extLst>
                <a:ext uri="{FF2B5EF4-FFF2-40B4-BE49-F238E27FC236}">
                  <a16:creationId xmlns:a16="http://schemas.microsoft.com/office/drawing/2014/main" id="{FCA131A8-0F57-4A9B-96D9-276F7E2C09A3}"/>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1" name="楕円 120">
              <a:extLst>
                <a:ext uri="{FF2B5EF4-FFF2-40B4-BE49-F238E27FC236}">
                  <a16:creationId xmlns:a16="http://schemas.microsoft.com/office/drawing/2014/main" id="{FF0A6B79-DB80-42AF-89C0-76506D54D70F}"/>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2" name="楕円 121">
              <a:extLst>
                <a:ext uri="{FF2B5EF4-FFF2-40B4-BE49-F238E27FC236}">
                  <a16:creationId xmlns:a16="http://schemas.microsoft.com/office/drawing/2014/main" id="{6DCB4E56-33F9-4B1F-8D5F-0A81FC5C9243}"/>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3" name="楕円 122">
              <a:extLst>
                <a:ext uri="{FF2B5EF4-FFF2-40B4-BE49-F238E27FC236}">
                  <a16:creationId xmlns:a16="http://schemas.microsoft.com/office/drawing/2014/main" id="{5310A974-2CA6-4FC9-9ED9-BD21F447F5FE}"/>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4" name="楕円 123">
              <a:extLst>
                <a:ext uri="{FF2B5EF4-FFF2-40B4-BE49-F238E27FC236}">
                  <a16:creationId xmlns:a16="http://schemas.microsoft.com/office/drawing/2014/main" id="{632D520F-BADD-4C8D-A6C9-15F046559ADB}"/>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5" name="楕円 124">
              <a:extLst>
                <a:ext uri="{FF2B5EF4-FFF2-40B4-BE49-F238E27FC236}">
                  <a16:creationId xmlns:a16="http://schemas.microsoft.com/office/drawing/2014/main" id="{7CA925C6-CE40-49BD-BEE6-9C206DC44203}"/>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6" name="楕円 125">
              <a:extLst>
                <a:ext uri="{FF2B5EF4-FFF2-40B4-BE49-F238E27FC236}">
                  <a16:creationId xmlns:a16="http://schemas.microsoft.com/office/drawing/2014/main" id="{930E4DA6-8740-4749-8AB2-4D0077B5C5E8}"/>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7" name="楕円 126">
              <a:extLst>
                <a:ext uri="{FF2B5EF4-FFF2-40B4-BE49-F238E27FC236}">
                  <a16:creationId xmlns:a16="http://schemas.microsoft.com/office/drawing/2014/main" id="{2FA4B900-B1E3-43AF-87F5-78A717C2847F}"/>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8" name="楕円 127">
              <a:extLst>
                <a:ext uri="{FF2B5EF4-FFF2-40B4-BE49-F238E27FC236}">
                  <a16:creationId xmlns:a16="http://schemas.microsoft.com/office/drawing/2014/main" id="{B8F788FF-D0F9-4792-AC82-B79C754277DB}"/>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29" name="楕円 128">
              <a:extLst>
                <a:ext uri="{FF2B5EF4-FFF2-40B4-BE49-F238E27FC236}">
                  <a16:creationId xmlns:a16="http://schemas.microsoft.com/office/drawing/2014/main" id="{5A33FD0F-749D-4F6D-BE69-1E3EB60F691C}"/>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30" name="楕円 129">
              <a:extLst>
                <a:ext uri="{FF2B5EF4-FFF2-40B4-BE49-F238E27FC236}">
                  <a16:creationId xmlns:a16="http://schemas.microsoft.com/office/drawing/2014/main" id="{8F5011B6-D8C6-41A9-BD28-31725DD60DA3}"/>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31" name="楕円 130">
              <a:extLst>
                <a:ext uri="{FF2B5EF4-FFF2-40B4-BE49-F238E27FC236}">
                  <a16:creationId xmlns:a16="http://schemas.microsoft.com/office/drawing/2014/main" id="{6187D696-0D10-4934-BDA4-51618C3CC66C}"/>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32" name="楕円 131">
              <a:extLst>
                <a:ext uri="{FF2B5EF4-FFF2-40B4-BE49-F238E27FC236}">
                  <a16:creationId xmlns:a16="http://schemas.microsoft.com/office/drawing/2014/main" id="{A693DF3C-E934-47CB-A1E0-7062CF38AA02}"/>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33" name="正方形/長方形 132">
              <a:extLst>
                <a:ext uri="{FF2B5EF4-FFF2-40B4-BE49-F238E27FC236}">
                  <a16:creationId xmlns:a16="http://schemas.microsoft.com/office/drawing/2014/main" id="{86858A1F-BF41-44E1-BDB4-07C3F179B01E}"/>
                </a:ext>
              </a:extLst>
            </p:cNvPr>
            <p:cNvSpPr/>
            <p:nvPr/>
          </p:nvSpPr>
          <p:spPr>
            <a:xfrm>
              <a:off x="4674753" y="4779725"/>
              <a:ext cx="413754" cy="793029"/>
            </a:xfrm>
            <a:prstGeom prst="rect">
              <a:avLst/>
            </a:prstGeom>
          </p:spPr>
          <p:txBody>
            <a:bodyPr vert="eaVert" wrap="none">
              <a:spAutoFit/>
            </a:bodyPr>
            <a:lstStyle/>
            <a:p>
              <a:pPr algn="ctr"/>
              <a:r>
                <a:rPr lang="ja-JP" altLang="en-US" sz="1200" dirty="0"/>
                <a:t>目的変数</a:t>
              </a:r>
            </a:p>
          </p:txBody>
        </p:sp>
      </p:grpSp>
      <p:sp>
        <p:nvSpPr>
          <p:cNvPr id="135" name="二等辺三角形 134">
            <a:extLst>
              <a:ext uri="{FF2B5EF4-FFF2-40B4-BE49-F238E27FC236}">
                <a16:creationId xmlns:a16="http://schemas.microsoft.com/office/drawing/2014/main" id="{AB81D6C6-CE31-4184-806D-5CAAF0FDF466}"/>
              </a:ext>
            </a:extLst>
          </p:cNvPr>
          <p:cNvSpPr/>
          <p:nvPr/>
        </p:nvSpPr>
        <p:spPr>
          <a:xfrm rot="5400000">
            <a:off x="6173286" y="2924372"/>
            <a:ext cx="530054" cy="207601"/>
          </a:xfrm>
          <a:prstGeom prst="triangle">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37" name="正方形/長方形 136">
            <a:extLst>
              <a:ext uri="{FF2B5EF4-FFF2-40B4-BE49-F238E27FC236}">
                <a16:creationId xmlns:a16="http://schemas.microsoft.com/office/drawing/2014/main" id="{78BA0C31-2CE1-4ED8-BD6D-02CB7EF8AA9C}"/>
              </a:ext>
            </a:extLst>
          </p:cNvPr>
          <p:cNvSpPr/>
          <p:nvPr/>
        </p:nvSpPr>
        <p:spPr>
          <a:xfrm>
            <a:off x="10615414" y="3844821"/>
            <a:ext cx="800219" cy="338554"/>
          </a:xfrm>
          <a:prstGeom prst="rect">
            <a:avLst/>
          </a:prstGeom>
        </p:spPr>
        <p:txBody>
          <a:bodyPr wrap="none">
            <a:spAutoFit/>
          </a:bodyPr>
          <a:lstStyle/>
          <a:p>
            <a:r>
              <a:rPr lang="ja-JP" altLang="en-US" sz="1600" b="1" dirty="0">
                <a:solidFill>
                  <a:srgbClr val="00879E"/>
                </a:solidFill>
              </a:rPr>
              <a:t>過学習</a:t>
            </a:r>
          </a:p>
        </p:txBody>
      </p:sp>
      <p:sp>
        <p:nvSpPr>
          <p:cNvPr id="138" name="正方形/長方形 137">
            <a:extLst>
              <a:ext uri="{FF2B5EF4-FFF2-40B4-BE49-F238E27FC236}">
                <a16:creationId xmlns:a16="http://schemas.microsoft.com/office/drawing/2014/main" id="{FF16246F-D1D0-4ADC-8D58-815C8A63BC3F}"/>
              </a:ext>
            </a:extLst>
          </p:cNvPr>
          <p:cNvSpPr/>
          <p:nvPr/>
        </p:nvSpPr>
        <p:spPr>
          <a:xfrm>
            <a:off x="11058968" y="3608859"/>
            <a:ext cx="800219" cy="276999"/>
          </a:xfrm>
          <a:prstGeom prst="rect">
            <a:avLst/>
          </a:prstGeom>
        </p:spPr>
        <p:txBody>
          <a:bodyPr wrap="none">
            <a:spAutoFit/>
          </a:bodyPr>
          <a:lstStyle/>
          <a:p>
            <a:pPr algn="ctr"/>
            <a:r>
              <a:rPr lang="ja-JP" altLang="en-US" sz="1200" dirty="0"/>
              <a:t>説明変数</a:t>
            </a:r>
          </a:p>
        </p:txBody>
      </p:sp>
      <p:grpSp>
        <p:nvGrpSpPr>
          <p:cNvPr id="139" name="グループ化 138">
            <a:extLst>
              <a:ext uri="{FF2B5EF4-FFF2-40B4-BE49-F238E27FC236}">
                <a16:creationId xmlns:a16="http://schemas.microsoft.com/office/drawing/2014/main" id="{E1E1BAB4-BAD7-4092-8179-F84480723E27}"/>
              </a:ext>
            </a:extLst>
          </p:cNvPr>
          <p:cNvGrpSpPr/>
          <p:nvPr/>
        </p:nvGrpSpPr>
        <p:grpSpPr>
          <a:xfrm>
            <a:off x="9547514" y="2273946"/>
            <a:ext cx="2323912" cy="1445565"/>
            <a:chOff x="4674753" y="4779725"/>
            <a:chExt cx="2603424" cy="1619434"/>
          </a:xfrm>
        </p:grpSpPr>
        <p:cxnSp>
          <p:nvCxnSpPr>
            <p:cNvPr id="140" name="直線矢印コネクタ 139">
              <a:extLst>
                <a:ext uri="{FF2B5EF4-FFF2-40B4-BE49-F238E27FC236}">
                  <a16:creationId xmlns:a16="http://schemas.microsoft.com/office/drawing/2014/main" id="{82D0EA8C-CE93-4AAF-A75F-9F28B536A813}"/>
                </a:ext>
              </a:extLst>
            </p:cNvPr>
            <p:cNvCxnSpPr>
              <a:cxnSpLocks/>
            </p:cNvCxnSpPr>
            <p:nvPr/>
          </p:nvCxnSpPr>
          <p:spPr>
            <a:xfrm>
              <a:off x="4919600" y="6277349"/>
              <a:ext cx="2358577"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41" name="直線矢印コネクタ 140">
              <a:extLst>
                <a:ext uri="{FF2B5EF4-FFF2-40B4-BE49-F238E27FC236}">
                  <a16:creationId xmlns:a16="http://schemas.microsoft.com/office/drawing/2014/main" id="{1BBF6E96-04C7-442C-AECF-4B5CDCDC22E3}"/>
                </a:ext>
              </a:extLst>
            </p:cNvPr>
            <p:cNvCxnSpPr>
              <a:cxnSpLocks/>
            </p:cNvCxnSpPr>
            <p:nvPr/>
          </p:nvCxnSpPr>
          <p:spPr>
            <a:xfrm flipV="1">
              <a:off x="5095297" y="4799877"/>
              <a:ext cx="0" cy="1599282"/>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42" name="楕円 141">
              <a:extLst>
                <a:ext uri="{FF2B5EF4-FFF2-40B4-BE49-F238E27FC236}">
                  <a16:creationId xmlns:a16="http://schemas.microsoft.com/office/drawing/2014/main" id="{A5928FF9-2092-4CA4-BE86-EFEDCDAF8C5E}"/>
                </a:ext>
              </a:extLst>
            </p:cNvPr>
            <p:cNvSpPr/>
            <p:nvPr/>
          </p:nvSpPr>
          <p:spPr>
            <a:xfrm>
              <a:off x="5268669" y="555421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3" name="楕円 142">
              <a:extLst>
                <a:ext uri="{FF2B5EF4-FFF2-40B4-BE49-F238E27FC236}">
                  <a16:creationId xmlns:a16="http://schemas.microsoft.com/office/drawing/2014/main" id="{AC36E86F-0FBF-488F-87BB-B254E0DBF653}"/>
                </a:ext>
              </a:extLst>
            </p:cNvPr>
            <p:cNvSpPr/>
            <p:nvPr/>
          </p:nvSpPr>
          <p:spPr>
            <a:xfrm>
              <a:off x="5458215" y="573917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4" name="楕円 143">
              <a:extLst>
                <a:ext uri="{FF2B5EF4-FFF2-40B4-BE49-F238E27FC236}">
                  <a16:creationId xmlns:a16="http://schemas.microsoft.com/office/drawing/2014/main" id="{2551D081-AB60-41C7-BBAF-92881A2158FB}"/>
                </a:ext>
              </a:extLst>
            </p:cNvPr>
            <p:cNvSpPr/>
            <p:nvPr/>
          </p:nvSpPr>
          <p:spPr>
            <a:xfrm>
              <a:off x="5221630" y="607727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5" name="楕円 144">
              <a:extLst>
                <a:ext uri="{FF2B5EF4-FFF2-40B4-BE49-F238E27FC236}">
                  <a16:creationId xmlns:a16="http://schemas.microsoft.com/office/drawing/2014/main" id="{8B9F23B1-12A2-43DD-9F49-3E90EF7CA727}"/>
                </a:ext>
              </a:extLst>
            </p:cNvPr>
            <p:cNvSpPr/>
            <p:nvPr/>
          </p:nvSpPr>
          <p:spPr>
            <a:xfrm>
              <a:off x="5821132" y="569616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id="{CBCB3803-144E-4928-8972-5A72332104E0}"/>
                </a:ext>
              </a:extLst>
            </p:cNvPr>
            <p:cNvSpPr/>
            <p:nvPr/>
          </p:nvSpPr>
          <p:spPr>
            <a:xfrm>
              <a:off x="6000790" y="585964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7" name="楕円 146">
              <a:extLst>
                <a:ext uri="{FF2B5EF4-FFF2-40B4-BE49-F238E27FC236}">
                  <a16:creationId xmlns:a16="http://schemas.microsoft.com/office/drawing/2014/main" id="{6292DDD4-102F-442A-92F3-819B60AE31A6}"/>
                </a:ext>
              </a:extLst>
            </p:cNvPr>
            <p:cNvSpPr/>
            <p:nvPr/>
          </p:nvSpPr>
          <p:spPr>
            <a:xfrm>
              <a:off x="6150847" y="6029161"/>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8" name="楕円 147">
              <a:extLst>
                <a:ext uri="{FF2B5EF4-FFF2-40B4-BE49-F238E27FC236}">
                  <a16:creationId xmlns:a16="http://schemas.microsoft.com/office/drawing/2014/main" id="{BB453725-BB47-4753-94D5-51B8F176F724}"/>
                </a:ext>
              </a:extLst>
            </p:cNvPr>
            <p:cNvSpPr/>
            <p:nvPr/>
          </p:nvSpPr>
          <p:spPr>
            <a:xfrm>
              <a:off x="6390571" y="5894540"/>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9" name="楕円 148">
              <a:extLst>
                <a:ext uri="{FF2B5EF4-FFF2-40B4-BE49-F238E27FC236}">
                  <a16:creationId xmlns:a16="http://schemas.microsoft.com/office/drawing/2014/main" id="{4E52F04C-4E5E-4085-807D-2CF2BC7610C4}"/>
                </a:ext>
              </a:extLst>
            </p:cNvPr>
            <p:cNvSpPr/>
            <p:nvPr/>
          </p:nvSpPr>
          <p:spPr>
            <a:xfrm>
              <a:off x="6695142" y="587415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0" name="楕円 149">
              <a:extLst>
                <a:ext uri="{FF2B5EF4-FFF2-40B4-BE49-F238E27FC236}">
                  <a16:creationId xmlns:a16="http://schemas.microsoft.com/office/drawing/2014/main" id="{70574C62-D113-40E0-ADFA-2D2814FCC2D0}"/>
                </a:ext>
              </a:extLst>
            </p:cNvPr>
            <p:cNvSpPr/>
            <p:nvPr/>
          </p:nvSpPr>
          <p:spPr>
            <a:xfrm>
              <a:off x="6867039" y="560921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1" name="楕円 150">
              <a:extLst>
                <a:ext uri="{FF2B5EF4-FFF2-40B4-BE49-F238E27FC236}">
                  <a16:creationId xmlns:a16="http://schemas.microsoft.com/office/drawing/2014/main" id="{9652E25D-FB09-4BC7-BFDA-2272200BEFEC}"/>
                </a:ext>
              </a:extLst>
            </p:cNvPr>
            <p:cNvSpPr/>
            <p:nvPr/>
          </p:nvSpPr>
          <p:spPr>
            <a:xfrm>
              <a:off x="5645759" y="5399215"/>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2" name="楕円 151">
              <a:extLst>
                <a:ext uri="{FF2B5EF4-FFF2-40B4-BE49-F238E27FC236}">
                  <a16:creationId xmlns:a16="http://schemas.microsoft.com/office/drawing/2014/main" id="{55A2018E-F39C-4184-B5EC-021BF4C29739}"/>
                </a:ext>
              </a:extLst>
            </p:cNvPr>
            <p:cNvSpPr/>
            <p:nvPr/>
          </p:nvSpPr>
          <p:spPr>
            <a:xfrm>
              <a:off x="6360475" y="565168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3" name="楕円 152">
              <a:extLst>
                <a:ext uri="{FF2B5EF4-FFF2-40B4-BE49-F238E27FC236}">
                  <a16:creationId xmlns:a16="http://schemas.microsoft.com/office/drawing/2014/main" id="{86AD8E13-5AE1-43CA-8C87-5A8A3E2DF42A}"/>
                </a:ext>
              </a:extLst>
            </p:cNvPr>
            <p:cNvSpPr/>
            <p:nvPr/>
          </p:nvSpPr>
          <p:spPr>
            <a:xfrm>
              <a:off x="6582277" y="5440944"/>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4" name="楕円 153">
              <a:extLst>
                <a:ext uri="{FF2B5EF4-FFF2-40B4-BE49-F238E27FC236}">
                  <a16:creationId xmlns:a16="http://schemas.microsoft.com/office/drawing/2014/main" id="{291CFA63-C633-4723-9829-C60CE167A198}"/>
                </a:ext>
              </a:extLst>
            </p:cNvPr>
            <p:cNvSpPr/>
            <p:nvPr/>
          </p:nvSpPr>
          <p:spPr>
            <a:xfrm>
              <a:off x="6560612" y="5172038"/>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5" name="楕円 154">
              <a:extLst>
                <a:ext uri="{FF2B5EF4-FFF2-40B4-BE49-F238E27FC236}">
                  <a16:creationId xmlns:a16="http://schemas.microsoft.com/office/drawing/2014/main" id="{84BD87A2-C909-4369-8E5C-5520315A2348}"/>
                </a:ext>
              </a:extLst>
            </p:cNvPr>
            <p:cNvSpPr/>
            <p:nvPr/>
          </p:nvSpPr>
          <p:spPr>
            <a:xfrm>
              <a:off x="6808102" y="5052627"/>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6" name="楕円 155">
              <a:extLst>
                <a:ext uri="{FF2B5EF4-FFF2-40B4-BE49-F238E27FC236}">
                  <a16:creationId xmlns:a16="http://schemas.microsoft.com/office/drawing/2014/main" id="{C6442CD7-DEAC-44BA-AC65-7FE36FD20A2D}"/>
                </a:ext>
              </a:extLst>
            </p:cNvPr>
            <p:cNvSpPr/>
            <p:nvPr/>
          </p:nvSpPr>
          <p:spPr>
            <a:xfrm>
              <a:off x="6936935" y="5262636"/>
              <a:ext cx="155003" cy="155003"/>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7" name="正方形/長方形 156">
              <a:extLst>
                <a:ext uri="{FF2B5EF4-FFF2-40B4-BE49-F238E27FC236}">
                  <a16:creationId xmlns:a16="http://schemas.microsoft.com/office/drawing/2014/main" id="{E0A8FB76-96E3-4D1B-8B27-8804AD0FBAD8}"/>
                </a:ext>
              </a:extLst>
            </p:cNvPr>
            <p:cNvSpPr/>
            <p:nvPr/>
          </p:nvSpPr>
          <p:spPr>
            <a:xfrm>
              <a:off x="4674753" y="4779725"/>
              <a:ext cx="413754" cy="793029"/>
            </a:xfrm>
            <a:prstGeom prst="rect">
              <a:avLst/>
            </a:prstGeom>
          </p:spPr>
          <p:txBody>
            <a:bodyPr vert="eaVert" wrap="none">
              <a:spAutoFit/>
            </a:bodyPr>
            <a:lstStyle/>
            <a:p>
              <a:pPr algn="ctr"/>
              <a:r>
                <a:rPr lang="ja-JP" altLang="en-US" sz="1200" dirty="0"/>
                <a:t>目的変数</a:t>
              </a:r>
            </a:p>
          </p:txBody>
        </p:sp>
      </p:grpSp>
      <p:sp>
        <p:nvSpPr>
          <p:cNvPr id="159" name="二等辺三角形 158">
            <a:extLst>
              <a:ext uri="{FF2B5EF4-FFF2-40B4-BE49-F238E27FC236}">
                <a16:creationId xmlns:a16="http://schemas.microsoft.com/office/drawing/2014/main" id="{BE092FF0-9DDA-4149-B012-7338F81AFA83}"/>
              </a:ext>
            </a:extLst>
          </p:cNvPr>
          <p:cNvSpPr/>
          <p:nvPr/>
        </p:nvSpPr>
        <p:spPr>
          <a:xfrm rot="5400000">
            <a:off x="9010729" y="2908568"/>
            <a:ext cx="530054" cy="207601"/>
          </a:xfrm>
          <a:prstGeom prst="triangle">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0" name="フリーフォーム: 図形 159">
            <a:extLst>
              <a:ext uri="{FF2B5EF4-FFF2-40B4-BE49-F238E27FC236}">
                <a16:creationId xmlns:a16="http://schemas.microsoft.com/office/drawing/2014/main" id="{5F3055E6-4950-42E1-B9DC-BFE8321C0EAF}"/>
              </a:ext>
            </a:extLst>
          </p:cNvPr>
          <p:cNvSpPr/>
          <p:nvPr/>
        </p:nvSpPr>
        <p:spPr>
          <a:xfrm>
            <a:off x="7149737" y="2655910"/>
            <a:ext cx="1532709" cy="871062"/>
          </a:xfrm>
          <a:custGeom>
            <a:avLst/>
            <a:gdLst>
              <a:gd name="connsiteX0" fmla="*/ 0 w 1532709"/>
              <a:gd name="connsiteY0" fmla="*/ 775062 h 775062"/>
              <a:gd name="connsiteX1" fmla="*/ 444137 w 1532709"/>
              <a:gd name="connsiteY1" fmla="*/ 261257 h 775062"/>
              <a:gd name="connsiteX2" fmla="*/ 1053737 w 1532709"/>
              <a:gd name="connsiteY2" fmla="*/ 670560 h 775062"/>
              <a:gd name="connsiteX3" fmla="*/ 1532709 w 1532709"/>
              <a:gd name="connsiteY3" fmla="*/ 0 h 775062"/>
            </a:gdLst>
            <a:ahLst/>
            <a:cxnLst>
              <a:cxn ang="0">
                <a:pos x="connsiteX0" y="connsiteY0"/>
              </a:cxn>
              <a:cxn ang="0">
                <a:pos x="connsiteX1" y="connsiteY1"/>
              </a:cxn>
              <a:cxn ang="0">
                <a:pos x="connsiteX2" y="connsiteY2"/>
              </a:cxn>
              <a:cxn ang="0">
                <a:pos x="connsiteX3" y="connsiteY3"/>
              </a:cxn>
            </a:cxnLst>
            <a:rect l="l" t="t" r="r" b="b"/>
            <a:pathLst>
              <a:path w="1532709" h="775062">
                <a:moveTo>
                  <a:pt x="0" y="775062"/>
                </a:moveTo>
                <a:cubicBezTo>
                  <a:pt x="134257" y="526868"/>
                  <a:pt x="268514" y="278674"/>
                  <a:pt x="444137" y="261257"/>
                </a:cubicBezTo>
                <a:cubicBezTo>
                  <a:pt x="619760" y="243840"/>
                  <a:pt x="872308" y="714103"/>
                  <a:pt x="1053737" y="670560"/>
                </a:cubicBezTo>
                <a:cubicBezTo>
                  <a:pt x="1235166" y="627017"/>
                  <a:pt x="1383937" y="313508"/>
                  <a:pt x="1532709" y="0"/>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フリーフォーム: 図形 160">
            <a:extLst>
              <a:ext uri="{FF2B5EF4-FFF2-40B4-BE49-F238E27FC236}">
                <a16:creationId xmlns:a16="http://schemas.microsoft.com/office/drawing/2014/main" id="{9C3C8829-8E64-4F16-AAD3-3E4A08A6BFD7}"/>
              </a:ext>
            </a:extLst>
          </p:cNvPr>
          <p:cNvSpPr/>
          <p:nvPr/>
        </p:nvSpPr>
        <p:spPr>
          <a:xfrm>
            <a:off x="10093234" y="2607119"/>
            <a:ext cx="1550126" cy="893727"/>
          </a:xfrm>
          <a:custGeom>
            <a:avLst/>
            <a:gdLst>
              <a:gd name="connsiteX0" fmla="*/ 0 w 1550126"/>
              <a:gd name="connsiteY0" fmla="*/ 893727 h 893727"/>
              <a:gd name="connsiteX1" fmla="*/ 52252 w 1550126"/>
              <a:gd name="connsiteY1" fmla="*/ 423464 h 893727"/>
              <a:gd name="connsiteX2" fmla="*/ 200297 w 1550126"/>
              <a:gd name="connsiteY2" fmla="*/ 571510 h 893727"/>
              <a:gd name="connsiteX3" fmla="*/ 383177 w 1550126"/>
              <a:gd name="connsiteY3" fmla="*/ 301544 h 893727"/>
              <a:gd name="connsiteX4" fmla="*/ 548640 w 1550126"/>
              <a:gd name="connsiteY4" fmla="*/ 519258 h 893727"/>
              <a:gd name="connsiteX5" fmla="*/ 696686 w 1550126"/>
              <a:gd name="connsiteY5" fmla="*/ 702138 h 893727"/>
              <a:gd name="connsiteX6" fmla="*/ 844732 w 1550126"/>
              <a:gd name="connsiteY6" fmla="*/ 858892 h 893727"/>
              <a:gd name="connsiteX7" fmla="*/ 1053737 w 1550126"/>
              <a:gd name="connsiteY7" fmla="*/ 728264 h 893727"/>
              <a:gd name="connsiteX8" fmla="*/ 1062446 w 1550126"/>
              <a:gd name="connsiteY8" fmla="*/ 493132 h 893727"/>
              <a:gd name="connsiteX9" fmla="*/ 1227909 w 1550126"/>
              <a:gd name="connsiteY9" fmla="*/ 301544 h 893727"/>
              <a:gd name="connsiteX10" fmla="*/ 1227909 w 1550126"/>
              <a:gd name="connsiteY10" fmla="*/ 66412 h 893727"/>
              <a:gd name="connsiteX11" fmla="*/ 1332412 w 1550126"/>
              <a:gd name="connsiteY11" fmla="*/ 702138 h 893727"/>
              <a:gd name="connsiteX12" fmla="*/ 1454332 w 1550126"/>
              <a:gd name="connsiteY12" fmla="*/ 458298 h 893727"/>
              <a:gd name="connsiteX13" fmla="*/ 1445623 w 1550126"/>
              <a:gd name="connsiteY13" fmla="*/ 14161 h 893727"/>
              <a:gd name="connsiteX14" fmla="*/ 1550126 w 1550126"/>
              <a:gd name="connsiteY14" fmla="*/ 153498 h 89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0126" h="893727">
                <a:moveTo>
                  <a:pt x="0" y="893727"/>
                </a:moveTo>
                <a:cubicBezTo>
                  <a:pt x="9434" y="685447"/>
                  <a:pt x="18869" y="477167"/>
                  <a:pt x="52252" y="423464"/>
                </a:cubicBezTo>
                <a:cubicBezTo>
                  <a:pt x="85635" y="369761"/>
                  <a:pt x="145143" y="591830"/>
                  <a:pt x="200297" y="571510"/>
                </a:cubicBezTo>
                <a:cubicBezTo>
                  <a:pt x="255451" y="551190"/>
                  <a:pt x="325120" y="310253"/>
                  <a:pt x="383177" y="301544"/>
                </a:cubicBezTo>
                <a:cubicBezTo>
                  <a:pt x="441234" y="292835"/>
                  <a:pt x="496388" y="452492"/>
                  <a:pt x="548640" y="519258"/>
                </a:cubicBezTo>
                <a:cubicBezTo>
                  <a:pt x="600892" y="586024"/>
                  <a:pt x="647337" y="645532"/>
                  <a:pt x="696686" y="702138"/>
                </a:cubicBezTo>
                <a:cubicBezTo>
                  <a:pt x="746035" y="758744"/>
                  <a:pt x="785224" y="854538"/>
                  <a:pt x="844732" y="858892"/>
                </a:cubicBezTo>
                <a:cubicBezTo>
                  <a:pt x="904241" y="863246"/>
                  <a:pt x="1017451" y="789224"/>
                  <a:pt x="1053737" y="728264"/>
                </a:cubicBezTo>
                <a:cubicBezTo>
                  <a:pt x="1090023" y="667304"/>
                  <a:pt x="1033417" y="564252"/>
                  <a:pt x="1062446" y="493132"/>
                </a:cubicBezTo>
                <a:cubicBezTo>
                  <a:pt x="1091475" y="422012"/>
                  <a:pt x="1200332" y="372664"/>
                  <a:pt x="1227909" y="301544"/>
                </a:cubicBezTo>
                <a:cubicBezTo>
                  <a:pt x="1255486" y="230424"/>
                  <a:pt x="1210492" y="-354"/>
                  <a:pt x="1227909" y="66412"/>
                </a:cubicBezTo>
                <a:cubicBezTo>
                  <a:pt x="1245326" y="133178"/>
                  <a:pt x="1294675" y="636824"/>
                  <a:pt x="1332412" y="702138"/>
                </a:cubicBezTo>
                <a:cubicBezTo>
                  <a:pt x="1370149" y="767452"/>
                  <a:pt x="1435464" y="572961"/>
                  <a:pt x="1454332" y="458298"/>
                </a:cubicBezTo>
                <a:cubicBezTo>
                  <a:pt x="1473200" y="343635"/>
                  <a:pt x="1429657" y="64961"/>
                  <a:pt x="1445623" y="14161"/>
                </a:cubicBezTo>
                <a:cubicBezTo>
                  <a:pt x="1461589" y="-36639"/>
                  <a:pt x="1505857" y="58429"/>
                  <a:pt x="1550126" y="153498"/>
                </a:cubicBezTo>
              </a:path>
            </a:pathLst>
          </a:cu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a:extLst>
              <a:ext uri="{FF2B5EF4-FFF2-40B4-BE49-F238E27FC236}">
                <a16:creationId xmlns:a16="http://schemas.microsoft.com/office/drawing/2014/main" id="{E35F2700-C63C-4A1F-8294-6675C7DB8530}"/>
              </a:ext>
            </a:extLst>
          </p:cNvPr>
          <p:cNvSpPr/>
          <p:nvPr/>
        </p:nvSpPr>
        <p:spPr>
          <a:xfrm>
            <a:off x="339667" y="5408858"/>
            <a:ext cx="2646878" cy="646331"/>
          </a:xfrm>
          <a:prstGeom prst="rect">
            <a:avLst/>
          </a:prstGeom>
        </p:spPr>
        <p:txBody>
          <a:bodyPr wrap="none">
            <a:spAutoFit/>
          </a:bodyPr>
          <a:lstStyle/>
          <a:p>
            <a:pPr algn="ctr"/>
            <a:r>
              <a:rPr lang="ja-JP" altLang="en-US" sz="1200" dirty="0"/>
              <a:t>パラメータ（ウェイト・バイアス）</a:t>
            </a:r>
            <a:endParaRPr lang="en-US" altLang="ja-JP" sz="1200" dirty="0"/>
          </a:p>
          <a:p>
            <a:pPr algn="ctr"/>
            <a:r>
              <a:rPr lang="ja-JP" altLang="en-US" sz="1200" dirty="0"/>
              <a:t>は適当な初期値。</a:t>
            </a:r>
            <a:endParaRPr lang="en-US" altLang="ja-JP" sz="1200" dirty="0"/>
          </a:p>
          <a:p>
            <a:pPr algn="ctr"/>
            <a:r>
              <a:rPr lang="ja-JP" altLang="en-US" sz="1200" dirty="0"/>
              <a:t>最初は適当な予測値を算出</a:t>
            </a:r>
          </a:p>
        </p:txBody>
      </p:sp>
      <p:sp>
        <p:nvSpPr>
          <p:cNvPr id="192" name="正方形/長方形 191">
            <a:extLst>
              <a:ext uri="{FF2B5EF4-FFF2-40B4-BE49-F238E27FC236}">
                <a16:creationId xmlns:a16="http://schemas.microsoft.com/office/drawing/2014/main" id="{278A2EE5-5C0E-43AD-9059-CFE36F0E9293}"/>
              </a:ext>
            </a:extLst>
          </p:cNvPr>
          <p:cNvSpPr/>
          <p:nvPr/>
        </p:nvSpPr>
        <p:spPr>
          <a:xfrm>
            <a:off x="4006842" y="5426846"/>
            <a:ext cx="2185214" cy="646331"/>
          </a:xfrm>
          <a:prstGeom prst="rect">
            <a:avLst/>
          </a:prstGeom>
        </p:spPr>
        <p:txBody>
          <a:bodyPr wrap="none">
            <a:spAutoFit/>
          </a:bodyPr>
          <a:lstStyle/>
          <a:p>
            <a:pPr algn="ctr"/>
            <a:r>
              <a:rPr lang="ja-JP" altLang="en-US" sz="1200" dirty="0"/>
              <a:t>各ウェイト・バイアスを</a:t>
            </a:r>
            <a:endParaRPr lang="en-US" altLang="ja-JP" sz="1200" dirty="0"/>
          </a:p>
          <a:p>
            <a:pPr algn="ctr"/>
            <a:r>
              <a:rPr lang="ja-JP" altLang="en-US" sz="1200" dirty="0"/>
              <a:t>勾配降下法で少しずつ修正。</a:t>
            </a:r>
            <a:endParaRPr lang="en-US" altLang="ja-JP" sz="1200" dirty="0"/>
          </a:p>
          <a:p>
            <a:pPr algn="ctr"/>
            <a:r>
              <a:rPr lang="ja-JP" altLang="en-US" sz="1200" dirty="0"/>
              <a:t>少しデータの傾向がつかめる</a:t>
            </a:r>
          </a:p>
        </p:txBody>
      </p:sp>
      <p:grpSp>
        <p:nvGrpSpPr>
          <p:cNvPr id="193" name="グループ化 192">
            <a:extLst>
              <a:ext uri="{FF2B5EF4-FFF2-40B4-BE49-F238E27FC236}">
                <a16:creationId xmlns:a16="http://schemas.microsoft.com/office/drawing/2014/main" id="{E49C5B56-FD3A-4A68-BCF6-AD90A2357EE4}"/>
              </a:ext>
            </a:extLst>
          </p:cNvPr>
          <p:cNvGrpSpPr/>
          <p:nvPr/>
        </p:nvGrpSpPr>
        <p:grpSpPr>
          <a:xfrm>
            <a:off x="7669824" y="4386826"/>
            <a:ext cx="1066342" cy="907879"/>
            <a:chOff x="8236032" y="5472297"/>
            <a:chExt cx="1066342" cy="907879"/>
          </a:xfrm>
        </p:grpSpPr>
        <p:sp>
          <p:nvSpPr>
            <p:cNvPr id="194" name="正方形/長方形 193">
              <a:extLst>
                <a:ext uri="{FF2B5EF4-FFF2-40B4-BE49-F238E27FC236}">
                  <a16:creationId xmlns:a16="http://schemas.microsoft.com/office/drawing/2014/main" id="{6D462477-4D17-46BA-97C1-5E0F1DB2927C}"/>
                </a:ext>
              </a:extLst>
            </p:cNvPr>
            <p:cNvSpPr/>
            <p:nvPr/>
          </p:nvSpPr>
          <p:spPr>
            <a:xfrm>
              <a:off x="8236032" y="5472297"/>
              <a:ext cx="1066342" cy="9078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195" name="グループ化 194">
              <a:extLst>
                <a:ext uri="{FF2B5EF4-FFF2-40B4-BE49-F238E27FC236}">
                  <a16:creationId xmlns:a16="http://schemas.microsoft.com/office/drawing/2014/main" id="{8A99F947-ECE4-4FE7-BDB4-12069A5E7E37}"/>
                </a:ext>
              </a:extLst>
            </p:cNvPr>
            <p:cNvGrpSpPr/>
            <p:nvPr/>
          </p:nvGrpSpPr>
          <p:grpSpPr>
            <a:xfrm>
              <a:off x="8299210" y="5520613"/>
              <a:ext cx="966089" cy="808191"/>
              <a:chOff x="3227573" y="1865549"/>
              <a:chExt cx="966089" cy="808191"/>
            </a:xfrm>
            <a:solidFill>
              <a:schemeClr val="bg1"/>
            </a:solidFill>
          </p:grpSpPr>
          <p:sp>
            <p:nvSpPr>
              <p:cNvPr id="196" name="楕円 195">
                <a:extLst>
                  <a:ext uri="{FF2B5EF4-FFF2-40B4-BE49-F238E27FC236}">
                    <a16:creationId xmlns:a16="http://schemas.microsoft.com/office/drawing/2014/main" id="{FB2FF8CE-D73F-4B89-A0D1-01C8F4ECA10D}"/>
                  </a:ext>
                </a:extLst>
              </p:cNvPr>
              <p:cNvSpPr/>
              <p:nvPr/>
            </p:nvSpPr>
            <p:spPr>
              <a:xfrm>
                <a:off x="3227573" y="186554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97" name="楕円 196">
                <a:extLst>
                  <a:ext uri="{FF2B5EF4-FFF2-40B4-BE49-F238E27FC236}">
                    <a16:creationId xmlns:a16="http://schemas.microsoft.com/office/drawing/2014/main" id="{A5EFE809-8FAA-4987-9A67-BD7E873362CB}"/>
                  </a:ext>
                </a:extLst>
              </p:cNvPr>
              <p:cNvSpPr/>
              <p:nvPr/>
            </p:nvSpPr>
            <p:spPr>
              <a:xfrm>
                <a:off x="3227573" y="2160743"/>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98" name="楕円 197">
                <a:extLst>
                  <a:ext uri="{FF2B5EF4-FFF2-40B4-BE49-F238E27FC236}">
                    <a16:creationId xmlns:a16="http://schemas.microsoft.com/office/drawing/2014/main" id="{3DE02E9C-5BC7-4D0C-82FF-C2A3D8BBE3B2}"/>
                  </a:ext>
                </a:extLst>
              </p:cNvPr>
              <p:cNvSpPr/>
              <p:nvPr/>
            </p:nvSpPr>
            <p:spPr>
              <a:xfrm>
                <a:off x="3227573" y="245593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199" name="楕円 198">
                <a:extLst>
                  <a:ext uri="{FF2B5EF4-FFF2-40B4-BE49-F238E27FC236}">
                    <a16:creationId xmlns:a16="http://schemas.microsoft.com/office/drawing/2014/main" id="{36E81D54-FECE-4DBD-B64C-E448C2431A83}"/>
                  </a:ext>
                </a:extLst>
              </p:cNvPr>
              <p:cNvSpPr/>
              <p:nvPr/>
            </p:nvSpPr>
            <p:spPr>
              <a:xfrm>
                <a:off x="3975858" y="201314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00" name="楕円 199">
                <a:extLst>
                  <a:ext uri="{FF2B5EF4-FFF2-40B4-BE49-F238E27FC236}">
                    <a16:creationId xmlns:a16="http://schemas.microsoft.com/office/drawing/2014/main" id="{D79FDFC6-9A0F-4598-88FA-870CFDB26014}"/>
                  </a:ext>
                </a:extLst>
              </p:cNvPr>
              <p:cNvSpPr/>
              <p:nvPr/>
            </p:nvSpPr>
            <p:spPr>
              <a:xfrm>
                <a:off x="3975858" y="230833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cxnSp>
            <p:nvCxnSpPr>
              <p:cNvPr id="201" name="直線コネクタ 200">
                <a:extLst>
                  <a:ext uri="{FF2B5EF4-FFF2-40B4-BE49-F238E27FC236}">
                    <a16:creationId xmlns:a16="http://schemas.microsoft.com/office/drawing/2014/main" id="{9E0BB8F0-139F-4860-B7F7-110BBC945D0B}"/>
                  </a:ext>
                </a:extLst>
              </p:cNvPr>
              <p:cNvCxnSpPr>
                <a:cxnSpLocks/>
                <a:stCxn id="196" idx="6"/>
                <a:endCxn id="200" idx="2"/>
              </p:cNvCxnSpPr>
              <p:nvPr/>
            </p:nvCxnSpPr>
            <p:spPr>
              <a:xfrm>
                <a:off x="3445377" y="1974452"/>
                <a:ext cx="530481" cy="442790"/>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2" name="直線コネクタ 201">
                <a:extLst>
                  <a:ext uri="{FF2B5EF4-FFF2-40B4-BE49-F238E27FC236}">
                    <a16:creationId xmlns:a16="http://schemas.microsoft.com/office/drawing/2014/main" id="{7040FA27-E8FE-472C-8783-0493BBDA5048}"/>
                  </a:ext>
                </a:extLst>
              </p:cNvPr>
              <p:cNvCxnSpPr>
                <a:cxnSpLocks/>
                <a:stCxn id="196" idx="6"/>
                <a:endCxn id="199" idx="2"/>
              </p:cNvCxnSpPr>
              <p:nvPr/>
            </p:nvCxnSpPr>
            <p:spPr>
              <a:xfrm>
                <a:off x="3445377" y="1974452"/>
                <a:ext cx="530481" cy="147597"/>
              </a:xfrm>
              <a:prstGeom prst="line">
                <a:avLst/>
              </a:prstGeom>
              <a:grpFill/>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3" name="直線コネクタ 202">
                <a:extLst>
                  <a:ext uri="{FF2B5EF4-FFF2-40B4-BE49-F238E27FC236}">
                    <a16:creationId xmlns:a16="http://schemas.microsoft.com/office/drawing/2014/main" id="{8AC640E7-688E-4FEB-B545-A21E5164F9EB}"/>
                  </a:ext>
                </a:extLst>
              </p:cNvPr>
              <p:cNvCxnSpPr>
                <a:cxnSpLocks/>
                <a:stCxn id="197" idx="6"/>
                <a:endCxn id="199" idx="2"/>
              </p:cNvCxnSpPr>
              <p:nvPr/>
            </p:nvCxnSpPr>
            <p:spPr>
              <a:xfrm flipV="1">
                <a:off x="3445377" y="2122049"/>
                <a:ext cx="530481" cy="147597"/>
              </a:xfrm>
              <a:prstGeom prst="line">
                <a:avLst/>
              </a:prstGeom>
              <a:grpFill/>
              <a:ln w="3810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4" name="直線コネクタ 203">
                <a:extLst>
                  <a:ext uri="{FF2B5EF4-FFF2-40B4-BE49-F238E27FC236}">
                    <a16:creationId xmlns:a16="http://schemas.microsoft.com/office/drawing/2014/main" id="{D428A74D-AEBE-4944-9921-B01897DF2D77}"/>
                  </a:ext>
                </a:extLst>
              </p:cNvPr>
              <p:cNvCxnSpPr>
                <a:cxnSpLocks/>
                <a:stCxn id="197" idx="6"/>
                <a:endCxn id="200" idx="2"/>
              </p:cNvCxnSpPr>
              <p:nvPr/>
            </p:nvCxnSpPr>
            <p:spPr>
              <a:xfrm>
                <a:off x="3445377" y="2269645"/>
                <a:ext cx="530481" cy="147597"/>
              </a:xfrm>
              <a:prstGeom prst="line">
                <a:avLst/>
              </a:prstGeom>
              <a:grpFill/>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5" name="直線コネクタ 204">
                <a:extLst>
                  <a:ext uri="{FF2B5EF4-FFF2-40B4-BE49-F238E27FC236}">
                    <a16:creationId xmlns:a16="http://schemas.microsoft.com/office/drawing/2014/main" id="{61CA75DC-5C45-4504-8633-54A0E1188371}"/>
                  </a:ext>
                </a:extLst>
              </p:cNvPr>
              <p:cNvCxnSpPr>
                <a:cxnSpLocks/>
                <a:stCxn id="198" idx="6"/>
                <a:endCxn id="200" idx="2"/>
              </p:cNvCxnSpPr>
              <p:nvPr/>
            </p:nvCxnSpPr>
            <p:spPr>
              <a:xfrm flipV="1">
                <a:off x="3445377" y="2417242"/>
                <a:ext cx="530481" cy="147597"/>
              </a:xfrm>
              <a:prstGeom prst="line">
                <a:avLst/>
              </a:prstGeom>
              <a:grpFill/>
              <a:ln w="190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6" name="直線コネクタ 205">
                <a:extLst>
                  <a:ext uri="{FF2B5EF4-FFF2-40B4-BE49-F238E27FC236}">
                    <a16:creationId xmlns:a16="http://schemas.microsoft.com/office/drawing/2014/main" id="{A4AF37BC-98A6-423A-8D7E-AB92984524E4}"/>
                  </a:ext>
                </a:extLst>
              </p:cNvPr>
              <p:cNvCxnSpPr>
                <a:cxnSpLocks/>
                <a:stCxn id="198" idx="6"/>
                <a:endCxn id="199" idx="2"/>
              </p:cNvCxnSpPr>
              <p:nvPr/>
            </p:nvCxnSpPr>
            <p:spPr>
              <a:xfrm flipV="1">
                <a:off x="3445377" y="2122049"/>
                <a:ext cx="530481" cy="442790"/>
              </a:xfrm>
              <a:prstGeom prst="line">
                <a:avLst/>
              </a:prstGeom>
              <a:grpFill/>
              <a:ln w="952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sp>
        <p:nvSpPr>
          <p:cNvPr id="207" name="正方形/長方形 206">
            <a:extLst>
              <a:ext uri="{FF2B5EF4-FFF2-40B4-BE49-F238E27FC236}">
                <a16:creationId xmlns:a16="http://schemas.microsoft.com/office/drawing/2014/main" id="{545A5A44-6A92-4E59-9CA3-034B8246053D}"/>
              </a:ext>
            </a:extLst>
          </p:cNvPr>
          <p:cNvSpPr/>
          <p:nvPr/>
        </p:nvSpPr>
        <p:spPr>
          <a:xfrm>
            <a:off x="6994309" y="5408858"/>
            <a:ext cx="2339102" cy="646331"/>
          </a:xfrm>
          <a:prstGeom prst="rect">
            <a:avLst/>
          </a:prstGeom>
        </p:spPr>
        <p:txBody>
          <a:bodyPr wrap="none">
            <a:spAutoFit/>
          </a:bodyPr>
          <a:lstStyle/>
          <a:p>
            <a:pPr algn="ctr"/>
            <a:r>
              <a:rPr lang="ja-JP" altLang="en-US" sz="1200" dirty="0"/>
              <a:t>各ウェイト・バイアスが</a:t>
            </a:r>
            <a:endParaRPr lang="en-US" altLang="ja-JP" sz="1200" dirty="0"/>
          </a:p>
          <a:p>
            <a:pPr algn="ctr"/>
            <a:r>
              <a:rPr lang="ja-JP" altLang="en-US" sz="1200" dirty="0"/>
              <a:t>程よくデータの傾向をつかめる</a:t>
            </a:r>
            <a:endParaRPr lang="en-US" altLang="ja-JP" sz="1200" dirty="0"/>
          </a:p>
          <a:p>
            <a:pPr algn="ctr"/>
            <a:r>
              <a:rPr lang="ja-JP" altLang="en-US" sz="1200" dirty="0"/>
              <a:t>値になった</a:t>
            </a:r>
            <a:endParaRPr lang="en-US" altLang="ja-JP" sz="1200" dirty="0"/>
          </a:p>
        </p:txBody>
      </p:sp>
      <p:sp>
        <p:nvSpPr>
          <p:cNvPr id="222" name="正方形/長方形 221">
            <a:extLst>
              <a:ext uri="{FF2B5EF4-FFF2-40B4-BE49-F238E27FC236}">
                <a16:creationId xmlns:a16="http://schemas.microsoft.com/office/drawing/2014/main" id="{12A31ABB-204A-4D99-959B-CAE4245E43D5}"/>
              </a:ext>
            </a:extLst>
          </p:cNvPr>
          <p:cNvSpPr/>
          <p:nvPr/>
        </p:nvSpPr>
        <p:spPr>
          <a:xfrm>
            <a:off x="10413211" y="5424949"/>
            <a:ext cx="1261884" cy="461665"/>
          </a:xfrm>
          <a:prstGeom prst="rect">
            <a:avLst/>
          </a:prstGeom>
        </p:spPr>
        <p:txBody>
          <a:bodyPr wrap="none">
            <a:spAutoFit/>
          </a:bodyPr>
          <a:lstStyle/>
          <a:p>
            <a:pPr algn="ctr"/>
            <a:r>
              <a:rPr lang="ja-JP" altLang="en-US" sz="1200" dirty="0"/>
              <a:t>学習しすぎると</a:t>
            </a:r>
            <a:endParaRPr lang="en-US" altLang="ja-JP" sz="1200" dirty="0"/>
          </a:p>
          <a:p>
            <a:pPr algn="ctr"/>
            <a:r>
              <a:rPr lang="ja-JP" altLang="en-US" sz="1200" dirty="0"/>
              <a:t>過学習になる</a:t>
            </a:r>
            <a:endParaRPr lang="en-US" altLang="ja-JP" sz="1200" dirty="0"/>
          </a:p>
        </p:txBody>
      </p:sp>
      <p:sp>
        <p:nvSpPr>
          <p:cNvPr id="238" name="テキスト ボックス 237">
            <a:extLst>
              <a:ext uri="{FF2B5EF4-FFF2-40B4-BE49-F238E27FC236}">
                <a16:creationId xmlns:a16="http://schemas.microsoft.com/office/drawing/2014/main" id="{F4CE7A46-FB0A-4670-B8AC-B4A2F3B0BA92}"/>
              </a:ext>
            </a:extLst>
          </p:cNvPr>
          <p:cNvSpPr txBox="1"/>
          <p:nvPr/>
        </p:nvSpPr>
        <p:spPr>
          <a:xfrm>
            <a:off x="527443" y="911525"/>
            <a:ext cx="7864138" cy="461665"/>
          </a:xfrm>
          <a:prstGeom prst="rect">
            <a:avLst/>
          </a:prstGeom>
          <a:noFill/>
        </p:spPr>
        <p:txBody>
          <a:bodyPr wrap="square">
            <a:spAutoFit/>
          </a:bodyPr>
          <a:lstStyle/>
          <a:p>
            <a:r>
              <a:rPr lang="ja-JP" altLang="en-US" sz="2400" b="1" dirty="0">
                <a:solidFill>
                  <a:schemeClr val="tx2">
                    <a:lumMod val="75000"/>
                    <a:lumOff val="25000"/>
                  </a:schemeClr>
                </a:solidFill>
                <a:effectLst>
                  <a:outerShdw blurRad="38100" dist="38100" dir="2700000" algn="tl">
                    <a:srgbClr val="000000">
                      <a:alpha val="43137"/>
                    </a:srgbClr>
                  </a:outerShdw>
                </a:effectLst>
              </a:rPr>
              <a:t>学習を繰り返す</a:t>
            </a:r>
            <a:endParaRPr lang="ja-JP" altLang="en-US" sz="2400" b="1" dirty="0">
              <a:solidFill>
                <a:schemeClr val="tx2">
                  <a:lumMod val="75000"/>
                  <a:lumOff val="25000"/>
                </a:schemeClr>
              </a:solidFill>
            </a:endParaRPr>
          </a:p>
        </p:txBody>
      </p:sp>
      <p:sp>
        <p:nvSpPr>
          <p:cNvPr id="223" name="吹き出し: 角を丸めた四角形 222">
            <a:extLst>
              <a:ext uri="{FF2B5EF4-FFF2-40B4-BE49-F238E27FC236}">
                <a16:creationId xmlns:a16="http://schemas.microsoft.com/office/drawing/2014/main" id="{F84D85B4-BB89-4799-A5EA-E60BAA5B3BBD}"/>
              </a:ext>
            </a:extLst>
          </p:cNvPr>
          <p:cNvSpPr/>
          <p:nvPr/>
        </p:nvSpPr>
        <p:spPr>
          <a:xfrm>
            <a:off x="5822463" y="3982470"/>
            <a:ext cx="1453067" cy="611707"/>
          </a:xfrm>
          <a:prstGeom prst="wedgeRoundRectCallout">
            <a:avLst>
              <a:gd name="adj1" fmla="val -6084"/>
              <a:gd name="adj2" fmla="val -107598"/>
              <a:gd name="adj3" fmla="val 16667"/>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latin typeface="BIZ UDPゴシック" panose="020B0400000000000000" pitchFamily="50" charset="-128"/>
                <a:ea typeface="BIZ UDPゴシック" panose="020B0400000000000000" pitchFamily="50" charset="-128"/>
              </a:rPr>
              <a:t>損失・勾配計算</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パラメータ更新</a:t>
            </a:r>
            <a:endParaRPr kumimoji="1" lang="en-US" altLang="ja-JP" sz="1200" dirty="0">
              <a:latin typeface="BIZ UDPゴシック" panose="020B0400000000000000" pitchFamily="50" charset="-128"/>
              <a:ea typeface="BIZ UDPゴシック" panose="020B0400000000000000" pitchFamily="50" charset="-128"/>
            </a:endParaRPr>
          </a:p>
        </p:txBody>
      </p:sp>
      <p:sp>
        <p:nvSpPr>
          <p:cNvPr id="224" name="吹き出し: 角を丸めた四角形 223">
            <a:extLst>
              <a:ext uri="{FF2B5EF4-FFF2-40B4-BE49-F238E27FC236}">
                <a16:creationId xmlns:a16="http://schemas.microsoft.com/office/drawing/2014/main" id="{8840434A-D0DB-42BB-9B43-FCE05CFDCC98}"/>
              </a:ext>
            </a:extLst>
          </p:cNvPr>
          <p:cNvSpPr/>
          <p:nvPr/>
        </p:nvSpPr>
        <p:spPr>
          <a:xfrm>
            <a:off x="8859237" y="3992145"/>
            <a:ext cx="1453067" cy="611707"/>
          </a:xfrm>
          <a:prstGeom prst="wedgeRoundRectCallout">
            <a:avLst>
              <a:gd name="adj1" fmla="val -9328"/>
              <a:gd name="adj2" fmla="val -109139"/>
              <a:gd name="adj3" fmla="val 16667"/>
            </a:avLst>
          </a:prstGeom>
          <a:solidFill>
            <a:srgbClr val="0087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latin typeface="BIZ UDPゴシック" panose="020B0400000000000000" pitchFamily="50" charset="-128"/>
                <a:ea typeface="BIZ UDPゴシック" panose="020B0400000000000000" pitchFamily="50" charset="-128"/>
              </a:rPr>
              <a:t>損失・勾配計算</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パラメータ更新</a:t>
            </a:r>
            <a:endParaRPr kumimoji="1" lang="en-US" altLang="ja-JP" sz="1200" dirty="0">
              <a:latin typeface="BIZ UDPゴシック" panose="020B0400000000000000" pitchFamily="50" charset="-128"/>
              <a:ea typeface="BIZ UDPゴシック" panose="020B0400000000000000" pitchFamily="50" charset="-128"/>
            </a:endParaRPr>
          </a:p>
        </p:txBody>
      </p:sp>
      <p:sp>
        <p:nvSpPr>
          <p:cNvPr id="225" name="テキスト ボックス 224">
            <a:extLst>
              <a:ext uri="{FF2B5EF4-FFF2-40B4-BE49-F238E27FC236}">
                <a16:creationId xmlns:a16="http://schemas.microsoft.com/office/drawing/2014/main" id="{D54FF3FB-C479-4357-9B2D-ED22BE9B2098}"/>
              </a:ext>
            </a:extLst>
          </p:cNvPr>
          <p:cNvSpPr txBox="1"/>
          <p:nvPr/>
        </p:nvSpPr>
        <p:spPr>
          <a:xfrm>
            <a:off x="2930949" y="6121828"/>
            <a:ext cx="6330098" cy="646331"/>
          </a:xfrm>
          <a:prstGeom prst="rect">
            <a:avLst/>
          </a:prstGeom>
          <a:noFill/>
        </p:spPr>
        <p:txBody>
          <a:bodyPr wrap="square">
            <a:spAutoFit/>
          </a:bodyPr>
          <a:lstStyle/>
          <a:p>
            <a:pPr algn="ctr"/>
            <a:r>
              <a:rPr lang="ja-JP" altLang="en-US" sz="1800" b="1" dirty="0">
                <a:solidFill>
                  <a:srgbClr val="F36C37"/>
                </a:solidFill>
              </a:rPr>
              <a:t>以上がニューラルネットワークの基本の仕組みです。</a:t>
            </a:r>
            <a:endParaRPr lang="en-US" altLang="ja-JP" sz="1800" b="1" dirty="0">
              <a:solidFill>
                <a:srgbClr val="F36C37"/>
              </a:solidFill>
            </a:endParaRPr>
          </a:p>
          <a:p>
            <a:pPr algn="ctr"/>
            <a:r>
              <a:rPr lang="ja-JP" altLang="en-US" b="1" dirty="0">
                <a:solidFill>
                  <a:srgbClr val="F36C37"/>
                </a:solidFill>
              </a:rPr>
              <a:t>続いて、</a:t>
            </a:r>
            <a:r>
              <a:rPr lang="ja-JP" altLang="en-US" sz="1800" b="1" dirty="0">
                <a:solidFill>
                  <a:srgbClr val="F36C37"/>
                </a:solidFill>
              </a:rPr>
              <a:t>そのほか考慮すべき事項について学びます。</a:t>
            </a:r>
            <a:endParaRPr lang="ja-JP" altLang="en-US" b="1" dirty="0">
              <a:solidFill>
                <a:srgbClr val="F36C37"/>
              </a:solidFill>
            </a:endParaRPr>
          </a:p>
        </p:txBody>
      </p:sp>
      <p:grpSp>
        <p:nvGrpSpPr>
          <p:cNvPr id="162" name="グループ化 161">
            <a:extLst>
              <a:ext uri="{FF2B5EF4-FFF2-40B4-BE49-F238E27FC236}">
                <a16:creationId xmlns:a16="http://schemas.microsoft.com/office/drawing/2014/main" id="{BFB70C2E-F745-44E6-B062-A1FA400DA55A}"/>
              </a:ext>
            </a:extLst>
          </p:cNvPr>
          <p:cNvGrpSpPr/>
          <p:nvPr/>
        </p:nvGrpSpPr>
        <p:grpSpPr>
          <a:xfrm>
            <a:off x="1196799" y="4392248"/>
            <a:ext cx="1066342" cy="907879"/>
            <a:chOff x="8236032" y="5472297"/>
            <a:chExt cx="1066342" cy="907879"/>
          </a:xfrm>
        </p:grpSpPr>
        <p:sp>
          <p:nvSpPr>
            <p:cNvPr id="226" name="正方形/長方形 225">
              <a:extLst>
                <a:ext uri="{FF2B5EF4-FFF2-40B4-BE49-F238E27FC236}">
                  <a16:creationId xmlns:a16="http://schemas.microsoft.com/office/drawing/2014/main" id="{5463AF6E-1DF1-4094-B38A-BF0F66C7D5ED}"/>
                </a:ext>
              </a:extLst>
            </p:cNvPr>
            <p:cNvSpPr/>
            <p:nvPr/>
          </p:nvSpPr>
          <p:spPr>
            <a:xfrm>
              <a:off x="8236032" y="5472297"/>
              <a:ext cx="1066342" cy="9078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227" name="グループ化 226">
              <a:extLst>
                <a:ext uri="{FF2B5EF4-FFF2-40B4-BE49-F238E27FC236}">
                  <a16:creationId xmlns:a16="http://schemas.microsoft.com/office/drawing/2014/main" id="{5BE711D1-678B-439A-B8EE-40FDE365C1A9}"/>
                </a:ext>
              </a:extLst>
            </p:cNvPr>
            <p:cNvGrpSpPr/>
            <p:nvPr/>
          </p:nvGrpSpPr>
          <p:grpSpPr>
            <a:xfrm>
              <a:off x="8299210" y="5520613"/>
              <a:ext cx="966089" cy="808191"/>
              <a:chOff x="3227573" y="1865549"/>
              <a:chExt cx="966089" cy="808191"/>
            </a:xfrm>
            <a:solidFill>
              <a:schemeClr val="bg1"/>
            </a:solidFill>
          </p:grpSpPr>
          <p:sp>
            <p:nvSpPr>
              <p:cNvPr id="228" name="楕円 227">
                <a:extLst>
                  <a:ext uri="{FF2B5EF4-FFF2-40B4-BE49-F238E27FC236}">
                    <a16:creationId xmlns:a16="http://schemas.microsoft.com/office/drawing/2014/main" id="{2CDBB28F-EBAD-4381-863E-CF7C8A5B79B2}"/>
                  </a:ext>
                </a:extLst>
              </p:cNvPr>
              <p:cNvSpPr/>
              <p:nvPr/>
            </p:nvSpPr>
            <p:spPr>
              <a:xfrm>
                <a:off x="3227573" y="186554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29" name="楕円 228">
                <a:extLst>
                  <a:ext uri="{FF2B5EF4-FFF2-40B4-BE49-F238E27FC236}">
                    <a16:creationId xmlns:a16="http://schemas.microsoft.com/office/drawing/2014/main" id="{44E1EAB3-DBC8-48C6-8A89-E0B3D3B7AA26}"/>
                  </a:ext>
                </a:extLst>
              </p:cNvPr>
              <p:cNvSpPr/>
              <p:nvPr/>
            </p:nvSpPr>
            <p:spPr>
              <a:xfrm>
                <a:off x="3227573" y="2160743"/>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30" name="楕円 229">
                <a:extLst>
                  <a:ext uri="{FF2B5EF4-FFF2-40B4-BE49-F238E27FC236}">
                    <a16:creationId xmlns:a16="http://schemas.microsoft.com/office/drawing/2014/main" id="{31BF3A9C-FC92-42E7-9B02-233B4FDFAEAF}"/>
                  </a:ext>
                </a:extLst>
              </p:cNvPr>
              <p:cNvSpPr/>
              <p:nvPr/>
            </p:nvSpPr>
            <p:spPr>
              <a:xfrm>
                <a:off x="3227573" y="245593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31" name="楕円 230">
                <a:extLst>
                  <a:ext uri="{FF2B5EF4-FFF2-40B4-BE49-F238E27FC236}">
                    <a16:creationId xmlns:a16="http://schemas.microsoft.com/office/drawing/2014/main" id="{8496F9FC-1F15-4AF2-B073-3C66BD643BD8}"/>
                  </a:ext>
                </a:extLst>
              </p:cNvPr>
              <p:cNvSpPr/>
              <p:nvPr/>
            </p:nvSpPr>
            <p:spPr>
              <a:xfrm>
                <a:off x="3975858" y="201314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32" name="楕円 231">
                <a:extLst>
                  <a:ext uri="{FF2B5EF4-FFF2-40B4-BE49-F238E27FC236}">
                    <a16:creationId xmlns:a16="http://schemas.microsoft.com/office/drawing/2014/main" id="{FAC42D33-AC1C-4A4A-A2E2-12D291BF46CD}"/>
                  </a:ext>
                </a:extLst>
              </p:cNvPr>
              <p:cNvSpPr/>
              <p:nvPr/>
            </p:nvSpPr>
            <p:spPr>
              <a:xfrm>
                <a:off x="3975858" y="230833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cxnSp>
            <p:nvCxnSpPr>
              <p:cNvPr id="233" name="直線コネクタ 232">
                <a:extLst>
                  <a:ext uri="{FF2B5EF4-FFF2-40B4-BE49-F238E27FC236}">
                    <a16:creationId xmlns:a16="http://schemas.microsoft.com/office/drawing/2014/main" id="{9E3E4B1D-3694-4495-BC12-1324FD4C1695}"/>
                  </a:ext>
                </a:extLst>
              </p:cNvPr>
              <p:cNvCxnSpPr>
                <a:cxnSpLocks/>
                <a:stCxn id="228" idx="6"/>
                <a:endCxn id="232" idx="2"/>
              </p:cNvCxnSpPr>
              <p:nvPr/>
            </p:nvCxnSpPr>
            <p:spPr>
              <a:xfrm>
                <a:off x="3445377" y="1974452"/>
                <a:ext cx="530481" cy="442790"/>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4" name="直線コネクタ 233">
                <a:extLst>
                  <a:ext uri="{FF2B5EF4-FFF2-40B4-BE49-F238E27FC236}">
                    <a16:creationId xmlns:a16="http://schemas.microsoft.com/office/drawing/2014/main" id="{37C5B5E4-E33A-46E0-AEFD-3CE6D771E279}"/>
                  </a:ext>
                </a:extLst>
              </p:cNvPr>
              <p:cNvCxnSpPr>
                <a:cxnSpLocks/>
                <a:stCxn id="228" idx="6"/>
                <a:endCxn id="231" idx="2"/>
              </p:cNvCxnSpPr>
              <p:nvPr/>
            </p:nvCxnSpPr>
            <p:spPr>
              <a:xfrm>
                <a:off x="3445377" y="1974452"/>
                <a:ext cx="530481" cy="147597"/>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5" name="直線コネクタ 234">
                <a:extLst>
                  <a:ext uri="{FF2B5EF4-FFF2-40B4-BE49-F238E27FC236}">
                    <a16:creationId xmlns:a16="http://schemas.microsoft.com/office/drawing/2014/main" id="{775D234A-2F5E-4B8F-AD5B-7C782472767F}"/>
                  </a:ext>
                </a:extLst>
              </p:cNvPr>
              <p:cNvCxnSpPr>
                <a:cxnSpLocks/>
                <a:stCxn id="229" idx="6"/>
                <a:endCxn id="231" idx="2"/>
              </p:cNvCxnSpPr>
              <p:nvPr/>
            </p:nvCxnSpPr>
            <p:spPr>
              <a:xfrm flipV="1">
                <a:off x="3445377" y="2122049"/>
                <a:ext cx="530481" cy="147597"/>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6" name="直線コネクタ 235">
                <a:extLst>
                  <a:ext uri="{FF2B5EF4-FFF2-40B4-BE49-F238E27FC236}">
                    <a16:creationId xmlns:a16="http://schemas.microsoft.com/office/drawing/2014/main" id="{62F34D14-E074-4B3D-AFAC-99175577681F}"/>
                  </a:ext>
                </a:extLst>
              </p:cNvPr>
              <p:cNvCxnSpPr>
                <a:cxnSpLocks/>
                <a:stCxn id="229" idx="6"/>
                <a:endCxn id="232" idx="2"/>
              </p:cNvCxnSpPr>
              <p:nvPr/>
            </p:nvCxnSpPr>
            <p:spPr>
              <a:xfrm>
                <a:off x="3445377" y="2269645"/>
                <a:ext cx="530481" cy="147597"/>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7" name="直線コネクタ 236">
                <a:extLst>
                  <a:ext uri="{FF2B5EF4-FFF2-40B4-BE49-F238E27FC236}">
                    <a16:creationId xmlns:a16="http://schemas.microsoft.com/office/drawing/2014/main" id="{64B6A9A2-E749-4735-B9B3-CCEAD37C65DF}"/>
                  </a:ext>
                </a:extLst>
              </p:cNvPr>
              <p:cNvCxnSpPr>
                <a:cxnSpLocks/>
                <a:stCxn id="230" idx="6"/>
                <a:endCxn id="232" idx="2"/>
              </p:cNvCxnSpPr>
              <p:nvPr/>
            </p:nvCxnSpPr>
            <p:spPr>
              <a:xfrm flipV="1">
                <a:off x="3445377" y="2417242"/>
                <a:ext cx="530481" cy="147597"/>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9" name="直線コネクタ 238">
                <a:extLst>
                  <a:ext uri="{FF2B5EF4-FFF2-40B4-BE49-F238E27FC236}">
                    <a16:creationId xmlns:a16="http://schemas.microsoft.com/office/drawing/2014/main" id="{DAE56D09-0E9C-4916-B065-7E8323EE7E2A}"/>
                  </a:ext>
                </a:extLst>
              </p:cNvPr>
              <p:cNvCxnSpPr>
                <a:cxnSpLocks/>
                <a:stCxn id="230" idx="6"/>
                <a:endCxn id="231" idx="2"/>
              </p:cNvCxnSpPr>
              <p:nvPr/>
            </p:nvCxnSpPr>
            <p:spPr>
              <a:xfrm flipV="1">
                <a:off x="3445377" y="2122049"/>
                <a:ext cx="530481" cy="442790"/>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grpSp>
        <p:nvGrpSpPr>
          <p:cNvPr id="240" name="グループ化 239">
            <a:extLst>
              <a:ext uri="{FF2B5EF4-FFF2-40B4-BE49-F238E27FC236}">
                <a16:creationId xmlns:a16="http://schemas.microsoft.com/office/drawing/2014/main" id="{17C13617-D795-44D1-8095-A2201070EEAC}"/>
              </a:ext>
            </a:extLst>
          </p:cNvPr>
          <p:cNvGrpSpPr/>
          <p:nvPr/>
        </p:nvGrpSpPr>
        <p:grpSpPr>
          <a:xfrm>
            <a:off x="4566278" y="4392248"/>
            <a:ext cx="1066342" cy="907879"/>
            <a:chOff x="8236032" y="5472297"/>
            <a:chExt cx="1066342" cy="907879"/>
          </a:xfrm>
        </p:grpSpPr>
        <p:sp>
          <p:nvSpPr>
            <p:cNvPr id="241" name="正方形/長方形 240">
              <a:extLst>
                <a:ext uri="{FF2B5EF4-FFF2-40B4-BE49-F238E27FC236}">
                  <a16:creationId xmlns:a16="http://schemas.microsoft.com/office/drawing/2014/main" id="{4EDFF6C8-E147-47D0-89E5-79B7A57ACFD0}"/>
                </a:ext>
              </a:extLst>
            </p:cNvPr>
            <p:cNvSpPr/>
            <p:nvPr/>
          </p:nvSpPr>
          <p:spPr>
            <a:xfrm>
              <a:off x="8236032" y="5472297"/>
              <a:ext cx="1066342" cy="9078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242" name="グループ化 241">
              <a:extLst>
                <a:ext uri="{FF2B5EF4-FFF2-40B4-BE49-F238E27FC236}">
                  <a16:creationId xmlns:a16="http://schemas.microsoft.com/office/drawing/2014/main" id="{5D0BA7B6-F479-4DD1-AF5D-0787DAF9DD43}"/>
                </a:ext>
              </a:extLst>
            </p:cNvPr>
            <p:cNvGrpSpPr/>
            <p:nvPr/>
          </p:nvGrpSpPr>
          <p:grpSpPr>
            <a:xfrm>
              <a:off x="8299210" y="5520613"/>
              <a:ext cx="966089" cy="808191"/>
              <a:chOff x="3227573" y="1865549"/>
              <a:chExt cx="966089" cy="808191"/>
            </a:xfrm>
            <a:solidFill>
              <a:schemeClr val="bg1"/>
            </a:solidFill>
          </p:grpSpPr>
          <p:sp>
            <p:nvSpPr>
              <p:cNvPr id="243" name="楕円 242">
                <a:extLst>
                  <a:ext uri="{FF2B5EF4-FFF2-40B4-BE49-F238E27FC236}">
                    <a16:creationId xmlns:a16="http://schemas.microsoft.com/office/drawing/2014/main" id="{6E8B026F-04CA-4C0A-B24A-CA6DCEE21A79}"/>
                  </a:ext>
                </a:extLst>
              </p:cNvPr>
              <p:cNvSpPr/>
              <p:nvPr/>
            </p:nvSpPr>
            <p:spPr>
              <a:xfrm>
                <a:off x="3227573" y="186554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44" name="楕円 243">
                <a:extLst>
                  <a:ext uri="{FF2B5EF4-FFF2-40B4-BE49-F238E27FC236}">
                    <a16:creationId xmlns:a16="http://schemas.microsoft.com/office/drawing/2014/main" id="{E655CD14-B879-45E4-9690-02400BEB8BCD}"/>
                  </a:ext>
                </a:extLst>
              </p:cNvPr>
              <p:cNvSpPr/>
              <p:nvPr/>
            </p:nvSpPr>
            <p:spPr>
              <a:xfrm>
                <a:off x="3227573" y="2160743"/>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45" name="楕円 244">
                <a:extLst>
                  <a:ext uri="{FF2B5EF4-FFF2-40B4-BE49-F238E27FC236}">
                    <a16:creationId xmlns:a16="http://schemas.microsoft.com/office/drawing/2014/main" id="{BF852BE3-F582-48E2-8AA6-280E4D9AE2F9}"/>
                  </a:ext>
                </a:extLst>
              </p:cNvPr>
              <p:cNvSpPr/>
              <p:nvPr/>
            </p:nvSpPr>
            <p:spPr>
              <a:xfrm>
                <a:off x="3227573" y="245593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46" name="楕円 245">
                <a:extLst>
                  <a:ext uri="{FF2B5EF4-FFF2-40B4-BE49-F238E27FC236}">
                    <a16:creationId xmlns:a16="http://schemas.microsoft.com/office/drawing/2014/main" id="{B71B79F7-2AA9-4136-928C-03DCE72B5328}"/>
                  </a:ext>
                </a:extLst>
              </p:cNvPr>
              <p:cNvSpPr/>
              <p:nvPr/>
            </p:nvSpPr>
            <p:spPr>
              <a:xfrm>
                <a:off x="3975858" y="201314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47" name="楕円 246">
                <a:extLst>
                  <a:ext uri="{FF2B5EF4-FFF2-40B4-BE49-F238E27FC236}">
                    <a16:creationId xmlns:a16="http://schemas.microsoft.com/office/drawing/2014/main" id="{5145529F-26AA-4E68-BF1C-3ADB44FFD7F8}"/>
                  </a:ext>
                </a:extLst>
              </p:cNvPr>
              <p:cNvSpPr/>
              <p:nvPr/>
            </p:nvSpPr>
            <p:spPr>
              <a:xfrm>
                <a:off x="3975858" y="230833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cxnSp>
            <p:nvCxnSpPr>
              <p:cNvPr id="248" name="直線コネクタ 247">
                <a:extLst>
                  <a:ext uri="{FF2B5EF4-FFF2-40B4-BE49-F238E27FC236}">
                    <a16:creationId xmlns:a16="http://schemas.microsoft.com/office/drawing/2014/main" id="{A1173FBD-CA9E-48D9-A5CE-36CD250DF5A8}"/>
                  </a:ext>
                </a:extLst>
              </p:cNvPr>
              <p:cNvCxnSpPr>
                <a:cxnSpLocks/>
                <a:stCxn id="243" idx="6"/>
                <a:endCxn id="247" idx="2"/>
              </p:cNvCxnSpPr>
              <p:nvPr/>
            </p:nvCxnSpPr>
            <p:spPr>
              <a:xfrm>
                <a:off x="3445377" y="1974452"/>
                <a:ext cx="530481" cy="442790"/>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49" name="直線コネクタ 248">
                <a:extLst>
                  <a:ext uri="{FF2B5EF4-FFF2-40B4-BE49-F238E27FC236}">
                    <a16:creationId xmlns:a16="http://schemas.microsoft.com/office/drawing/2014/main" id="{E1E654BD-B04B-4EFB-82F9-67C97E2CACEE}"/>
                  </a:ext>
                </a:extLst>
              </p:cNvPr>
              <p:cNvCxnSpPr>
                <a:cxnSpLocks/>
                <a:stCxn id="243" idx="6"/>
                <a:endCxn id="246" idx="2"/>
              </p:cNvCxnSpPr>
              <p:nvPr/>
            </p:nvCxnSpPr>
            <p:spPr>
              <a:xfrm>
                <a:off x="3445377" y="1974452"/>
                <a:ext cx="530481" cy="147597"/>
              </a:xfrm>
              <a:prstGeom prst="line">
                <a:avLst/>
              </a:prstGeom>
              <a:grpFill/>
              <a:ln w="190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50" name="直線コネクタ 249">
                <a:extLst>
                  <a:ext uri="{FF2B5EF4-FFF2-40B4-BE49-F238E27FC236}">
                    <a16:creationId xmlns:a16="http://schemas.microsoft.com/office/drawing/2014/main" id="{AD94AC17-6CDF-4502-AA6F-B481DC6E0835}"/>
                  </a:ext>
                </a:extLst>
              </p:cNvPr>
              <p:cNvCxnSpPr>
                <a:cxnSpLocks/>
                <a:stCxn id="244" idx="6"/>
                <a:endCxn id="246" idx="2"/>
              </p:cNvCxnSpPr>
              <p:nvPr/>
            </p:nvCxnSpPr>
            <p:spPr>
              <a:xfrm flipV="1">
                <a:off x="3445377" y="2122049"/>
                <a:ext cx="530481" cy="147597"/>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51" name="直線コネクタ 250">
                <a:extLst>
                  <a:ext uri="{FF2B5EF4-FFF2-40B4-BE49-F238E27FC236}">
                    <a16:creationId xmlns:a16="http://schemas.microsoft.com/office/drawing/2014/main" id="{E35FC6C0-58B2-4BA1-92BB-BBA639A8FFA6}"/>
                  </a:ext>
                </a:extLst>
              </p:cNvPr>
              <p:cNvCxnSpPr>
                <a:cxnSpLocks/>
                <a:stCxn id="244" idx="6"/>
                <a:endCxn id="247" idx="2"/>
              </p:cNvCxnSpPr>
              <p:nvPr/>
            </p:nvCxnSpPr>
            <p:spPr>
              <a:xfrm>
                <a:off x="3445377" y="2269645"/>
                <a:ext cx="530481" cy="147597"/>
              </a:xfrm>
              <a:prstGeom prst="line">
                <a:avLst/>
              </a:prstGeom>
              <a:grpFill/>
              <a:ln w="190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52" name="直線コネクタ 251">
                <a:extLst>
                  <a:ext uri="{FF2B5EF4-FFF2-40B4-BE49-F238E27FC236}">
                    <a16:creationId xmlns:a16="http://schemas.microsoft.com/office/drawing/2014/main" id="{6F58E6AE-E9E3-49AA-8DF8-8C7B09FA0F2C}"/>
                  </a:ext>
                </a:extLst>
              </p:cNvPr>
              <p:cNvCxnSpPr>
                <a:cxnSpLocks/>
                <a:stCxn id="245" idx="6"/>
                <a:endCxn id="247" idx="2"/>
              </p:cNvCxnSpPr>
              <p:nvPr/>
            </p:nvCxnSpPr>
            <p:spPr>
              <a:xfrm flipV="1">
                <a:off x="3445377" y="2417242"/>
                <a:ext cx="530481" cy="147597"/>
              </a:xfrm>
              <a:prstGeom prst="line">
                <a:avLst/>
              </a:prstGeom>
              <a:grpFill/>
              <a:ln w="285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53" name="直線コネクタ 252">
                <a:extLst>
                  <a:ext uri="{FF2B5EF4-FFF2-40B4-BE49-F238E27FC236}">
                    <a16:creationId xmlns:a16="http://schemas.microsoft.com/office/drawing/2014/main" id="{04CFE886-CF12-4C06-9793-669DBF1BE25E}"/>
                  </a:ext>
                </a:extLst>
              </p:cNvPr>
              <p:cNvCxnSpPr>
                <a:cxnSpLocks/>
                <a:stCxn id="245" idx="6"/>
                <a:endCxn id="246" idx="2"/>
              </p:cNvCxnSpPr>
              <p:nvPr/>
            </p:nvCxnSpPr>
            <p:spPr>
              <a:xfrm flipV="1">
                <a:off x="3445377" y="2122049"/>
                <a:ext cx="530481" cy="442790"/>
              </a:xfrm>
              <a:prstGeom prst="line">
                <a:avLst/>
              </a:prstGeom>
              <a:grpFill/>
              <a:ln w="190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grpSp>
        <p:nvGrpSpPr>
          <p:cNvPr id="254" name="グループ化 253">
            <a:extLst>
              <a:ext uri="{FF2B5EF4-FFF2-40B4-BE49-F238E27FC236}">
                <a16:creationId xmlns:a16="http://schemas.microsoft.com/office/drawing/2014/main" id="{D0CD0664-D5C4-4D79-80E2-A28E860CEA80}"/>
              </a:ext>
            </a:extLst>
          </p:cNvPr>
          <p:cNvGrpSpPr/>
          <p:nvPr/>
        </p:nvGrpSpPr>
        <p:grpSpPr>
          <a:xfrm>
            <a:off x="10470320" y="4392248"/>
            <a:ext cx="1066342" cy="907879"/>
            <a:chOff x="8236032" y="5472297"/>
            <a:chExt cx="1066342" cy="907879"/>
          </a:xfrm>
        </p:grpSpPr>
        <p:sp>
          <p:nvSpPr>
            <p:cNvPr id="255" name="正方形/長方形 254">
              <a:extLst>
                <a:ext uri="{FF2B5EF4-FFF2-40B4-BE49-F238E27FC236}">
                  <a16:creationId xmlns:a16="http://schemas.microsoft.com/office/drawing/2014/main" id="{548793AA-8053-47C4-9936-9B725BE35849}"/>
                </a:ext>
              </a:extLst>
            </p:cNvPr>
            <p:cNvSpPr/>
            <p:nvPr/>
          </p:nvSpPr>
          <p:spPr>
            <a:xfrm>
              <a:off x="8236032" y="5472297"/>
              <a:ext cx="1066342" cy="9078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256" name="グループ化 255">
              <a:extLst>
                <a:ext uri="{FF2B5EF4-FFF2-40B4-BE49-F238E27FC236}">
                  <a16:creationId xmlns:a16="http://schemas.microsoft.com/office/drawing/2014/main" id="{4C60F6C5-8CF4-4415-8EAB-8118C4231A5A}"/>
                </a:ext>
              </a:extLst>
            </p:cNvPr>
            <p:cNvGrpSpPr/>
            <p:nvPr/>
          </p:nvGrpSpPr>
          <p:grpSpPr>
            <a:xfrm>
              <a:off x="8299210" y="5520613"/>
              <a:ext cx="966089" cy="808191"/>
              <a:chOff x="3227573" y="1865549"/>
              <a:chExt cx="966089" cy="808191"/>
            </a:xfrm>
            <a:solidFill>
              <a:schemeClr val="bg1"/>
            </a:solidFill>
          </p:grpSpPr>
          <p:sp>
            <p:nvSpPr>
              <p:cNvPr id="257" name="楕円 256">
                <a:extLst>
                  <a:ext uri="{FF2B5EF4-FFF2-40B4-BE49-F238E27FC236}">
                    <a16:creationId xmlns:a16="http://schemas.microsoft.com/office/drawing/2014/main" id="{E61E1436-F0F7-4E2C-B6E5-59B603343BE8}"/>
                  </a:ext>
                </a:extLst>
              </p:cNvPr>
              <p:cNvSpPr/>
              <p:nvPr/>
            </p:nvSpPr>
            <p:spPr>
              <a:xfrm>
                <a:off x="3227573" y="186554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58" name="楕円 257">
                <a:extLst>
                  <a:ext uri="{FF2B5EF4-FFF2-40B4-BE49-F238E27FC236}">
                    <a16:creationId xmlns:a16="http://schemas.microsoft.com/office/drawing/2014/main" id="{134E892F-BFBA-40F9-9ED8-D5E049AB8D63}"/>
                  </a:ext>
                </a:extLst>
              </p:cNvPr>
              <p:cNvSpPr/>
              <p:nvPr/>
            </p:nvSpPr>
            <p:spPr>
              <a:xfrm>
                <a:off x="3227573" y="2160743"/>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59" name="楕円 258">
                <a:extLst>
                  <a:ext uri="{FF2B5EF4-FFF2-40B4-BE49-F238E27FC236}">
                    <a16:creationId xmlns:a16="http://schemas.microsoft.com/office/drawing/2014/main" id="{24B8BDD6-1C82-4650-8E6E-784C793CDB64}"/>
                  </a:ext>
                </a:extLst>
              </p:cNvPr>
              <p:cNvSpPr/>
              <p:nvPr/>
            </p:nvSpPr>
            <p:spPr>
              <a:xfrm>
                <a:off x="3227573" y="245593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60" name="楕円 259">
                <a:extLst>
                  <a:ext uri="{FF2B5EF4-FFF2-40B4-BE49-F238E27FC236}">
                    <a16:creationId xmlns:a16="http://schemas.microsoft.com/office/drawing/2014/main" id="{2E869924-8AF3-4284-A2F0-E4D7D4B2C9C7}"/>
                  </a:ext>
                </a:extLst>
              </p:cNvPr>
              <p:cNvSpPr/>
              <p:nvPr/>
            </p:nvSpPr>
            <p:spPr>
              <a:xfrm>
                <a:off x="3975858" y="2013146"/>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sp>
            <p:nvSpPr>
              <p:cNvPr id="261" name="楕円 260">
                <a:extLst>
                  <a:ext uri="{FF2B5EF4-FFF2-40B4-BE49-F238E27FC236}">
                    <a16:creationId xmlns:a16="http://schemas.microsoft.com/office/drawing/2014/main" id="{E397CE76-AEC1-477D-BD3C-6CEABC316004}"/>
                  </a:ext>
                </a:extLst>
              </p:cNvPr>
              <p:cNvSpPr/>
              <p:nvPr/>
            </p:nvSpPr>
            <p:spPr>
              <a:xfrm>
                <a:off x="3975858" y="2308339"/>
                <a:ext cx="217804" cy="217804"/>
              </a:xfrm>
              <a:prstGeom prst="ellipse">
                <a:avLst/>
              </a:prstGeom>
              <a:grp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solidFill>
                    <a:schemeClr val="tx1"/>
                  </a:solidFill>
                </a:endParaRPr>
              </a:p>
            </p:txBody>
          </p:sp>
          <p:cxnSp>
            <p:nvCxnSpPr>
              <p:cNvPr id="262" name="直線コネクタ 261">
                <a:extLst>
                  <a:ext uri="{FF2B5EF4-FFF2-40B4-BE49-F238E27FC236}">
                    <a16:creationId xmlns:a16="http://schemas.microsoft.com/office/drawing/2014/main" id="{7788FB19-61BC-4425-B921-D6975D14692F}"/>
                  </a:ext>
                </a:extLst>
              </p:cNvPr>
              <p:cNvCxnSpPr>
                <a:cxnSpLocks/>
                <a:stCxn id="257" idx="6"/>
                <a:endCxn id="261" idx="2"/>
              </p:cNvCxnSpPr>
              <p:nvPr/>
            </p:nvCxnSpPr>
            <p:spPr>
              <a:xfrm>
                <a:off x="3445377" y="1974452"/>
                <a:ext cx="530481" cy="442790"/>
              </a:xfrm>
              <a:prstGeom prst="line">
                <a:avLst/>
              </a:prstGeom>
              <a:grpFill/>
              <a:ln w="571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3" name="直線コネクタ 262">
                <a:extLst>
                  <a:ext uri="{FF2B5EF4-FFF2-40B4-BE49-F238E27FC236}">
                    <a16:creationId xmlns:a16="http://schemas.microsoft.com/office/drawing/2014/main" id="{ACD303AE-F7C8-460D-87B8-6F52679BDB54}"/>
                  </a:ext>
                </a:extLst>
              </p:cNvPr>
              <p:cNvCxnSpPr>
                <a:cxnSpLocks/>
                <a:stCxn id="257" idx="6"/>
                <a:endCxn id="260" idx="2"/>
              </p:cNvCxnSpPr>
              <p:nvPr/>
            </p:nvCxnSpPr>
            <p:spPr>
              <a:xfrm>
                <a:off x="3445377" y="1974452"/>
                <a:ext cx="530481" cy="147597"/>
              </a:xfrm>
              <a:prstGeom prst="line">
                <a:avLst/>
              </a:prstGeom>
              <a:grpFill/>
              <a:ln w="31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4" name="直線コネクタ 263">
                <a:extLst>
                  <a:ext uri="{FF2B5EF4-FFF2-40B4-BE49-F238E27FC236}">
                    <a16:creationId xmlns:a16="http://schemas.microsoft.com/office/drawing/2014/main" id="{678BE49C-A207-4804-950A-7302E7223521}"/>
                  </a:ext>
                </a:extLst>
              </p:cNvPr>
              <p:cNvCxnSpPr>
                <a:cxnSpLocks/>
                <a:stCxn id="258" idx="6"/>
                <a:endCxn id="260" idx="2"/>
              </p:cNvCxnSpPr>
              <p:nvPr/>
            </p:nvCxnSpPr>
            <p:spPr>
              <a:xfrm flipV="1">
                <a:off x="3445377" y="2122049"/>
                <a:ext cx="530481" cy="147597"/>
              </a:xfrm>
              <a:prstGeom prst="line">
                <a:avLst/>
              </a:prstGeom>
              <a:grpFill/>
              <a:ln w="571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5" name="直線コネクタ 264">
                <a:extLst>
                  <a:ext uri="{FF2B5EF4-FFF2-40B4-BE49-F238E27FC236}">
                    <a16:creationId xmlns:a16="http://schemas.microsoft.com/office/drawing/2014/main" id="{D3A0F54C-68D0-4797-917B-25974DBE1BAB}"/>
                  </a:ext>
                </a:extLst>
              </p:cNvPr>
              <p:cNvCxnSpPr>
                <a:cxnSpLocks/>
                <a:stCxn id="258" idx="6"/>
                <a:endCxn id="261" idx="2"/>
              </p:cNvCxnSpPr>
              <p:nvPr/>
            </p:nvCxnSpPr>
            <p:spPr>
              <a:xfrm>
                <a:off x="3445377" y="2269645"/>
                <a:ext cx="530481" cy="147597"/>
              </a:xfrm>
              <a:prstGeom prst="line">
                <a:avLst/>
              </a:prstGeom>
              <a:grpFill/>
              <a:ln w="31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6" name="直線コネクタ 265">
                <a:extLst>
                  <a:ext uri="{FF2B5EF4-FFF2-40B4-BE49-F238E27FC236}">
                    <a16:creationId xmlns:a16="http://schemas.microsoft.com/office/drawing/2014/main" id="{2ECB3ABD-D207-4B28-89B7-3E7A5F016493}"/>
                  </a:ext>
                </a:extLst>
              </p:cNvPr>
              <p:cNvCxnSpPr>
                <a:cxnSpLocks/>
                <a:stCxn id="259" idx="6"/>
                <a:endCxn id="261" idx="2"/>
              </p:cNvCxnSpPr>
              <p:nvPr/>
            </p:nvCxnSpPr>
            <p:spPr>
              <a:xfrm flipV="1">
                <a:off x="3445377" y="2417242"/>
                <a:ext cx="530481" cy="147597"/>
              </a:xfrm>
              <a:prstGeom prst="line">
                <a:avLst/>
              </a:prstGeom>
              <a:grpFill/>
              <a:ln w="6350">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7" name="直線コネクタ 266">
                <a:extLst>
                  <a:ext uri="{FF2B5EF4-FFF2-40B4-BE49-F238E27FC236}">
                    <a16:creationId xmlns:a16="http://schemas.microsoft.com/office/drawing/2014/main" id="{10C7D7BE-CCC7-4F6A-BC80-67C2350AE339}"/>
                  </a:ext>
                </a:extLst>
              </p:cNvPr>
              <p:cNvCxnSpPr>
                <a:cxnSpLocks/>
                <a:stCxn id="259" idx="6"/>
                <a:endCxn id="260" idx="2"/>
              </p:cNvCxnSpPr>
              <p:nvPr/>
            </p:nvCxnSpPr>
            <p:spPr>
              <a:xfrm flipV="1">
                <a:off x="3445377" y="2122049"/>
                <a:ext cx="530481" cy="442790"/>
              </a:xfrm>
              <a:prstGeom prst="line">
                <a:avLst/>
              </a:prstGeom>
              <a:grpFill/>
              <a:ln w="3175">
                <a:solidFill>
                  <a:schemeClr val="tx1">
                    <a:lumMod val="85000"/>
                    <a:lumOff val="1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spTree>
    <p:extLst>
      <p:ext uri="{BB962C8B-B14F-4D97-AF65-F5344CB8AC3E}">
        <p14:creationId xmlns:p14="http://schemas.microsoft.com/office/powerpoint/2010/main" val="513240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フリーフォーム: 図形 29">
            <a:extLst>
              <a:ext uri="{FF2B5EF4-FFF2-40B4-BE49-F238E27FC236}">
                <a16:creationId xmlns:a16="http://schemas.microsoft.com/office/drawing/2014/main" id="{E2F40CD2-5026-4296-9309-CD6DB339282C}"/>
              </a:ext>
            </a:extLst>
          </p:cNvPr>
          <p:cNvSpPr/>
          <p:nvPr/>
        </p:nvSpPr>
        <p:spPr>
          <a:xfrm>
            <a:off x="3929308" y="3948426"/>
            <a:ext cx="3095625" cy="1955844"/>
          </a:xfrm>
          <a:custGeom>
            <a:avLst/>
            <a:gdLst>
              <a:gd name="connsiteX0" fmla="*/ 0 w 3095625"/>
              <a:gd name="connsiteY0" fmla="*/ 0 h 1622663"/>
              <a:gd name="connsiteX1" fmla="*/ 485775 w 3095625"/>
              <a:gd name="connsiteY1" fmla="*/ 1609725 h 1622663"/>
              <a:gd name="connsiteX2" fmla="*/ 1019175 w 3095625"/>
              <a:gd name="connsiteY2" fmla="*/ 771525 h 1622663"/>
              <a:gd name="connsiteX3" fmla="*/ 1647825 w 3095625"/>
              <a:gd name="connsiteY3" fmla="*/ 1028700 h 1622663"/>
              <a:gd name="connsiteX4" fmla="*/ 1933575 w 3095625"/>
              <a:gd name="connsiteY4" fmla="*/ 552450 h 1622663"/>
              <a:gd name="connsiteX5" fmla="*/ 2371725 w 3095625"/>
              <a:gd name="connsiteY5" fmla="*/ 1285875 h 1622663"/>
              <a:gd name="connsiteX6" fmla="*/ 3095625 w 3095625"/>
              <a:gd name="connsiteY6" fmla="*/ 114300 h 162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625" h="1622663">
                <a:moveTo>
                  <a:pt x="0" y="0"/>
                </a:moveTo>
                <a:cubicBezTo>
                  <a:pt x="157956" y="740569"/>
                  <a:pt x="315913" y="1481138"/>
                  <a:pt x="485775" y="1609725"/>
                </a:cubicBezTo>
                <a:cubicBezTo>
                  <a:pt x="655638" y="1738313"/>
                  <a:pt x="825500" y="868363"/>
                  <a:pt x="1019175" y="771525"/>
                </a:cubicBezTo>
                <a:cubicBezTo>
                  <a:pt x="1212850" y="674688"/>
                  <a:pt x="1495425" y="1065212"/>
                  <a:pt x="1647825" y="1028700"/>
                </a:cubicBezTo>
                <a:cubicBezTo>
                  <a:pt x="1800225" y="992188"/>
                  <a:pt x="1812925" y="509588"/>
                  <a:pt x="1933575" y="552450"/>
                </a:cubicBezTo>
                <a:cubicBezTo>
                  <a:pt x="2054225" y="595313"/>
                  <a:pt x="2178050" y="1358900"/>
                  <a:pt x="2371725" y="1285875"/>
                </a:cubicBezTo>
                <a:cubicBezTo>
                  <a:pt x="2565400" y="1212850"/>
                  <a:pt x="2830512" y="663575"/>
                  <a:pt x="3095625" y="11430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A39A0D1A-8753-4886-A078-E5D1AB521061}"/>
              </a:ext>
            </a:extLst>
          </p:cNvPr>
          <p:cNvSpPr>
            <a:spLocks noGrp="1"/>
          </p:cNvSpPr>
          <p:nvPr>
            <p:ph type="title"/>
          </p:nvPr>
        </p:nvSpPr>
        <p:spPr>
          <a:xfrm>
            <a:off x="368288" y="328330"/>
            <a:ext cx="11455423" cy="482600"/>
          </a:xfrm>
        </p:spPr>
        <p:txBody>
          <a:bodyPr/>
          <a:lstStyle/>
          <a:p>
            <a:r>
              <a:rPr kumimoji="1" lang="en-US" altLang="ja-JP" dirty="0"/>
              <a:t>6-1-8.</a:t>
            </a:r>
            <a:r>
              <a:rPr kumimoji="1" lang="ja-JP" altLang="en-US" dirty="0"/>
              <a:t>勾配降下法の課題</a:t>
            </a:r>
          </a:p>
        </p:txBody>
      </p:sp>
      <p:sp>
        <p:nvSpPr>
          <p:cNvPr id="3" name="スライド番号プレースホルダー 2">
            <a:extLst>
              <a:ext uri="{FF2B5EF4-FFF2-40B4-BE49-F238E27FC236}">
                <a16:creationId xmlns:a16="http://schemas.microsoft.com/office/drawing/2014/main" id="{FB98C58F-D0B7-4FB0-9104-F6D2E2495756}"/>
              </a:ext>
            </a:extLst>
          </p:cNvPr>
          <p:cNvSpPr>
            <a:spLocks noGrp="1"/>
          </p:cNvSpPr>
          <p:nvPr>
            <p:ph type="sldNum" sz="quarter" idx="10"/>
          </p:nvPr>
        </p:nvSpPr>
        <p:spPr/>
        <p:txBody>
          <a:bodyPr/>
          <a:lstStyle/>
          <a:p>
            <a:fld id="{5D750650-B10A-47BF-93C2-E1678438B37A}" type="slidenum">
              <a:rPr lang="en-US" altLang="ja-JP" smtClean="0"/>
              <a:pPr/>
              <a:t>253</a:t>
            </a:fld>
            <a:endParaRPr lang="en-US" altLang="ja-JP" dirty="0"/>
          </a:p>
        </p:txBody>
      </p:sp>
      <p:cxnSp>
        <p:nvCxnSpPr>
          <p:cNvPr id="4" name="直線矢印コネクタ 3">
            <a:extLst>
              <a:ext uri="{FF2B5EF4-FFF2-40B4-BE49-F238E27FC236}">
                <a16:creationId xmlns:a16="http://schemas.microsoft.com/office/drawing/2014/main" id="{EFC3E7B3-EBF6-419E-BCB4-89366EB92B0E}"/>
              </a:ext>
            </a:extLst>
          </p:cNvPr>
          <p:cNvCxnSpPr>
            <a:cxnSpLocks/>
          </p:cNvCxnSpPr>
          <p:nvPr/>
        </p:nvCxnSpPr>
        <p:spPr>
          <a:xfrm>
            <a:off x="2443256" y="6026262"/>
            <a:ext cx="5631178"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 name="直線矢印コネクタ 4">
            <a:extLst>
              <a:ext uri="{FF2B5EF4-FFF2-40B4-BE49-F238E27FC236}">
                <a16:creationId xmlns:a16="http://schemas.microsoft.com/office/drawing/2014/main" id="{C96CBFBA-7944-4C4D-9A9B-1A76F7541D8B}"/>
              </a:ext>
            </a:extLst>
          </p:cNvPr>
          <p:cNvCxnSpPr>
            <a:cxnSpLocks/>
          </p:cNvCxnSpPr>
          <p:nvPr/>
        </p:nvCxnSpPr>
        <p:spPr>
          <a:xfrm flipV="1">
            <a:off x="2724610" y="3696844"/>
            <a:ext cx="0" cy="2413278"/>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 name="直線コネクタ 5">
            <a:extLst>
              <a:ext uri="{FF2B5EF4-FFF2-40B4-BE49-F238E27FC236}">
                <a16:creationId xmlns:a16="http://schemas.microsoft.com/office/drawing/2014/main" id="{6EAA36CE-5936-4F69-B180-D14A547728E2}"/>
              </a:ext>
            </a:extLst>
          </p:cNvPr>
          <p:cNvCxnSpPr>
            <a:cxnSpLocks/>
          </p:cNvCxnSpPr>
          <p:nvPr/>
        </p:nvCxnSpPr>
        <p:spPr>
          <a:xfrm>
            <a:off x="5814268" y="5521013"/>
            <a:ext cx="853611" cy="0"/>
          </a:xfrm>
          <a:prstGeom prst="line">
            <a:avLst/>
          </a:prstGeom>
          <a:ln w="19050">
            <a:solidFill>
              <a:srgbClr val="FF0000"/>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7" name="正方形/長方形 6">
            <a:extLst>
              <a:ext uri="{FF2B5EF4-FFF2-40B4-BE49-F238E27FC236}">
                <a16:creationId xmlns:a16="http://schemas.microsoft.com/office/drawing/2014/main" id="{1771B958-AD22-488F-BF63-F01A665AED34}"/>
              </a:ext>
            </a:extLst>
          </p:cNvPr>
          <p:cNvSpPr/>
          <p:nvPr/>
        </p:nvSpPr>
        <p:spPr>
          <a:xfrm>
            <a:off x="2171386" y="3692511"/>
            <a:ext cx="543740" cy="523220"/>
          </a:xfrm>
          <a:prstGeom prst="rect">
            <a:avLst/>
          </a:prstGeom>
        </p:spPr>
        <p:txBody>
          <a:bodyPr wrap="none">
            <a:spAutoFit/>
          </a:bodyPr>
          <a:lstStyle/>
          <a:p>
            <a:pPr algn="ctr"/>
            <a:r>
              <a:rPr lang="ja-JP" altLang="en-US" sz="1400" b="1" dirty="0"/>
              <a:t>誤差</a:t>
            </a:r>
            <a:br>
              <a:rPr lang="en-US" altLang="ja-JP" sz="1400" b="1" dirty="0"/>
            </a:br>
            <a:r>
              <a:rPr lang="en-US" altLang="ja-JP" sz="1400" b="1" dirty="0"/>
              <a:t>(e)</a:t>
            </a:r>
            <a:endParaRPr lang="ja-JP" altLang="en-US" sz="1400" b="1" dirty="0"/>
          </a:p>
        </p:txBody>
      </p:sp>
      <p:sp>
        <p:nvSpPr>
          <p:cNvPr id="8" name="正方形/長方形 7">
            <a:extLst>
              <a:ext uri="{FF2B5EF4-FFF2-40B4-BE49-F238E27FC236}">
                <a16:creationId xmlns:a16="http://schemas.microsoft.com/office/drawing/2014/main" id="{0D16E182-8ABA-4F30-8CAC-2E6F699E70A0}"/>
              </a:ext>
            </a:extLst>
          </p:cNvPr>
          <p:cNvSpPr/>
          <p:nvPr/>
        </p:nvSpPr>
        <p:spPr>
          <a:xfrm>
            <a:off x="5065375" y="6032342"/>
            <a:ext cx="3114955" cy="307777"/>
          </a:xfrm>
          <a:prstGeom prst="rect">
            <a:avLst/>
          </a:prstGeom>
        </p:spPr>
        <p:txBody>
          <a:bodyPr wrap="none">
            <a:spAutoFit/>
          </a:bodyPr>
          <a:lstStyle/>
          <a:p>
            <a:r>
              <a:rPr lang="ja-JP" altLang="en-US" sz="1400" b="1" dirty="0"/>
              <a:t>パラメータ </a:t>
            </a:r>
            <a:r>
              <a:rPr lang="en-US" altLang="ja-JP" sz="1400" b="1" dirty="0"/>
              <a:t>(w; </a:t>
            </a:r>
            <a:r>
              <a:rPr lang="ja-JP" altLang="en-US" sz="1400" b="1" dirty="0"/>
              <a:t>エッジのウェイト値</a:t>
            </a:r>
            <a:r>
              <a:rPr lang="en-US" altLang="ja-JP" sz="1400" b="1" dirty="0"/>
              <a:t>)</a:t>
            </a:r>
            <a:endParaRPr lang="ja-JP" altLang="en-US" sz="1400" b="1" dirty="0"/>
          </a:p>
        </p:txBody>
      </p:sp>
      <p:sp>
        <p:nvSpPr>
          <p:cNvPr id="13" name="楕円 12">
            <a:extLst>
              <a:ext uri="{FF2B5EF4-FFF2-40B4-BE49-F238E27FC236}">
                <a16:creationId xmlns:a16="http://schemas.microsoft.com/office/drawing/2014/main" id="{B54D995B-ED97-47C9-A84B-97B111B686F6}"/>
              </a:ext>
            </a:extLst>
          </p:cNvPr>
          <p:cNvSpPr/>
          <p:nvPr/>
        </p:nvSpPr>
        <p:spPr>
          <a:xfrm>
            <a:off x="6537098" y="4960255"/>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C97C4D55-A72F-4481-AF0C-10F64FEABE8D}"/>
              </a:ext>
            </a:extLst>
          </p:cNvPr>
          <p:cNvSpPr/>
          <p:nvPr/>
        </p:nvSpPr>
        <p:spPr>
          <a:xfrm>
            <a:off x="6182927" y="5435259"/>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5" name="吹き出し: 四角形 14">
            <a:extLst>
              <a:ext uri="{FF2B5EF4-FFF2-40B4-BE49-F238E27FC236}">
                <a16:creationId xmlns:a16="http://schemas.microsoft.com/office/drawing/2014/main" id="{DDACBCA1-4F16-48D5-BB67-33F3759FCD24}"/>
              </a:ext>
            </a:extLst>
          </p:cNvPr>
          <p:cNvSpPr/>
          <p:nvPr/>
        </p:nvSpPr>
        <p:spPr>
          <a:xfrm>
            <a:off x="6871901" y="5364807"/>
            <a:ext cx="976562" cy="385180"/>
          </a:xfrm>
          <a:prstGeom prst="wedgeRectCallout">
            <a:avLst>
              <a:gd name="adj1" fmla="val -105038"/>
              <a:gd name="adj2" fmla="val 7608"/>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fontAlgn="base"/>
            <a:r>
              <a:rPr kumimoji="1" lang="ja-JP" altLang="en-US" sz="1400" b="1" dirty="0">
                <a:solidFill>
                  <a:schemeClr val="tx1"/>
                </a:solidFill>
              </a:rPr>
              <a:t>極</a:t>
            </a:r>
            <a:r>
              <a:rPr kumimoji="1" lang="ja-JP" altLang="en-US" sz="1400" b="1">
                <a:solidFill>
                  <a:schemeClr val="tx1"/>
                </a:solidFill>
              </a:rPr>
              <a:t>小解</a:t>
            </a:r>
            <a:endParaRPr kumimoji="1" lang="en-US" altLang="ja-JP" sz="1400" b="1" dirty="0">
              <a:solidFill>
                <a:schemeClr val="tx1"/>
              </a:solidFill>
            </a:endParaRPr>
          </a:p>
        </p:txBody>
      </p:sp>
      <p:cxnSp>
        <p:nvCxnSpPr>
          <p:cNvPr id="18" name="直線矢印コネクタ 17">
            <a:extLst>
              <a:ext uri="{FF2B5EF4-FFF2-40B4-BE49-F238E27FC236}">
                <a16:creationId xmlns:a16="http://schemas.microsoft.com/office/drawing/2014/main" id="{7D0C6D26-A6C3-42B4-A48F-0CFE272CFD4F}"/>
              </a:ext>
            </a:extLst>
          </p:cNvPr>
          <p:cNvCxnSpPr>
            <a:cxnSpLocks/>
          </p:cNvCxnSpPr>
          <p:nvPr/>
        </p:nvCxnSpPr>
        <p:spPr>
          <a:xfrm flipH="1">
            <a:off x="6747051" y="4664881"/>
            <a:ext cx="195373" cy="360670"/>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9" name="直線矢印コネクタ 18">
            <a:extLst>
              <a:ext uri="{FF2B5EF4-FFF2-40B4-BE49-F238E27FC236}">
                <a16:creationId xmlns:a16="http://schemas.microsoft.com/office/drawing/2014/main" id="{CA145182-948E-4B3C-A75A-53BF5AF14066}"/>
              </a:ext>
            </a:extLst>
          </p:cNvPr>
          <p:cNvCxnSpPr>
            <a:cxnSpLocks/>
            <a:stCxn id="13" idx="5"/>
          </p:cNvCxnSpPr>
          <p:nvPr/>
        </p:nvCxnSpPr>
        <p:spPr>
          <a:xfrm flipH="1">
            <a:off x="6502547" y="5106646"/>
            <a:ext cx="180942" cy="307422"/>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0" name="直線コネクタ 19">
            <a:extLst>
              <a:ext uri="{FF2B5EF4-FFF2-40B4-BE49-F238E27FC236}">
                <a16:creationId xmlns:a16="http://schemas.microsoft.com/office/drawing/2014/main" id="{F6868D37-5574-4D86-B92F-D5E73278504A}"/>
              </a:ext>
            </a:extLst>
          </p:cNvPr>
          <p:cNvCxnSpPr>
            <a:cxnSpLocks/>
          </p:cNvCxnSpPr>
          <p:nvPr/>
        </p:nvCxnSpPr>
        <p:spPr>
          <a:xfrm flipV="1">
            <a:off x="6788888" y="4074927"/>
            <a:ext cx="265538" cy="686992"/>
          </a:xfrm>
          <a:prstGeom prst="line">
            <a:avLst/>
          </a:prstGeom>
          <a:ln w="19050">
            <a:solidFill>
              <a:srgbClr val="FF0000"/>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 name="直線コネクタ 22">
            <a:extLst>
              <a:ext uri="{FF2B5EF4-FFF2-40B4-BE49-F238E27FC236}">
                <a16:creationId xmlns:a16="http://schemas.microsoft.com/office/drawing/2014/main" id="{874EB835-A086-4300-A68B-7B10CE4B85F6}"/>
              </a:ext>
            </a:extLst>
          </p:cNvPr>
          <p:cNvCxnSpPr>
            <a:cxnSpLocks/>
          </p:cNvCxnSpPr>
          <p:nvPr/>
        </p:nvCxnSpPr>
        <p:spPr>
          <a:xfrm flipH="1">
            <a:off x="8945609" y="4373699"/>
            <a:ext cx="1067971" cy="1125752"/>
          </a:xfrm>
          <a:prstGeom prst="line">
            <a:avLst/>
          </a:prstGeom>
          <a:ln w="47625">
            <a:solidFill>
              <a:srgbClr val="F36C37"/>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4" name="直線矢印コネクタ 23">
            <a:extLst>
              <a:ext uri="{FF2B5EF4-FFF2-40B4-BE49-F238E27FC236}">
                <a16:creationId xmlns:a16="http://schemas.microsoft.com/office/drawing/2014/main" id="{78E96038-694D-4284-B7DE-CD49FEB0731E}"/>
              </a:ext>
            </a:extLst>
          </p:cNvPr>
          <p:cNvCxnSpPr/>
          <p:nvPr/>
        </p:nvCxnSpPr>
        <p:spPr>
          <a:xfrm flipH="1">
            <a:off x="8832398" y="4936575"/>
            <a:ext cx="330925" cy="312726"/>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5" name="四角形: 角を丸くする 24">
            <a:extLst>
              <a:ext uri="{FF2B5EF4-FFF2-40B4-BE49-F238E27FC236}">
                <a16:creationId xmlns:a16="http://schemas.microsoft.com/office/drawing/2014/main" id="{88BB9A22-3125-45AA-BF19-3FFA1298C1C2}"/>
              </a:ext>
            </a:extLst>
          </p:cNvPr>
          <p:cNvSpPr/>
          <p:nvPr/>
        </p:nvSpPr>
        <p:spPr>
          <a:xfrm>
            <a:off x="1781175" y="3426333"/>
            <a:ext cx="8629650" cy="3019425"/>
          </a:xfrm>
          <a:prstGeom prst="roundRect">
            <a:avLst/>
          </a:prstGeom>
          <a:noFill/>
          <a:ln w="38100">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29" name="グループ化 28">
            <a:extLst>
              <a:ext uri="{FF2B5EF4-FFF2-40B4-BE49-F238E27FC236}">
                <a16:creationId xmlns:a16="http://schemas.microsoft.com/office/drawing/2014/main" id="{3879AF6C-DA2A-40DC-BA4E-DBE85AA3FBFD}"/>
              </a:ext>
            </a:extLst>
          </p:cNvPr>
          <p:cNvGrpSpPr/>
          <p:nvPr/>
        </p:nvGrpSpPr>
        <p:grpSpPr>
          <a:xfrm>
            <a:off x="8773809" y="3387603"/>
            <a:ext cx="1254357" cy="1648925"/>
            <a:chOff x="9749385" y="1569926"/>
            <a:chExt cx="1254357" cy="1648925"/>
          </a:xfrm>
        </p:grpSpPr>
        <p:pic>
          <p:nvPicPr>
            <p:cNvPr id="27" name="図 26" descr="食品 が含まれている画像&#10;&#10;自動的に生成された説明">
              <a:extLst>
                <a:ext uri="{FF2B5EF4-FFF2-40B4-BE49-F238E27FC236}">
                  <a16:creationId xmlns:a16="http://schemas.microsoft.com/office/drawing/2014/main" id="{12B2B76C-6F88-4F84-9061-EFBD281A7DDB}"/>
                </a:ext>
              </a:extLst>
            </p:cNvPr>
            <p:cNvPicPr>
              <a:picLocks noChangeAspect="1"/>
            </p:cNvPicPr>
            <p:nvPr/>
          </p:nvPicPr>
          <p:blipFill rotWithShape="1">
            <a:blip r:embed="rId3">
              <a:extLst>
                <a:ext uri="{28A0092B-C50C-407E-A947-70E740481C1C}">
                  <a14:useLocalDpi xmlns:a14="http://schemas.microsoft.com/office/drawing/2010/main" val="0"/>
                </a:ext>
              </a:extLst>
            </a:blip>
            <a:srcRect t="16472"/>
            <a:stretch/>
          </p:blipFill>
          <p:spPr>
            <a:xfrm>
              <a:off x="9749385" y="2171105"/>
              <a:ext cx="1254357" cy="1047746"/>
            </a:xfrm>
            <a:prstGeom prst="rect">
              <a:avLst/>
            </a:prstGeom>
          </p:spPr>
        </p:pic>
        <p:pic>
          <p:nvPicPr>
            <p:cNvPr id="28" name="図 27" descr="食品 が含まれている画像&#10;&#10;自動的に生成された説明">
              <a:extLst>
                <a:ext uri="{FF2B5EF4-FFF2-40B4-BE49-F238E27FC236}">
                  <a16:creationId xmlns:a16="http://schemas.microsoft.com/office/drawing/2014/main" id="{1102BC82-8C28-43E4-AEE6-D4F288F317EF}"/>
                </a:ext>
              </a:extLst>
            </p:cNvPr>
            <p:cNvPicPr>
              <a:picLocks noChangeAspect="1"/>
            </p:cNvPicPr>
            <p:nvPr/>
          </p:nvPicPr>
          <p:blipFill rotWithShape="1">
            <a:blip r:embed="rId3">
              <a:extLst>
                <a:ext uri="{28A0092B-C50C-407E-A947-70E740481C1C}">
                  <a14:useLocalDpi xmlns:a14="http://schemas.microsoft.com/office/drawing/2010/main" val="0"/>
                </a:ext>
              </a:extLst>
            </a:blip>
            <a:srcRect l="50738" t="4698" r="36077" b="83641"/>
            <a:stretch/>
          </p:blipFill>
          <p:spPr>
            <a:xfrm>
              <a:off x="10187249" y="1569926"/>
              <a:ext cx="634163" cy="560822"/>
            </a:xfrm>
            <a:prstGeom prst="rect">
              <a:avLst/>
            </a:prstGeom>
          </p:spPr>
        </p:pic>
      </p:grpSp>
      <p:sp>
        <p:nvSpPr>
          <p:cNvPr id="21" name="楕円 20">
            <a:extLst>
              <a:ext uri="{FF2B5EF4-FFF2-40B4-BE49-F238E27FC236}">
                <a16:creationId xmlns:a16="http://schemas.microsoft.com/office/drawing/2014/main" id="{17B4A055-A927-479D-A073-FF58ED1522C6}"/>
              </a:ext>
            </a:extLst>
          </p:cNvPr>
          <p:cNvSpPr/>
          <p:nvPr/>
        </p:nvSpPr>
        <p:spPr>
          <a:xfrm>
            <a:off x="6772677" y="4324700"/>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5" name="吹き出し: 四角形 34">
            <a:extLst>
              <a:ext uri="{FF2B5EF4-FFF2-40B4-BE49-F238E27FC236}">
                <a16:creationId xmlns:a16="http://schemas.microsoft.com/office/drawing/2014/main" id="{9AD8B317-05F6-417D-A797-AC2618D7ED69}"/>
              </a:ext>
            </a:extLst>
          </p:cNvPr>
          <p:cNvSpPr/>
          <p:nvPr/>
        </p:nvSpPr>
        <p:spPr>
          <a:xfrm>
            <a:off x="3045939" y="5515631"/>
            <a:ext cx="976562" cy="385180"/>
          </a:xfrm>
          <a:prstGeom prst="wedgeRectCallout">
            <a:avLst>
              <a:gd name="adj1" fmla="val 83208"/>
              <a:gd name="adj2" fmla="val 34810"/>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fontAlgn="base"/>
            <a:r>
              <a:rPr kumimoji="1" lang="ja-JP" altLang="en-US" sz="1400" b="1">
                <a:solidFill>
                  <a:schemeClr val="tx1"/>
                </a:solidFill>
              </a:rPr>
              <a:t>最小解</a:t>
            </a:r>
            <a:endParaRPr kumimoji="1" lang="en-US" altLang="ja-JP" sz="1400" b="1" dirty="0">
              <a:solidFill>
                <a:schemeClr val="tx1"/>
              </a:solidFill>
            </a:endParaRPr>
          </a:p>
        </p:txBody>
      </p:sp>
      <p:sp>
        <p:nvSpPr>
          <p:cNvPr id="36" name="正方形/長方形 35">
            <a:extLst>
              <a:ext uri="{FF2B5EF4-FFF2-40B4-BE49-F238E27FC236}">
                <a16:creationId xmlns:a16="http://schemas.microsoft.com/office/drawing/2014/main" id="{141C1A88-2420-450F-821A-E411706FE905}"/>
              </a:ext>
            </a:extLst>
          </p:cNvPr>
          <p:cNvSpPr/>
          <p:nvPr/>
        </p:nvSpPr>
        <p:spPr>
          <a:xfrm>
            <a:off x="3005965" y="3531012"/>
            <a:ext cx="5032147" cy="523220"/>
          </a:xfrm>
          <a:prstGeom prst="rect">
            <a:avLst/>
          </a:prstGeom>
        </p:spPr>
        <p:txBody>
          <a:bodyPr wrap="none">
            <a:spAutoFit/>
          </a:bodyPr>
          <a:lstStyle/>
          <a:p>
            <a:r>
              <a:rPr lang="ja-JP" altLang="en-US" sz="1400" b="1" dirty="0">
                <a:solidFill>
                  <a:srgbClr val="00879E"/>
                </a:solidFill>
              </a:rPr>
              <a:t>損失関数の形は非常に複雑なので、単純に降下するだけでは</a:t>
            </a:r>
            <a:endParaRPr lang="en-US" altLang="ja-JP" sz="1400" b="1" dirty="0">
              <a:solidFill>
                <a:srgbClr val="00879E"/>
              </a:solidFill>
            </a:endParaRPr>
          </a:p>
          <a:p>
            <a:r>
              <a:rPr lang="ja-JP" altLang="en-US" sz="1400" b="1" dirty="0">
                <a:solidFill>
                  <a:srgbClr val="00879E"/>
                </a:solidFill>
              </a:rPr>
              <a:t>極小解にとらわれやすい。</a:t>
            </a:r>
          </a:p>
        </p:txBody>
      </p:sp>
      <p:sp>
        <p:nvSpPr>
          <p:cNvPr id="37" name="四角形: 角を丸くする 36">
            <a:extLst>
              <a:ext uri="{FF2B5EF4-FFF2-40B4-BE49-F238E27FC236}">
                <a16:creationId xmlns:a16="http://schemas.microsoft.com/office/drawing/2014/main" id="{8FF994C0-2E9E-493A-9677-83784CCE5D99}"/>
              </a:ext>
            </a:extLst>
          </p:cNvPr>
          <p:cNvSpPr/>
          <p:nvPr/>
        </p:nvSpPr>
        <p:spPr bwMode="auto">
          <a:xfrm>
            <a:off x="766762" y="1203591"/>
            <a:ext cx="10658475" cy="2094077"/>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38" name="グループ化 37">
            <a:extLst>
              <a:ext uri="{FF2B5EF4-FFF2-40B4-BE49-F238E27FC236}">
                <a16:creationId xmlns:a16="http://schemas.microsoft.com/office/drawing/2014/main" id="{44DB173C-5742-4A96-A469-EDD084B90C48}"/>
              </a:ext>
            </a:extLst>
          </p:cNvPr>
          <p:cNvGrpSpPr/>
          <p:nvPr/>
        </p:nvGrpSpPr>
        <p:grpSpPr>
          <a:xfrm>
            <a:off x="2683248" y="972209"/>
            <a:ext cx="6825504" cy="468736"/>
            <a:chOff x="2154608" y="3539394"/>
            <a:chExt cx="6825505" cy="426124"/>
          </a:xfrm>
        </p:grpSpPr>
        <p:sp>
          <p:nvSpPr>
            <p:cNvPr id="39" name="四角形: 角を丸くする 38">
              <a:extLst>
                <a:ext uri="{FF2B5EF4-FFF2-40B4-BE49-F238E27FC236}">
                  <a16:creationId xmlns:a16="http://schemas.microsoft.com/office/drawing/2014/main" id="{BDA9CCED-3C06-4F91-A0E7-5666BF346D5E}"/>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40" name="正方形/長方形 39">
              <a:extLst>
                <a:ext uri="{FF2B5EF4-FFF2-40B4-BE49-F238E27FC236}">
                  <a16:creationId xmlns:a16="http://schemas.microsoft.com/office/drawing/2014/main" id="{088AA8C1-9E30-40F2-9969-38C8F110E530}"/>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勾配降下法の課題と極小解</a:t>
              </a:r>
              <a:endParaRPr lang="en-US" altLang="ja-JP" sz="2400" b="1" spc="150" dirty="0">
                <a:solidFill>
                  <a:schemeClr val="bg1"/>
                </a:solidFill>
                <a:latin typeface="+mn-ea"/>
              </a:endParaRPr>
            </a:p>
          </p:txBody>
        </p:sp>
      </p:grpSp>
      <p:sp>
        <p:nvSpPr>
          <p:cNvPr id="41" name="テキスト ボックス 40">
            <a:extLst>
              <a:ext uri="{FF2B5EF4-FFF2-40B4-BE49-F238E27FC236}">
                <a16:creationId xmlns:a16="http://schemas.microsoft.com/office/drawing/2014/main" id="{1D4893AF-7A3D-4EAB-B062-1851FB6F25C6}"/>
              </a:ext>
            </a:extLst>
          </p:cNvPr>
          <p:cNvSpPr txBox="1"/>
          <p:nvPr/>
        </p:nvSpPr>
        <p:spPr>
          <a:xfrm>
            <a:off x="1033810" y="1575470"/>
            <a:ext cx="10124378" cy="155427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学習データ全てを使って損失関数の</a:t>
            </a:r>
            <a:r>
              <a:rPr lang="ja-JP" altLang="en-US" sz="2000" spc="0" dirty="0">
                <a:solidFill>
                  <a:srgbClr val="00879E"/>
                </a:solidFill>
              </a:rPr>
              <a:t>最小解</a:t>
            </a:r>
            <a:r>
              <a:rPr lang="en-US" altLang="ja-JP" sz="2000" spc="0" dirty="0">
                <a:solidFill>
                  <a:srgbClr val="00879E"/>
                </a:solidFill>
              </a:rPr>
              <a:t>(</a:t>
            </a:r>
            <a:r>
              <a:rPr lang="ja-JP" altLang="en-US" sz="2000" spc="0" dirty="0">
                <a:solidFill>
                  <a:srgbClr val="00879E"/>
                </a:solidFill>
              </a:rPr>
              <a:t>大域的最小解</a:t>
            </a:r>
            <a:r>
              <a:rPr lang="en-US" altLang="ja-JP" sz="2000" spc="0" dirty="0">
                <a:solidFill>
                  <a:srgbClr val="00879E"/>
                </a:solidFill>
              </a:rPr>
              <a:t>)</a:t>
            </a:r>
            <a:r>
              <a:rPr lang="ja-JP" altLang="en-US" sz="2000" spc="0" dirty="0">
                <a:solidFill>
                  <a:schemeClr val="tx1">
                    <a:lumMod val="75000"/>
                    <a:lumOff val="25000"/>
                  </a:schemeClr>
                </a:solidFill>
              </a:rPr>
              <a:t>を探索する方法を</a:t>
            </a:r>
            <a:r>
              <a:rPr lang="ja-JP" altLang="en-US" sz="2000" spc="0" dirty="0">
                <a:solidFill>
                  <a:srgbClr val="00879E"/>
                </a:solidFill>
              </a:rPr>
              <a:t>最急降下法</a:t>
            </a:r>
            <a:r>
              <a:rPr lang="ja-JP" altLang="en-US" sz="2000" spc="0" dirty="0">
                <a:solidFill>
                  <a:schemeClr val="tx1">
                    <a:lumMod val="75000"/>
                    <a:lumOff val="25000"/>
                  </a:schemeClr>
                </a:solidFill>
              </a:rPr>
              <a:t>（バッチ勾配降下法）といいます。これはシンプルな考え方ですが、複雑な損失関数の</a:t>
            </a:r>
            <a:r>
              <a:rPr lang="ja-JP" altLang="en-US" sz="2000" spc="0" dirty="0">
                <a:solidFill>
                  <a:srgbClr val="00879E"/>
                </a:solidFill>
              </a:rPr>
              <a:t>極小解</a:t>
            </a:r>
            <a:r>
              <a:rPr lang="ja-JP" altLang="en-US" sz="2000" spc="0" dirty="0">
                <a:solidFill>
                  <a:schemeClr val="tx1">
                    <a:lumMod val="75000"/>
                    <a:lumOff val="25000"/>
                  </a:schemeClr>
                </a:solidFill>
              </a:rPr>
              <a:t>にはまってしまい、学習が進まない可能性が高いという大きな欠点があります。そのため、学習にはこの後紹介する</a:t>
            </a:r>
            <a:r>
              <a:rPr lang="ja-JP" altLang="en-US" sz="2000" spc="0" dirty="0">
                <a:solidFill>
                  <a:srgbClr val="F36C37"/>
                </a:solidFill>
              </a:rPr>
              <a:t>ミニバッチ勾配降下法</a:t>
            </a:r>
            <a:r>
              <a:rPr lang="ja-JP" altLang="en-US" sz="2000" spc="0" dirty="0">
                <a:solidFill>
                  <a:schemeClr val="tx1">
                    <a:lumMod val="75000"/>
                    <a:lumOff val="25000"/>
                  </a:schemeClr>
                </a:solidFill>
              </a:rPr>
              <a:t>を用いることが一般的です。</a:t>
            </a:r>
            <a:endParaRPr lang="en-US" altLang="ja-JP" sz="2000" spc="0" dirty="0">
              <a:solidFill>
                <a:schemeClr val="tx1">
                  <a:lumMod val="75000"/>
                  <a:lumOff val="25000"/>
                </a:schemeClr>
              </a:solidFill>
            </a:endParaRPr>
          </a:p>
        </p:txBody>
      </p:sp>
      <p:sp>
        <p:nvSpPr>
          <p:cNvPr id="32" name="吹き出し: 四角形 31">
            <a:extLst>
              <a:ext uri="{FF2B5EF4-FFF2-40B4-BE49-F238E27FC236}">
                <a16:creationId xmlns:a16="http://schemas.microsoft.com/office/drawing/2014/main" id="{97244BC8-4DBA-4335-B33A-21612E1834E7}"/>
              </a:ext>
            </a:extLst>
          </p:cNvPr>
          <p:cNvSpPr/>
          <p:nvPr/>
        </p:nvSpPr>
        <p:spPr>
          <a:xfrm>
            <a:off x="4912911" y="5555245"/>
            <a:ext cx="976562" cy="385180"/>
          </a:xfrm>
          <a:prstGeom prst="wedgeRectCallout">
            <a:avLst>
              <a:gd name="adj1" fmla="val 12729"/>
              <a:gd name="adj2" fmla="val -129445"/>
            </a:avLst>
          </a:prstGeom>
          <a:solidFill>
            <a:srgbClr val="FFC215"/>
          </a:solidFill>
          <a:ln>
            <a:no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fontAlgn="base"/>
            <a:r>
              <a:rPr kumimoji="1" lang="ja-JP" altLang="en-US" sz="1400" b="1" dirty="0">
                <a:solidFill>
                  <a:schemeClr val="tx1"/>
                </a:solidFill>
              </a:rPr>
              <a:t>極</a:t>
            </a:r>
            <a:r>
              <a:rPr kumimoji="1" lang="ja-JP" altLang="en-US" sz="1400" b="1">
                <a:solidFill>
                  <a:schemeClr val="tx1"/>
                </a:solidFill>
              </a:rPr>
              <a:t>小解</a:t>
            </a:r>
            <a:endParaRPr kumimoji="1" lang="en-US" altLang="ja-JP" sz="1400" b="1" dirty="0">
              <a:solidFill>
                <a:schemeClr val="tx1"/>
              </a:solidFill>
            </a:endParaRPr>
          </a:p>
        </p:txBody>
      </p:sp>
    </p:spTree>
    <p:extLst>
      <p:ext uri="{BB962C8B-B14F-4D97-AF65-F5344CB8AC3E}">
        <p14:creationId xmlns:p14="http://schemas.microsoft.com/office/powerpoint/2010/main" val="290168047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フリーフォーム: 図形 15">
            <a:extLst>
              <a:ext uri="{FF2B5EF4-FFF2-40B4-BE49-F238E27FC236}">
                <a16:creationId xmlns:a16="http://schemas.microsoft.com/office/drawing/2014/main" id="{C12D83E4-67E7-475E-ADA5-D6E397C738AE}"/>
              </a:ext>
            </a:extLst>
          </p:cNvPr>
          <p:cNvSpPr/>
          <p:nvPr/>
        </p:nvSpPr>
        <p:spPr>
          <a:xfrm>
            <a:off x="6312720" y="4299612"/>
            <a:ext cx="1574276" cy="802087"/>
          </a:xfrm>
          <a:custGeom>
            <a:avLst/>
            <a:gdLst>
              <a:gd name="connsiteX0" fmla="*/ 0 w 1574276"/>
              <a:gd name="connsiteY0" fmla="*/ 301658 h 802087"/>
              <a:gd name="connsiteX1" fmla="*/ 141402 w 1574276"/>
              <a:gd name="connsiteY1" fmla="*/ 122549 h 802087"/>
              <a:gd name="connsiteX2" fmla="*/ 367645 w 1574276"/>
              <a:gd name="connsiteY2" fmla="*/ 801278 h 802087"/>
              <a:gd name="connsiteX3" fmla="*/ 1046375 w 1574276"/>
              <a:gd name="connsiteY3" fmla="*/ 263951 h 802087"/>
              <a:gd name="connsiteX4" fmla="*/ 1216058 w 1574276"/>
              <a:gd name="connsiteY4" fmla="*/ 424206 h 802087"/>
              <a:gd name="connsiteX5" fmla="*/ 1574276 w 1574276"/>
              <a:gd name="connsiteY5" fmla="*/ 0 h 80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276" h="802087">
                <a:moveTo>
                  <a:pt x="0" y="301658"/>
                </a:moveTo>
                <a:cubicBezTo>
                  <a:pt x="40064" y="170468"/>
                  <a:pt x="80128" y="39279"/>
                  <a:pt x="141402" y="122549"/>
                </a:cubicBezTo>
                <a:cubicBezTo>
                  <a:pt x="202676" y="205819"/>
                  <a:pt x="216816" y="777711"/>
                  <a:pt x="367645" y="801278"/>
                </a:cubicBezTo>
                <a:cubicBezTo>
                  <a:pt x="518474" y="824845"/>
                  <a:pt x="904973" y="326796"/>
                  <a:pt x="1046375" y="263951"/>
                </a:cubicBezTo>
                <a:cubicBezTo>
                  <a:pt x="1187777" y="201106"/>
                  <a:pt x="1128074" y="468198"/>
                  <a:pt x="1216058" y="424206"/>
                </a:cubicBezTo>
                <a:cubicBezTo>
                  <a:pt x="1304042" y="380214"/>
                  <a:pt x="1439159" y="190107"/>
                  <a:pt x="1574276" y="0"/>
                </a:cubicBezTo>
              </a:path>
            </a:pathLst>
          </a:custGeom>
          <a:noFill/>
          <a:ln w="19050">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0924DF3-66C0-493B-B0BB-F5E8BB9D97A6}"/>
              </a:ext>
            </a:extLst>
          </p:cNvPr>
          <p:cNvSpPr>
            <a:spLocks noGrp="1"/>
          </p:cNvSpPr>
          <p:nvPr>
            <p:ph type="title"/>
          </p:nvPr>
        </p:nvSpPr>
        <p:spPr/>
        <p:txBody>
          <a:bodyPr/>
          <a:lstStyle/>
          <a:p>
            <a:r>
              <a:rPr kumimoji="1" lang="en-US" altLang="ja-JP" dirty="0"/>
              <a:t>6-1-9.</a:t>
            </a:r>
            <a:r>
              <a:rPr lang="ja-JP" altLang="en-US" dirty="0"/>
              <a:t>ミニバッチ勾配降下法</a:t>
            </a:r>
            <a:endParaRPr kumimoji="1" lang="ja-JP" altLang="en-US" dirty="0"/>
          </a:p>
        </p:txBody>
      </p:sp>
      <p:sp>
        <p:nvSpPr>
          <p:cNvPr id="4" name="スライド番号プレースホルダー 3">
            <a:extLst>
              <a:ext uri="{FF2B5EF4-FFF2-40B4-BE49-F238E27FC236}">
                <a16:creationId xmlns:a16="http://schemas.microsoft.com/office/drawing/2014/main" id="{047A4A73-5878-4C4C-9BEF-18E9D9CD7430}"/>
              </a:ext>
            </a:extLst>
          </p:cNvPr>
          <p:cNvSpPr>
            <a:spLocks noGrp="1"/>
          </p:cNvSpPr>
          <p:nvPr>
            <p:ph type="sldNum" sz="quarter" idx="10"/>
          </p:nvPr>
        </p:nvSpPr>
        <p:spPr/>
        <p:txBody>
          <a:bodyPr/>
          <a:lstStyle/>
          <a:p>
            <a:fld id="{5D750650-B10A-47BF-93C2-E1678438B37A}" type="slidenum">
              <a:rPr kumimoji="1" lang="ja-JP" altLang="en-US" smtClean="0"/>
              <a:pPr/>
              <a:t>254</a:t>
            </a:fld>
            <a:endParaRPr kumimoji="1" lang="ja-JP" altLang="en-US"/>
          </a:p>
        </p:txBody>
      </p:sp>
      <p:sp>
        <p:nvSpPr>
          <p:cNvPr id="57" name="四角形: 角を丸くする 56">
            <a:extLst>
              <a:ext uri="{FF2B5EF4-FFF2-40B4-BE49-F238E27FC236}">
                <a16:creationId xmlns:a16="http://schemas.microsoft.com/office/drawing/2014/main" id="{2261AEFB-1FF1-4C99-912A-DC0969A755B8}"/>
              </a:ext>
            </a:extLst>
          </p:cNvPr>
          <p:cNvSpPr/>
          <p:nvPr/>
        </p:nvSpPr>
        <p:spPr bwMode="auto">
          <a:xfrm>
            <a:off x="842177" y="1186563"/>
            <a:ext cx="10658475" cy="1569587"/>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grpSp>
        <p:nvGrpSpPr>
          <p:cNvPr id="58" name="グループ化 57">
            <a:extLst>
              <a:ext uri="{FF2B5EF4-FFF2-40B4-BE49-F238E27FC236}">
                <a16:creationId xmlns:a16="http://schemas.microsoft.com/office/drawing/2014/main" id="{EE5D193C-0546-488A-B0B6-1656D5616403}"/>
              </a:ext>
            </a:extLst>
          </p:cNvPr>
          <p:cNvGrpSpPr/>
          <p:nvPr/>
        </p:nvGrpSpPr>
        <p:grpSpPr>
          <a:xfrm>
            <a:off x="2758662" y="1003673"/>
            <a:ext cx="6825504" cy="426124"/>
            <a:chOff x="2154608" y="3539394"/>
            <a:chExt cx="6825505" cy="426124"/>
          </a:xfrm>
        </p:grpSpPr>
        <p:sp>
          <p:nvSpPr>
            <p:cNvPr id="59" name="四角形: 角を丸くする 58">
              <a:extLst>
                <a:ext uri="{FF2B5EF4-FFF2-40B4-BE49-F238E27FC236}">
                  <a16:creationId xmlns:a16="http://schemas.microsoft.com/office/drawing/2014/main" id="{D715AEA8-21DB-4362-A275-345C28EAC557}"/>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000" b="1" dirty="0">
                <a:solidFill>
                  <a:schemeClr val="bg1"/>
                </a:solidFill>
                <a:latin typeface="+mn-ea"/>
              </a:endParaRPr>
            </a:p>
          </p:txBody>
        </p:sp>
        <p:sp>
          <p:nvSpPr>
            <p:cNvPr id="60" name="正方形/長方形 59">
              <a:extLst>
                <a:ext uri="{FF2B5EF4-FFF2-40B4-BE49-F238E27FC236}">
                  <a16:creationId xmlns:a16="http://schemas.microsoft.com/office/drawing/2014/main" id="{68E7C20A-7928-4C09-86F5-80A66A4FE1BC}"/>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000" b="1" spc="150" dirty="0">
                  <a:solidFill>
                    <a:schemeClr val="bg1"/>
                  </a:solidFill>
                  <a:latin typeface="+mn-ea"/>
                </a:rPr>
                <a:t>ミニバッチ勾配降下法</a:t>
              </a:r>
            </a:p>
          </p:txBody>
        </p:sp>
      </p:grpSp>
      <p:sp>
        <p:nvSpPr>
          <p:cNvPr id="61" name="テキスト ボックス 60">
            <a:extLst>
              <a:ext uri="{FF2B5EF4-FFF2-40B4-BE49-F238E27FC236}">
                <a16:creationId xmlns:a16="http://schemas.microsoft.com/office/drawing/2014/main" id="{3E718BF9-C1E7-4A13-A191-594BFC9F9C3B}"/>
              </a:ext>
            </a:extLst>
          </p:cNvPr>
          <p:cNvSpPr txBox="1"/>
          <p:nvPr/>
        </p:nvSpPr>
        <p:spPr>
          <a:xfrm>
            <a:off x="1089887" y="1474893"/>
            <a:ext cx="10163053" cy="1200329"/>
          </a:xfrm>
          <a:prstGeom prst="rect">
            <a:avLst/>
          </a:prstGeom>
          <a:noFill/>
        </p:spPr>
        <p:txBody>
          <a:bodyPr wrap="square" rtlCol="0">
            <a:spAutoFit/>
          </a:bodyPr>
          <a:lstStyle/>
          <a:p>
            <a:pPr marL="342900" indent="-342900" algn="just">
              <a:buFont typeface="Arial" panose="020B0604020202020204" pitchFamily="34" charset="0"/>
              <a:buChar char="•"/>
            </a:pPr>
            <a:r>
              <a:rPr kumimoji="1" lang="ja-JP" altLang="en-US" b="1" dirty="0">
                <a:solidFill>
                  <a:schemeClr val="tx1">
                    <a:lumMod val="75000"/>
                    <a:lumOff val="25000"/>
                  </a:schemeClr>
                </a:solidFill>
                <a:latin typeface="+mn-ea"/>
              </a:rPr>
              <a:t>全データのうち、一定数のデータをランダムにサンプリングし、損失と勾配を計算してパラメータ更新を行う。</a:t>
            </a:r>
            <a:endParaRPr kumimoji="1" lang="en-US" altLang="ja-JP" b="1" dirty="0">
              <a:solidFill>
                <a:schemeClr val="tx1">
                  <a:lumMod val="75000"/>
                  <a:lumOff val="25000"/>
                </a:schemeClr>
              </a:solidFill>
              <a:latin typeface="+mn-ea"/>
            </a:endParaRPr>
          </a:p>
          <a:p>
            <a:pPr marL="342900" indent="-342900" algn="just">
              <a:buFont typeface="Arial" panose="020B0604020202020204" pitchFamily="34" charset="0"/>
              <a:buChar char="•"/>
            </a:pPr>
            <a:r>
              <a:rPr kumimoji="1" lang="ja-JP" altLang="en-US" b="1" dirty="0">
                <a:solidFill>
                  <a:schemeClr val="tx1">
                    <a:lumMod val="75000"/>
                    <a:lumOff val="25000"/>
                  </a:schemeClr>
                </a:solidFill>
                <a:latin typeface="+mn-ea"/>
              </a:rPr>
              <a:t>サンプリングしたデータによって、損失関数が変化するため、極小解にはまっても抜け出せる可能性がある。</a:t>
            </a:r>
            <a:endParaRPr kumimoji="1" lang="en-US" altLang="ja-JP" b="1" dirty="0">
              <a:solidFill>
                <a:schemeClr val="tx1">
                  <a:lumMod val="75000"/>
                  <a:lumOff val="25000"/>
                </a:schemeClr>
              </a:solidFill>
              <a:latin typeface="+mn-ea"/>
            </a:endParaRPr>
          </a:p>
        </p:txBody>
      </p:sp>
      <p:sp>
        <p:nvSpPr>
          <p:cNvPr id="62" name="正方形/長方形 61">
            <a:extLst>
              <a:ext uri="{FF2B5EF4-FFF2-40B4-BE49-F238E27FC236}">
                <a16:creationId xmlns:a16="http://schemas.microsoft.com/office/drawing/2014/main" id="{EE8BCAA8-1CF7-4A9C-89B0-D401CAFB9CDD}"/>
              </a:ext>
            </a:extLst>
          </p:cNvPr>
          <p:cNvSpPr/>
          <p:nvPr/>
        </p:nvSpPr>
        <p:spPr>
          <a:xfrm>
            <a:off x="1237538" y="5707901"/>
            <a:ext cx="1826141" cy="584775"/>
          </a:xfrm>
          <a:prstGeom prst="rect">
            <a:avLst/>
          </a:prstGeom>
        </p:spPr>
        <p:txBody>
          <a:bodyPr wrap="none">
            <a:spAutoFit/>
          </a:bodyPr>
          <a:lstStyle/>
          <a:p>
            <a:pPr algn="ctr"/>
            <a:r>
              <a:rPr lang="en-US" altLang="ja-JP" sz="1600" b="1" dirty="0">
                <a:solidFill>
                  <a:srgbClr val="F36C37"/>
                </a:solidFill>
              </a:rPr>
              <a:t>64</a:t>
            </a:r>
            <a:r>
              <a:rPr lang="ja-JP" altLang="en-US" sz="1600" b="1" dirty="0">
                <a:solidFill>
                  <a:srgbClr val="F36C37"/>
                </a:solidFill>
              </a:rPr>
              <a:t>件のデータ①</a:t>
            </a:r>
            <a:endParaRPr lang="en-US" altLang="ja-JP" sz="1600" b="1" dirty="0">
              <a:solidFill>
                <a:srgbClr val="F36C37"/>
              </a:solidFill>
            </a:endParaRPr>
          </a:p>
          <a:p>
            <a:pPr algn="ctr"/>
            <a:r>
              <a:rPr lang="ja-JP" altLang="en-US" sz="1600" b="1" dirty="0">
                <a:solidFill>
                  <a:srgbClr val="F36C37"/>
                </a:solidFill>
              </a:rPr>
              <a:t>による損失関数①</a:t>
            </a:r>
          </a:p>
        </p:txBody>
      </p:sp>
      <p:sp>
        <p:nvSpPr>
          <p:cNvPr id="63" name="正方形/長方形 62">
            <a:extLst>
              <a:ext uri="{FF2B5EF4-FFF2-40B4-BE49-F238E27FC236}">
                <a16:creationId xmlns:a16="http://schemas.microsoft.com/office/drawing/2014/main" id="{AF9B49B9-16E4-445E-80AC-8FDE34BE54D7}"/>
              </a:ext>
            </a:extLst>
          </p:cNvPr>
          <p:cNvSpPr/>
          <p:nvPr/>
        </p:nvSpPr>
        <p:spPr>
          <a:xfrm>
            <a:off x="2302717" y="5430902"/>
            <a:ext cx="954107" cy="276999"/>
          </a:xfrm>
          <a:prstGeom prst="rect">
            <a:avLst/>
          </a:prstGeom>
        </p:spPr>
        <p:txBody>
          <a:bodyPr wrap="none">
            <a:spAutoFit/>
          </a:bodyPr>
          <a:lstStyle/>
          <a:p>
            <a:pPr algn="ctr"/>
            <a:r>
              <a:rPr lang="ja-JP" altLang="en-US" sz="1200" dirty="0"/>
              <a:t>パラメータ</a:t>
            </a:r>
          </a:p>
        </p:txBody>
      </p:sp>
      <p:cxnSp>
        <p:nvCxnSpPr>
          <p:cNvPr id="65" name="直線矢印コネクタ 64">
            <a:extLst>
              <a:ext uri="{FF2B5EF4-FFF2-40B4-BE49-F238E27FC236}">
                <a16:creationId xmlns:a16="http://schemas.microsoft.com/office/drawing/2014/main" id="{3A329183-90FA-490C-BD14-67AB26059D94}"/>
              </a:ext>
            </a:extLst>
          </p:cNvPr>
          <p:cNvCxnSpPr>
            <a:cxnSpLocks/>
          </p:cNvCxnSpPr>
          <p:nvPr/>
        </p:nvCxnSpPr>
        <p:spPr>
          <a:xfrm>
            <a:off x="1086765" y="5432822"/>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6" name="直線矢印コネクタ 65">
            <a:extLst>
              <a:ext uri="{FF2B5EF4-FFF2-40B4-BE49-F238E27FC236}">
                <a16:creationId xmlns:a16="http://schemas.microsoft.com/office/drawing/2014/main" id="{B1254D59-23F7-4467-AD2A-7F6E08DF8E61}"/>
              </a:ext>
            </a:extLst>
          </p:cNvPr>
          <p:cNvCxnSpPr>
            <a:cxnSpLocks/>
          </p:cNvCxnSpPr>
          <p:nvPr/>
        </p:nvCxnSpPr>
        <p:spPr>
          <a:xfrm flipV="1">
            <a:off x="1243599" y="3955350"/>
            <a:ext cx="0" cy="1577517"/>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2" name="正方形/長方形 81">
            <a:extLst>
              <a:ext uri="{FF2B5EF4-FFF2-40B4-BE49-F238E27FC236}">
                <a16:creationId xmlns:a16="http://schemas.microsoft.com/office/drawing/2014/main" id="{C0634B3F-1E40-42E1-8BFB-57B7525C0649}"/>
              </a:ext>
            </a:extLst>
          </p:cNvPr>
          <p:cNvSpPr/>
          <p:nvPr/>
        </p:nvSpPr>
        <p:spPr>
          <a:xfrm>
            <a:off x="868206" y="4091249"/>
            <a:ext cx="369332" cy="400110"/>
          </a:xfrm>
          <a:prstGeom prst="rect">
            <a:avLst/>
          </a:prstGeom>
        </p:spPr>
        <p:txBody>
          <a:bodyPr vert="eaVert" wrap="none">
            <a:spAutoFit/>
          </a:bodyPr>
          <a:lstStyle/>
          <a:p>
            <a:pPr algn="ctr"/>
            <a:r>
              <a:rPr lang="ja-JP" altLang="en-US" sz="1200" dirty="0"/>
              <a:t>誤差</a:t>
            </a:r>
          </a:p>
        </p:txBody>
      </p:sp>
      <p:sp>
        <p:nvSpPr>
          <p:cNvPr id="84" name="正方形/長方形 83">
            <a:extLst>
              <a:ext uri="{FF2B5EF4-FFF2-40B4-BE49-F238E27FC236}">
                <a16:creationId xmlns:a16="http://schemas.microsoft.com/office/drawing/2014/main" id="{5532646F-C597-4AFD-A689-243385EFB8A4}"/>
              </a:ext>
            </a:extLst>
          </p:cNvPr>
          <p:cNvSpPr/>
          <p:nvPr/>
        </p:nvSpPr>
        <p:spPr>
          <a:xfrm>
            <a:off x="1651897" y="3429000"/>
            <a:ext cx="1604927" cy="338554"/>
          </a:xfrm>
          <a:prstGeom prst="rect">
            <a:avLst/>
          </a:prstGeom>
        </p:spPr>
        <p:txBody>
          <a:bodyPr wrap="none">
            <a:spAutoFit/>
          </a:bodyPr>
          <a:lstStyle/>
          <a:p>
            <a:r>
              <a:rPr lang="en-US" altLang="ja-JP" sz="1600" b="1" dirty="0">
                <a:solidFill>
                  <a:srgbClr val="F36C37"/>
                </a:solidFill>
              </a:rPr>
              <a:t>Batchsize</a:t>
            </a:r>
            <a:r>
              <a:rPr lang="ja-JP" altLang="en-US" sz="1600" b="1" dirty="0">
                <a:solidFill>
                  <a:srgbClr val="F36C37"/>
                </a:solidFill>
              </a:rPr>
              <a:t> </a:t>
            </a:r>
            <a:r>
              <a:rPr lang="en-US" altLang="ja-JP" sz="1600" b="1" dirty="0">
                <a:solidFill>
                  <a:srgbClr val="F36C37"/>
                </a:solidFill>
              </a:rPr>
              <a:t>=</a:t>
            </a:r>
            <a:r>
              <a:rPr lang="ja-JP" altLang="en-US" sz="1600" b="1" dirty="0">
                <a:solidFill>
                  <a:srgbClr val="F36C37"/>
                </a:solidFill>
              </a:rPr>
              <a:t> </a:t>
            </a:r>
            <a:r>
              <a:rPr lang="en-US" altLang="ja-JP" sz="1600" b="1" dirty="0">
                <a:solidFill>
                  <a:srgbClr val="F36C37"/>
                </a:solidFill>
              </a:rPr>
              <a:t>64</a:t>
            </a:r>
            <a:endParaRPr lang="ja-JP" altLang="en-US" sz="1600" b="1" dirty="0">
              <a:solidFill>
                <a:srgbClr val="F36C37"/>
              </a:solidFill>
            </a:endParaRPr>
          </a:p>
        </p:txBody>
      </p:sp>
      <p:sp>
        <p:nvSpPr>
          <p:cNvPr id="3" name="フリーフォーム: 図形 2">
            <a:extLst>
              <a:ext uri="{FF2B5EF4-FFF2-40B4-BE49-F238E27FC236}">
                <a16:creationId xmlns:a16="http://schemas.microsoft.com/office/drawing/2014/main" id="{416BD78A-3BBF-49E0-B604-038B00BADF49}"/>
              </a:ext>
            </a:extLst>
          </p:cNvPr>
          <p:cNvSpPr/>
          <p:nvPr/>
        </p:nvSpPr>
        <p:spPr>
          <a:xfrm>
            <a:off x="1404598" y="4034674"/>
            <a:ext cx="1442301" cy="1135349"/>
          </a:xfrm>
          <a:custGeom>
            <a:avLst/>
            <a:gdLst>
              <a:gd name="connsiteX0" fmla="*/ 0 w 1442301"/>
              <a:gd name="connsiteY0" fmla="*/ 0 h 1135349"/>
              <a:gd name="connsiteX1" fmla="*/ 377072 w 1442301"/>
              <a:gd name="connsiteY1" fmla="*/ 1121790 h 1135349"/>
              <a:gd name="connsiteX2" fmla="*/ 848413 w 1442301"/>
              <a:gd name="connsiteY2" fmla="*/ 631596 h 1135349"/>
              <a:gd name="connsiteX3" fmla="*/ 1055802 w 1442301"/>
              <a:gd name="connsiteY3" fmla="*/ 791852 h 1135349"/>
              <a:gd name="connsiteX4" fmla="*/ 1442301 w 1442301"/>
              <a:gd name="connsiteY4" fmla="*/ 94268 h 113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301" h="1135349">
                <a:moveTo>
                  <a:pt x="0" y="0"/>
                </a:moveTo>
                <a:cubicBezTo>
                  <a:pt x="117835" y="508262"/>
                  <a:pt x="235670" y="1016524"/>
                  <a:pt x="377072" y="1121790"/>
                </a:cubicBezTo>
                <a:cubicBezTo>
                  <a:pt x="518474" y="1227056"/>
                  <a:pt x="735291" y="686586"/>
                  <a:pt x="848413" y="631596"/>
                </a:cubicBezTo>
                <a:cubicBezTo>
                  <a:pt x="961535" y="576606"/>
                  <a:pt x="956821" y="881407"/>
                  <a:pt x="1055802" y="791852"/>
                </a:cubicBezTo>
                <a:cubicBezTo>
                  <a:pt x="1154783" y="702297"/>
                  <a:pt x="1298542" y="398282"/>
                  <a:pt x="1442301" y="94268"/>
                </a:cubicBezTo>
              </a:path>
            </a:pathLst>
          </a:custGeom>
          <a:noFill/>
          <a:ln w="19050">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56F611AF-85EA-4EBD-96C1-1F7EF8D74ED5}"/>
              </a:ext>
            </a:extLst>
          </p:cNvPr>
          <p:cNvSpPr/>
          <p:nvPr/>
        </p:nvSpPr>
        <p:spPr>
          <a:xfrm>
            <a:off x="3738956" y="5707901"/>
            <a:ext cx="1826141" cy="584775"/>
          </a:xfrm>
          <a:prstGeom prst="rect">
            <a:avLst/>
          </a:prstGeom>
        </p:spPr>
        <p:txBody>
          <a:bodyPr wrap="none">
            <a:spAutoFit/>
          </a:bodyPr>
          <a:lstStyle/>
          <a:p>
            <a:pPr algn="ctr"/>
            <a:r>
              <a:rPr lang="en-US" altLang="ja-JP" sz="1600" b="1" dirty="0">
                <a:solidFill>
                  <a:srgbClr val="F36C37"/>
                </a:solidFill>
              </a:rPr>
              <a:t>64</a:t>
            </a:r>
            <a:r>
              <a:rPr lang="ja-JP" altLang="en-US" sz="1600" b="1" dirty="0">
                <a:solidFill>
                  <a:srgbClr val="F36C37"/>
                </a:solidFill>
              </a:rPr>
              <a:t>件のデータ②</a:t>
            </a:r>
            <a:endParaRPr lang="en-US" altLang="ja-JP" sz="1600" b="1" dirty="0">
              <a:solidFill>
                <a:srgbClr val="F36C37"/>
              </a:solidFill>
            </a:endParaRPr>
          </a:p>
          <a:p>
            <a:pPr algn="ctr"/>
            <a:r>
              <a:rPr lang="ja-JP" altLang="en-US" sz="1600" b="1" dirty="0">
                <a:solidFill>
                  <a:srgbClr val="F36C37"/>
                </a:solidFill>
              </a:rPr>
              <a:t>による損失関数②</a:t>
            </a:r>
          </a:p>
        </p:txBody>
      </p:sp>
      <p:sp>
        <p:nvSpPr>
          <p:cNvPr id="87" name="正方形/長方形 86">
            <a:extLst>
              <a:ext uri="{FF2B5EF4-FFF2-40B4-BE49-F238E27FC236}">
                <a16:creationId xmlns:a16="http://schemas.microsoft.com/office/drawing/2014/main" id="{09D9DAD2-CF20-4EBC-A90B-9D97A49B4D18}"/>
              </a:ext>
            </a:extLst>
          </p:cNvPr>
          <p:cNvSpPr/>
          <p:nvPr/>
        </p:nvSpPr>
        <p:spPr>
          <a:xfrm>
            <a:off x="4804135" y="5430902"/>
            <a:ext cx="954107" cy="276999"/>
          </a:xfrm>
          <a:prstGeom prst="rect">
            <a:avLst/>
          </a:prstGeom>
        </p:spPr>
        <p:txBody>
          <a:bodyPr wrap="none">
            <a:spAutoFit/>
          </a:bodyPr>
          <a:lstStyle/>
          <a:p>
            <a:pPr algn="ctr"/>
            <a:r>
              <a:rPr lang="ja-JP" altLang="en-US" sz="1200" dirty="0"/>
              <a:t>パラメータ</a:t>
            </a:r>
          </a:p>
        </p:txBody>
      </p:sp>
      <p:cxnSp>
        <p:nvCxnSpPr>
          <p:cNvPr id="88" name="直線矢印コネクタ 87">
            <a:extLst>
              <a:ext uri="{FF2B5EF4-FFF2-40B4-BE49-F238E27FC236}">
                <a16:creationId xmlns:a16="http://schemas.microsoft.com/office/drawing/2014/main" id="{1BC2E543-7382-4A3A-93E1-2919C50959B7}"/>
              </a:ext>
            </a:extLst>
          </p:cNvPr>
          <p:cNvCxnSpPr>
            <a:cxnSpLocks/>
          </p:cNvCxnSpPr>
          <p:nvPr/>
        </p:nvCxnSpPr>
        <p:spPr>
          <a:xfrm>
            <a:off x="3588183" y="5432822"/>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89" name="直線矢印コネクタ 88">
            <a:extLst>
              <a:ext uri="{FF2B5EF4-FFF2-40B4-BE49-F238E27FC236}">
                <a16:creationId xmlns:a16="http://schemas.microsoft.com/office/drawing/2014/main" id="{18F9A420-CB95-46C2-8546-0490DBBC08EA}"/>
              </a:ext>
            </a:extLst>
          </p:cNvPr>
          <p:cNvCxnSpPr>
            <a:cxnSpLocks/>
          </p:cNvCxnSpPr>
          <p:nvPr/>
        </p:nvCxnSpPr>
        <p:spPr>
          <a:xfrm flipV="1">
            <a:off x="3745017" y="3955350"/>
            <a:ext cx="0" cy="1577517"/>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90" name="正方形/長方形 89">
            <a:extLst>
              <a:ext uri="{FF2B5EF4-FFF2-40B4-BE49-F238E27FC236}">
                <a16:creationId xmlns:a16="http://schemas.microsoft.com/office/drawing/2014/main" id="{49256CAD-C244-4511-BC8D-F5A667013DD2}"/>
              </a:ext>
            </a:extLst>
          </p:cNvPr>
          <p:cNvSpPr/>
          <p:nvPr/>
        </p:nvSpPr>
        <p:spPr>
          <a:xfrm>
            <a:off x="3369624" y="4091249"/>
            <a:ext cx="369332" cy="400110"/>
          </a:xfrm>
          <a:prstGeom prst="rect">
            <a:avLst/>
          </a:prstGeom>
        </p:spPr>
        <p:txBody>
          <a:bodyPr vert="eaVert" wrap="none">
            <a:spAutoFit/>
          </a:bodyPr>
          <a:lstStyle/>
          <a:p>
            <a:pPr algn="ctr"/>
            <a:r>
              <a:rPr lang="ja-JP" altLang="en-US" sz="1200" dirty="0"/>
              <a:t>誤差</a:t>
            </a:r>
          </a:p>
        </p:txBody>
      </p:sp>
      <p:sp>
        <p:nvSpPr>
          <p:cNvPr id="7" name="フリーフォーム: 図形 6">
            <a:extLst>
              <a:ext uri="{FF2B5EF4-FFF2-40B4-BE49-F238E27FC236}">
                <a16:creationId xmlns:a16="http://schemas.microsoft.com/office/drawing/2014/main" id="{6B6915BD-C5AC-4FE4-8B28-1AB51C2866D6}"/>
              </a:ext>
            </a:extLst>
          </p:cNvPr>
          <p:cNvSpPr/>
          <p:nvPr/>
        </p:nvSpPr>
        <p:spPr>
          <a:xfrm>
            <a:off x="3883848" y="4204356"/>
            <a:ext cx="1602557" cy="886123"/>
          </a:xfrm>
          <a:custGeom>
            <a:avLst/>
            <a:gdLst>
              <a:gd name="connsiteX0" fmla="*/ 0 w 1602557"/>
              <a:gd name="connsiteY0" fmla="*/ 0 h 886123"/>
              <a:gd name="connsiteX1" fmla="*/ 895546 w 1602557"/>
              <a:gd name="connsiteY1" fmla="*/ 886119 h 886123"/>
              <a:gd name="connsiteX2" fmla="*/ 1602557 w 1602557"/>
              <a:gd name="connsiteY2" fmla="*/ 9427 h 886123"/>
            </a:gdLst>
            <a:ahLst/>
            <a:cxnLst>
              <a:cxn ang="0">
                <a:pos x="connsiteX0" y="connsiteY0"/>
              </a:cxn>
              <a:cxn ang="0">
                <a:pos x="connsiteX1" y="connsiteY1"/>
              </a:cxn>
              <a:cxn ang="0">
                <a:pos x="connsiteX2" y="connsiteY2"/>
              </a:cxn>
            </a:cxnLst>
            <a:rect l="l" t="t" r="r" b="b"/>
            <a:pathLst>
              <a:path w="1602557" h="886123">
                <a:moveTo>
                  <a:pt x="0" y="0"/>
                </a:moveTo>
                <a:cubicBezTo>
                  <a:pt x="314226" y="442274"/>
                  <a:pt x="628453" y="884548"/>
                  <a:pt x="895546" y="886119"/>
                </a:cubicBezTo>
                <a:cubicBezTo>
                  <a:pt x="1162639" y="887690"/>
                  <a:pt x="1382598" y="448558"/>
                  <a:pt x="1602557" y="9427"/>
                </a:cubicBezTo>
              </a:path>
            </a:pathLst>
          </a:custGeom>
          <a:noFill/>
          <a:ln w="19050">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E0A394EA-9D57-439C-A845-B138E412DEDB}"/>
              </a:ext>
            </a:extLst>
          </p:cNvPr>
          <p:cNvSpPr/>
          <p:nvPr/>
        </p:nvSpPr>
        <p:spPr>
          <a:xfrm>
            <a:off x="6204976" y="5707901"/>
            <a:ext cx="1826141" cy="584775"/>
          </a:xfrm>
          <a:prstGeom prst="rect">
            <a:avLst/>
          </a:prstGeom>
        </p:spPr>
        <p:txBody>
          <a:bodyPr wrap="none">
            <a:spAutoFit/>
          </a:bodyPr>
          <a:lstStyle/>
          <a:p>
            <a:pPr algn="ctr"/>
            <a:r>
              <a:rPr lang="en-US" altLang="ja-JP" sz="1600" b="1" dirty="0">
                <a:solidFill>
                  <a:srgbClr val="F36C37"/>
                </a:solidFill>
              </a:rPr>
              <a:t>64</a:t>
            </a:r>
            <a:r>
              <a:rPr lang="ja-JP" altLang="en-US" sz="1600" b="1" dirty="0">
                <a:solidFill>
                  <a:srgbClr val="F36C37"/>
                </a:solidFill>
              </a:rPr>
              <a:t>件のデータ③</a:t>
            </a:r>
            <a:endParaRPr lang="en-US" altLang="ja-JP" sz="1600" b="1" dirty="0">
              <a:solidFill>
                <a:srgbClr val="F36C37"/>
              </a:solidFill>
            </a:endParaRPr>
          </a:p>
          <a:p>
            <a:pPr algn="ctr"/>
            <a:r>
              <a:rPr lang="ja-JP" altLang="en-US" sz="1600" b="1" dirty="0">
                <a:solidFill>
                  <a:srgbClr val="F36C37"/>
                </a:solidFill>
              </a:rPr>
              <a:t>による損失関数③</a:t>
            </a:r>
          </a:p>
        </p:txBody>
      </p:sp>
      <p:sp>
        <p:nvSpPr>
          <p:cNvPr id="93" name="正方形/長方形 92">
            <a:extLst>
              <a:ext uri="{FF2B5EF4-FFF2-40B4-BE49-F238E27FC236}">
                <a16:creationId xmlns:a16="http://schemas.microsoft.com/office/drawing/2014/main" id="{C185CC47-7FE5-43ED-BE1B-30A6EE6DF430}"/>
              </a:ext>
            </a:extLst>
          </p:cNvPr>
          <p:cNvSpPr/>
          <p:nvPr/>
        </p:nvSpPr>
        <p:spPr>
          <a:xfrm>
            <a:off x="7270155" y="5430902"/>
            <a:ext cx="954107" cy="276999"/>
          </a:xfrm>
          <a:prstGeom prst="rect">
            <a:avLst/>
          </a:prstGeom>
        </p:spPr>
        <p:txBody>
          <a:bodyPr wrap="none">
            <a:spAutoFit/>
          </a:bodyPr>
          <a:lstStyle/>
          <a:p>
            <a:pPr algn="ctr"/>
            <a:r>
              <a:rPr lang="ja-JP" altLang="en-US" sz="1200" dirty="0"/>
              <a:t>パラメータ</a:t>
            </a:r>
          </a:p>
        </p:txBody>
      </p:sp>
      <p:cxnSp>
        <p:nvCxnSpPr>
          <p:cNvPr id="94" name="直線矢印コネクタ 93">
            <a:extLst>
              <a:ext uri="{FF2B5EF4-FFF2-40B4-BE49-F238E27FC236}">
                <a16:creationId xmlns:a16="http://schemas.microsoft.com/office/drawing/2014/main" id="{2F541331-2D8D-40B0-934F-1976AEA768AA}"/>
              </a:ext>
            </a:extLst>
          </p:cNvPr>
          <p:cNvCxnSpPr>
            <a:cxnSpLocks/>
          </p:cNvCxnSpPr>
          <p:nvPr/>
        </p:nvCxnSpPr>
        <p:spPr>
          <a:xfrm>
            <a:off x="6054203" y="5432822"/>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95" name="直線矢印コネクタ 94">
            <a:extLst>
              <a:ext uri="{FF2B5EF4-FFF2-40B4-BE49-F238E27FC236}">
                <a16:creationId xmlns:a16="http://schemas.microsoft.com/office/drawing/2014/main" id="{F6E69C1E-9EE1-4181-8B6A-B14558FB9E36}"/>
              </a:ext>
            </a:extLst>
          </p:cNvPr>
          <p:cNvCxnSpPr>
            <a:cxnSpLocks/>
          </p:cNvCxnSpPr>
          <p:nvPr/>
        </p:nvCxnSpPr>
        <p:spPr>
          <a:xfrm flipV="1">
            <a:off x="6211037" y="3955350"/>
            <a:ext cx="0" cy="1577517"/>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96" name="正方形/長方形 95">
            <a:extLst>
              <a:ext uri="{FF2B5EF4-FFF2-40B4-BE49-F238E27FC236}">
                <a16:creationId xmlns:a16="http://schemas.microsoft.com/office/drawing/2014/main" id="{E5EE549E-6FDD-411F-8C5E-D731240F5A60}"/>
              </a:ext>
            </a:extLst>
          </p:cNvPr>
          <p:cNvSpPr/>
          <p:nvPr/>
        </p:nvSpPr>
        <p:spPr>
          <a:xfrm>
            <a:off x="5835644" y="4091249"/>
            <a:ext cx="369332" cy="400110"/>
          </a:xfrm>
          <a:prstGeom prst="rect">
            <a:avLst/>
          </a:prstGeom>
        </p:spPr>
        <p:txBody>
          <a:bodyPr vert="eaVert" wrap="none">
            <a:spAutoFit/>
          </a:bodyPr>
          <a:lstStyle/>
          <a:p>
            <a:pPr algn="ctr"/>
            <a:r>
              <a:rPr lang="ja-JP" altLang="en-US" sz="1200" dirty="0"/>
              <a:t>誤差</a:t>
            </a:r>
          </a:p>
        </p:txBody>
      </p:sp>
      <p:sp>
        <p:nvSpPr>
          <p:cNvPr id="98" name="正方形/長方形 97">
            <a:extLst>
              <a:ext uri="{FF2B5EF4-FFF2-40B4-BE49-F238E27FC236}">
                <a16:creationId xmlns:a16="http://schemas.microsoft.com/office/drawing/2014/main" id="{294B7CC2-9D00-4181-A653-28B6EE663E33}"/>
              </a:ext>
            </a:extLst>
          </p:cNvPr>
          <p:cNvSpPr/>
          <p:nvPr/>
        </p:nvSpPr>
        <p:spPr>
          <a:xfrm>
            <a:off x="8835898" y="5632706"/>
            <a:ext cx="2441694" cy="830997"/>
          </a:xfrm>
          <a:prstGeom prst="rect">
            <a:avLst/>
          </a:prstGeom>
        </p:spPr>
        <p:txBody>
          <a:bodyPr wrap="none">
            <a:spAutoFit/>
          </a:bodyPr>
          <a:lstStyle/>
          <a:p>
            <a:pPr algn="ctr"/>
            <a:r>
              <a:rPr lang="ja-JP" altLang="en-US" sz="1600" b="1" dirty="0">
                <a:solidFill>
                  <a:srgbClr val="F36C37"/>
                </a:solidFill>
              </a:rPr>
              <a:t>①②③を最急降下法</a:t>
            </a:r>
            <a:endParaRPr lang="en-US" altLang="ja-JP" sz="1600" b="1" dirty="0">
              <a:solidFill>
                <a:srgbClr val="F36C37"/>
              </a:solidFill>
            </a:endParaRPr>
          </a:p>
          <a:p>
            <a:pPr algn="ctr"/>
            <a:r>
              <a:rPr lang="ja-JP" altLang="en-US" sz="1600" b="1" dirty="0">
                <a:solidFill>
                  <a:srgbClr val="F36C37"/>
                </a:solidFill>
              </a:rPr>
              <a:t>の損失関数にした場合の</a:t>
            </a:r>
            <a:endParaRPr lang="en-US" altLang="ja-JP" sz="1600" b="1" dirty="0">
              <a:solidFill>
                <a:srgbClr val="F36C37"/>
              </a:solidFill>
            </a:endParaRPr>
          </a:p>
          <a:p>
            <a:pPr algn="ctr"/>
            <a:r>
              <a:rPr lang="ja-JP" altLang="en-US" sz="1600" b="1" dirty="0">
                <a:solidFill>
                  <a:srgbClr val="F36C37"/>
                </a:solidFill>
              </a:rPr>
              <a:t>イメージ</a:t>
            </a:r>
          </a:p>
        </p:txBody>
      </p:sp>
      <p:sp>
        <p:nvSpPr>
          <p:cNvPr id="99" name="正方形/長方形 98">
            <a:extLst>
              <a:ext uri="{FF2B5EF4-FFF2-40B4-BE49-F238E27FC236}">
                <a16:creationId xmlns:a16="http://schemas.microsoft.com/office/drawing/2014/main" id="{060C06B9-7352-4CA9-B47F-400B8A211632}"/>
              </a:ext>
            </a:extLst>
          </p:cNvPr>
          <p:cNvSpPr/>
          <p:nvPr/>
        </p:nvSpPr>
        <p:spPr>
          <a:xfrm>
            <a:off x="10185419" y="5394368"/>
            <a:ext cx="954107" cy="276999"/>
          </a:xfrm>
          <a:prstGeom prst="rect">
            <a:avLst/>
          </a:prstGeom>
        </p:spPr>
        <p:txBody>
          <a:bodyPr wrap="none">
            <a:spAutoFit/>
          </a:bodyPr>
          <a:lstStyle/>
          <a:p>
            <a:pPr algn="ctr"/>
            <a:r>
              <a:rPr lang="ja-JP" altLang="en-US" sz="1200" dirty="0"/>
              <a:t>パラメータ</a:t>
            </a:r>
          </a:p>
        </p:txBody>
      </p:sp>
      <p:cxnSp>
        <p:nvCxnSpPr>
          <p:cNvPr id="100" name="直線矢印コネクタ 99">
            <a:extLst>
              <a:ext uri="{FF2B5EF4-FFF2-40B4-BE49-F238E27FC236}">
                <a16:creationId xmlns:a16="http://schemas.microsoft.com/office/drawing/2014/main" id="{494B5134-8D06-4F89-B8CF-F1EBB917804B}"/>
              </a:ext>
            </a:extLst>
          </p:cNvPr>
          <p:cNvCxnSpPr>
            <a:cxnSpLocks/>
          </p:cNvCxnSpPr>
          <p:nvPr/>
        </p:nvCxnSpPr>
        <p:spPr>
          <a:xfrm>
            <a:off x="8992896" y="5357627"/>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01" name="直線矢印コネクタ 100">
            <a:extLst>
              <a:ext uri="{FF2B5EF4-FFF2-40B4-BE49-F238E27FC236}">
                <a16:creationId xmlns:a16="http://schemas.microsoft.com/office/drawing/2014/main" id="{735F3B55-4D7F-4C7D-A4DA-1B261D120DFF}"/>
              </a:ext>
            </a:extLst>
          </p:cNvPr>
          <p:cNvCxnSpPr>
            <a:cxnSpLocks/>
          </p:cNvCxnSpPr>
          <p:nvPr/>
        </p:nvCxnSpPr>
        <p:spPr>
          <a:xfrm flipV="1">
            <a:off x="9149730" y="3880155"/>
            <a:ext cx="0" cy="1550747"/>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02" name="正方形/長方形 101">
            <a:extLst>
              <a:ext uri="{FF2B5EF4-FFF2-40B4-BE49-F238E27FC236}">
                <a16:creationId xmlns:a16="http://schemas.microsoft.com/office/drawing/2014/main" id="{7B996277-D6EF-4D9C-8D17-D03286B79425}"/>
              </a:ext>
            </a:extLst>
          </p:cNvPr>
          <p:cNvSpPr/>
          <p:nvPr/>
        </p:nvSpPr>
        <p:spPr>
          <a:xfrm>
            <a:off x="8774337" y="4016054"/>
            <a:ext cx="369332" cy="400110"/>
          </a:xfrm>
          <a:prstGeom prst="rect">
            <a:avLst/>
          </a:prstGeom>
        </p:spPr>
        <p:txBody>
          <a:bodyPr vert="eaVert" wrap="none">
            <a:spAutoFit/>
          </a:bodyPr>
          <a:lstStyle/>
          <a:p>
            <a:pPr algn="ctr"/>
            <a:r>
              <a:rPr lang="ja-JP" altLang="en-US" sz="1200" dirty="0"/>
              <a:t>誤差</a:t>
            </a:r>
          </a:p>
        </p:txBody>
      </p:sp>
      <p:sp>
        <p:nvSpPr>
          <p:cNvPr id="104" name="フリーフォーム: 図形 103">
            <a:extLst>
              <a:ext uri="{FF2B5EF4-FFF2-40B4-BE49-F238E27FC236}">
                <a16:creationId xmlns:a16="http://schemas.microsoft.com/office/drawing/2014/main" id="{F03A1A36-4162-4981-A53C-1B183102936B}"/>
              </a:ext>
            </a:extLst>
          </p:cNvPr>
          <p:cNvSpPr/>
          <p:nvPr/>
        </p:nvSpPr>
        <p:spPr>
          <a:xfrm>
            <a:off x="9440849" y="4169243"/>
            <a:ext cx="1657396" cy="886124"/>
          </a:xfrm>
          <a:custGeom>
            <a:avLst/>
            <a:gdLst>
              <a:gd name="connsiteX0" fmla="*/ 0 w 3095625"/>
              <a:gd name="connsiteY0" fmla="*/ 0 h 1622663"/>
              <a:gd name="connsiteX1" fmla="*/ 485775 w 3095625"/>
              <a:gd name="connsiteY1" fmla="*/ 1609725 h 1622663"/>
              <a:gd name="connsiteX2" fmla="*/ 1019175 w 3095625"/>
              <a:gd name="connsiteY2" fmla="*/ 771525 h 1622663"/>
              <a:gd name="connsiteX3" fmla="*/ 1647825 w 3095625"/>
              <a:gd name="connsiteY3" fmla="*/ 1028700 h 1622663"/>
              <a:gd name="connsiteX4" fmla="*/ 1933575 w 3095625"/>
              <a:gd name="connsiteY4" fmla="*/ 552450 h 1622663"/>
              <a:gd name="connsiteX5" fmla="*/ 2371725 w 3095625"/>
              <a:gd name="connsiteY5" fmla="*/ 1285875 h 1622663"/>
              <a:gd name="connsiteX6" fmla="*/ 3095625 w 3095625"/>
              <a:gd name="connsiteY6" fmla="*/ 114300 h 162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625" h="1622663">
                <a:moveTo>
                  <a:pt x="0" y="0"/>
                </a:moveTo>
                <a:cubicBezTo>
                  <a:pt x="157956" y="740569"/>
                  <a:pt x="315913" y="1481138"/>
                  <a:pt x="485775" y="1609725"/>
                </a:cubicBezTo>
                <a:cubicBezTo>
                  <a:pt x="655638" y="1738313"/>
                  <a:pt x="825500" y="868363"/>
                  <a:pt x="1019175" y="771525"/>
                </a:cubicBezTo>
                <a:cubicBezTo>
                  <a:pt x="1212850" y="674688"/>
                  <a:pt x="1495425" y="1065212"/>
                  <a:pt x="1647825" y="1028700"/>
                </a:cubicBezTo>
                <a:cubicBezTo>
                  <a:pt x="1800225" y="992188"/>
                  <a:pt x="1812925" y="509588"/>
                  <a:pt x="1933575" y="552450"/>
                </a:cubicBezTo>
                <a:cubicBezTo>
                  <a:pt x="2054225" y="595313"/>
                  <a:pt x="2178050" y="1358900"/>
                  <a:pt x="2371725" y="1285875"/>
                </a:cubicBezTo>
                <a:cubicBezTo>
                  <a:pt x="2565400" y="1212850"/>
                  <a:pt x="2830512" y="663575"/>
                  <a:pt x="3095625" y="114300"/>
                </a:cubicBezTo>
              </a:path>
            </a:pathLst>
          </a:custGeom>
          <a:noFill/>
          <a:ln w="19050">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5" name="直線矢印コネクタ 104">
            <a:extLst>
              <a:ext uri="{FF2B5EF4-FFF2-40B4-BE49-F238E27FC236}">
                <a16:creationId xmlns:a16="http://schemas.microsoft.com/office/drawing/2014/main" id="{1B98E4EA-9552-4F07-BD98-72FF67B2703A}"/>
              </a:ext>
            </a:extLst>
          </p:cNvPr>
          <p:cNvCxnSpPr>
            <a:cxnSpLocks/>
          </p:cNvCxnSpPr>
          <p:nvPr/>
        </p:nvCxnSpPr>
        <p:spPr>
          <a:xfrm flipH="1">
            <a:off x="10704102" y="4313194"/>
            <a:ext cx="142765" cy="330044"/>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06" name="楕円 105">
            <a:extLst>
              <a:ext uri="{FF2B5EF4-FFF2-40B4-BE49-F238E27FC236}">
                <a16:creationId xmlns:a16="http://schemas.microsoft.com/office/drawing/2014/main" id="{E2D5D3B5-8605-4EBE-A8ED-C1AF33EADDFB}"/>
              </a:ext>
            </a:extLst>
          </p:cNvPr>
          <p:cNvSpPr/>
          <p:nvPr/>
        </p:nvSpPr>
        <p:spPr>
          <a:xfrm>
            <a:off x="9666053" y="4947423"/>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07" name="直線矢印コネクタ 106">
            <a:extLst>
              <a:ext uri="{FF2B5EF4-FFF2-40B4-BE49-F238E27FC236}">
                <a16:creationId xmlns:a16="http://schemas.microsoft.com/office/drawing/2014/main" id="{E4FC6A1A-332A-4CEF-A653-AFEC0C8C73F6}"/>
              </a:ext>
            </a:extLst>
          </p:cNvPr>
          <p:cNvCxnSpPr>
            <a:cxnSpLocks/>
          </p:cNvCxnSpPr>
          <p:nvPr/>
        </p:nvCxnSpPr>
        <p:spPr>
          <a:xfrm flipH="1">
            <a:off x="2623255" y="4467082"/>
            <a:ext cx="195373" cy="360670"/>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08" name="楕円 107">
            <a:extLst>
              <a:ext uri="{FF2B5EF4-FFF2-40B4-BE49-F238E27FC236}">
                <a16:creationId xmlns:a16="http://schemas.microsoft.com/office/drawing/2014/main" id="{441C1270-EFF5-406E-BFCB-F794CB62FDBD}"/>
              </a:ext>
            </a:extLst>
          </p:cNvPr>
          <p:cNvSpPr/>
          <p:nvPr/>
        </p:nvSpPr>
        <p:spPr>
          <a:xfrm>
            <a:off x="2657185" y="4241229"/>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109" name="楕円 108">
            <a:extLst>
              <a:ext uri="{FF2B5EF4-FFF2-40B4-BE49-F238E27FC236}">
                <a16:creationId xmlns:a16="http://schemas.microsoft.com/office/drawing/2014/main" id="{E38814A6-85C9-4BC1-AB51-851A5C45655F}"/>
              </a:ext>
            </a:extLst>
          </p:cNvPr>
          <p:cNvSpPr/>
          <p:nvPr/>
        </p:nvSpPr>
        <p:spPr>
          <a:xfrm>
            <a:off x="5135875" y="4592713"/>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10" name="直線矢印コネクタ 109">
            <a:extLst>
              <a:ext uri="{FF2B5EF4-FFF2-40B4-BE49-F238E27FC236}">
                <a16:creationId xmlns:a16="http://schemas.microsoft.com/office/drawing/2014/main" id="{23DF198E-D0D1-40E8-990A-4349F5E90953}"/>
              </a:ext>
            </a:extLst>
          </p:cNvPr>
          <p:cNvCxnSpPr>
            <a:cxnSpLocks/>
          </p:cNvCxnSpPr>
          <p:nvPr/>
        </p:nvCxnSpPr>
        <p:spPr>
          <a:xfrm flipH="1">
            <a:off x="5095858" y="4827752"/>
            <a:ext cx="185330" cy="211547"/>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11" name="楕円 110">
            <a:extLst>
              <a:ext uri="{FF2B5EF4-FFF2-40B4-BE49-F238E27FC236}">
                <a16:creationId xmlns:a16="http://schemas.microsoft.com/office/drawing/2014/main" id="{90A4F81A-32FD-44AD-A063-88F632DD4E15}"/>
              </a:ext>
            </a:extLst>
          </p:cNvPr>
          <p:cNvSpPr/>
          <p:nvPr/>
        </p:nvSpPr>
        <p:spPr>
          <a:xfrm>
            <a:off x="7032292" y="4700655"/>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12" name="直線矢印コネクタ 111">
            <a:extLst>
              <a:ext uri="{FF2B5EF4-FFF2-40B4-BE49-F238E27FC236}">
                <a16:creationId xmlns:a16="http://schemas.microsoft.com/office/drawing/2014/main" id="{D2781550-9035-466F-9658-FB92F76E2F56}"/>
              </a:ext>
            </a:extLst>
          </p:cNvPr>
          <p:cNvCxnSpPr>
            <a:cxnSpLocks/>
          </p:cNvCxnSpPr>
          <p:nvPr/>
        </p:nvCxnSpPr>
        <p:spPr>
          <a:xfrm flipH="1">
            <a:off x="6930602" y="4933525"/>
            <a:ext cx="160972" cy="157390"/>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13" name="直線矢印コネクタ 112">
            <a:extLst>
              <a:ext uri="{FF2B5EF4-FFF2-40B4-BE49-F238E27FC236}">
                <a16:creationId xmlns:a16="http://schemas.microsoft.com/office/drawing/2014/main" id="{38F60F73-BCCC-4187-B752-266D0BF9ADE7}"/>
              </a:ext>
            </a:extLst>
          </p:cNvPr>
          <p:cNvCxnSpPr>
            <a:cxnSpLocks/>
          </p:cNvCxnSpPr>
          <p:nvPr/>
        </p:nvCxnSpPr>
        <p:spPr>
          <a:xfrm flipH="1">
            <a:off x="10307919" y="4641252"/>
            <a:ext cx="240934" cy="231132"/>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14" name="直線矢印コネクタ 113">
            <a:extLst>
              <a:ext uri="{FF2B5EF4-FFF2-40B4-BE49-F238E27FC236}">
                <a16:creationId xmlns:a16="http://schemas.microsoft.com/office/drawing/2014/main" id="{241F2296-5E88-44E9-A6DE-39102A0C3FA5}"/>
              </a:ext>
            </a:extLst>
          </p:cNvPr>
          <p:cNvCxnSpPr>
            <a:cxnSpLocks/>
          </p:cNvCxnSpPr>
          <p:nvPr/>
        </p:nvCxnSpPr>
        <p:spPr>
          <a:xfrm flipH="1">
            <a:off x="9948930" y="4893554"/>
            <a:ext cx="236489" cy="148182"/>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15" name="四角形: 角を丸くする 114">
            <a:extLst>
              <a:ext uri="{FF2B5EF4-FFF2-40B4-BE49-F238E27FC236}">
                <a16:creationId xmlns:a16="http://schemas.microsoft.com/office/drawing/2014/main" id="{64529839-E42B-44E7-8863-94B1E4321B64}"/>
              </a:ext>
            </a:extLst>
          </p:cNvPr>
          <p:cNvSpPr/>
          <p:nvPr/>
        </p:nvSpPr>
        <p:spPr>
          <a:xfrm>
            <a:off x="842177" y="2963552"/>
            <a:ext cx="7618801" cy="3465530"/>
          </a:xfrm>
          <a:prstGeom prst="roundRect">
            <a:avLst/>
          </a:prstGeom>
          <a:noFill/>
          <a:ln w="28575">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6" name="二等辺三角形 115">
            <a:extLst>
              <a:ext uri="{FF2B5EF4-FFF2-40B4-BE49-F238E27FC236}">
                <a16:creationId xmlns:a16="http://schemas.microsoft.com/office/drawing/2014/main" id="{08BBECBF-0ED2-4218-98F0-B9885F5D525B}"/>
              </a:ext>
            </a:extLst>
          </p:cNvPr>
          <p:cNvSpPr/>
          <p:nvPr/>
        </p:nvSpPr>
        <p:spPr>
          <a:xfrm rot="5400000">
            <a:off x="8480544" y="4664350"/>
            <a:ext cx="530054" cy="207601"/>
          </a:xfrm>
          <a:prstGeom prst="triangle">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 name="正方形/長方形 13">
            <a:extLst>
              <a:ext uri="{FF2B5EF4-FFF2-40B4-BE49-F238E27FC236}">
                <a16:creationId xmlns:a16="http://schemas.microsoft.com/office/drawing/2014/main" id="{626A1ADB-9049-C96B-622E-EA88509AB540}"/>
              </a:ext>
            </a:extLst>
          </p:cNvPr>
          <p:cNvSpPr/>
          <p:nvPr/>
        </p:nvSpPr>
        <p:spPr>
          <a:xfrm>
            <a:off x="3386235" y="3503524"/>
            <a:ext cx="866088" cy="205222"/>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100" b="1" dirty="0">
                <a:solidFill>
                  <a:srgbClr val="494949"/>
                </a:solidFill>
              </a:rPr>
              <a:t>①</a:t>
            </a:r>
          </a:p>
        </p:txBody>
      </p:sp>
      <p:sp>
        <p:nvSpPr>
          <p:cNvPr id="21" name="正方形/長方形 20">
            <a:extLst>
              <a:ext uri="{FF2B5EF4-FFF2-40B4-BE49-F238E27FC236}">
                <a16:creationId xmlns:a16="http://schemas.microsoft.com/office/drawing/2014/main" id="{4C55946B-4067-5CFD-B8D5-AE6C304AF09D}"/>
              </a:ext>
            </a:extLst>
          </p:cNvPr>
          <p:cNvSpPr/>
          <p:nvPr/>
        </p:nvSpPr>
        <p:spPr>
          <a:xfrm>
            <a:off x="3390309" y="3065292"/>
            <a:ext cx="2599284" cy="205222"/>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050" b="1" dirty="0">
                <a:solidFill>
                  <a:srgbClr val="494949"/>
                </a:solidFill>
              </a:rPr>
              <a:t>学習用データ</a:t>
            </a:r>
          </a:p>
        </p:txBody>
      </p:sp>
      <p:sp>
        <p:nvSpPr>
          <p:cNvPr id="23" name="二等辺三角形 22">
            <a:extLst>
              <a:ext uri="{FF2B5EF4-FFF2-40B4-BE49-F238E27FC236}">
                <a16:creationId xmlns:a16="http://schemas.microsoft.com/office/drawing/2014/main" id="{2A8FC5EA-5B57-9863-E9E6-6FD1FED056D6}"/>
              </a:ext>
            </a:extLst>
          </p:cNvPr>
          <p:cNvSpPr/>
          <p:nvPr/>
        </p:nvSpPr>
        <p:spPr>
          <a:xfrm flipV="1">
            <a:off x="4497327" y="3334950"/>
            <a:ext cx="375597" cy="118077"/>
          </a:xfrm>
          <a:prstGeom prst="triangle">
            <a:avLst/>
          </a:prstGeom>
          <a:solidFill>
            <a:srgbClr val="FFC2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4" name="正方形/長方形 23">
            <a:extLst>
              <a:ext uri="{FF2B5EF4-FFF2-40B4-BE49-F238E27FC236}">
                <a16:creationId xmlns:a16="http://schemas.microsoft.com/office/drawing/2014/main" id="{877ED993-7FBC-E3EB-57E8-03C1F942BC86}"/>
              </a:ext>
            </a:extLst>
          </p:cNvPr>
          <p:cNvSpPr/>
          <p:nvPr/>
        </p:nvSpPr>
        <p:spPr>
          <a:xfrm>
            <a:off x="4254870" y="3503524"/>
            <a:ext cx="866088" cy="205222"/>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100" b="1" dirty="0">
                <a:solidFill>
                  <a:srgbClr val="494949"/>
                </a:solidFill>
              </a:rPr>
              <a:t>②</a:t>
            </a:r>
          </a:p>
        </p:txBody>
      </p:sp>
      <p:sp>
        <p:nvSpPr>
          <p:cNvPr id="25" name="正方形/長方形 24">
            <a:extLst>
              <a:ext uri="{FF2B5EF4-FFF2-40B4-BE49-F238E27FC236}">
                <a16:creationId xmlns:a16="http://schemas.microsoft.com/office/drawing/2014/main" id="{FCD9B4A7-DFBA-7641-3CF6-6D32F8D011F2}"/>
              </a:ext>
            </a:extLst>
          </p:cNvPr>
          <p:cNvSpPr/>
          <p:nvPr/>
        </p:nvSpPr>
        <p:spPr>
          <a:xfrm>
            <a:off x="5123505" y="3503524"/>
            <a:ext cx="866088" cy="205222"/>
          </a:xfrm>
          <a:prstGeom prst="rect">
            <a:avLst/>
          </a:prstGeom>
          <a:solidFill>
            <a:schemeClr val="accent5">
              <a:lumMod val="20000"/>
              <a:lumOff val="80000"/>
            </a:schemeClr>
          </a:solidFill>
          <a:ln w="57150">
            <a:solidFill>
              <a:srgbClr val="BFBFB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100" b="1" dirty="0">
                <a:solidFill>
                  <a:srgbClr val="494949"/>
                </a:solidFill>
              </a:rPr>
              <a:t>③</a:t>
            </a:r>
          </a:p>
        </p:txBody>
      </p:sp>
      <p:sp>
        <p:nvSpPr>
          <p:cNvPr id="26" name="正方形/長方形 25">
            <a:extLst>
              <a:ext uri="{FF2B5EF4-FFF2-40B4-BE49-F238E27FC236}">
                <a16:creationId xmlns:a16="http://schemas.microsoft.com/office/drawing/2014/main" id="{C65B9BB9-1C11-1EEA-85DB-8D18742E43E9}"/>
              </a:ext>
            </a:extLst>
          </p:cNvPr>
          <p:cNvSpPr/>
          <p:nvPr/>
        </p:nvSpPr>
        <p:spPr>
          <a:xfrm>
            <a:off x="4909734" y="3254504"/>
            <a:ext cx="1877437" cy="276999"/>
          </a:xfrm>
          <a:prstGeom prst="rect">
            <a:avLst/>
          </a:prstGeom>
        </p:spPr>
        <p:txBody>
          <a:bodyPr wrap="none">
            <a:spAutoFit/>
          </a:bodyPr>
          <a:lstStyle/>
          <a:p>
            <a:r>
              <a:rPr lang="ja-JP" altLang="en-US" sz="1200" b="1" dirty="0">
                <a:solidFill>
                  <a:srgbClr val="F36C37"/>
                </a:solidFill>
              </a:rPr>
              <a:t>ランダムにサンプリング</a:t>
            </a:r>
          </a:p>
        </p:txBody>
      </p:sp>
    </p:spTree>
    <p:extLst>
      <p:ext uri="{BB962C8B-B14F-4D97-AF65-F5344CB8AC3E}">
        <p14:creationId xmlns:p14="http://schemas.microsoft.com/office/powerpoint/2010/main" val="103265946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6B892-129E-442E-8D6E-23723D22C6AF}"/>
              </a:ext>
            </a:extLst>
          </p:cNvPr>
          <p:cNvSpPr>
            <a:spLocks noGrp="1"/>
          </p:cNvSpPr>
          <p:nvPr>
            <p:ph type="title"/>
          </p:nvPr>
        </p:nvSpPr>
        <p:spPr/>
        <p:txBody>
          <a:bodyPr/>
          <a:lstStyle/>
          <a:p>
            <a:r>
              <a:rPr kumimoji="1" lang="en-US" altLang="ja-JP" dirty="0"/>
              <a:t>6-1-10.</a:t>
            </a:r>
            <a:r>
              <a:rPr kumimoji="1" lang="ja-JP" altLang="en-US" dirty="0"/>
              <a:t>ミニバッチ勾配降下法のパラメータ更新ステップ</a:t>
            </a:r>
          </a:p>
        </p:txBody>
      </p:sp>
      <p:sp>
        <p:nvSpPr>
          <p:cNvPr id="3" name="スライド番号プレースホルダー 2">
            <a:extLst>
              <a:ext uri="{FF2B5EF4-FFF2-40B4-BE49-F238E27FC236}">
                <a16:creationId xmlns:a16="http://schemas.microsoft.com/office/drawing/2014/main" id="{BB369F82-E1B9-4347-811F-542B0A9DFD4C}"/>
              </a:ext>
            </a:extLst>
          </p:cNvPr>
          <p:cNvSpPr>
            <a:spLocks noGrp="1"/>
          </p:cNvSpPr>
          <p:nvPr>
            <p:ph type="sldNum" sz="quarter" idx="10"/>
          </p:nvPr>
        </p:nvSpPr>
        <p:spPr/>
        <p:txBody>
          <a:bodyPr/>
          <a:lstStyle/>
          <a:p>
            <a:fld id="{5D750650-B10A-47BF-93C2-E1678438B37A}" type="slidenum">
              <a:rPr lang="en-US" altLang="ja-JP" smtClean="0"/>
              <a:pPr/>
              <a:t>255</a:t>
            </a:fld>
            <a:endParaRPr lang="en-US" altLang="ja-JP" dirty="0"/>
          </a:p>
        </p:txBody>
      </p:sp>
      <p:sp>
        <p:nvSpPr>
          <p:cNvPr id="4" name="テキスト ボックス 3">
            <a:extLst>
              <a:ext uri="{FF2B5EF4-FFF2-40B4-BE49-F238E27FC236}">
                <a16:creationId xmlns:a16="http://schemas.microsoft.com/office/drawing/2014/main" id="{112CE5C0-418E-4DBE-AB18-62C87E8A069C}"/>
              </a:ext>
            </a:extLst>
          </p:cNvPr>
          <p:cNvSpPr txBox="1"/>
          <p:nvPr/>
        </p:nvSpPr>
        <p:spPr>
          <a:xfrm>
            <a:off x="772405" y="1054911"/>
            <a:ext cx="10647189" cy="431657"/>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エポック数とバッチサイズでイテレーション数が決定</a:t>
            </a:r>
          </a:p>
        </p:txBody>
      </p:sp>
      <p:sp>
        <p:nvSpPr>
          <p:cNvPr id="5" name="コンテンツ プレースホルダー 2">
            <a:extLst>
              <a:ext uri="{FF2B5EF4-FFF2-40B4-BE49-F238E27FC236}">
                <a16:creationId xmlns:a16="http://schemas.microsoft.com/office/drawing/2014/main" id="{B882277B-F7CA-4C00-8FB1-EF11FCE3D933}"/>
              </a:ext>
            </a:extLst>
          </p:cNvPr>
          <p:cNvSpPr txBox="1">
            <a:spLocks/>
          </p:cNvSpPr>
          <p:nvPr/>
        </p:nvSpPr>
        <p:spPr bwMode="auto">
          <a:xfrm>
            <a:off x="930909" y="1603942"/>
            <a:ext cx="8640762" cy="1297871"/>
          </a:xfrm>
          <a:prstGeom prst="rect">
            <a:avLst/>
          </a:prstGeom>
        </p:spPr>
        <p:txBody>
          <a:bodyPr vert="horz" wrap="none" lIns="91440" tIns="45720" rIns="91440" bIns="45720" rtlCol="0">
            <a:norm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Clr>
                <a:srgbClr val="F36C37"/>
              </a:buClr>
            </a:pPr>
            <a:r>
              <a:rPr lang="ja-JP" altLang="en-US" sz="2000" b="1" dirty="0"/>
              <a:t>エポック数</a:t>
            </a:r>
            <a:r>
              <a:rPr lang="en-US" altLang="ja-JP" sz="2000" b="1" dirty="0"/>
              <a:t>: </a:t>
            </a:r>
            <a:r>
              <a:rPr lang="ja-JP" altLang="en-US" sz="2000" b="1" dirty="0"/>
              <a:t>学習対象の全データがモデルを通過する回数</a:t>
            </a:r>
          </a:p>
          <a:p>
            <a:pPr>
              <a:buClr>
                <a:srgbClr val="F36C37"/>
              </a:buClr>
            </a:pPr>
            <a:r>
              <a:rPr lang="ja-JP" altLang="en-US" sz="2000" b="1" dirty="0"/>
              <a:t>イテレーション数</a:t>
            </a:r>
            <a:r>
              <a:rPr lang="en-US" altLang="ja-JP" sz="2000" b="1" dirty="0"/>
              <a:t>: </a:t>
            </a:r>
            <a:r>
              <a:rPr lang="ja-JP" altLang="en-US" sz="2000" b="1" dirty="0"/>
              <a:t>パラメータの更新回数 </a:t>
            </a:r>
            <a:r>
              <a:rPr lang="en-US" altLang="ja-JP" sz="2000" b="1" dirty="0"/>
              <a:t>(</a:t>
            </a:r>
            <a:r>
              <a:rPr lang="ja-JP" altLang="en-US" sz="2000" b="1" dirty="0"/>
              <a:t>学習回数</a:t>
            </a:r>
            <a:r>
              <a:rPr lang="en-US" altLang="ja-JP" sz="2000" b="1" dirty="0"/>
              <a:t>)</a:t>
            </a:r>
          </a:p>
          <a:p>
            <a:pPr>
              <a:buClr>
                <a:srgbClr val="F36C37"/>
              </a:buClr>
            </a:pPr>
            <a:r>
              <a:rPr lang="ja-JP" altLang="en-US" sz="2000" b="1" dirty="0"/>
              <a:t>学習回数を増やすことで予測精度の向上が期待できる</a:t>
            </a:r>
          </a:p>
          <a:p>
            <a:pPr>
              <a:buClr>
                <a:srgbClr val="F36C37"/>
              </a:buClr>
            </a:pPr>
            <a:endParaRPr lang="ja-JP" altLang="en-US" sz="2000" b="1" dirty="0"/>
          </a:p>
        </p:txBody>
      </p:sp>
      <p:sp>
        <p:nvSpPr>
          <p:cNvPr id="32" name="正方形/長方形 31">
            <a:extLst>
              <a:ext uri="{FF2B5EF4-FFF2-40B4-BE49-F238E27FC236}">
                <a16:creationId xmlns:a16="http://schemas.microsoft.com/office/drawing/2014/main" id="{C4014A00-D3B5-B522-F341-8677330F056A}"/>
              </a:ext>
            </a:extLst>
          </p:cNvPr>
          <p:cNvSpPr/>
          <p:nvPr/>
        </p:nvSpPr>
        <p:spPr>
          <a:xfrm>
            <a:off x="3492709" y="3019187"/>
            <a:ext cx="1564368" cy="2454963"/>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全サンプルデータ</a:t>
            </a:r>
            <a:endParaRPr kumimoji="1" lang="en-US" altLang="ja-JP" sz="1200" dirty="0">
              <a:solidFill>
                <a:schemeClr val="tx1"/>
              </a:solidFill>
            </a:endParaRPr>
          </a:p>
          <a:p>
            <a:pPr algn="ctr"/>
            <a:r>
              <a:rPr kumimoji="1" lang="en-US" altLang="ja-JP" sz="1200" dirty="0">
                <a:solidFill>
                  <a:schemeClr val="tx1"/>
                </a:solidFill>
              </a:rPr>
              <a:t>(10,000</a:t>
            </a:r>
            <a:r>
              <a:rPr kumimoji="1" lang="ja-JP" altLang="en-US" sz="1200" dirty="0">
                <a:solidFill>
                  <a:schemeClr val="tx1"/>
                </a:solidFill>
              </a:rPr>
              <a:t>件</a:t>
            </a:r>
            <a:r>
              <a:rPr kumimoji="1" lang="en-US" altLang="ja-JP" sz="1200" dirty="0">
                <a:solidFill>
                  <a:schemeClr val="tx1"/>
                </a:solidFill>
              </a:rPr>
              <a:t>)</a:t>
            </a:r>
            <a:endParaRPr kumimoji="1" lang="ja-JP" altLang="en-US" sz="1200" dirty="0">
              <a:solidFill>
                <a:schemeClr val="tx1"/>
              </a:solidFill>
            </a:endParaRPr>
          </a:p>
        </p:txBody>
      </p:sp>
      <p:sp>
        <p:nvSpPr>
          <p:cNvPr id="33" name="正方形/長方形 32">
            <a:extLst>
              <a:ext uri="{FF2B5EF4-FFF2-40B4-BE49-F238E27FC236}">
                <a16:creationId xmlns:a16="http://schemas.microsoft.com/office/drawing/2014/main" id="{5A8085F6-D3B2-B471-E42C-80BEEEA7D245}"/>
              </a:ext>
            </a:extLst>
          </p:cNvPr>
          <p:cNvSpPr/>
          <p:nvPr/>
        </p:nvSpPr>
        <p:spPr>
          <a:xfrm>
            <a:off x="6797279" y="3019187"/>
            <a:ext cx="1733748" cy="326099"/>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バッチ単位</a:t>
            </a:r>
            <a:r>
              <a:rPr kumimoji="1" lang="en-US" altLang="ja-JP" sz="1200" dirty="0">
                <a:solidFill>
                  <a:schemeClr val="tx1"/>
                </a:solidFill>
              </a:rPr>
              <a:t>(200</a:t>
            </a:r>
            <a:r>
              <a:rPr kumimoji="1" lang="ja-JP" altLang="en-US" sz="1200" dirty="0">
                <a:solidFill>
                  <a:schemeClr val="tx1"/>
                </a:solidFill>
              </a:rPr>
              <a:t>件</a:t>
            </a:r>
            <a:r>
              <a:rPr kumimoji="1" lang="en-US" altLang="ja-JP" sz="1200" dirty="0">
                <a:solidFill>
                  <a:schemeClr val="tx1"/>
                </a:solidFill>
              </a:rPr>
              <a:t>)</a:t>
            </a:r>
            <a:endParaRPr kumimoji="1" lang="ja-JP" altLang="en-US" sz="1200" dirty="0">
              <a:solidFill>
                <a:schemeClr val="tx1"/>
              </a:solidFill>
            </a:endParaRPr>
          </a:p>
        </p:txBody>
      </p:sp>
      <p:sp>
        <p:nvSpPr>
          <p:cNvPr id="34" name="正方形/長方形 33">
            <a:extLst>
              <a:ext uri="{FF2B5EF4-FFF2-40B4-BE49-F238E27FC236}">
                <a16:creationId xmlns:a16="http://schemas.microsoft.com/office/drawing/2014/main" id="{F9AEF665-2AF0-642F-B4B9-71C5FD0EA8F5}"/>
              </a:ext>
            </a:extLst>
          </p:cNvPr>
          <p:cNvSpPr/>
          <p:nvPr/>
        </p:nvSpPr>
        <p:spPr>
          <a:xfrm>
            <a:off x="6797279" y="3435241"/>
            <a:ext cx="1733748" cy="326099"/>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バッチ単位</a:t>
            </a:r>
            <a:r>
              <a:rPr kumimoji="1" lang="en-US" altLang="ja-JP" sz="1200" dirty="0">
                <a:solidFill>
                  <a:schemeClr val="tx1"/>
                </a:solidFill>
              </a:rPr>
              <a:t>(200</a:t>
            </a:r>
            <a:r>
              <a:rPr kumimoji="1" lang="ja-JP" altLang="en-US" sz="1200" dirty="0">
                <a:solidFill>
                  <a:schemeClr val="tx1"/>
                </a:solidFill>
              </a:rPr>
              <a:t>件</a:t>
            </a:r>
            <a:r>
              <a:rPr kumimoji="1" lang="en-US" altLang="ja-JP" sz="1200" dirty="0">
                <a:solidFill>
                  <a:schemeClr val="tx1"/>
                </a:solidFill>
              </a:rPr>
              <a:t>)</a:t>
            </a:r>
            <a:endParaRPr kumimoji="1" lang="ja-JP" altLang="en-US" sz="1200" dirty="0">
              <a:solidFill>
                <a:schemeClr val="tx1"/>
              </a:solidFill>
            </a:endParaRPr>
          </a:p>
        </p:txBody>
      </p:sp>
      <p:sp>
        <p:nvSpPr>
          <p:cNvPr id="35" name="正方形/長方形 34">
            <a:extLst>
              <a:ext uri="{FF2B5EF4-FFF2-40B4-BE49-F238E27FC236}">
                <a16:creationId xmlns:a16="http://schemas.microsoft.com/office/drawing/2014/main" id="{D6A878D0-8950-235F-154E-4BD1DC122C31}"/>
              </a:ext>
            </a:extLst>
          </p:cNvPr>
          <p:cNvSpPr/>
          <p:nvPr/>
        </p:nvSpPr>
        <p:spPr>
          <a:xfrm>
            <a:off x="6797279" y="3851295"/>
            <a:ext cx="1733748" cy="326099"/>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バッチ単位</a:t>
            </a:r>
            <a:r>
              <a:rPr kumimoji="1" lang="en-US" altLang="ja-JP" sz="1200" dirty="0">
                <a:solidFill>
                  <a:schemeClr val="tx1"/>
                </a:solidFill>
              </a:rPr>
              <a:t>(200</a:t>
            </a:r>
            <a:r>
              <a:rPr kumimoji="1" lang="ja-JP" altLang="en-US" sz="1200" dirty="0">
                <a:solidFill>
                  <a:schemeClr val="tx1"/>
                </a:solidFill>
              </a:rPr>
              <a:t>件</a:t>
            </a:r>
            <a:r>
              <a:rPr kumimoji="1" lang="en-US" altLang="ja-JP" sz="1200" dirty="0">
                <a:solidFill>
                  <a:schemeClr val="tx1"/>
                </a:solidFill>
              </a:rPr>
              <a:t>)</a:t>
            </a:r>
            <a:endParaRPr kumimoji="1" lang="ja-JP" altLang="en-US" sz="1200" dirty="0">
              <a:solidFill>
                <a:schemeClr val="tx1"/>
              </a:solidFill>
            </a:endParaRPr>
          </a:p>
        </p:txBody>
      </p:sp>
      <p:sp>
        <p:nvSpPr>
          <p:cNvPr id="36" name="正方形/長方形 35">
            <a:extLst>
              <a:ext uri="{FF2B5EF4-FFF2-40B4-BE49-F238E27FC236}">
                <a16:creationId xmlns:a16="http://schemas.microsoft.com/office/drawing/2014/main" id="{3DC5EEE1-0766-56A1-6584-6794E3FCC245}"/>
              </a:ext>
            </a:extLst>
          </p:cNvPr>
          <p:cNvSpPr/>
          <p:nvPr/>
        </p:nvSpPr>
        <p:spPr>
          <a:xfrm>
            <a:off x="6797279" y="5152599"/>
            <a:ext cx="1733748" cy="326099"/>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バッチ単位</a:t>
            </a:r>
            <a:r>
              <a:rPr kumimoji="1" lang="en-US" altLang="ja-JP" sz="1200" dirty="0">
                <a:solidFill>
                  <a:schemeClr val="tx1"/>
                </a:solidFill>
              </a:rPr>
              <a:t>(200</a:t>
            </a:r>
            <a:r>
              <a:rPr kumimoji="1" lang="ja-JP" altLang="en-US" sz="1200" dirty="0">
                <a:solidFill>
                  <a:schemeClr val="tx1"/>
                </a:solidFill>
              </a:rPr>
              <a:t>件</a:t>
            </a:r>
            <a:r>
              <a:rPr kumimoji="1" lang="en-US" altLang="ja-JP" sz="1200" dirty="0">
                <a:solidFill>
                  <a:schemeClr val="tx1"/>
                </a:solidFill>
              </a:rPr>
              <a:t>)</a:t>
            </a:r>
            <a:endParaRPr kumimoji="1" lang="ja-JP" altLang="en-US" sz="1200" dirty="0">
              <a:solidFill>
                <a:schemeClr val="tx1"/>
              </a:solidFill>
            </a:endParaRPr>
          </a:p>
        </p:txBody>
      </p:sp>
      <p:cxnSp>
        <p:nvCxnSpPr>
          <p:cNvPr id="37" name="直線コネクタ 36">
            <a:extLst>
              <a:ext uri="{FF2B5EF4-FFF2-40B4-BE49-F238E27FC236}">
                <a16:creationId xmlns:a16="http://schemas.microsoft.com/office/drawing/2014/main" id="{27161FB0-9A5C-56DB-E631-B9DB6A70706E}"/>
              </a:ext>
            </a:extLst>
          </p:cNvPr>
          <p:cNvCxnSpPr>
            <a:cxnSpLocks/>
            <a:stCxn id="45" idx="2"/>
            <a:endCxn id="36" idx="0"/>
          </p:cNvCxnSpPr>
          <p:nvPr/>
        </p:nvCxnSpPr>
        <p:spPr>
          <a:xfrm>
            <a:off x="7664153" y="4593448"/>
            <a:ext cx="0" cy="559150"/>
          </a:xfrm>
          <a:prstGeom prst="line">
            <a:avLst/>
          </a:prstGeom>
          <a:ln w="19050">
            <a:solidFill>
              <a:schemeClr val="tx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1" name="直線矢印コネクタ 40">
            <a:extLst>
              <a:ext uri="{FF2B5EF4-FFF2-40B4-BE49-F238E27FC236}">
                <a16:creationId xmlns:a16="http://schemas.microsoft.com/office/drawing/2014/main" id="{F50EAF89-BC41-4BF7-2994-2CF13706F4CC}"/>
              </a:ext>
            </a:extLst>
          </p:cNvPr>
          <p:cNvCxnSpPr>
            <a:cxnSpLocks/>
          </p:cNvCxnSpPr>
          <p:nvPr/>
        </p:nvCxnSpPr>
        <p:spPr>
          <a:xfrm>
            <a:off x="3275135" y="3019187"/>
            <a:ext cx="0" cy="2454963"/>
          </a:xfrm>
          <a:prstGeom prst="straightConnector1">
            <a:avLst/>
          </a:prstGeom>
          <a:ln w="571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42" name="矢印: 右 41">
            <a:extLst>
              <a:ext uri="{FF2B5EF4-FFF2-40B4-BE49-F238E27FC236}">
                <a16:creationId xmlns:a16="http://schemas.microsoft.com/office/drawing/2014/main" id="{06A6F8C7-968B-B4B5-C84D-0800EF32646D}"/>
              </a:ext>
            </a:extLst>
          </p:cNvPr>
          <p:cNvSpPr/>
          <p:nvPr/>
        </p:nvSpPr>
        <p:spPr>
          <a:xfrm>
            <a:off x="5454315" y="3760632"/>
            <a:ext cx="982420" cy="602068"/>
          </a:xfrm>
          <a:prstGeom prst="rightArrow">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sz="1600" dirty="0">
              <a:solidFill>
                <a:schemeClr val="tx1"/>
              </a:solidFill>
            </a:endParaRPr>
          </a:p>
        </p:txBody>
      </p:sp>
      <p:sp>
        <p:nvSpPr>
          <p:cNvPr id="43" name="正方形/長方形 42">
            <a:extLst>
              <a:ext uri="{FF2B5EF4-FFF2-40B4-BE49-F238E27FC236}">
                <a16:creationId xmlns:a16="http://schemas.microsoft.com/office/drawing/2014/main" id="{B754D3A6-3157-7E18-5C8A-93A1D759CA29}"/>
              </a:ext>
            </a:extLst>
          </p:cNvPr>
          <p:cNvSpPr/>
          <p:nvPr/>
        </p:nvSpPr>
        <p:spPr>
          <a:xfrm>
            <a:off x="5329488" y="4430400"/>
            <a:ext cx="1415772" cy="461665"/>
          </a:xfrm>
          <a:prstGeom prst="rect">
            <a:avLst/>
          </a:prstGeom>
        </p:spPr>
        <p:txBody>
          <a:bodyPr wrap="none">
            <a:spAutoFit/>
          </a:bodyPr>
          <a:lstStyle/>
          <a:p>
            <a:r>
              <a:rPr kumimoji="1" lang="ja-JP" altLang="en-US" sz="1200" dirty="0">
                <a:latin typeface="+mn-ea"/>
              </a:rPr>
              <a:t>ミニバッチ処理で</a:t>
            </a:r>
            <a:endParaRPr kumimoji="1" lang="en-US" altLang="ja-JP" sz="1200" dirty="0">
              <a:latin typeface="+mn-ea"/>
            </a:endParaRPr>
          </a:p>
          <a:p>
            <a:pPr algn="ctr"/>
            <a:r>
              <a:rPr kumimoji="1" lang="ja-JP" altLang="en-US" sz="1200" dirty="0">
                <a:latin typeface="+mn-ea"/>
              </a:rPr>
              <a:t>データを分割</a:t>
            </a:r>
            <a:endParaRPr lang="ja-JP" altLang="en-US" sz="1200" dirty="0">
              <a:latin typeface="+mn-ea"/>
            </a:endParaRPr>
          </a:p>
        </p:txBody>
      </p:sp>
      <p:sp>
        <p:nvSpPr>
          <p:cNvPr id="44" name="吹き出し: 四角形 43">
            <a:extLst>
              <a:ext uri="{FF2B5EF4-FFF2-40B4-BE49-F238E27FC236}">
                <a16:creationId xmlns:a16="http://schemas.microsoft.com/office/drawing/2014/main" id="{3CADC3C3-0D5D-DB9C-1EF9-79583E9AC0FE}"/>
              </a:ext>
            </a:extLst>
          </p:cNvPr>
          <p:cNvSpPr/>
          <p:nvPr/>
        </p:nvSpPr>
        <p:spPr>
          <a:xfrm>
            <a:off x="603611" y="3227592"/>
            <a:ext cx="2448502" cy="1202807"/>
          </a:xfrm>
          <a:prstGeom prst="wedgeRectCallout">
            <a:avLst>
              <a:gd name="adj1" fmla="val 53810"/>
              <a:gd name="adj2" fmla="val 80458"/>
            </a:avLst>
          </a:prstGeom>
          <a:solidFill>
            <a:srgbClr val="F36C3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1200" dirty="0">
                <a:solidFill>
                  <a:schemeClr val="bg1"/>
                </a:solidFill>
              </a:rPr>
              <a:t>・エポック数</a:t>
            </a:r>
            <a:r>
              <a:rPr lang="en-US" altLang="ja-JP" sz="1200" dirty="0">
                <a:solidFill>
                  <a:schemeClr val="bg1"/>
                </a:solidFill>
              </a:rPr>
              <a:t>=2</a:t>
            </a:r>
          </a:p>
          <a:p>
            <a:r>
              <a:rPr lang="ja-JP" altLang="en-US" sz="1200" dirty="0">
                <a:solidFill>
                  <a:schemeClr val="bg1"/>
                </a:solidFill>
              </a:rPr>
              <a:t>・イテレーション数</a:t>
            </a:r>
            <a:r>
              <a:rPr lang="en-US" altLang="ja-JP" sz="1200" dirty="0">
                <a:solidFill>
                  <a:schemeClr val="bg1"/>
                </a:solidFill>
              </a:rPr>
              <a:t>=1 </a:t>
            </a:r>
          </a:p>
          <a:p>
            <a:r>
              <a:rPr lang="ja-JP" altLang="en-US" sz="1200" dirty="0">
                <a:solidFill>
                  <a:schemeClr val="bg1"/>
                </a:solidFill>
              </a:rPr>
              <a:t>　</a:t>
            </a:r>
            <a:r>
              <a:rPr lang="en-US" altLang="ja-JP" sz="1200" dirty="0">
                <a:solidFill>
                  <a:schemeClr val="bg1"/>
                </a:solidFill>
              </a:rPr>
              <a:t>(</a:t>
            </a:r>
            <a:r>
              <a:rPr lang="ja-JP" altLang="en-US" sz="1200" dirty="0">
                <a:solidFill>
                  <a:schemeClr val="bg1"/>
                </a:solidFill>
              </a:rPr>
              <a:t>バッチサイズ</a:t>
            </a:r>
            <a:r>
              <a:rPr lang="en-US" altLang="ja-JP" sz="1200" dirty="0">
                <a:solidFill>
                  <a:schemeClr val="bg1"/>
                </a:solidFill>
              </a:rPr>
              <a:t>=10,000)</a:t>
            </a:r>
          </a:p>
          <a:p>
            <a:r>
              <a:rPr lang="ja-JP" altLang="en-US" sz="1200" b="1" dirty="0">
                <a:solidFill>
                  <a:schemeClr val="bg1"/>
                </a:solidFill>
              </a:rPr>
              <a:t>＞パラメータ更新は</a:t>
            </a:r>
            <a:r>
              <a:rPr lang="en-US" altLang="ja-JP" sz="1200" b="1" dirty="0">
                <a:solidFill>
                  <a:schemeClr val="bg1"/>
                </a:solidFill>
              </a:rPr>
              <a:t>2</a:t>
            </a:r>
            <a:r>
              <a:rPr lang="ja-JP" altLang="en-US" sz="1200" b="1" dirty="0">
                <a:solidFill>
                  <a:schemeClr val="bg1"/>
                </a:solidFill>
              </a:rPr>
              <a:t>回</a:t>
            </a:r>
          </a:p>
        </p:txBody>
      </p:sp>
      <p:sp>
        <p:nvSpPr>
          <p:cNvPr id="45" name="正方形/長方形 44">
            <a:extLst>
              <a:ext uri="{FF2B5EF4-FFF2-40B4-BE49-F238E27FC236}">
                <a16:creationId xmlns:a16="http://schemas.microsoft.com/office/drawing/2014/main" id="{2BFCEBF5-B2A1-60DE-66D7-4E98550AC783}"/>
              </a:ext>
            </a:extLst>
          </p:cNvPr>
          <p:cNvSpPr/>
          <p:nvPr/>
        </p:nvSpPr>
        <p:spPr>
          <a:xfrm>
            <a:off x="6797279" y="4267350"/>
            <a:ext cx="1733748" cy="326099"/>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200" dirty="0">
                <a:solidFill>
                  <a:schemeClr val="tx1"/>
                </a:solidFill>
              </a:rPr>
              <a:t>バッチ単位</a:t>
            </a:r>
            <a:r>
              <a:rPr kumimoji="1" lang="en-US" altLang="ja-JP" sz="1200" dirty="0">
                <a:solidFill>
                  <a:schemeClr val="tx1"/>
                </a:solidFill>
              </a:rPr>
              <a:t>(200</a:t>
            </a:r>
            <a:r>
              <a:rPr kumimoji="1" lang="ja-JP" altLang="en-US" sz="1200" dirty="0">
                <a:solidFill>
                  <a:schemeClr val="tx1"/>
                </a:solidFill>
              </a:rPr>
              <a:t>件</a:t>
            </a:r>
            <a:r>
              <a:rPr kumimoji="1" lang="en-US" altLang="ja-JP" sz="1200" dirty="0">
                <a:solidFill>
                  <a:schemeClr val="tx1"/>
                </a:solidFill>
              </a:rPr>
              <a:t>)</a:t>
            </a:r>
            <a:endParaRPr kumimoji="1" lang="ja-JP" altLang="en-US" sz="1200" dirty="0">
              <a:solidFill>
                <a:schemeClr val="tx1"/>
              </a:solidFill>
            </a:endParaRPr>
          </a:p>
        </p:txBody>
      </p:sp>
      <p:sp>
        <p:nvSpPr>
          <p:cNvPr id="46" name="吹き出し: 四角形 45">
            <a:extLst>
              <a:ext uri="{FF2B5EF4-FFF2-40B4-BE49-F238E27FC236}">
                <a16:creationId xmlns:a16="http://schemas.microsoft.com/office/drawing/2014/main" id="{95D80990-44AA-BFFA-E136-B5CDFFCCE66E}"/>
              </a:ext>
            </a:extLst>
          </p:cNvPr>
          <p:cNvSpPr/>
          <p:nvPr/>
        </p:nvSpPr>
        <p:spPr>
          <a:xfrm>
            <a:off x="9054248" y="3206460"/>
            <a:ext cx="2442281" cy="1202807"/>
          </a:xfrm>
          <a:prstGeom prst="wedgeRectCallout">
            <a:avLst>
              <a:gd name="adj1" fmla="val -57815"/>
              <a:gd name="adj2" fmla="val 83013"/>
            </a:avLst>
          </a:prstGeom>
          <a:solidFill>
            <a:srgbClr val="F36C3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ja-JP" altLang="en-US" sz="1200" dirty="0">
                <a:solidFill>
                  <a:schemeClr val="bg1"/>
                </a:solidFill>
              </a:rPr>
              <a:t>・エポック数</a:t>
            </a:r>
            <a:r>
              <a:rPr lang="en-US" altLang="ja-JP" sz="1200" dirty="0">
                <a:solidFill>
                  <a:schemeClr val="bg1"/>
                </a:solidFill>
              </a:rPr>
              <a:t>=2</a:t>
            </a:r>
          </a:p>
          <a:p>
            <a:r>
              <a:rPr lang="ja-JP" altLang="en-US" sz="1200" dirty="0">
                <a:solidFill>
                  <a:schemeClr val="bg1"/>
                </a:solidFill>
              </a:rPr>
              <a:t>・イテレーション数</a:t>
            </a:r>
            <a:r>
              <a:rPr lang="en-US" altLang="ja-JP" sz="1200" dirty="0">
                <a:solidFill>
                  <a:schemeClr val="bg1"/>
                </a:solidFill>
              </a:rPr>
              <a:t>=50 </a:t>
            </a:r>
          </a:p>
          <a:p>
            <a:r>
              <a:rPr lang="ja-JP" altLang="en-US" sz="1200" dirty="0">
                <a:solidFill>
                  <a:schemeClr val="bg1"/>
                </a:solidFill>
              </a:rPr>
              <a:t>　</a:t>
            </a:r>
            <a:r>
              <a:rPr lang="en-US" altLang="ja-JP" sz="1200" dirty="0">
                <a:solidFill>
                  <a:schemeClr val="bg1"/>
                </a:solidFill>
              </a:rPr>
              <a:t>(</a:t>
            </a:r>
            <a:r>
              <a:rPr lang="ja-JP" altLang="en-US" sz="1200" dirty="0">
                <a:solidFill>
                  <a:schemeClr val="bg1"/>
                </a:solidFill>
              </a:rPr>
              <a:t>バッチサイズ</a:t>
            </a:r>
            <a:r>
              <a:rPr lang="en-US" altLang="ja-JP" sz="1200" dirty="0">
                <a:solidFill>
                  <a:schemeClr val="bg1"/>
                </a:solidFill>
              </a:rPr>
              <a:t>=200)</a:t>
            </a:r>
          </a:p>
          <a:p>
            <a:r>
              <a:rPr lang="ja-JP" altLang="en-US" sz="1200" b="1" dirty="0">
                <a:solidFill>
                  <a:schemeClr val="bg1"/>
                </a:solidFill>
              </a:rPr>
              <a:t>＞パラメータ更新は</a:t>
            </a:r>
            <a:r>
              <a:rPr lang="en-US" altLang="ja-JP" sz="1200" b="1" dirty="0">
                <a:solidFill>
                  <a:schemeClr val="bg1"/>
                </a:solidFill>
              </a:rPr>
              <a:t>100</a:t>
            </a:r>
            <a:r>
              <a:rPr lang="ja-JP" altLang="en-US" sz="1200" b="1" dirty="0">
                <a:solidFill>
                  <a:schemeClr val="bg1"/>
                </a:solidFill>
              </a:rPr>
              <a:t>回</a:t>
            </a:r>
            <a:endParaRPr lang="en-US" altLang="ja-JP" sz="1200" b="1" dirty="0">
              <a:solidFill>
                <a:schemeClr val="bg1"/>
              </a:solidFill>
            </a:endParaRPr>
          </a:p>
        </p:txBody>
      </p:sp>
      <p:cxnSp>
        <p:nvCxnSpPr>
          <p:cNvPr id="47" name="直線矢印コネクタ 46">
            <a:extLst>
              <a:ext uri="{FF2B5EF4-FFF2-40B4-BE49-F238E27FC236}">
                <a16:creationId xmlns:a16="http://schemas.microsoft.com/office/drawing/2014/main" id="{0360723A-F33E-6F93-E1E3-82CBEBD207FC}"/>
              </a:ext>
            </a:extLst>
          </p:cNvPr>
          <p:cNvCxnSpPr>
            <a:cxnSpLocks/>
          </p:cNvCxnSpPr>
          <p:nvPr/>
        </p:nvCxnSpPr>
        <p:spPr>
          <a:xfrm>
            <a:off x="8792637" y="3019186"/>
            <a:ext cx="0" cy="2454963"/>
          </a:xfrm>
          <a:prstGeom prst="straightConnector1">
            <a:avLst/>
          </a:prstGeom>
          <a:ln w="571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7316322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6-1-11.</a:t>
            </a:r>
            <a:r>
              <a:rPr lang="ja-JP" altLang="en-US" dirty="0"/>
              <a:t>パラメータの最適化手法</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256</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988660" y="2586788"/>
            <a:ext cx="8640762" cy="1537343"/>
          </a:xfrm>
        </p:spPr>
        <p:txBody>
          <a:bodyPr vert="horz" wrap="none" lIns="91440" tIns="45720" rIns="91440" bIns="45720" rtlCol="0" anchor="t">
            <a:normAutofit fontScale="92500" lnSpcReduction="20000"/>
          </a:bodyPr>
          <a:lstStyle/>
          <a:p>
            <a:pPr marL="356870" indent="-356870">
              <a:buClr>
                <a:srgbClr val="F36C37"/>
              </a:buClr>
            </a:pPr>
            <a:r>
              <a:rPr lang="en-US" altLang="ja-JP" sz="2000" b="1" dirty="0">
                <a:latin typeface="メイリオ"/>
                <a:ea typeface="メイリオ"/>
              </a:rPr>
              <a:t>SGD</a:t>
            </a:r>
            <a:r>
              <a:rPr lang="ja-JP" altLang="en-US" sz="2000" b="1" dirty="0">
                <a:latin typeface="メイリオ"/>
                <a:ea typeface="メイリオ"/>
              </a:rPr>
              <a:t>（</a:t>
            </a:r>
            <a:r>
              <a:rPr lang="en-US" altLang="ja-JP" sz="2000" b="1" dirty="0">
                <a:latin typeface="メイリオ"/>
                <a:ea typeface="メイリオ"/>
              </a:rPr>
              <a:t>Stochastic Gradient Descent; </a:t>
            </a:r>
            <a:r>
              <a:rPr lang="ja-JP" altLang="en-US" sz="2000" b="1" dirty="0">
                <a:latin typeface="メイリオ"/>
                <a:ea typeface="メイリオ"/>
              </a:rPr>
              <a:t>確率的勾配降下法）</a:t>
            </a:r>
            <a:endParaRPr lang="en-US" altLang="ja-JP" sz="2000" b="1" dirty="0">
              <a:latin typeface="メイリオ"/>
              <a:ea typeface="メイリオ"/>
            </a:endParaRPr>
          </a:p>
          <a:p>
            <a:pPr marL="742632" lvl="1" indent="-356870">
              <a:buClr>
                <a:srgbClr val="F36C37"/>
              </a:buClr>
            </a:pPr>
            <a:r>
              <a:rPr lang="ja-JP" altLang="en-US" sz="2000" b="1" dirty="0">
                <a:latin typeface="メイリオ"/>
                <a:ea typeface="メイリオ"/>
              </a:rPr>
              <a:t>求めた勾配に、決まった学習率を掛け合わせてパラメータを更新する</a:t>
            </a:r>
            <a:endParaRPr lang="en-US" altLang="ja-JP" sz="2000" b="1" dirty="0">
              <a:latin typeface="メイリオ"/>
              <a:ea typeface="メイリオ"/>
            </a:endParaRPr>
          </a:p>
          <a:p>
            <a:pPr marL="356870" indent="-356870">
              <a:buClr>
                <a:srgbClr val="F36C37"/>
              </a:buClr>
            </a:pPr>
            <a:r>
              <a:rPr lang="en-US" altLang="ja-JP" sz="2000" b="1" dirty="0"/>
              <a:t>Adam</a:t>
            </a:r>
            <a:r>
              <a:rPr lang="ja-JP" altLang="en-US" sz="2000" b="1" dirty="0"/>
              <a:t>（</a:t>
            </a:r>
            <a:r>
              <a:rPr lang="en-US" altLang="ja-JP" sz="2000" b="1" dirty="0"/>
              <a:t>Adaptive moment estimation</a:t>
            </a:r>
            <a:r>
              <a:rPr lang="ja-JP" altLang="en-US" sz="2000" b="1" dirty="0"/>
              <a:t>）</a:t>
            </a:r>
            <a:endParaRPr lang="en-US" altLang="ja-JP" sz="2000" b="1" dirty="0"/>
          </a:p>
          <a:p>
            <a:pPr marL="742632" lvl="1" indent="-356870">
              <a:buClr>
                <a:srgbClr val="F36C37"/>
              </a:buClr>
            </a:pPr>
            <a:r>
              <a:rPr lang="ja-JP" altLang="en-US" sz="2000" b="1" dirty="0"/>
              <a:t>勾配の大きさに応じて掛け合わせる学習率を調整する</a:t>
            </a:r>
            <a:endParaRPr lang="en-US" altLang="ja-JP" sz="2000" b="1" dirty="0"/>
          </a:p>
          <a:p>
            <a:pPr marL="742632" lvl="1" indent="-356870">
              <a:buClr>
                <a:srgbClr val="F36C37"/>
              </a:buClr>
            </a:pPr>
            <a:r>
              <a:rPr lang="en-US" altLang="ja-JP" sz="2000" b="1" dirty="0"/>
              <a:t>SGD</a:t>
            </a:r>
            <a:r>
              <a:rPr lang="ja-JP" altLang="en-US" sz="2000" b="1" dirty="0"/>
              <a:t>よりも早く解が収束しやすい</a:t>
            </a:r>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878730" y="1295219"/>
            <a:ext cx="10658475" cy="1154736"/>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795216" y="1063837"/>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最適化手法（</a:t>
              </a:r>
              <a:r>
                <a:rPr lang="en-US" altLang="ja-JP" sz="2400" b="1" spc="150" dirty="0" err="1">
                  <a:solidFill>
                    <a:schemeClr val="bg1"/>
                  </a:solidFill>
                  <a:latin typeface="+mn-ea"/>
                </a:rPr>
                <a:t>optimaization</a:t>
              </a:r>
              <a:r>
                <a:rPr lang="en-US" altLang="ja-JP" sz="2400" b="1" spc="150" dirty="0">
                  <a:solidFill>
                    <a:schemeClr val="bg1"/>
                  </a:solidFill>
                  <a:latin typeface="+mn-ea"/>
                </a:rPr>
                <a:t> methods</a:t>
              </a:r>
              <a:r>
                <a:rPr lang="ja-JP" altLang="en-US" sz="2400" b="1" spc="150" dirty="0">
                  <a:solidFill>
                    <a:schemeClr val="bg1"/>
                  </a:solidFill>
                  <a:latin typeface="+mn-ea"/>
                </a:rPr>
                <a:t>）</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988660" y="1571204"/>
            <a:ext cx="10548545" cy="81560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en-US" altLang="ja-JP" sz="2000" spc="0" dirty="0">
                <a:solidFill>
                  <a:schemeClr val="tx1">
                    <a:lumMod val="75000"/>
                    <a:lumOff val="25000"/>
                  </a:schemeClr>
                </a:solidFill>
              </a:rPr>
              <a:t>　</a:t>
            </a:r>
            <a:r>
              <a:rPr lang="ja-JP" altLang="en-US" sz="2000" spc="0" dirty="0">
                <a:solidFill>
                  <a:schemeClr val="tx1">
                    <a:lumMod val="75000"/>
                    <a:lumOff val="25000"/>
                  </a:schemeClr>
                </a:solidFill>
              </a:rPr>
              <a:t>勾配降下法によるパラメータの探索を効率的に行うアルゴリズムが最適化手法として研究されています。以下によく使われるものを上げます。</a:t>
            </a:r>
          </a:p>
        </p:txBody>
      </p:sp>
      <p:sp>
        <p:nvSpPr>
          <p:cNvPr id="29" name="正方形/長方形 28">
            <a:extLst>
              <a:ext uri="{FF2B5EF4-FFF2-40B4-BE49-F238E27FC236}">
                <a16:creationId xmlns:a16="http://schemas.microsoft.com/office/drawing/2014/main" id="{9CAC0F97-CEB0-0C60-22F4-81F292264038}"/>
              </a:ext>
            </a:extLst>
          </p:cNvPr>
          <p:cNvSpPr/>
          <p:nvPr/>
        </p:nvSpPr>
        <p:spPr>
          <a:xfrm>
            <a:off x="2001919" y="4216185"/>
            <a:ext cx="1779654" cy="338554"/>
          </a:xfrm>
          <a:prstGeom prst="rect">
            <a:avLst/>
          </a:prstGeom>
        </p:spPr>
        <p:txBody>
          <a:bodyPr wrap="none">
            <a:spAutoFit/>
          </a:bodyPr>
          <a:lstStyle/>
          <a:p>
            <a:pPr algn="ctr"/>
            <a:r>
              <a:rPr lang="en-US" altLang="ja-JP" sz="1600" b="1" dirty="0">
                <a:solidFill>
                  <a:srgbClr val="F36C37"/>
                </a:solidFill>
              </a:rPr>
              <a:t>Adam</a:t>
            </a:r>
            <a:r>
              <a:rPr lang="ja-JP" altLang="en-US" sz="1600" b="1" dirty="0">
                <a:solidFill>
                  <a:srgbClr val="F36C37"/>
                </a:solidFill>
              </a:rPr>
              <a:t>のイメージ</a:t>
            </a:r>
          </a:p>
        </p:txBody>
      </p:sp>
      <p:sp>
        <p:nvSpPr>
          <p:cNvPr id="30" name="四角形: 角を丸くする 29">
            <a:extLst>
              <a:ext uri="{FF2B5EF4-FFF2-40B4-BE49-F238E27FC236}">
                <a16:creationId xmlns:a16="http://schemas.microsoft.com/office/drawing/2014/main" id="{4D44C89C-6E5F-CFC3-F455-4E7CF725036B}"/>
              </a:ext>
            </a:extLst>
          </p:cNvPr>
          <p:cNvSpPr/>
          <p:nvPr/>
        </p:nvSpPr>
        <p:spPr>
          <a:xfrm>
            <a:off x="2001919" y="4580635"/>
            <a:ext cx="7627503" cy="1800106"/>
          </a:xfrm>
          <a:prstGeom prst="roundRect">
            <a:avLst/>
          </a:prstGeom>
          <a:noFill/>
          <a:ln w="28575">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31" name="直線矢印コネクタ 30">
            <a:extLst>
              <a:ext uri="{FF2B5EF4-FFF2-40B4-BE49-F238E27FC236}">
                <a16:creationId xmlns:a16="http://schemas.microsoft.com/office/drawing/2014/main" id="{BDF44CE7-B099-0BC3-A7B5-DADB8329EC10}"/>
              </a:ext>
            </a:extLst>
          </p:cNvPr>
          <p:cNvCxnSpPr>
            <a:cxnSpLocks/>
          </p:cNvCxnSpPr>
          <p:nvPr/>
        </p:nvCxnSpPr>
        <p:spPr>
          <a:xfrm>
            <a:off x="2402905" y="6114723"/>
            <a:ext cx="2105353" cy="0"/>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2" name="直線矢印コネクタ 31">
            <a:extLst>
              <a:ext uri="{FF2B5EF4-FFF2-40B4-BE49-F238E27FC236}">
                <a16:creationId xmlns:a16="http://schemas.microsoft.com/office/drawing/2014/main" id="{F42CDE16-3F89-F7CC-BA35-C3FCB07E1A31}"/>
              </a:ext>
            </a:extLst>
          </p:cNvPr>
          <p:cNvCxnSpPr>
            <a:cxnSpLocks/>
          </p:cNvCxnSpPr>
          <p:nvPr/>
        </p:nvCxnSpPr>
        <p:spPr>
          <a:xfrm flipV="1">
            <a:off x="2559739" y="4795878"/>
            <a:ext cx="0" cy="1427577"/>
          </a:xfrm>
          <a:prstGeom prst="straightConnector1">
            <a:avLst/>
          </a:prstGeom>
          <a:ln w="19050">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3" name="正方形/長方形 32">
            <a:extLst>
              <a:ext uri="{FF2B5EF4-FFF2-40B4-BE49-F238E27FC236}">
                <a16:creationId xmlns:a16="http://schemas.microsoft.com/office/drawing/2014/main" id="{A0E25BD3-3804-0979-C01C-4E031B773EA4}"/>
              </a:ext>
            </a:extLst>
          </p:cNvPr>
          <p:cNvSpPr/>
          <p:nvPr/>
        </p:nvSpPr>
        <p:spPr>
          <a:xfrm>
            <a:off x="2184346" y="4931777"/>
            <a:ext cx="369332" cy="400110"/>
          </a:xfrm>
          <a:prstGeom prst="rect">
            <a:avLst/>
          </a:prstGeom>
        </p:spPr>
        <p:txBody>
          <a:bodyPr vert="eaVert" wrap="none">
            <a:spAutoFit/>
          </a:bodyPr>
          <a:lstStyle/>
          <a:p>
            <a:pPr algn="ctr"/>
            <a:r>
              <a:rPr lang="ja-JP" altLang="en-US" sz="1200" dirty="0"/>
              <a:t>誤差</a:t>
            </a:r>
          </a:p>
        </p:txBody>
      </p:sp>
      <p:sp>
        <p:nvSpPr>
          <p:cNvPr id="34" name="フリーフォーム: 図形 33">
            <a:extLst>
              <a:ext uri="{FF2B5EF4-FFF2-40B4-BE49-F238E27FC236}">
                <a16:creationId xmlns:a16="http://schemas.microsoft.com/office/drawing/2014/main" id="{F7096DEE-5D90-5C65-A465-D6ED9C22D649}"/>
              </a:ext>
            </a:extLst>
          </p:cNvPr>
          <p:cNvSpPr/>
          <p:nvPr/>
        </p:nvSpPr>
        <p:spPr>
          <a:xfrm>
            <a:off x="2698570" y="5044884"/>
            <a:ext cx="1602557" cy="886123"/>
          </a:xfrm>
          <a:custGeom>
            <a:avLst/>
            <a:gdLst>
              <a:gd name="connsiteX0" fmla="*/ 0 w 1602557"/>
              <a:gd name="connsiteY0" fmla="*/ 0 h 886123"/>
              <a:gd name="connsiteX1" fmla="*/ 895546 w 1602557"/>
              <a:gd name="connsiteY1" fmla="*/ 886119 h 886123"/>
              <a:gd name="connsiteX2" fmla="*/ 1602557 w 1602557"/>
              <a:gd name="connsiteY2" fmla="*/ 9427 h 886123"/>
            </a:gdLst>
            <a:ahLst/>
            <a:cxnLst>
              <a:cxn ang="0">
                <a:pos x="connsiteX0" y="connsiteY0"/>
              </a:cxn>
              <a:cxn ang="0">
                <a:pos x="connsiteX1" y="connsiteY1"/>
              </a:cxn>
              <a:cxn ang="0">
                <a:pos x="connsiteX2" y="connsiteY2"/>
              </a:cxn>
            </a:cxnLst>
            <a:rect l="l" t="t" r="r" b="b"/>
            <a:pathLst>
              <a:path w="1602557" h="886123">
                <a:moveTo>
                  <a:pt x="0" y="0"/>
                </a:moveTo>
                <a:cubicBezTo>
                  <a:pt x="314226" y="442274"/>
                  <a:pt x="628453" y="884548"/>
                  <a:pt x="895546" y="886119"/>
                </a:cubicBezTo>
                <a:cubicBezTo>
                  <a:pt x="1162639" y="887690"/>
                  <a:pt x="1382598" y="448558"/>
                  <a:pt x="1602557" y="9427"/>
                </a:cubicBezTo>
              </a:path>
            </a:pathLst>
          </a:custGeom>
          <a:noFill/>
          <a:ln w="19050">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510B5BEC-74C1-8594-55DA-6353B253DD0C}"/>
              </a:ext>
            </a:extLst>
          </p:cNvPr>
          <p:cNvCxnSpPr>
            <a:cxnSpLocks/>
          </p:cNvCxnSpPr>
          <p:nvPr/>
        </p:nvCxnSpPr>
        <p:spPr>
          <a:xfrm flipH="1">
            <a:off x="3910580" y="5668280"/>
            <a:ext cx="185331" cy="152400"/>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6" name="楕円 35">
            <a:extLst>
              <a:ext uri="{FF2B5EF4-FFF2-40B4-BE49-F238E27FC236}">
                <a16:creationId xmlns:a16="http://schemas.microsoft.com/office/drawing/2014/main" id="{294AEC4B-061A-2BFD-720F-E65CBD4CE8B5}"/>
              </a:ext>
            </a:extLst>
          </p:cNvPr>
          <p:cNvSpPr/>
          <p:nvPr/>
        </p:nvSpPr>
        <p:spPr>
          <a:xfrm>
            <a:off x="3705726" y="5760852"/>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0C7152D7-3B3B-606C-687E-2978B7F0F0A2}"/>
              </a:ext>
            </a:extLst>
          </p:cNvPr>
          <p:cNvSpPr/>
          <p:nvPr/>
        </p:nvSpPr>
        <p:spPr>
          <a:xfrm>
            <a:off x="3963618" y="5441668"/>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5F910B13-137B-D8DA-B68B-DC1B1E0FDB85}"/>
              </a:ext>
            </a:extLst>
          </p:cNvPr>
          <p:cNvSpPr/>
          <p:nvPr/>
        </p:nvSpPr>
        <p:spPr>
          <a:xfrm>
            <a:off x="4140450" y="5111513"/>
            <a:ext cx="171508" cy="171508"/>
          </a:xfrm>
          <a:prstGeom prst="ellips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3D9D7D20-31AE-98E3-7178-0C0B7F41A49B}"/>
              </a:ext>
            </a:extLst>
          </p:cNvPr>
          <p:cNvCxnSpPr>
            <a:cxnSpLocks/>
          </p:cNvCxnSpPr>
          <p:nvPr/>
        </p:nvCxnSpPr>
        <p:spPr>
          <a:xfrm flipH="1">
            <a:off x="3631819" y="5981209"/>
            <a:ext cx="156541" cy="24783"/>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0" name="直線矢印コネクタ 39">
            <a:extLst>
              <a:ext uri="{FF2B5EF4-FFF2-40B4-BE49-F238E27FC236}">
                <a16:creationId xmlns:a16="http://schemas.microsoft.com/office/drawing/2014/main" id="{EA6BCC0A-BB70-30CB-B95C-282204432E84}"/>
              </a:ext>
            </a:extLst>
          </p:cNvPr>
          <p:cNvCxnSpPr>
            <a:cxnSpLocks/>
          </p:cNvCxnSpPr>
          <p:nvPr/>
        </p:nvCxnSpPr>
        <p:spPr>
          <a:xfrm flipH="1">
            <a:off x="4188202" y="5218341"/>
            <a:ext cx="185330" cy="360566"/>
          </a:xfrm>
          <a:prstGeom prst="straightConnector1">
            <a:avLst/>
          </a:prstGeom>
          <a:ln w="19050">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41" name="正方形/長方形 40">
            <a:extLst>
              <a:ext uri="{FF2B5EF4-FFF2-40B4-BE49-F238E27FC236}">
                <a16:creationId xmlns:a16="http://schemas.microsoft.com/office/drawing/2014/main" id="{DEF2BF40-7D0A-C145-4999-FA57F94B18BF}"/>
              </a:ext>
            </a:extLst>
          </p:cNvPr>
          <p:cNvSpPr/>
          <p:nvPr/>
        </p:nvSpPr>
        <p:spPr>
          <a:xfrm>
            <a:off x="4447920" y="5291881"/>
            <a:ext cx="2236510" cy="584775"/>
          </a:xfrm>
          <a:prstGeom prst="rect">
            <a:avLst/>
          </a:prstGeom>
        </p:spPr>
        <p:txBody>
          <a:bodyPr wrap="none">
            <a:spAutoFit/>
          </a:bodyPr>
          <a:lstStyle/>
          <a:p>
            <a:pPr algn="ctr"/>
            <a:r>
              <a:rPr lang="ja-JP" altLang="en-US" sz="1600" b="1" dirty="0">
                <a:solidFill>
                  <a:srgbClr val="F36C37"/>
                </a:solidFill>
              </a:rPr>
              <a:t>勾配（傾き）に応じて</a:t>
            </a:r>
            <a:endParaRPr lang="en-US" altLang="ja-JP" sz="1600" b="1" dirty="0">
              <a:solidFill>
                <a:srgbClr val="F36C37"/>
              </a:solidFill>
            </a:endParaRPr>
          </a:p>
          <a:p>
            <a:pPr algn="ctr"/>
            <a:r>
              <a:rPr lang="ja-JP" altLang="en-US" sz="1600" b="1" dirty="0">
                <a:solidFill>
                  <a:srgbClr val="F36C37"/>
                </a:solidFill>
              </a:rPr>
              <a:t>学習率が変化</a:t>
            </a:r>
          </a:p>
        </p:txBody>
      </p:sp>
      <p:sp>
        <p:nvSpPr>
          <p:cNvPr id="42" name="正方形/長方形 41">
            <a:extLst>
              <a:ext uri="{FF2B5EF4-FFF2-40B4-BE49-F238E27FC236}">
                <a16:creationId xmlns:a16="http://schemas.microsoft.com/office/drawing/2014/main" id="{475C44E3-2224-DE00-6EB7-F573657F921D}"/>
              </a:ext>
            </a:extLst>
          </p:cNvPr>
          <p:cNvSpPr/>
          <p:nvPr/>
        </p:nvSpPr>
        <p:spPr>
          <a:xfrm>
            <a:off x="3554151" y="6198243"/>
            <a:ext cx="954107" cy="276999"/>
          </a:xfrm>
          <a:prstGeom prst="rect">
            <a:avLst/>
          </a:prstGeom>
        </p:spPr>
        <p:txBody>
          <a:bodyPr wrap="none">
            <a:spAutoFit/>
          </a:bodyPr>
          <a:lstStyle/>
          <a:p>
            <a:pPr algn="ctr"/>
            <a:r>
              <a:rPr lang="ja-JP" altLang="en-US" sz="1200" dirty="0"/>
              <a:t>パラメータ</a:t>
            </a:r>
          </a:p>
        </p:txBody>
      </p:sp>
      <p:pic>
        <p:nvPicPr>
          <p:cNvPr id="43" name="図 42" descr="アイコン&#10;&#10;自動的に生成された説明">
            <a:extLst>
              <a:ext uri="{FF2B5EF4-FFF2-40B4-BE49-F238E27FC236}">
                <a16:creationId xmlns:a16="http://schemas.microsoft.com/office/drawing/2014/main" id="{3F605F5D-E160-F737-7470-58B7D6EDD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29959">
            <a:off x="8235899" y="4644212"/>
            <a:ext cx="1185318" cy="1185318"/>
          </a:xfrm>
          <a:prstGeom prst="rect">
            <a:avLst/>
          </a:prstGeom>
        </p:spPr>
      </p:pic>
      <p:pic>
        <p:nvPicPr>
          <p:cNvPr id="44" name="図 43" descr="アイコン&#10;&#10;自動的に生成された説明">
            <a:extLst>
              <a:ext uri="{FF2B5EF4-FFF2-40B4-BE49-F238E27FC236}">
                <a16:creationId xmlns:a16="http://schemas.microsoft.com/office/drawing/2014/main" id="{24EA0EEF-B7CF-28AD-4623-94F0A33E30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565863">
            <a:off x="6486865" y="4508385"/>
            <a:ext cx="1246891" cy="1246891"/>
          </a:xfrm>
          <a:prstGeom prst="rect">
            <a:avLst/>
          </a:prstGeom>
        </p:spPr>
      </p:pic>
      <p:cxnSp>
        <p:nvCxnSpPr>
          <p:cNvPr id="45" name="直線コネクタ 44">
            <a:extLst>
              <a:ext uri="{FF2B5EF4-FFF2-40B4-BE49-F238E27FC236}">
                <a16:creationId xmlns:a16="http://schemas.microsoft.com/office/drawing/2014/main" id="{32B20296-CB0B-058C-1EE1-561612F424BC}"/>
              </a:ext>
            </a:extLst>
          </p:cNvPr>
          <p:cNvCxnSpPr>
            <a:cxnSpLocks/>
          </p:cNvCxnSpPr>
          <p:nvPr/>
        </p:nvCxnSpPr>
        <p:spPr>
          <a:xfrm flipH="1">
            <a:off x="7110311" y="4936022"/>
            <a:ext cx="621657" cy="940634"/>
          </a:xfrm>
          <a:prstGeom prst="line">
            <a:avLst/>
          </a:prstGeom>
          <a:ln w="47625">
            <a:solidFill>
              <a:srgbClr val="494949"/>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6" name="直線コネクタ 45">
            <a:extLst>
              <a:ext uri="{FF2B5EF4-FFF2-40B4-BE49-F238E27FC236}">
                <a16:creationId xmlns:a16="http://schemas.microsoft.com/office/drawing/2014/main" id="{378446A0-A50F-B90F-9501-F726D5151A83}"/>
              </a:ext>
            </a:extLst>
          </p:cNvPr>
          <p:cNvCxnSpPr>
            <a:cxnSpLocks/>
          </p:cNvCxnSpPr>
          <p:nvPr/>
        </p:nvCxnSpPr>
        <p:spPr>
          <a:xfrm flipH="1">
            <a:off x="8556397" y="5507719"/>
            <a:ext cx="858070" cy="406928"/>
          </a:xfrm>
          <a:prstGeom prst="line">
            <a:avLst/>
          </a:prstGeom>
          <a:ln w="47625">
            <a:solidFill>
              <a:srgbClr val="494949"/>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47" name="正方形/長方形 46">
            <a:extLst>
              <a:ext uri="{FF2B5EF4-FFF2-40B4-BE49-F238E27FC236}">
                <a16:creationId xmlns:a16="http://schemas.microsoft.com/office/drawing/2014/main" id="{61587D39-F9B2-F992-1231-49819EADAA99}"/>
              </a:ext>
            </a:extLst>
          </p:cNvPr>
          <p:cNvSpPr/>
          <p:nvPr/>
        </p:nvSpPr>
        <p:spPr>
          <a:xfrm>
            <a:off x="6907400" y="5914647"/>
            <a:ext cx="800219" cy="338554"/>
          </a:xfrm>
          <a:prstGeom prst="rect">
            <a:avLst/>
          </a:prstGeom>
        </p:spPr>
        <p:txBody>
          <a:bodyPr wrap="none">
            <a:spAutoFit/>
          </a:bodyPr>
          <a:lstStyle/>
          <a:p>
            <a:pPr algn="ctr"/>
            <a:r>
              <a:rPr lang="ja-JP" altLang="en-US" sz="1600" b="1" dirty="0">
                <a:solidFill>
                  <a:srgbClr val="F36C37"/>
                </a:solidFill>
              </a:rPr>
              <a:t>勾配大</a:t>
            </a:r>
          </a:p>
        </p:txBody>
      </p:sp>
      <p:sp>
        <p:nvSpPr>
          <p:cNvPr id="48" name="正方形/長方形 47">
            <a:extLst>
              <a:ext uri="{FF2B5EF4-FFF2-40B4-BE49-F238E27FC236}">
                <a16:creationId xmlns:a16="http://schemas.microsoft.com/office/drawing/2014/main" id="{48D64927-356A-C56A-E413-CBEE1EB36950}"/>
              </a:ext>
            </a:extLst>
          </p:cNvPr>
          <p:cNvSpPr/>
          <p:nvPr/>
        </p:nvSpPr>
        <p:spPr>
          <a:xfrm>
            <a:off x="8569222" y="5911504"/>
            <a:ext cx="800219" cy="338554"/>
          </a:xfrm>
          <a:prstGeom prst="rect">
            <a:avLst/>
          </a:prstGeom>
        </p:spPr>
        <p:txBody>
          <a:bodyPr wrap="none">
            <a:spAutoFit/>
          </a:bodyPr>
          <a:lstStyle/>
          <a:p>
            <a:pPr algn="ctr"/>
            <a:r>
              <a:rPr lang="ja-JP" altLang="en-US" sz="1600" b="1" dirty="0">
                <a:solidFill>
                  <a:srgbClr val="F36C37"/>
                </a:solidFill>
              </a:rPr>
              <a:t>勾配小</a:t>
            </a:r>
          </a:p>
        </p:txBody>
      </p:sp>
    </p:spTree>
    <p:extLst>
      <p:ext uri="{BB962C8B-B14F-4D97-AF65-F5344CB8AC3E}">
        <p14:creationId xmlns:p14="http://schemas.microsoft.com/office/powerpoint/2010/main" val="49311582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6B892-129E-442E-8D6E-23723D22C6AF}"/>
              </a:ext>
            </a:extLst>
          </p:cNvPr>
          <p:cNvSpPr>
            <a:spLocks noGrp="1"/>
          </p:cNvSpPr>
          <p:nvPr>
            <p:ph type="title"/>
          </p:nvPr>
        </p:nvSpPr>
        <p:spPr/>
        <p:txBody>
          <a:bodyPr/>
          <a:lstStyle/>
          <a:p>
            <a:r>
              <a:rPr kumimoji="1" lang="en-US" altLang="ja-JP" dirty="0"/>
              <a:t>6-1-12.</a:t>
            </a:r>
            <a:r>
              <a:rPr lang="ja-JP" altLang="en-US" dirty="0"/>
              <a:t>ニューラルネットワークの代表的なハイパーパラメータ</a:t>
            </a:r>
            <a:endParaRPr kumimoji="1" lang="ja-JP" altLang="en-US" dirty="0"/>
          </a:p>
        </p:txBody>
      </p:sp>
      <p:sp>
        <p:nvSpPr>
          <p:cNvPr id="3" name="スライド番号プレースホルダー 2">
            <a:extLst>
              <a:ext uri="{FF2B5EF4-FFF2-40B4-BE49-F238E27FC236}">
                <a16:creationId xmlns:a16="http://schemas.microsoft.com/office/drawing/2014/main" id="{BB369F82-E1B9-4347-811F-542B0A9DFD4C}"/>
              </a:ext>
            </a:extLst>
          </p:cNvPr>
          <p:cNvSpPr>
            <a:spLocks noGrp="1"/>
          </p:cNvSpPr>
          <p:nvPr>
            <p:ph type="sldNum" sz="quarter" idx="10"/>
          </p:nvPr>
        </p:nvSpPr>
        <p:spPr/>
        <p:txBody>
          <a:bodyPr/>
          <a:lstStyle/>
          <a:p>
            <a:fld id="{5D750650-B10A-47BF-93C2-E1678438B37A}" type="slidenum">
              <a:rPr lang="en-US" altLang="ja-JP" smtClean="0"/>
              <a:pPr/>
              <a:t>257</a:t>
            </a:fld>
            <a:endParaRPr lang="en-US" altLang="ja-JP" dirty="0"/>
          </a:p>
        </p:txBody>
      </p:sp>
      <p:sp>
        <p:nvSpPr>
          <p:cNvPr id="4" name="テキスト ボックス 3">
            <a:extLst>
              <a:ext uri="{FF2B5EF4-FFF2-40B4-BE49-F238E27FC236}">
                <a16:creationId xmlns:a16="http://schemas.microsoft.com/office/drawing/2014/main" id="{112CE5C0-418E-4DBE-AB18-62C87E8A069C}"/>
              </a:ext>
            </a:extLst>
          </p:cNvPr>
          <p:cNvSpPr txBox="1"/>
          <p:nvPr/>
        </p:nvSpPr>
        <p:spPr>
          <a:xfrm>
            <a:off x="772405" y="1054911"/>
            <a:ext cx="10647189" cy="431657"/>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ニューラルネットワークでは主に以下のハイパーパラメータを調整できる。</a:t>
            </a:r>
            <a:endParaRPr lang="en-US" altLang="ja-JP" sz="1800" dirty="0"/>
          </a:p>
        </p:txBody>
      </p:sp>
      <p:sp>
        <p:nvSpPr>
          <p:cNvPr id="5" name="コンテンツ プレースホルダー 2">
            <a:extLst>
              <a:ext uri="{FF2B5EF4-FFF2-40B4-BE49-F238E27FC236}">
                <a16:creationId xmlns:a16="http://schemas.microsoft.com/office/drawing/2014/main" id="{B882277B-F7CA-4C00-8FB1-EF11FCE3D933}"/>
              </a:ext>
            </a:extLst>
          </p:cNvPr>
          <p:cNvSpPr txBox="1">
            <a:spLocks/>
          </p:cNvSpPr>
          <p:nvPr/>
        </p:nvSpPr>
        <p:spPr bwMode="auto">
          <a:xfrm>
            <a:off x="930909" y="1781231"/>
            <a:ext cx="8640762" cy="3866149"/>
          </a:xfrm>
          <a:prstGeom prst="rect">
            <a:avLst/>
          </a:prstGeom>
        </p:spPr>
        <p:txBody>
          <a:bodyPr vert="horz" wrap="none" lIns="91440" tIns="45720" rIns="91440" bIns="45720" rtlCol="0">
            <a:norm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Clr>
                <a:srgbClr val="F36C37"/>
              </a:buClr>
            </a:pPr>
            <a:r>
              <a:rPr lang="ja-JP" altLang="en-US" sz="2000" b="1" dirty="0"/>
              <a:t>ニューラルネットワークの層数</a:t>
            </a:r>
            <a:endParaRPr lang="en-US" altLang="ja-JP" sz="2000" b="1" dirty="0"/>
          </a:p>
          <a:p>
            <a:pPr>
              <a:buClr>
                <a:srgbClr val="F36C37"/>
              </a:buClr>
            </a:pPr>
            <a:r>
              <a:rPr lang="ja-JP" altLang="en-US" sz="2000" b="1" dirty="0"/>
              <a:t>ニューラルネットワーク各層のノード数</a:t>
            </a:r>
          </a:p>
          <a:p>
            <a:pPr>
              <a:buClr>
                <a:srgbClr val="F36C37"/>
              </a:buClr>
            </a:pPr>
            <a:r>
              <a:rPr lang="ja-JP" altLang="en-US" sz="2000" b="1" dirty="0"/>
              <a:t>エポック数</a:t>
            </a:r>
            <a:endParaRPr lang="en-US" altLang="ja-JP" sz="2000" b="1" dirty="0"/>
          </a:p>
          <a:p>
            <a:pPr>
              <a:buClr>
                <a:srgbClr val="F36C37"/>
              </a:buClr>
            </a:pPr>
            <a:r>
              <a:rPr lang="ja-JP" altLang="en-US" sz="2000" b="1" dirty="0"/>
              <a:t>勾配降下法の学習率</a:t>
            </a:r>
            <a:endParaRPr lang="en-US" altLang="ja-JP" sz="2000" b="1" dirty="0"/>
          </a:p>
          <a:p>
            <a:pPr>
              <a:buClr>
                <a:srgbClr val="F36C37"/>
              </a:buClr>
            </a:pPr>
            <a:endParaRPr lang="en-US" altLang="ja-JP" sz="2000" b="1" dirty="0"/>
          </a:p>
          <a:p>
            <a:pPr marL="0" indent="0">
              <a:buClr>
                <a:srgbClr val="F36C37"/>
              </a:buClr>
              <a:buNone/>
            </a:pPr>
            <a:r>
              <a:rPr lang="ja-JP" altLang="en-US" sz="2000" b="1" dirty="0"/>
              <a:t>層数・ノード数を変化させることでモデルの複雑さを制御できる。</a:t>
            </a:r>
          </a:p>
          <a:p>
            <a:pPr marL="0" indent="0">
              <a:buClr>
                <a:srgbClr val="F36C37"/>
              </a:buClr>
              <a:buNone/>
            </a:pPr>
            <a:r>
              <a:rPr lang="ja-JP" altLang="en-US" sz="2000" b="1" dirty="0"/>
              <a:t>また、エポック数・勾配降下法の学習率により、学習時間や、</a:t>
            </a:r>
            <a:endParaRPr lang="en-US" altLang="ja-JP" sz="2000" b="1" dirty="0"/>
          </a:p>
          <a:p>
            <a:pPr marL="0" indent="0">
              <a:buClr>
                <a:srgbClr val="F36C37"/>
              </a:buClr>
              <a:buNone/>
            </a:pPr>
            <a:r>
              <a:rPr lang="ja-JP" altLang="en-US" sz="2000" b="1" dirty="0"/>
              <a:t>過学習・未学習などの学習量を調整できる。</a:t>
            </a:r>
          </a:p>
        </p:txBody>
      </p:sp>
    </p:spTree>
    <p:extLst>
      <p:ext uri="{BB962C8B-B14F-4D97-AF65-F5344CB8AC3E}">
        <p14:creationId xmlns:p14="http://schemas.microsoft.com/office/powerpoint/2010/main" val="72695059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6-1-13.</a:t>
            </a:r>
            <a:r>
              <a:rPr lang="ja-JP" altLang="en-US" dirty="0"/>
              <a:t>（再掲）ディープラーニングフレームワーク</a:t>
            </a:r>
            <a:endParaRPr kumimoji="1" lang="ja-JP" altLang="en-US" dirty="0"/>
          </a:p>
        </p:txBody>
      </p:sp>
      <p:sp>
        <p:nvSpPr>
          <p:cNvPr id="4" name="スライド番号プレースホルダー 3">
            <a:extLst>
              <a:ext uri="{FF2B5EF4-FFF2-40B4-BE49-F238E27FC236}">
                <a16:creationId xmlns:a16="http://schemas.microsoft.com/office/drawing/2014/main" id="{5176039E-CEDE-4202-BB32-7CDFCF1164CE}"/>
              </a:ext>
            </a:extLst>
          </p:cNvPr>
          <p:cNvSpPr>
            <a:spLocks noGrp="1"/>
          </p:cNvSpPr>
          <p:nvPr>
            <p:ph type="sldNum" sz="quarter" idx="10"/>
          </p:nvPr>
        </p:nvSpPr>
        <p:spPr/>
        <p:txBody>
          <a:bodyPr/>
          <a:lstStyle/>
          <a:p>
            <a:fld id="{5D750650-B10A-47BF-93C2-E1678438B37A}" type="slidenum">
              <a:rPr kumimoji="1" lang="ja-JP" altLang="en-US" smtClean="0"/>
              <a:pPr/>
              <a:t>258</a:t>
            </a:fld>
            <a:endParaRPr kumimoji="1" lang="ja-JP" altLang="en-US"/>
          </a:p>
        </p:txBody>
      </p:sp>
      <p:sp>
        <p:nvSpPr>
          <p:cNvPr id="10" name="四角形: 角を丸くする 9">
            <a:extLst>
              <a:ext uri="{FF2B5EF4-FFF2-40B4-BE49-F238E27FC236}">
                <a16:creationId xmlns:a16="http://schemas.microsoft.com/office/drawing/2014/main" id="{2123B31C-C53A-47AE-9751-FD1353B5ADE5}"/>
              </a:ext>
            </a:extLst>
          </p:cNvPr>
          <p:cNvSpPr/>
          <p:nvPr/>
        </p:nvSpPr>
        <p:spPr bwMode="auto">
          <a:xfrm>
            <a:off x="746465" y="1044635"/>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ディープラーニングフレームワーク</a:t>
            </a:r>
            <a:endParaRPr kumimoji="1" lang="en-US" altLang="ja-JP" sz="2000" b="1" dirty="0">
              <a:solidFill>
                <a:srgbClr val="F36C37"/>
              </a:solidFill>
              <a:latin typeface="+mj-ea"/>
              <a:ea typeface="+mj-ea"/>
            </a:endParaRPr>
          </a:p>
        </p:txBody>
      </p:sp>
      <p:sp>
        <p:nvSpPr>
          <p:cNvPr id="11" name="テキスト ボックス 10">
            <a:extLst>
              <a:ext uri="{FF2B5EF4-FFF2-40B4-BE49-F238E27FC236}">
                <a16:creationId xmlns:a16="http://schemas.microsoft.com/office/drawing/2014/main" id="{38A2B84F-BDE6-456E-AC96-BFF5AE6003AF}"/>
              </a:ext>
            </a:extLst>
          </p:cNvPr>
          <p:cNvSpPr txBox="1"/>
          <p:nvPr/>
        </p:nvSpPr>
        <p:spPr>
          <a:xfrm>
            <a:off x="1038991" y="1591108"/>
            <a:ext cx="10386245" cy="46562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ディープラーニングのモデルを作成するには一般的にフレームワークを使用する</a:t>
            </a:r>
          </a:p>
        </p:txBody>
      </p:sp>
      <p:graphicFrame>
        <p:nvGraphicFramePr>
          <p:cNvPr id="15" name="表 4">
            <a:extLst>
              <a:ext uri="{FF2B5EF4-FFF2-40B4-BE49-F238E27FC236}">
                <a16:creationId xmlns:a16="http://schemas.microsoft.com/office/drawing/2014/main" id="{E322BDD9-0E65-49AF-B7F1-82118360B173}"/>
              </a:ext>
            </a:extLst>
          </p:cNvPr>
          <p:cNvGraphicFramePr>
            <a:graphicFrameLocks/>
          </p:cNvGraphicFramePr>
          <p:nvPr>
            <p:extLst>
              <p:ext uri="{D42A27DB-BD31-4B8C-83A1-F6EECF244321}">
                <p14:modId xmlns:p14="http://schemas.microsoft.com/office/powerpoint/2010/main" val="2906885152"/>
              </p:ext>
            </p:extLst>
          </p:nvPr>
        </p:nvGraphicFramePr>
        <p:xfrm>
          <a:off x="766760" y="2028651"/>
          <a:ext cx="10658476" cy="2933681"/>
        </p:xfrm>
        <a:graphic>
          <a:graphicData uri="http://schemas.openxmlformats.org/drawingml/2006/table">
            <a:tbl>
              <a:tblPr firstRow="1" bandRow="1"/>
              <a:tblGrid>
                <a:gridCol w="1751435">
                  <a:extLst>
                    <a:ext uri="{9D8B030D-6E8A-4147-A177-3AD203B41FA5}">
                      <a16:colId xmlns:a16="http://schemas.microsoft.com/office/drawing/2014/main" val="3285797616"/>
                    </a:ext>
                  </a:extLst>
                </a:gridCol>
                <a:gridCol w="1959254">
                  <a:extLst>
                    <a:ext uri="{9D8B030D-6E8A-4147-A177-3AD203B41FA5}">
                      <a16:colId xmlns:a16="http://schemas.microsoft.com/office/drawing/2014/main" val="3484445545"/>
                    </a:ext>
                  </a:extLst>
                </a:gridCol>
                <a:gridCol w="4810991">
                  <a:extLst>
                    <a:ext uri="{9D8B030D-6E8A-4147-A177-3AD203B41FA5}">
                      <a16:colId xmlns:a16="http://schemas.microsoft.com/office/drawing/2014/main" val="4119078953"/>
                    </a:ext>
                  </a:extLst>
                </a:gridCol>
                <a:gridCol w="2136796">
                  <a:extLst>
                    <a:ext uri="{9D8B030D-6E8A-4147-A177-3AD203B41FA5}">
                      <a16:colId xmlns:a16="http://schemas.microsoft.com/office/drawing/2014/main" val="140026391"/>
                    </a:ext>
                  </a:extLst>
                </a:gridCol>
              </a:tblGrid>
              <a:tr h="503787">
                <a:tc>
                  <a:txBody>
                    <a:bodyPr/>
                    <a:lstStyle>
                      <a:lvl1pPr marL="0" algn="l" defTabSz="914400" rtl="0" eaLnBrk="1" latinLnBrk="0" hangingPunct="1">
                        <a:defRPr kumimoji="1" sz="1800" b="1" kern="1200">
                          <a:solidFill>
                            <a:schemeClr val="lt1"/>
                          </a:solidFill>
                          <a:latin typeface="メイリオ"/>
                          <a:ea typeface="メイリオ"/>
                        </a:defRPr>
                      </a:lvl1pPr>
                      <a:lvl2pPr marL="457200" algn="l" defTabSz="914400" rtl="0" eaLnBrk="1" latinLnBrk="0" hangingPunct="1">
                        <a:defRPr kumimoji="1" sz="1800" b="1" kern="1200">
                          <a:solidFill>
                            <a:schemeClr val="lt1"/>
                          </a:solidFill>
                          <a:latin typeface="メイリオ"/>
                          <a:ea typeface="メイリオ"/>
                        </a:defRPr>
                      </a:lvl2pPr>
                      <a:lvl3pPr marL="914400" algn="l" defTabSz="914400" rtl="0" eaLnBrk="1" latinLnBrk="0" hangingPunct="1">
                        <a:defRPr kumimoji="1" sz="1800" b="1" kern="1200">
                          <a:solidFill>
                            <a:schemeClr val="lt1"/>
                          </a:solidFill>
                          <a:latin typeface="メイリオ"/>
                          <a:ea typeface="メイリオ"/>
                        </a:defRPr>
                      </a:lvl3pPr>
                      <a:lvl4pPr marL="1371600" algn="l" defTabSz="914400" rtl="0" eaLnBrk="1" latinLnBrk="0" hangingPunct="1">
                        <a:defRPr kumimoji="1" sz="1800" b="1" kern="1200">
                          <a:solidFill>
                            <a:schemeClr val="lt1"/>
                          </a:solidFill>
                          <a:latin typeface="メイリオ"/>
                          <a:ea typeface="メイリオ"/>
                        </a:defRPr>
                      </a:lvl4pPr>
                      <a:lvl5pPr marL="1828800" algn="l" defTabSz="914400" rtl="0" eaLnBrk="1" latinLnBrk="0" hangingPunct="1">
                        <a:defRPr kumimoji="1" sz="1800" b="1" kern="1200">
                          <a:solidFill>
                            <a:schemeClr val="lt1"/>
                          </a:solidFill>
                          <a:latin typeface="メイリオ"/>
                          <a:ea typeface="メイリオ"/>
                        </a:defRPr>
                      </a:lvl5pPr>
                      <a:lvl6pPr marL="2286000" algn="l" defTabSz="914400" rtl="0" eaLnBrk="1" latinLnBrk="0" hangingPunct="1">
                        <a:defRPr kumimoji="1" sz="1800" b="1" kern="1200">
                          <a:solidFill>
                            <a:schemeClr val="lt1"/>
                          </a:solidFill>
                          <a:latin typeface="メイリオ"/>
                          <a:ea typeface="メイリオ"/>
                        </a:defRPr>
                      </a:lvl6pPr>
                      <a:lvl7pPr marL="2743200" algn="l" defTabSz="914400" rtl="0" eaLnBrk="1" latinLnBrk="0" hangingPunct="1">
                        <a:defRPr kumimoji="1" sz="1800" b="1" kern="1200">
                          <a:solidFill>
                            <a:schemeClr val="lt1"/>
                          </a:solidFill>
                          <a:latin typeface="メイリオ"/>
                          <a:ea typeface="メイリオ"/>
                        </a:defRPr>
                      </a:lvl7pPr>
                      <a:lvl8pPr marL="3200400" algn="l" defTabSz="914400" rtl="0" eaLnBrk="1" latinLnBrk="0" hangingPunct="1">
                        <a:defRPr kumimoji="1" sz="1800" b="1" kern="1200">
                          <a:solidFill>
                            <a:schemeClr val="lt1"/>
                          </a:solidFill>
                          <a:latin typeface="メイリオ"/>
                          <a:ea typeface="メイリオ"/>
                        </a:defRPr>
                      </a:lvl8pPr>
                      <a:lvl9pPr marL="3657600" algn="l" defTabSz="914400" rtl="0" eaLnBrk="1" latinLnBrk="0" hangingPunct="1">
                        <a:defRPr kumimoji="1" sz="1800" b="1" kern="1200">
                          <a:solidFill>
                            <a:schemeClr val="lt1"/>
                          </a:solidFill>
                          <a:latin typeface="メイリオ"/>
                          <a:ea typeface="メイリオ"/>
                        </a:defRPr>
                      </a:lvl9pPr>
                    </a:lstStyle>
                    <a:p>
                      <a:pPr algn="ctr"/>
                      <a:endParaRPr kumimoji="1" lang="ja-JP" altLang="en-US" sz="1600" b="1" spc="3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txBody>
                  <a:tcPr marL="100584" marR="100584" marT="10800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36C3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pc="3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名称</a:t>
                      </a:r>
                    </a:p>
                  </a:txBody>
                  <a:tcPr marL="100584" marR="100584" marT="10800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tc>
                  <a:txBody>
                    <a:bodyPr/>
                    <a:lstStyle/>
                    <a:p>
                      <a:pPr algn="ctr"/>
                      <a:r>
                        <a:rPr kumimoji="1" lang="ja-JP" altLang="en-US" sz="1600" b="1" spc="300"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説明</a:t>
                      </a:r>
                    </a:p>
                  </a:txBody>
                  <a:tcPr marL="100584" marR="100584"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tc>
                  <a:txBody>
                    <a:bodyPr/>
                    <a:lstStyle>
                      <a:lvl1pPr marL="0" algn="l" defTabSz="914400" rtl="0" eaLnBrk="1" latinLnBrk="0" hangingPunct="1">
                        <a:defRPr kumimoji="1" sz="1800" b="1" kern="1200">
                          <a:solidFill>
                            <a:schemeClr val="lt1"/>
                          </a:solidFill>
                          <a:latin typeface="メイリオ"/>
                          <a:ea typeface="メイリオ"/>
                        </a:defRPr>
                      </a:lvl1pPr>
                      <a:lvl2pPr marL="457200" algn="l" defTabSz="914400" rtl="0" eaLnBrk="1" latinLnBrk="0" hangingPunct="1">
                        <a:defRPr kumimoji="1" sz="1800" b="1" kern="1200">
                          <a:solidFill>
                            <a:schemeClr val="lt1"/>
                          </a:solidFill>
                          <a:latin typeface="メイリオ"/>
                          <a:ea typeface="メイリオ"/>
                        </a:defRPr>
                      </a:lvl2pPr>
                      <a:lvl3pPr marL="914400" algn="l" defTabSz="914400" rtl="0" eaLnBrk="1" latinLnBrk="0" hangingPunct="1">
                        <a:defRPr kumimoji="1" sz="1800" b="1" kern="1200">
                          <a:solidFill>
                            <a:schemeClr val="lt1"/>
                          </a:solidFill>
                          <a:latin typeface="メイリオ"/>
                          <a:ea typeface="メイリオ"/>
                        </a:defRPr>
                      </a:lvl3pPr>
                      <a:lvl4pPr marL="1371600" algn="l" defTabSz="914400" rtl="0" eaLnBrk="1" latinLnBrk="0" hangingPunct="1">
                        <a:defRPr kumimoji="1" sz="1800" b="1" kern="1200">
                          <a:solidFill>
                            <a:schemeClr val="lt1"/>
                          </a:solidFill>
                          <a:latin typeface="メイリオ"/>
                          <a:ea typeface="メイリオ"/>
                        </a:defRPr>
                      </a:lvl4pPr>
                      <a:lvl5pPr marL="1828800" algn="l" defTabSz="914400" rtl="0" eaLnBrk="1" latinLnBrk="0" hangingPunct="1">
                        <a:defRPr kumimoji="1" sz="1800" b="1" kern="1200">
                          <a:solidFill>
                            <a:schemeClr val="lt1"/>
                          </a:solidFill>
                          <a:latin typeface="メイリオ"/>
                          <a:ea typeface="メイリオ"/>
                        </a:defRPr>
                      </a:lvl5pPr>
                      <a:lvl6pPr marL="2286000" algn="l" defTabSz="914400" rtl="0" eaLnBrk="1" latinLnBrk="0" hangingPunct="1">
                        <a:defRPr kumimoji="1" sz="1800" b="1" kern="1200">
                          <a:solidFill>
                            <a:schemeClr val="lt1"/>
                          </a:solidFill>
                          <a:latin typeface="メイリオ"/>
                          <a:ea typeface="メイリオ"/>
                        </a:defRPr>
                      </a:lvl6pPr>
                      <a:lvl7pPr marL="2743200" algn="l" defTabSz="914400" rtl="0" eaLnBrk="1" latinLnBrk="0" hangingPunct="1">
                        <a:defRPr kumimoji="1" sz="1800" b="1" kern="1200">
                          <a:solidFill>
                            <a:schemeClr val="lt1"/>
                          </a:solidFill>
                          <a:latin typeface="メイリオ"/>
                          <a:ea typeface="メイリオ"/>
                        </a:defRPr>
                      </a:lvl7pPr>
                      <a:lvl8pPr marL="3200400" algn="l" defTabSz="914400" rtl="0" eaLnBrk="1" latinLnBrk="0" hangingPunct="1">
                        <a:defRPr kumimoji="1" sz="1800" b="1" kern="1200">
                          <a:solidFill>
                            <a:schemeClr val="lt1"/>
                          </a:solidFill>
                          <a:latin typeface="メイリオ"/>
                          <a:ea typeface="メイリオ"/>
                        </a:defRPr>
                      </a:lvl8pPr>
                      <a:lvl9pPr marL="3657600" algn="l" defTabSz="914400" rtl="0" eaLnBrk="1" latinLnBrk="0" hangingPunct="1">
                        <a:defRPr kumimoji="1" sz="1800" b="1" kern="1200">
                          <a:solidFill>
                            <a:schemeClr val="lt1"/>
                          </a:solidFill>
                          <a:latin typeface="メイリオ"/>
                          <a:ea typeface="メイリオ"/>
                        </a:defRPr>
                      </a:lvl9pPr>
                    </a:lstStyle>
                    <a:p>
                      <a:pPr algn="ctr"/>
                      <a:r>
                        <a:rPr kumimoji="1" lang="ja-JP" altLang="en-US" sz="1600" b="1" spc="3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開発元</a:t>
                      </a: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36C37"/>
                    </a:solidFill>
                  </a:tcPr>
                </a:tc>
                <a:extLst>
                  <a:ext uri="{0D108BD9-81ED-4DB2-BD59-A6C34878D82A}">
                    <a16:rowId xmlns:a16="http://schemas.microsoft.com/office/drawing/2014/main" val="1685009637"/>
                  </a:ext>
                </a:extLst>
              </a:tr>
              <a:tr h="842294">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ct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オープンソースのディープラーニングフレームワーク</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lgn="l"/>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現在、企業などでも多く採用されている</a:t>
                      </a:r>
                    </a:p>
                  </a:txBody>
                  <a:tcPr marL="110642" marR="110642" marT="10800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Google</a:t>
                      </a:r>
                    </a:p>
                    <a:p>
                      <a:pPr algn="l"/>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2015</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年</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β</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版リリース）</a:t>
                      </a: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extLst>
                  <a:ext uri="{0D108BD9-81ED-4DB2-BD59-A6C34878D82A}">
                    <a16:rowId xmlns:a16="http://schemas.microsoft.com/office/drawing/2014/main" val="2262658389"/>
                  </a:ext>
                </a:extLst>
              </a:tr>
              <a:tr h="792643">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1C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Keras</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1CB"/>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のラッパーライブラリ</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lgn="l"/>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現在は</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と統合され、</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TensorFlow</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から</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Keras</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を使用するという使い方もできる</a:t>
                      </a:r>
                    </a:p>
                  </a:txBody>
                  <a:tcPr marL="110642" marR="110642" marT="10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1CB"/>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Google</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1CB"/>
                    </a:solidFill>
                  </a:tcPr>
                </a:tc>
                <a:extLst>
                  <a:ext uri="{0D108BD9-81ED-4DB2-BD59-A6C34878D82A}">
                    <a16:rowId xmlns:a16="http://schemas.microsoft.com/office/drawing/2014/main" val="219352351"/>
                  </a:ext>
                </a:extLst>
              </a:tr>
              <a:tr h="699543">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PyTorch</a:t>
                      </a:r>
                      <a:endPar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marL="110642" marR="110642"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オープンソースのディープラーニングフレームワーク</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Chainer</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という和製の人気フレームワークの影響を受けている。研究分野では特に人気。</a:t>
                      </a:r>
                    </a:p>
                  </a:txBody>
                  <a:tcPr marL="110642" marR="110642" marT="10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EDE6"/>
                    </a:solidFill>
                  </a:tcPr>
                </a:tc>
                <a:tc>
                  <a:txBody>
                    <a:bodyPr/>
                    <a:lstStyle>
                      <a:lvl1pPr marL="0" algn="l" defTabSz="914400" rtl="0" eaLnBrk="1" latinLnBrk="0" hangingPunct="1">
                        <a:defRPr kumimoji="1" sz="1800" kern="1200">
                          <a:solidFill>
                            <a:schemeClr val="dk1"/>
                          </a:solidFill>
                          <a:latin typeface="メイリオ"/>
                          <a:ea typeface="メイリオ"/>
                        </a:defRPr>
                      </a:lvl1pPr>
                      <a:lvl2pPr marL="457200" algn="l" defTabSz="914400" rtl="0" eaLnBrk="1" latinLnBrk="0" hangingPunct="1">
                        <a:defRPr kumimoji="1" sz="1800" kern="1200">
                          <a:solidFill>
                            <a:schemeClr val="dk1"/>
                          </a:solidFill>
                          <a:latin typeface="メイリオ"/>
                          <a:ea typeface="メイリオ"/>
                        </a:defRPr>
                      </a:lvl2pPr>
                      <a:lvl3pPr marL="914400" algn="l" defTabSz="914400" rtl="0" eaLnBrk="1" latinLnBrk="0" hangingPunct="1">
                        <a:defRPr kumimoji="1" sz="1800" kern="1200">
                          <a:solidFill>
                            <a:schemeClr val="dk1"/>
                          </a:solidFill>
                          <a:latin typeface="メイリオ"/>
                          <a:ea typeface="メイリオ"/>
                        </a:defRPr>
                      </a:lvl3pPr>
                      <a:lvl4pPr marL="1371600" algn="l" defTabSz="914400" rtl="0" eaLnBrk="1" latinLnBrk="0" hangingPunct="1">
                        <a:defRPr kumimoji="1" sz="1800" kern="1200">
                          <a:solidFill>
                            <a:schemeClr val="dk1"/>
                          </a:solidFill>
                          <a:latin typeface="メイリオ"/>
                          <a:ea typeface="メイリオ"/>
                        </a:defRPr>
                      </a:lvl4pPr>
                      <a:lvl5pPr marL="1828800" algn="l" defTabSz="914400" rtl="0" eaLnBrk="1" latinLnBrk="0" hangingPunct="1">
                        <a:defRPr kumimoji="1" sz="1800" kern="1200">
                          <a:solidFill>
                            <a:schemeClr val="dk1"/>
                          </a:solidFill>
                          <a:latin typeface="メイリオ"/>
                          <a:ea typeface="メイリオ"/>
                        </a:defRPr>
                      </a:lvl5pPr>
                      <a:lvl6pPr marL="2286000" algn="l" defTabSz="914400" rtl="0" eaLnBrk="1" latinLnBrk="0" hangingPunct="1">
                        <a:defRPr kumimoji="1" sz="1800" kern="1200">
                          <a:solidFill>
                            <a:schemeClr val="dk1"/>
                          </a:solidFill>
                          <a:latin typeface="メイリオ"/>
                          <a:ea typeface="メイリオ"/>
                        </a:defRPr>
                      </a:lvl6pPr>
                      <a:lvl7pPr marL="2743200" algn="l" defTabSz="914400" rtl="0" eaLnBrk="1" latinLnBrk="0" hangingPunct="1">
                        <a:defRPr kumimoji="1" sz="1800" kern="1200">
                          <a:solidFill>
                            <a:schemeClr val="dk1"/>
                          </a:solidFill>
                          <a:latin typeface="メイリオ"/>
                          <a:ea typeface="メイリオ"/>
                        </a:defRPr>
                      </a:lvl7pPr>
                      <a:lvl8pPr marL="3200400" algn="l" defTabSz="914400" rtl="0" eaLnBrk="1" latinLnBrk="0" hangingPunct="1">
                        <a:defRPr kumimoji="1" sz="1800" kern="1200">
                          <a:solidFill>
                            <a:schemeClr val="dk1"/>
                          </a:solidFill>
                          <a:latin typeface="メイリオ"/>
                          <a:ea typeface="メイリオ"/>
                        </a:defRPr>
                      </a:lvl8pPr>
                      <a:lvl9pPr marL="3657600" algn="l" defTabSz="914400" rtl="0" eaLnBrk="1" latinLnBrk="0" hangingPunct="1">
                        <a:defRPr kumimoji="1" sz="1800" kern="1200">
                          <a:solidFill>
                            <a:schemeClr val="dk1"/>
                          </a:solidFill>
                          <a:latin typeface="メイリオ"/>
                          <a:ea typeface="メイリオ"/>
                        </a:defRPr>
                      </a:lvl9pPr>
                    </a:lstStyle>
                    <a:p>
                      <a:pPr algn="l"/>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Meta</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（旧</a:t>
                      </a:r>
                      <a:r>
                        <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Facebook</a:t>
                      </a: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lgn="l"/>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2016</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年</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rPr>
                        <a:t>β</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版リリース）</a:t>
                      </a:r>
                    </a:p>
                  </a:txBody>
                  <a:tcPr marL="110642" marR="110642" marT="10800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FEEDE6"/>
                    </a:solidFill>
                  </a:tcPr>
                </a:tc>
                <a:extLst>
                  <a:ext uri="{0D108BD9-81ED-4DB2-BD59-A6C34878D82A}">
                    <a16:rowId xmlns:a16="http://schemas.microsoft.com/office/drawing/2014/main" val="4053571463"/>
                  </a:ext>
                </a:extLst>
              </a:tr>
            </a:tbl>
          </a:graphicData>
        </a:graphic>
      </p:graphicFrame>
      <p:pic>
        <p:nvPicPr>
          <p:cNvPr id="8" name="図 7">
            <a:extLst>
              <a:ext uri="{FF2B5EF4-FFF2-40B4-BE49-F238E27FC236}">
                <a16:creationId xmlns:a16="http://schemas.microsoft.com/office/drawing/2014/main" id="{0AAAD94D-F722-4214-BCC7-682BF7F296EB}"/>
              </a:ext>
            </a:extLst>
          </p:cNvPr>
          <p:cNvPicPr>
            <a:picLocks noChangeAspect="1"/>
          </p:cNvPicPr>
          <p:nvPr/>
        </p:nvPicPr>
        <p:blipFill rotWithShape="1">
          <a:blip r:embed="rId3">
            <a:extLst>
              <a:ext uri="{28A0092B-C50C-407E-A947-70E740481C1C}">
                <a14:useLocalDpi xmlns:a14="http://schemas.microsoft.com/office/drawing/2010/main" val="0"/>
              </a:ext>
            </a:extLst>
          </a:blip>
          <a:srcRect t="26608" b="29397"/>
          <a:stretch/>
        </p:blipFill>
        <p:spPr>
          <a:xfrm>
            <a:off x="766760" y="2563726"/>
            <a:ext cx="1653289" cy="727363"/>
          </a:xfrm>
          <a:prstGeom prst="rect">
            <a:avLst/>
          </a:prstGeom>
        </p:spPr>
      </p:pic>
      <p:pic>
        <p:nvPicPr>
          <p:cNvPr id="16" name="図 15">
            <a:extLst>
              <a:ext uri="{FF2B5EF4-FFF2-40B4-BE49-F238E27FC236}">
                <a16:creationId xmlns:a16="http://schemas.microsoft.com/office/drawing/2014/main" id="{EEDB257A-DF72-447D-9664-5939BFD1C9C9}"/>
              </a:ext>
            </a:extLst>
          </p:cNvPr>
          <p:cNvPicPr>
            <a:picLocks noChangeAspect="1"/>
          </p:cNvPicPr>
          <p:nvPr/>
        </p:nvPicPr>
        <p:blipFill>
          <a:blip r:embed="rId4"/>
          <a:stretch>
            <a:fillRect/>
          </a:stretch>
        </p:blipFill>
        <p:spPr>
          <a:xfrm>
            <a:off x="1312567" y="3433348"/>
            <a:ext cx="650282" cy="654041"/>
          </a:xfrm>
          <a:prstGeom prst="rect">
            <a:avLst/>
          </a:prstGeom>
        </p:spPr>
      </p:pic>
      <p:pic>
        <p:nvPicPr>
          <p:cNvPr id="22" name="図 21">
            <a:extLst>
              <a:ext uri="{FF2B5EF4-FFF2-40B4-BE49-F238E27FC236}">
                <a16:creationId xmlns:a16="http://schemas.microsoft.com/office/drawing/2014/main" id="{EDDB3332-BB1C-46B3-BAE3-1167D0F4AC68}"/>
              </a:ext>
            </a:extLst>
          </p:cNvPr>
          <p:cNvPicPr>
            <a:picLocks noChangeAspect="1"/>
          </p:cNvPicPr>
          <p:nvPr/>
        </p:nvPicPr>
        <p:blipFill rotWithShape="1">
          <a:blip r:embed="rId5">
            <a:extLst>
              <a:ext uri="{28A0092B-C50C-407E-A947-70E740481C1C}">
                <a14:useLocalDpi xmlns:a14="http://schemas.microsoft.com/office/drawing/2010/main" val="0"/>
              </a:ext>
            </a:extLst>
          </a:blip>
          <a:srcRect t="32105" b="31609"/>
          <a:stretch/>
        </p:blipFill>
        <p:spPr>
          <a:xfrm>
            <a:off x="883501" y="4260821"/>
            <a:ext cx="1508414" cy="547341"/>
          </a:xfrm>
          <a:prstGeom prst="rect">
            <a:avLst/>
          </a:prstGeom>
        </p:spPr>
      </p:pic>
      <p:sp>
        <p:nvSpPr>
          <p:cNvPr id="12" name="テキスト ボックス 11">
            <a:extLst>
              <a:ext uri="{FF2B5EF4-FFF2-40B4-BE49-F238E27FC236}">
                <a16:creationId xmlns:a16="http://schemas.microsoft.com/office/drawing/2014/main" id="{77A98F88-2FBA-4D2D-8790-44C81792E3D9}"/>
              </a:ext>
            </a:extLst>
          </p:cNvPr>
          <p:cNvSpPr txBox="1"/>
          <p:nvPr/>
        </p:nvSpPr>
        <p:spPr>
          <a:xfrm>
            <a:off x="766763" y="5115428"/>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800" dirty="0"/>
              <a:t>　本コースでは、</a:t>
            </a:r>
            <a:r>
              <a:rPr lang="en-US" altLang="ja-JP" sz="1800" dirty="0"/>
              <a:t>TensorFlow / </a:t>
            </a:r>
            <a:r>
              <a:rPr lang="en-US" altLang="ja-JP" sz="1800" dirty="0" err="1"/>
              <a:t>Keras</a:t>
            </a:r>
            <a:r>
              <a:rPr lang="en-US" altLang="ja-JP" sz="1800" dirty="0"/>
              <a:t> </a:t>
            </a:r>
            <a:r>
              <a:rPr lang="ja-JP" altLang="en-US" sz="1800" dirty="0"/>
              <a:t>を使用します。</a:t>
            </a:r>
            <a:br>
              <a:rPr lang="en-US" altLang="ja-JP" sz="1800" dirty="0"/>
            </a:br>
            <a:r>
              <a:rPr lang="ja-JP" altLang="en-US" sz="1800" dirty="0"/>
              <a:t>（</a:t>
            </a:r>
            <a:r>
              <a:rPr lang="en-US" altLang="ja-JP" sz="1800" dirty="0" err="1"/>
              <a:t>PyTorch</a:t>
            </a:r>
            <a:r>
              <a:rPr lang="ja-JP" altLang="en-US" sz="1800" dirty="0"/>
              <a:t>での実装方法も付録として掲載しています。）</a:t>
            </a:r>
            <a:endParaRPr lang="en-US" altLang="ja-JP" sz="1800" dirty="0"/>
          </a:p>
        </p:txBody>
      </p:sp>
    </p:spTree>
    <p:extLst>
      <p:ext uri="{BB962C8B-B14F-4D97-AF65-F5344CB8AC3E}">
        <p14:creationId xmlns:p14="http://schemas.microsoft.com/office/powerpoint/2010/main" val="281328294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259</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rgbClr val="BFBFBF"/>
                </a:solidFill>
              </a:rPr>
              <a:t>6-1.</a:t>
            </a:r>
            <a:r>
              <a:rPr kumimoji="1" lang="ja-JP" altLang="en-US" sz="1600" b="1" spc="300" dirty="0">
                <a:solidFill>
                  <a:srgbClr val="BFBFBF"/>
                </a:solidFill>
              </a:rPr>
              <a:t>ディープラーニングの基礎</a:t>
            </a:r>
            <a:endParaRPr kumimoji="1" lang="en-US" altLang="ja-JP" sz="1600" b="1" spc="300" dirty="0">
              <a:solidFill>
                <a:srgbClr val="BFBFBF"/>
              </a:solidFill>
            </a:endParaRPr>
          </a:p>
          <a:p>
            <a:pPr algn="l">
              <a:lnSpc>
                <a:spcPct val="150000"/>
              </a:lnSpc>
            </a:pPr>
            <a:r>
              <a:rPr lang="en-US" altLang="ja-JP" sz="1600" b="1" spc="300" dirty="0">
                <a:solidFill>
                  <a:schemeClr val="tx1">
                    <a:lumMod val="75000"/>
                    <a:lumOff val="25000"/>
                  </a:schemeClr>
                </a:solidFill>
              </a:rPr>
              <a:t>6-2.TensorFlow</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Keras</a:t>
            </a:r>
          </a:p>
          <a:p>
            <a:pPr algn="l">
              <a:lnSpc>
                <a:spcPct val="150000"/>
              </a:lnSpc>
            </a:pPr>
            <a:r>
              <a:rPr lang="en-US" altLang="ja-JP" sz="1600" b="1" spc="300" dirty="0">
                <a:solidFill>
                  <a:srgbClr val="BFBFBF"/>
                </a:solidFill>
              </a:rPr>
              <a:t>6-3.TensorFlow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によるディープラーニングの実装</a:t>
            </a:r>
            <a:endParaRPr lang="en-US" altLang="ja-JP" sz="1600" b="1" spc="300" dirty="0">
              <a:solidFill>
                <a:srgbClr val="BFBFBF"/>
              </a:solidFill>
            </a:endParaRPr>
          </a:p>
          <a:p>
            <a:pPr algn="l">
              <a:lnSpc>
                <a:spcPct val="150000"/>
              </a:lnSpc>
            </a:pPr>
            <a:r>
              <a:rPr lang="en-US" altLang="ja-JP" sz="1600" b="1" spc="300" dirty="0">
                <a:solidFill>
                  <a:srgbClr val="BFBFBF"/>
                </a:solidFill>
              </a:rPr>
              <a:t>6-4.</a:t>
            </a:r>
            <a:r>
              <a:rPr lang="ja-JP" altLang="en-US" sz="1600" b="1" spc="300" dirty="0">
                <a:solidFill>
                  <a:srgbClr val="BFBFBF"/>
                </a:solidFill>
              </a:rPr>
              <a:t>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6-5.TensorFlow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6-6.</a:t>
            </a:r>
            <a:r>
              <a:rPr lang="ja-JP" altLang="en-US" sz="1600" b="1" spc="300" dirty="0">
                <a:solidFill>
                  <a:srgbClr val="BFBFBF"/>
                </a:solidFill>
              </a:rPr>
              <a:t>演習：</a:t>
            </a:r>
            <a:r>
              <a:rPr lang="en-US" altLang="ja-JP" sz="1600" b="1" spc="300" dirty="0">
                <a:solidFill>
                  <a:srgbClr val="BFBFBF"/>
                </a:solidFill>
              </a:rPr>
              <a:t>TensorFlow /</a:t>
            </a:r>
            <a:r>
              <a:rPr lang="en-US" altLang="ja-JP" sz="1600" b="1" spc="300" dirty="0" err="1">
                <a:solidFill>
                  <a:srgbClr val="BFBFBF"/>
                </a:solidFill>
              </a:rPr>
              <a:t>Keras</a:t>
            </a:r>
            <a:endParaRPr lang="en-US" altLang="ja-JP" sz="1600" b="1" spc="300" dirty="0">
              <a:solidFill>
                <a:srgbClr val="BFBFBF"/>
              </a:solidFill>
            </a:endParaRPr>
          </a:p>
          <a:p>
            <a:pPr algn="l">
              <a:lnSpc>
                <a:spcPct val="150000"/>
              </a:lnSpc>
            </a:pPr>
            <a:r>
              <a:rPr lang="en-US" altLang="ja-JP" sz="1600" b="1" spc="300" dirty="0">
                <a:solidFill>
                  <a:srgbClr val="BFBFBF"/>
                </a:solidFill>
              </a:rPr>
              <a:t>6-7.</a:t>
            </a:r>
            <a:r>
              <a:rPr lang="ja-JP" altLang="en-US" sz="1600" b="1" spc="300" dirty="0">
                <a:solidFill>
                  <a:srgbClr val="BFBFBF"/>
                </a:solidFill>
              </a:rPr>
              <a:t>ワーク：構造化データへの機械学習の適用</a:t>
            </a:r>
            <a:endParaRPr lang="en-US" altLang="ja-JP" sz="1600" b="1" spc="300" dirty="0">
              <a:solidFill>
                <a:srgbClr val="BFBFBF"/>
              </a:solidFill>
            </a:endParaRPr>
          </a:p>
          <a:p>
            <a:pPr algn="l">
              <a:lnSpc>
                <a:spcPct val="150000"/>
              </a:lnSpc>
            </a:pPr>
            <a:r>
              <a:rPr lang="en-US" altLang="ja-JP" sz="1600" b="1" spc="300" dirty="0">
                <a:solidFill>
                  <a:srgbClr val="BFBFBF"/>
                </a:solidFill>
              </a:rPr>
              <a:t>6-8.</a:t>
            </a:r>
            <a:r>
              <a:rPr lang="ja-JP" altLang="en-US" sz="1600" b="1" spc="300" dirty="0">
                <a:solidFill>
                  <a:srgbClr val="BFBFBF"/>
                </a:solidFill>
              </a:rPr>
              <a:t>構造化データへの機械学習の活用例</a:t>
            </a:r>
            <a:endParaRPr lang="en-US" altLang="ja-JP" sz="1600" b="1" spc="300" dirty="0">
              <a:solidFill>
                <a:srgbClr val="BFBFBF"/>
              </a:solidFill>
            </a:endParaRPr>
          </a:p>
        </p:txBody>
      </p:sp>
    </p:spTree>
    <p:extLst>
      <p:ext uri="{BB962C8B-B14F-4D97-AF65-F5344CB8AC3E}">
        <p14:creationId xmlns:p14="http://schemas.microsoft.com/office/powerpoint/2010/main" val="1404919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476E3-B02F-2A41-DCE0-E23913BCDFBD}"/>
              </a:ext>
            </a:extLst>
          </p:cNvPr>
          <p:cNvSpPr>
            <a:spLocks noGrp="1"/>
          </p:cNvSpPr>
          <p:nvPr>
            <p:ph type="title"/>
          </p:nvPr>
        </p:nvSpPr>
        <p:spPr/>
        <p:txBody>
          <a:bodyPr/>
          <a:lstStyle/>
          <a:p>
            <a:r>
              <a:rPr kumimoji="1" lang="ja-JP" altLang="en-US"/>
              <a:t>画像処理</a:t>
            </a:r>
          </a:p>
        </p:txBody>
      </p:sp>
    </p:spTree>
    <p:extLst>
      <p:ext uri="{BB962C8B-B14F-4D97-AF65-F5344CB8AC3E}">
        <p14:creationId xmlns:p14="http://schemas.microsoft.com/office/powerpoint/2010/main" val="37411788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6-2-1.TensorFlow</a:t>
            </a:r>
            <a:endParaRPr lang="ja-JP" altLang="en-US" dirty="0"/>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260</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878681" y="3599072"/>
            <a:ext cx="8640762" cy="1721747"/>
          </a:xfrm>
        </p:spPr>
        <p:txBody>
          <a:bodyPr vert="horz" wrap="none" lIns="91440" tIns="45720" rIns="91440" bIns="45720" rtlCol="0" anchor="t">
            <a:normAutofit lnSpcReduction="10000"/>
          </a:bodyPr>
          <a:lstStyle/>
          <a:p>
            <a:pPr marL="356870" indent="-356870">
              <a:buClr>
                <a:srgbClr val="F36C37"/>
              </a:buClr>
            </a:pPr>
            <a:r>
              <a:rPr lang="ja-JP" altLang="en-US" sz="2000" b="1">
                <a:latin typeface="メイリオ"/>
                <a:ea typeface="メイリオ"/>
              </a:rPr>
              <a:t>現状最も使用率の高いフレームワークであり、情報が豊富でドキュメントも充実している</a:t>
            </a:r>
            <a:endParaRPr lang="en-US" altLang="ja-JP" sz="2000" b="1">
              <a:latin typeface="メイリオ"/>
              <a:ea typeface="メイリオ"/>
            </a:endParaRPr>
          </a:p>
          <a:p>
            <a:pPr marL="356870" indent="-356870">
              <a:buClr>
                <a:srgbClr val="F36C37"/>
              </a:buClr>
            </a:pPr>
            <a:r>
              <a:rPr lang="ja-JP" altLang="en-US" sz="2000" b="1" dirty="0"/>
              <a:t>学習に</a:t>
            </a:r>
            <a:r>
              <a:rPr lang="en-US" altLang="ja-JP" sz="2000" b="1" dirty="0"/>
              <a:t>GPU</a:t>
            </a:r>
            <a:r>
              <a:rPr lang="ja-JP" altLang="en-US" sz="2000" b="1" dirty="0"/>
              <a:t>を利用可能</a:t>
            </a:r>
          </a:p>
          <a:p>
            <a:pPr marL="356870" indent="-356870">
              <a:buClr>
                <a:srgbClr val="F36C37"/>
              </a:buClr>
            </a:pPr>
            <a:r>
              <a:rPr lang="en-US" altLang="ja-JP" sz="2000" b="1">
                <a:latin typeface="メイリオ"/>
                <a:ea typeface="メイリオ"/>
              </a:rPr>
              <a:t>2019</a:t>
            </a:r>
            <a:r>
              <a:rPr lang="ja-JP" altLang="en-US" sz="2000" b="1">
                <a:latin typeface="メイリオ"/>
                <a:ea typeface="メイリオ"/>
              </a:rPr>
              <a:t>年に</a:t>
            </a:r>
            <a:r>
              <a:rPr lang="en-US" altLang="ja-JP" sz="2000" b="1">
                <a:latin typeface="メイリオ"/>
                <a:ea typeface="メイリオ"/>
              </a:rPr>
              <a:t>TensorFlow2.0</a:t>
            </a:r>
            <a:r>
              <a:rPr lang="ja-JP" altLang="en-US" sz="2000" b="1">
                <a:latin typeface="メイリオ"/>
                <a:ea typeface="メイリオ"/>
              </a:rPr>
              <a:t>がリリースされ、</a:t>
            </a:r>
            <a:r>
              <a:rPr lang="en-US" altLang="ja-JP" sz="2000" b="1">
                <a:latin typeface="メイリオ"/>
                <a:ea typeface="メイリオ"/>
              </a:rPr>
              <a:t>TensorFlow</a:t>
            </a:r>
            <a:r>
              <a:rPr lang="ja-JP" altLang="en-US" sz="2000" b="1">
                <a:latin typeface="メイリオ"/>
                <a:ea typeface="メイリオ"/>
              </a:rPr>
              <a:t>に</a:t>
            </a:r>
            <a:r>
              <a:rPr lang="en-US" altLang="ja-JP" sz="2000" b="1">
                <a:latin typeface="メイリオ"/>
                <a:ea typeface="メイリオ"/>
              </a:rPr>
              <a:t>Keras</a:t>
            </a:r>
            <a:r>
              <a:rPr lang="ja-JP" altLang="en-US" sz="2000" b="1">
                <a:latin typeface="メイリオ"/>
                <a:ea typeface="メイリオ"/>
              </a:rPr>
              <a:t>が統合されたことで、</a:t>
            </a:r>
            <a:br>
              <a:rPr lang="ja-JP" altLang="en-US" sz="2000" b="1">
                <a:latin typeface="メイリオ"/>
                <a:ea typeface="メイリオ"/>
              </a:rPr>
            </a:br>
            <a:r>
              <a:rPr lang="en-US" altLang="ja-JP" sz="2000" b="1">
                <a:latin typeface="メイリオ"/>
                <a:ea typeface="メイリオ"/>
              </a:rPr>
              <a:t>TensorFlow</a:t>
            </a:r>
            <a:r>
              <a:rPr lang="ja-JP" altLang="en-US" sz="2000" b="1">
                <a:latin typeface="メイリオ"/>
                <a:ea typeface="メイリオ"/>
              </a:rPr>
              <a:t>から</a:t>
            </a:r>
            <a:r>
              <a:rPr lang="en-US" altLang="ja-JP" sz="2000" b="1">
                <a:latin typeface="メイリオ"/>
                <a:ea typeface="メイリオ"/>
              </a:rPr>
              <a:t>Keras</a:t>
            </a:r>
            <a:r>
              <a:rPr lang="ja-JP" altLang="en-US" sz="2000" b="1">
                <a:latin typeface="メイリオ"/>
                <a:ea typeface="メイリオ"/>
              </a:rPr>
              <a:t>を呼び出すことが可能になり、使い勝手も向上</a:t>
            </a:r>
            <a:br>
              <a:rPr lang="en-US" altLang="ja-JP" sz="2000" b="1" dirty="0"/>
            </a:br>
            <a:r>
              <a:rPr lang="en-US" altLang="ja-JP" sz="2000" b="1">
                <a:latin typeface="メイリオ"/>
                <a:ea typeface="メイリオ"/>
              </a:rPr>
              <a:t>※ TensorFlow1.0</a:t>
            </a:r>
            <a:r>
              <a:rPr lang="ja-JP" altLang="en-US" sz="2000" b="1" dirty="0">
                <a:latin typeface="メイリオ"/>
                <a:ea typeface="メイリオ"/>
              </a:rPr>
              <a:t>と使用方法が異なるため注意</a:t>
            </a:r>
            <a:endParaRPr lang="ja-JP"/>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590097"/>
            <a:ext cx="10658475" cy="1755469"/>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358716"/>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TensorFlow</a:t>
              </a:r>
              <a:r>
                <a:rPr lang="ja-JP" altLang="en-US" sz="2400" b="1" spc="150" dirty="0">
                  <a:solidFill>
                    <a:schemeClr val="bg1"/>
                  </a:solidFill>
                  <a:latin typeface="+mn-ea"/>
                </a:rPr>
                <a:t>とは</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876692" y="1743493"/>
            <a:ext cx="10548545" cy="155427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en-US" altLang="ja-JP" sz="2000" spc="0" dirty="0">
                <a:solidFill>
                  <a:schemeClr val="tx1">
                    <a:lumMod val="75000"/>
                    <a:lumOff val="25000"/>
                  </a:schemeClr>
                </a:solidFill>
              </a:rPr>
              <a:t>　TensorFlow</a:t>
            </a:r>
            <a:r>
              <a:rPr lang="ja-JP" altLang="en-US" sz="2000" spc="0" dirty="0">
                <a:solidFill>
                  <a:schemeClr val="tx1">
                    <a:lumMod val="75000"/>
                    <a:lumOff val="25000"/>
                  </a:schemeClr>
                </a:solidFill>
              </a:rPr>
              <a:t>は</a:t>
            </a:r>
            <a:r>
              <a:rPr lang="en-US" altLang="ja-JP" sz="2000" spc="0" dirty="0">
                <a:solidFill>
                  <a:schemeClr val="tx1">
                    <a:lumMod val="75000"/>
                    <a:lumOff val="25000"/>
                  </a:schemeClr>
                </a:solidFill>
              </a:rPr>
              <a:t>Google</a:t>
            </a:r>
            <a:r>
              <a:rPr lang="ja-JP" altLang="en-US" sz="2000" spc="0" dirty="0">
                <a:solidFill>
                  <a:schemeClr val="tx1">
                    <a:lumMod val="75000"/>
                    <a:lumOff val="25000"/>
                  </a:schemeClr>
                </a:solidFill>
              </a:rPr>
              <a:t>が開発するオープンソースのディープラーニングフレームワーク</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です。高機能で詳細にニューラルネットワークを構成し、機械学習モデルを作成することができます。</a:t>
            </a:r>
            <a:br>
              <a:rPr lang="en-US" altLang="ja-JP" sz="2000" spc="0" dirty="0">
                <a:solidFill>
                  <a:schemeClr val="tx1">
                    <a:lumMod val="75000"/>
                    <a:lumOff val="25000"/>
                  </a:schemeClr>
                </a:solidFill>
              </a:rPr>
            </a:br>
            <a:r>
              <a:rPr lang="en-US" altLang="ja-JP" sz="2000" spc="0" dirty="0">
                <a:solidFill>
                  <a:schemeClr val="tx1">
                    <a:lumMod val="75000"/>
                    <a:lumOff val="25000"/>
                  </a:schemeClr>
                </a:solidFill>
              </a:rPr>
              <a:t>　2015</a:t>
            </a:r>
            <a:r>
              <a:rPr lang="ja-JP" altLang="en-US" sz="2000" spc="0" dirty="0">
                <a:solidFill>
                  <a:schemeClr val="tx1">
                    <a:lumMod val="75000"/>
                    <a:lumOff val="25000"/>
                  </a:schemeClr>
                </a:solidFill>
              </a:rPr>
              <a:t>年に</a:t>
            </a:r>
            <a:r>
              <a:rPr lang="en-US" altLang="ja-JP" sz="2000" spc="0" dirty="0">
                <a:solidFill>
                  <a:schemeClr val="tx1">
                    <a:lumMod val="75000"/>
                    <a:lumOff val="25000"/>
                  </a:schemeClr>
                </a:solidFill>
              </a:rPr>
              <a:t>β</a:t>
            </a:r>
            <a:r>
              <a:rPr lang="ja-JP" altLang="en-US" sz="2000" spc="0" dirty="0">
                <a:solidFill>
                  <a:schemeClr val="tx1">
                    <a:lumMod val="75000"/>
                    <a:lumOff val="25000"/>
                  </a:schemeClr>
                </a:solidFill>
              </a:rPr>
              <a:t>版が公開されてから、多くの企業や研究機関で採用されています。</a:t>
            </a:r>
          </a:p>
        </p:txBody>
      </p:sp>
      <p:pic>
        <p:nvPicPr>
          <p:cNvPr id="19" name="図 18">
            <a:extLst>
              <a:ext uri="{FF2B5EF4-FFF2-40B4-BE49-F238E27FC236}">
                <a16:creationId xmlns:a16="http://schemas.microsoft.com/office/drawing/2014/main" id="{6D69C5AA-2D07-46B5-9F82-B65946426ED4}"/>
              </a:ext>
            </a:extLst>
          </p:cNvPr>
          <p:cNvPicPr>
            <a:picLocks noChangeAspect="1"/>
          </p:cNvPicPr>
          <p:nvPr/>
        </p:nvPicPr>
        <p:blipFill rotWithShape="1">
          <a:blip r:embed="rId3">
            <a:extLst>
              <a:ext uri="{28A0092B-C50C-407E-A947-70E740481C1C}">
                <a14:useLocalDpi xmlns:a14="http://schemas.microsoft.com/office/drawing/2010/main" val="0"/>
              </a:ext>
            </a:extLst>
          </a:blip>
          <a:srcRect t="26608" b="29397"/>
          <a:stretch/>
        </p:blipFill>
        <p:spPr>
          <a:xfrm>
            <a:off x="4532194" y="5240994"/>
            <a:ext cx="2571961" cy="1131532"/>
          </a:xfrm>
          <a:prstGeom prst="rect">
            <a:avLst/>
          </a:prstGeom>
        </p:spPr>
      </p:pic>
      <p:sp>
        <p:nvSpPr>
          <p:cNvPr id="20" name="テキスト ボックス 19">
            <a:extLst>
              <a:ext uri="{FF2B5EF4-FFF2-40B4-BE49-F238E27FC236}">
                <a16:creationId xmlns:a16="http://schemas.microsoft.com/office/drawing/2014/main" id="{58E8A6D2-D1D3-438F-AE42-64683A8A6258}"/>
              </a:ext>
            </a:extLst>
          </p:cNvPr>
          <p:cNvSpPr txBox="1"/>
          <p:nvPr/>
        </p:nvSpPr>
        <p:spPr>
          <a:xfrm>
            <a:off x="766764" y="886452"/>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TensorFlow / Keras </a:t>
            </a:r>
            <a:r>
              <a:rPr lang="ja-JP" altLang="en-US" sz="1800" dirty="0"/>
              <a:t>を用いてディープラーニングを実装する方法を学びましょう。</a:t>
            </a:r>
          </a:p>
        </p:txBody>
      </p:sp>
    </p:spTree>
    <p:extLst>
      <p:ext uri="{BB962C8B-B14F-4D97-AF65-F5344CB8AC3E}">
        <p14:creationId xmlns:p14="http://schemas.microsoft.com/office/powerpoint/2010/main" val="415059702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四角形: 角を丸くする 25">
            <a:extLst>
              <a:ext uri="{FF2B5EF4-FFF2-40B4-BE49-F238E27FC236}">
                <a16:creationId xmlns:a16="http://schemas.microsoft.com/office/drawing/2014/main" id="{F97C3CA9-54CD-44BB-B51F-1E625AFAB151}"/>
              </a:ext>
            </a:extLst>
          </p:cNvPr>
          <p:cNvSpPr/>
          <p:nvPr/>
        </p:nvSpPr>
        <p:spPr bwMode="auto">
          <a:xfrm>
            <a:off x="8164834" y="4864758"/>
            <a:ext cx="2151347" cy="1484585"/>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7" name="吹き出し: 四角形 6">
            <a:extLst>
              <a:ext uri="{FF2B5EF4-FFF2-40B4-BE49-F238E27FC236}">
                <a16:creationId xmlns:a16="http://schemas.microsoft.com/office/drawing/2014/main" id="{71EC3F96-5777-488E-92E3-C13A3D8D7BC9}"/>
              </a:ext>
            </a:extLst>
          </p:cNvPr>
          <p:cNvSpPr/>
          <p:nvPr/>
        </p:nvSpPr>
        <p:spPr>
          <a:xfrm>
            <a:off x="8502984" y="3580105"/>
            <a:ext cx="2941113" cy="1144032"/>
          </a:xfrm>
          <a:prstGeom prst="wedgeRectCallout">
            <a:avLst>
              <a:gd name="adj1" fmla="val -35897"/>
              <a:gd name="adj2" fmla="val 75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6-2-2.Kears</a:t>
            </a:r>
            <a:endParaRPr kumimoji="1" lang="ja-JP" altLang="en-US" dirty="0"/>
          </a:p>
        </p:txBody>
      </p:sp>
      <p:sp>
        <p:nvSpPr>
          <p:cNvPr id="4" name="スライド番号プレースホルダー 3">
            <a:extLst>
              <a:ext uri="{FF2B5EF4-FFF2-40B4-BE49-F238E27FC236}">
                <a16:creationId xmlns:a16="http://schemas.microsoft.com/office/drawing/2014/main" id="{5176039E-CEDE-4202-BB32-7CDFCF1164CE}"/>
              </a:ext>
            </a:extLst>
          </p:cNvPr>
          <p:cNvSpPr>
            <a:spLocks noGrp="1"/>
          </p:cNvSpPr>
          <p:nvPr>
            <p:ph type="sldNum" sz="quarter" idx="10"/>
          </p:nvPr>
        </p:nvSpPr>
        <p:spPr/>
        <p:txBody>
          <a:bodyPr/>
          <a:lstStyle/>
          <a:p>
            <a:fld id="{5D750650-B10A-47BF-93C2-E1678438B37A}" type="slidenum">
              <a:rPr kumimoji="1" lang="ja-JP" altLang="en-US" smtClean="0"/>
              <a:pPr/>
              <a:t>261</a:t>
            </a:fld>
            <a:endParaRPr kumimoji="1" lang="ja-JP" altLang="en-US"/>
          </a:p>
        </p:txBody>
      </p:sp>
      <p:sp>
        <p:nvSpPr>
          <p:cNvPr id="13" name="四角形: 角を丸くする 12">
            <a:extLst>
              <a:ext uri="{FF2B5EF4-FFF2-40B4-BE49-F238E27FC236}">
                <a16:creationId xmlns:a16="http://schemas.microsoft.com/office/drawing/2014/main" id="{A4FCE3EB-9C68-450D-9F27-9F5CF89F9929}"/>
              </a:ext>
            </a:extLst>
          </p:cNvPr>
          <p:cNvSpPr/>
          <p:nvPr/>
        </p:nvSpPr>
        <p:spPr bwMode="auto">
          <a:xfrm>
            <a:off x="766762" y="1260152"/>
            <a:ext cx="10658475" cy="2157978"/>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4B2B00DC-0BED-45CA-AB8B-547FB6A62B0D}"/>
              </a:ext>
            </a:extLst>
          </p:cNvPr>
          <p:cNvGrpSpPr/>
          <p:nvPr/>
        </p:nvGrpSpPr>
        <p:grpSpPr>
          <a:xfrm>
            <a:off x="2683248" y="1028771"/>
            <a:ext cx="6825504" cy="468736"/>
            <a:chOff x="2154608" y="3539394"/>
            <a:chExt cx="6825505" cy="426124"/>
          </a:xfrm>
        </p:grpSpPr>
        <p:sp>
          <p:nvSpPr>
            <p:cNvPr id="17" name="四角形: 角を丸くする 16">
              <a:extLst>
                <a:ext uri="{FF2B5EF4-FFF2-40B4-BE49-F238E27FC236}">
                  <a16:creationId xmlns:a16="http://schemas.microsoft.com/office/drawing/2014/main" id="{B9CFE45E-5E4C-4D2B-9520-9AA70CFC6A8B}"/>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8" name="正方形/長方形 17">
              <a:extLst>
                <a:ext uri="{FF2B5EF4-FFF2-40B4-BE49-F238E27FC236}">
                  <a16:creationId xmlns:a16="http://schemas.microsoft.com/office/drawing/2014/main" id="{963299A1-83FA-4723-BC31-33649CFA3B63}"/>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Keras</a:t>
              </a:r>
              <a:r>
                <a:rPr lang="ja-JP" altLang="en-US" sz="2400" b="1" spc="150" dirty="0">
                  <a:solidFill>
                    <a:schemeClr val="bg1"/>
                  </a:solidFill>
                  <a:latin typeface="+mn-ea"/>
                </a:rPr>
                <a:t>とは</a:t>
              </a:r>
              <a:endParaRPr lang="en-US" altLang="ja-JP" sz="2400" b="1" spc="150" dirty="0">
                <a:solidFill>
                  <a:schemeClr val="bg1"/>
                </a:solidFill>
                <a:latin typeface="+mn-ea"/>
              </a:endParaRPr>
            </a:p>
          </p:txBody>
        </p:sp>
      </p:grpSp>
      <p:sp>
        <p:nvSpPr>
          <p:cNvPr id="19" name="テキスト ボックス 18">
            <a:extLst>
              <a:ext uri="{FF2B5EF4-FFF2-40B4-BE49-F238E27FC236}">
                <a16:creationId xmlns:a16="http://schemas.microsoft.com/office/drawing/2014/main" id="{C8C232BE-A6B2-4ED8-A488-A5722663B4D2}"/>
              </a:ext>
            </a:extLst>
          </p:cNvPr>
          <p:cNvSpPr txBox="1"/>
          <p:nvPr/>
        </p:nvSpPr>
        <p:spPr>
          <a:xfrm>
            <a:off x="785623" y="1430043"/>
            <a:ext cx="10658474" cy="192360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a:t>
            </a:r>
            <a:r>
              <a:rPr lang="en-US" altLang="ja-JP" sz="2000" spc="0" dirty="0" err="1">
                <a:solidFill>
                  <a:schemeClr val="tx1">
                    <a:lumMod val="75000"/>
                    <a:lumOff val="25000"/>
                  </a:schemeClr>
                </a:solidFill>
              </a:rPr>
              <a:t>Keras</a:t>
            </a:r>
            <a:r>
              <a:rPr lang="ja-JP" altLang="en-US" sz="2000" spc="0" dirty="0">
                <a:solidFill>
                  <a:schemeClr val="tx1">
                    <a:lumMod val="75000"/>
                    <a:lumOff val="25000"/>
                  </a:schemeClr>
                </a:solidFill>
              </a:rPr>
              <a:t>は</a:t>
            </a:r>
            <a:r>
              <a:rPr lang="en-US" altLang="ja-JP" sz="2000" spc="0" dirty="0">
                <a:solidFill>
                  <a:schemeClr val="tx1">
                    <a:lumMod val="75000"/>
                    <a:lumOff val="25000"/>
                  </a:schemeClr>
                </a:solidFill>
              </a:rPr>
              <a:t>Google</a:t>
            </a:r>
            <a:r>
              <a:rPr lang="ja-JP" altLang="en-US" sz="2000" spc="0" dirty="0">
                <a:solidFill>
                  <a:schemeClr val="tx1">
                    <a:lumMod val="75000"/>
                    <a:lumOff val="25000"/>
                  </a:schemeClr>
                </a:solidFill>
              </a:rPr>
              <a:t>が開発するオープンソースのディープラーニングフレームワークの</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ラッパーライブラリです。</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　</a:t>
            </a:r>
            <a:r>
              <a:rPr lang="en-US" altLang="ja-JP" sz="2000" spc="0" dirty="0">
                <a:solidFill>
                  <a:schemeClr val="tx1">
                    <a:lumMod val="75000"/>
                    <a:lumOff val="25000"/>
                  </a:schemeClr>
                </a:solidFill>
              </a:rPr>
              <a:t>TensorFlow</a:t>
            </a:r>
            <a:r>
              <a:rPr lang="ja-JP" altLang="en-US" sz="2000" spc="0" dirty="0">
                <a:solidFill>
                  <a:schemeClr val="tx1">
                    <a:lumMod val="75000"/>
                    <a:lumOff val="25000"/>
                  </a:schemeClr>
                </a:solidFill>
              </a:rPr>
              <a:t>、</a:t>
            </a:r>
            <a:r>
              <a:rPr lang="en-US" altLang="ja-JP" sz="2000" spc="0" dirty="0">
                <a:solidFill>
                  <a:schemeClr val="tx1">
                    <a:lumMod val="75000"/>
                    <a:lumOff val="25000"/>
                  </a:schemeClr>
                </a:solidFill>
              </a:rPr>
              <a:t>CNTK</a:t>
            </a:r>
            <a:r>
              <a:rPr lang="ja-JP" altLang="en-US" sz="2000" spc="0" dirty="0">
                <a:solidFill>
                  <a:schemeClr val="tx1">
                    <a:lumMod val="75000"/>
                    <a:lumOff val="25000"/>
                  </a:schemeClr>
                </a:solidFill>
              </a:rPr>
              <a:t>、</a:t>
            </a:r>
            <a:r>
              <a:rPr lang="en-US" altLang="ja-JP" sz="2000" spc="0" dirty="0">
                <a:solidFill>
                  <a:schemeClr val="tx1">
                    <a:lumMod val="75000"/>
                    <a:lumOff val="25000"/>
                  </a:schemeClr>
                </a:solidFill>
              </a:rPr>
              <a:t>Theano</a:t>
            </a:r>
            <a:r>
              <a:rPr lang="ja-JP" altLang="en-US" sz="2000" spc="0" dirty="0">
                <a:solidFill>
                  <a:schemeClr val="tx1">
                    <a:lumMod val="75000"/>
                    <a:lumOff val="25000"/>
                  </a:schemeClr>
                </a:solidFill>
              </a:rPr>
              <a:t>などのフレームワークの上部で動作し、共通の</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インターフェースで操作を行うことができます。また、便利なユーティリティ機能も</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豊富にそろえています。</a:t>
            </a:r>
          </a:p>
        </p:txBody>
      </p:sp>
      <p:sp>
        <p:nvSpPr>
          <p:cNvPr id="20" name="四角形: 角を丸くする 19">
            <a:extLst>
              <a:ext uri="{FF2B5EF4-FFF2-40B4-BE49-F238E27FC236}">
                <a16:creationId xmlns:a16="http://schemas.microsoft.com/office/drawing/2014/main" id="{535A1E07-1C47-4F2B-993B-6C72322AFED4}"/>
              </a:ext>
            </a:extLst>
          </p:cNvPr>
          <p:cNvSpPr/>
          <p:nvPr/>
        </p:nvSpPr>
        <p:spPr bwMode="auto">
          <a:xfrm>
            <a:off x="1190902" y="5250738"/>
            <a:ext cx="2339880" cy="606496"/>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21" name="テキスト ボックス 20">
            <a:extLst>
              <a:ext uri="{FF2B5EF4-FFF2-40B4-BE49-F238E27FC236}">
                <a16:creationId xmlns:a16="http://schemas.microsoft.com/office/drawing/2014/main" id="{2EE1EAB0-0E6B-456F-95B5-E71867522F4D}"/>
              </a:ext>
            </a:extLst>
          </p:cNvPr>
          <p:cNvSpPr txBox="1"/>
          <p:nvPr/>
        </p:nvSpPr>
        <p:spPr>
          <a:xfrm>
            <a:off x="1385627" y="5384709"/>
            <a:ext cx="1950431" cy="338554"/>
          </a:xfrm>
          <a:prstGeom prst="rect">
            <a:avLst/>
          </a:prstGeom>
          <a:noFill/>
        </p:spPr>
        <p:txBody>
          <a:bodyPr wrap="square">
            <a:spAutoFit/>
          </a:bodyPr>
          <a:lstStyle/>
          <a:p>
            <a:pPr algn="ctr"/>
            <a:r>
              <a:rPr lang="en-US" altLang="ja-JP" sz="1600" b="1" dirty="0">
                <a:solidFill>
                  <a:schemeClr val="tx2">
                    <a:lumMod val="75000"/>
                    <a:lumOff val="25000"/>
                  </a:schemeClr>
                </a:solidFill>
              </a:rPr>
              <a:t>Python</a:t>
            </a:r>
            <a:r>
              <a:rPr lang="ja-JP" altLang="en-US" sz="1600" b="1" dirty="0">
                <a:solidFill>
                  <a:schemeClr val="tx2">
                    <a:lumMod val="75000"/>
                    <a:lumOff val="25000"/>
                  </a:schemeClr>
                </a:solidFill>
              </a:rPr>
              <a:t>プログラム</a:t>
            </a:r>
          </a:p>
        </p:txBody>
      </p:sp>
      <p:sp>
        <p:nvSpPr>
          <p:cNvPr id="23" name="テキスト ボックス 22">
            <a:extLst>
              <a:ext uri="{FF2B5EF4-FFF2-40B4-BE49-F238E27FC236}">
                <a16:creationId xmlns:a16="http://schemas.microsoft.com/office/drawing/2014/main" id="{7ECAC3F9-CEA4-485F-BFF3-AC7AF4009315}"/>
              </a:ext>
            </a:extLst>
          </p:cNvPr>
          <p:cNvSpPr txBox="1"/>
          <p:nvPr/>
        </p:nvSpPr>
        <p:spPr>
          <a:xfrm>
            <a:off x="652456" y="3537924"/>
            <a:ext cx="3311962" cy="307777"/>
          </a:xfrm>
          <a:prstGeom prst="rect">
            <a:avLst/>
          </a:prstGeom>
          <a:noFill/>
        </p:spPr>
        <p:txBody>
          <a:bodyPr wrap="square" rtlCol="0">
            <a:spAutoFit/>
          </a:bodyPr>
          <a:lstStyle/>
          <a:p>
            <a:pPr defTabSz="914400" fontAlgn="base">
              <a:spcBef>
                <a:spcPct val="0"/>
              </a:spcBef>
              <a:spcAft>
                <a:spcPct val="0"/>
              </a:spcAft>
            </a:pPr>
            <a:r>
              <a:rPr kumimoji="1" lang="ja-JP" altLang="en-US" sz="1400" u="sng" dirty="0">
                <a:solidFill>
                  <a:srgbClr val="000000"/>
                </a:solidFill>
                <a:latin typeface="+mn-ea"/>
              </a:rPr>
              <a:t>ラッパーライブラリの使用イメージ</a:t>
            </a:r>
          </a:p>
        </p:txBody>
      </p:sp>
      <p:sp>
        <p:nvSpPr>
          <p:cNvPr id="24" name="四角形: 角を丸くする 23">
            <a:extLst>
              <a:ext uri="{FF2B5EF4-FFF2-40B4-BE49-F238E27FC236}">
                <a16:creationId xmlns:a16="http://schemas.microsoft.com/office/drawing/2014/main" id="{540FAFC5-55BA-42B2-B901-15D40F3756B8}"/>
              </a:ext>
            </a:extLst>
          </p:cNvPr>
          <p:cNvSpPr/>
          <p:nvPr/>
        </p:nvSpPr>
        <p:spPr bwMode="auto">
          <a:xfrm>
            <a:off x="4869504" y="4864758"/>
            <a:ext cx="2151347" cy="1484585"/>
          </a:xfrm>
          <a:prstGeom prst="roundRect">
            <a:avLst>
              <a:gd name="adj" fmla="val 5515"/>
            </a:avLst>
          </a:prstGeom>
          <a:solidFill>
            <a:srgbClr val="EBFCFF"/>
          </a:solidFill>
          <a:ln w="19050" algn="ctr">
            <a:solidFill>
              <a:srgbClr val="00879E"/>
            </a:solidFill>
            <a:prstDash val="solid"/>
            <a:round/>
            <a:headEnd/>
            <a:tailEnd/>
          </a:ln>
          <a:effectLst/>
        </p:spPr>
        <p:txBody>
          <a:bodyPr wrap="none" tIns="252000" rtlCol="0" anchor="ctr"/>
          <a:lstStyle/>
          <a:p>
            <a:pPr algn="ctr"/>
            <a:endParaRPr kumimoji="1" lang="ja-JP" altLang="en-US" sz="1600" b="1" spc="600" dirty="0">
              <a:solidFill>
                <a:schemeClr val="tx1">
                  <a:lumMod val="75000"/>
                  <a:lumOff val="25000"/>
                </a:schemeClr>
              </a:solidFill>
              <a:latin typeface="+mn-ea"/>
            </a:endParaRPr>
          </a:p>
        </p:txBody>
      </p:sp>
      <p:sp>
        <p:nvSpPr>
          <p:cNvPr id="25" name="テキスト ボックス 24">
            <a:extLst>
              <a:ext uri="{FF2B5EF4-FFF2-40B4-BE49-F238E27FC236}">
                <a16:creationId xmlns:a16="http://schemas.microsoft.com/office/drawing/2014/main" id="{1D1CE525-88E8-4452-98A5-867DD73BC23E}"/>
              </a:ext>
            </a:extLst>
          </p:cNvPr>
          <p:cNvSpPr txBox="1"/>
          <p:nvPr/>
        </p:nvSpPr>
        <p:spPr>
          <a:xfrm>
            <a:off x="5048538" y="5445140"/>
            <a:ext cx="1793277" cy="338554"/>
          </a:xfrm>
          <a:prstGeom prst="rect">
            <a:avLst/>
          </a:prstGeom>
          <a:noFill/>
        </p:spPr>
        <p:txBody>
          <a:bodyPr wrap="square">
            <a:spAutoFit/>
          </a:bodyPr>
          <a:lstStyle/>
          <a:p>
            <a:pPr algn="ctr"/>
            <a:r>
              <a:rPr lang="en-US" altLang="ja-JP" sz="1600" b="1" dirty="0">
                <a:solidFill>
                  <a:schemeClr val="tx2">
                    <a:lumMod val="75000"/>
                    <a:lumOff val="25000"/>
                  </a:schemeClr>
                </a:solidFill>
              </a:rPr>
              <a:t>Keras</a:t>
            </a:r>
            <a:endParaRPr lang="ja-JP" altLang="en-US" sz="1600" b="1" dirty="0">
              <a:solidFill>
                <a:schemeClr val="tx2">
                  <a:lumMod val="75000"/>
                  <a:lumOff val="25000"/>
                </a:schemeClr>
              </a:solidFill>
            </a:endParaRPr>
          </a:p>
        </p:txBody>
      </p:sp>
      <p:sp>
        <p:nvSpPr>
          <p:cNvPr id="27" name="テキスト ボックス 26">
            <a:extLst>
              <a:ext uri="{FF2B5EF4-FFF2-40B4-BE49-F238E27FC236}">
                <a16:creationId xmlns:a16="http://schemas.microsoft.com/office/drawing/2014/main" id="{85543602-3113-458A-8BD4-E30909D8D222}"/>
              </a:ext>
            </a:extLst>
          </p:cNvPr>
          <p:cNvSpPr txBox="1"/>
          <p:nvPr/>
        </p:nvSpPr>
        <p:spPr>
          <a:xfrm>
            <a:off x="8343868" y="5191551"/>
            <a:ext cx="1793277" cy="830997"/>
          </a:xfrm>
          <a:prstGeom prst="rect">
            <a:avLst/>
          </a:prstGeom>
          <a:noFill/>
        </p:spPr>
        <p:txBody>
          <a:bodyPr wrap="square">
            <a:spAutoFit/>
          </a:bodyPr>
          <a:lstStyle/>
          <a:p>
            <a:pPr algn="ctr"/>
            <a:r>
              <a:rPr lang="en-US" altLang="ja-JP" sz="1600" b="1" dirty="0">
                <a:solidFill>
                  <a:schemeClr val="tx2">
                    <a:lumMod val="75000"/>
                    <a:lumOff val="25000"/>
                  </a:schemeClr>
                </a:solidFill>
              </a:rPr>
              <a:t>TensorFlow</a:t>
            </a:r>
          </a:p>
          <a:p>
            <a:pPr algn="ctr"/>
            <a:r>
              <a:rPr lang="en-US" altLang="ja-JP" sz="1600" b="1" dirty="0">
                <a:solidFill>
                  <a:schemeClr val="tx2">
                    <a:lumMod val="75000"/>
                    <a:lumOff val="25000"/>
                  </a:schemeClr>
                </a:solidFill>
              </a:rPr>
              <a:t>CNTK</a:t>
            </a:r>
          </a:p>
          <a:p>
            <a:pPr algn="ctr"/>
            <a:r>
              <a:rPr lang="en-US" altLang="ja-JP" sz="1600" b="1" dirty="0">
                <a:solidFill>
                  <a:schemeClr val="tx2">
                    <a:lumMod val="75000"/>
                    <a:lumOff val="25000"/>
                  </a:schemeClr>
                </a:solidFill>
              </a:rPr>
              <a:t>Theano </a:t>
            </a:r>
            <a:r>
              <a:rPr lang="ja-JP" altLang="en-US" sz="1600" b="1" dirty="0">
                <a:solidFill>
                  <a:schemeClr val="tx2">
                    <a:lumMod val="75000"/>
                    <a:lumOff val="25000"/>
                  </a:schemeClr>
                </a:solidFill>
              </a:rPr>
              <a:t>など</a:t>
            </a:r>
          </a:p>
        </p:txBody>
      </p:sp>
      <p:cxnSp>
        <p:nvCxnSpPr>
          <p:cNvPr id="6" name="直線矢印コネクタ 5">
            <a:extLst>
              <a:ext uri="{FF2B5EF4-FFF2-40B4-BE49-F238E27FC236}">
                <a16:creationId xmlns:a16="http://schemas.microsoft.com/office/drawing/2014/main" id="{5355E8B9-7801-4439-8695-2423DEE61D1F}"/>
              </a:ext>
            </a:extLst>
          </p:cNvPr>
          <p:cNvCxnSpPr>
            <a:cxnSpLocks/>
          </p:cNvCxnSpPr>
          <p:nvPr/>
        </p:nvCxnSpPr>
        <p:spPr>
          <a:xfrm>
            <a:off x="3667025" y="5415548"/>
            <a:ext cx="1017580"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8D0E0B03-3682-46D8-AE8B-45E1062B4E28}"/>
              </a:ext>
            </a:extLst>
          </p:cNvPr>
          <p:cNvCxnSpPr>
            <a:cxnSpLocks/>
          </p:cNvCxnSpPr>
          <p:nvPr/>
        </p:nvCxnSpPr>
        <p:spPr>
          <a:xfrm flipH="1">
            <a:off x="3667026" y="5702547"/>
            <a:ext cx="1017579"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9" name="テキスト ボックス 28">
            <a:extLst>
              <a:ext uri="{FF2B5EF4-FFF2-40B4-BE49-F238E27FC236}">
                <a16:creationId xmlns:a16="http://schemas.microsoft.com/office/drawing/2014/main" id="{80E0C2CA-2280-442C-AB5A-8EF2D6529D75}"/>
              </a:ext>
            </a:extLst>
          </p:cNvPr>
          <p:cNvSpPr txBox="1"/>
          <p:nvPr/>
        </p:nvSpPr>
        <p:spPr>
          <a:xfrm>
            <a:off x="3535566" y="4893284"/>
            <a:ext cx="1318725" cy="338554"/>
          </a:xfrm>
          <a:prstGeom prst="rect">
            <a:avLst/>
          </a:prstGeom>
          <a:noFill/>
        </p:spPr>
        <p:txBody>
          <a:bodyPr wrap="square">
            <a:spAutoFit/>
          </a:bodyPr>
          <a:lstStyle/>
          <a:p>
            <a:pPr algn="ctr"/>
            <a:r>
              <a:rPr lang="en-US" altLang="ja-JP" sz="1600" b="1" dirty="0">
                <a:solidFill>
                  <a:schemeClr val="tx2">
                    <a:lumMod val="75000"/>
                    <a:lumOff val="25000"/>
                  </a:schemeClr>
                </a:solidFill>
              </a:rPr>
              <a:t>model.fit()</a:t>
            </a:r>
            <a:endParaRPr lang="ja-JP" altLang="en-US" sz="1600" b="1" dirty="0">
              <a:solidFill>
                <a:schemeClr val="tx2">
                  <a:lumMod val="75000"/>
                  <a:lumOff val="25000"/>
                </a:schemeClr>
              </a:solidFill>
            </a:endParaRPr>
          </a:p>
        </p:txBody>
      </p:sp>
      <p:cxnSp>
        <p:nvCxnSpPr>
          <p:cNvPr id="30" name="直線矢印コネクタ 29">
            <a:extLst>
              <a:ext uri="{FF2B5EF4-FFF2-40B4-BE49-F238E27FC236}">
                <a16:creationId xmlns:a16="http://schemas.microsoft.com/office/drawing/2014/main" id="{9116616A-06DC-4FD3-99D7-714C2B56D746}"/>
              </a:ext>
            </a:extLst>
          </p:cNvPr>
          <p:cNvCxnSpPr/>
          <p:nvPr/>
        </p:nvCxnSpPr>
        <p:spPr>
          <a:xfrm>
            <a:off x="7165948" y="5121943"/>
            <a:ext cx="716437"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1" name="直線矢印コネクタ 30">
            <a:extLst>
              <a:ext uri="{FF2B5EF4-FFF2-40B4-BE49-F238E27FC236}">
                <a16:creationId xmlns:a16="http://schemas.microsoft.com/office/drawing/2014/main" id="{692CED6A-CF77-4F5B-9137-86B73E4FC8EE}"/>
              </a:ext>
            </a:extLst>
          </p:cNvPr>
          <p:cNvCxnSpPr>
            <a:cxnSpLocks/>
          </p:cNvCxnSpPr>
          <p:nvPr/>
        </p:nvCxnSpPr>
        <p:spPr>
          <a:xfrm flipH="1">
            <a:off x="7165948" y="5328147"/>
            <a:ext cx="716437"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4" name="直線矢印コネクタ 33">
            <a:extLst>
              <a:ext uri="{FF2B5EF4-FFF2-40B4-BE49-F238E27FC236}">
                <a16:creationId xmlns:a16="http://schemas.microsoft.com/office/drawing/2014/main" id="{FB76C93D-F91A-47E9-8469-D082702E20AD}"/>
              </a:ext>
            </a:extLst>
          </p:cNvPr>
          <p:cNvCxnSpPr/>
          <p:nvPr/>
        </p:nvCxnSpPr>
        <p:spPr>
          <a:xfrm>
            <a:off x="7165948" y="5568196"/>
            <a:ext cx="716437"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5" name="直線矢印コネクタ 34">
            <a:extLst>
              <a:ext uri="{FF2B5EF4-FFF2-40B4-BE49-F238E27FC236}">
                <a16:creationId xmlns:a16="http://schemas.microsoft.com/office/drawing/2014/main" id="{73E61BFD-BBB6-4FAB-8BD3-F6351B7A6734}"/>
              </a:ext>
            </a:extLst>
          </p:cNvPr>
          <p:cNvCxnSpPr>
            <a:cxnSpLocks/>
          </p:cNvCxnSpPr>
          <p:nvPr/>
        </p:nvCxnSpPr>
        <p:spPr>
          <a:xfrm flipH="1">
            <a:off x="7165948" y="5774400"/>
            <a:ext cx="716437"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6" name="直線矢印コネクタ 35">
            <a:extLst>
              <a:ext uri="{FF2B5EF4-FFF2-40B4-BE49-F238E27FC236}">
                <a16:creationId xmlns:a16="http://schemas.microsoft.com/office/drawing/2014/main" id="{DFF0CA75-FFAF-4056-A20C-CBBCEF242B72}"/>
              </a:ext>
            </a:extLst>
          </p:cNvPr>
          <p:cNvCxnSpPr/>
          <p:nvPr/>
        </p:nvCxnSpPr>
        <p:spPr>
          <a:xfrm>
            <a:off x="7165948" y="5965693"/>
            <a:ext cx="716437"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7" name="直線矢印コネクタ 36">
            <a:extLst>
              <a:ext uri="{FF2B5EF4-FFF2-40B4-BE49-F238E27FC236}">
                <a16:creationId xmlns:a16="http://schemas.microsoft.com/office/drawing/2014/main" id="{9EB9A63E-ED24-43C5-9458-1EAB2428F24B}"/>
              </a:ext>
            </a:extLst>
          </p:cNvPr>
          <p:cNvCxnSpPr>
            <a:cxnSpLocks/>
          </p:cNvCxnSpPr>
          <p:nvPr/>
        </p:nvCxnSpPr>
        <p:spPr>
          <a:xfrm flipH="1">
            <a:off x="7165948" y="6171897"/>
            <a:ext cx="716437" cy="0"/>
          </a:xfrm>
          <a:prstGeom prst="straightConnector1">
            <a:avLst/>
          </a:prstGeom>
          <a:ln w="47625">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8" name="テキスト ボックス 37">
            <a:extLst>
              <a:ext uri="{FF2B5EF4-FFF2-40B4-BE49-F238E27FC236}">
                <a16:creationId xmlns:a16="http://schemas.microsoft.com/office/drawing/2014/main" id="{7A4558EF-E2FD-40B0-8E93-57C33AE8C795}"/>
              </a:ext>
            </a:extLst>
          </p:cNvPr>
          <p:cNvSpPr txBox="1"/>
          <p:nvPr/>
        </p:nvSpPr>
        <p:spPr>
          <a:xfrm>
            <a:off x="8574422" y="3633525"/>
            <a:ext cx="2789045" cy="954107"/>
          </a:xfrm>
          <a:prstGeom prst="rect">
            <a:avLst/>
          </a:prstGeom>
          <a:noFill/>
        </p:spPr>
        <p:txBody>
          <a:bodyPr wrap="square">
            <a:spAutoFit/>
          </a:bodyPr>
          <a:lstStyle/>
          <a:p>
            <a:r>
              <a:rPr lang="ja-JP" altLang="en-US" sz="1400" b="1" dirty="0">
                <a:solidFill>
                  <a:schemeClr val="bg1"/>
                </a:solidFill>
              </a:rPr>
              <a:t>単体で使うと多くのプログラミングが必要。デバッグも難しい（自分で細かな動作を決められるメリットもある）。</a:t>
            </a:r>
          </a:p>
        </p:txBody>
      </p:sp>
      <p:sp>
        <p:nvSpPr>
          <p:cNvPr id="39" name="吹き出し: 四角形 38">
            <a:extLst>
              <a:ext uri="{FF2B5EF4-FFF2-40B4-BE49-F238E27FC236}">
                <a16:creationId xmlns:a16="http://schemas.microsoft.com/office/drawing/2014/main" id="{36EAD82E-E57C-4261-9B39-9C9E6BF325BA}"/>
              </a:ext>
            </a:extLst>
          </p:cNvPr>
          <p:cNvSpPr/>
          <p:nvPr/>
        </p:nvSpPr>
        <p:spPr>
          <a:xfrm>
            <a:off x="4869504" y="3572522"/>
            <a:ext cx="2941113" cy="1144032"/>
          </a:xfrm>
          <a:prstGeom prst="wedgeRectCallout">
            <a:avLst>
              <a:gd name="adj1" fmla="val -6730"/>
              <a:gd name="adj2" fmla="val 7530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40" name="テキスト ボックス 39">
            <a:extLst>
              <a:ext uri="{FF2B5EF4-FFF2-40B4-BE49-F238E27FC236}">
                <a16:creationId xmlns:a16="http://schemas.microsoft.com/office/drawing/2014/main" id="{FF99589C-2047-4E64-B175-44623443D9EC}"/>
              </a:ext>
            </a:extLst>
          </p:cNvPr>
          <p:cNvSpPr txBox="1"/>
          <p:nvPr/>
        </p:nvSpPr>
        <p:spPr>
          <a:xfrm>
            <a:off x="4940942" y="3624333"/>
            <a:ext cx="2789045" cy="954107"/>
          </a:xfrm>
          <a:prstGeom prst="rect">
            <a:avLst/>
          </a:prstGeom>
          <a:noFill/>
        </p:spPr>
        <p:txBody>
          <a:bodyPr wrap="square">
            <a:spAutoFit/>
          </a:bodyPr>
          <a:lstStyle/>
          <a:p>
            <a:r>
              <a:rPr lang="en-US" altLang="ja-JP" sz="1400" b="1" dirty="0">
                <a:solidFill>
                  <a:schemeClr val="bg1"/>
                </a:solidFill>
              </a:rPr>
              <a:t>Keras</a:t>
            </a:r>
            <a:r>
              <a:rPr lang="ja-JP" altLang="en-US" sz="1400" b="1" dirty="0">
                <a:solidFill>
                  <a:schemeClr val="bg1"/>
                </a:solidFill>
              </a:rPr>
              <a:t>を使うことで、統一したプログラミングが可能。</a:t>
            </a:r>
            <a:endParaRPr lang="en-US" altLang="ja-JP" sz="1400" b="1" dirty="0">
              <a:solidFill>
                <a:schemeClr val="bg1"/>
              </a:solidFill>
            </a:endParaRPr>
          </a:p>
          <a:p>
            <a:r>
              <a:rPr lang="ja-JP" altLang="en-US" sz="1400" b="1" dirty="0">
                <a:solidFill>
                  <a:schemeClr val="bg1"/>
                </a:solidFill>
              </a:rPr>
              <a:t>汎用的な機能を自分でプログラミングする必要がない。</a:t>
            </a:r>
          </a:p>
        </p:txBody>
      </p:sp>
      <p:pic>
        <p:nvPicPr>
          <p:cNvPr id="42" name="図 41">
            <a:extLst>
              <a:ext uri="{FF2B5EF4-FFF2-40B4-BE49-F238E27FC236}">
                <a16:creationId xmlns:a16="http://schemas.microsoft.com/office/drawing/2014/main" id="{A4FD4AB0-CFA0-4E10-A2ED-3ECC37C0DE46}"/>
              </a:ext>
            </a:extLst>
          </p:cNvPr>
          <p:cNvPicPr>
            <a:picLocks noChangeAspect="1"/>
          </p:cNvPicPr>
          <p:nvPr/>
        </p:nvPicPr>
        <p:blipFill>
          <a:blip r:embed="rId3"/>
          <a:stretch>
            <a:fillRect/>
          </a:stretch>
        </p:blipFill>
        <p:spPr>
          <a:xfrm>
            <a:off x="4646782" y="5834086"/>
            <a:ext cx="820763" cy="825507"/>
          </a:xfrm>
          <a:prstGeom prst="rect">
            <a:avLst/>
          </a:prstGeom>
        </p:spPr>
      </p:pic>
    </p:spTree>
    <p:extLst>
      <p:ext uri="{BB962C8B-B14F-4D97-AF65-F5344CB8AC3E}">
        <p14:creationId xmlns:p14="http://schemas.microsoft.com/office/powerpoint/2010/main" val="227316443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262</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rgbClr val="BFBFBF"/>
                </a:solidFill>
              </a:rPr>
              <a:t>6-1.</a:t>
            </a:r>
            <a:r>
              <a:rPr kumimoji="1" lang="ja-JP" altLang="en-US" sz="1600" b="1" spc="300" dirty="0">
                <a:solidFill>
                  <a:srgbClr val="BFBFBF"/>
                </a:solidFill>
              </a:rPr>
              <a:t>ディープラーニングの基礎</a:t>
            </a:r>
            <a:endParaRPr kumimoji="1" lang="en-US" altLang="ja-JP" sz="1600" b="1" spc="300" dirty="0">
              <a:solidFill>
                <a:srgbClr val="BFBFBF"/>
              </a:solidFill>
            </a:endParaRPr>
          </a:p>
          <a:p>
            <a:pPr algn="l">
              <a:lnSpc>
                <a:spcPct val="150000"/>
              </a:lnSpc>
            </a:pPr>
            <a:r>
              <a:rPr lang="en-US" altLang="ja-JP" sz="1600" b="1" spc="300" dirty="0">
                <a:solidFill>
                  <a:srgbClr val="BFBFBF"/>
                </a:solidFill>
              </a:rPr>
              <a:t>6-2.TensorFlow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p>
          <a:p>
            <a:pPr algn="l">
              <a:lnSpc>
                <a:spcPct val="150000"/>
              </a:lnSpc>
            </a:pPr>
            <a:r>
              <a:rPr lang="en-US" altLang="ja-JP" sz="1600" b="1" spc="300" dirty="0">
                <a:solidFill>
                  <a:schemeClr val="tx1">
                    <a:lumMod val="75000"/>
                    <a:lumOff val="25000"/>
                  </a:schemeClr>
                </a:solidFill>
              </a:rPr>
              <a:t>6-3.TensorFlow</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Keras</a:t>
            </a:r>
            <a:r>
              <a:rPr lang="ja-JP" altLang="en-US" sz="1600" b="1" spc="300" dirty="0">
                <a:solidFill>
                  <a:schemeClr val="tx1">
                    <a:lumMod val="75000"/>
                    <a:lumOff val="25000"/>
                  </a:schemeClr>
                </a:solidFill>
              </a:rPr>
              <a:t>によるディープラーニングの実装</a:t>
            </a:r>
            <a:endParaRPr lang="en-US" altLang="ja-JP" sz="1600" b="1" spc="300" dirty="0">
              <a:solidFill>
                <a:schemeClr val="tx1">
                  <a:lumMod val="75000"/>
                  <a:lumOff val="25000"/>
                </a:schemeClr>
              </a:solidFill>
            </a:endParaRPr>
          </a:p>
          <a:p>
            <a:pPr algn="l">
              <a:lnSpc>
                <a:spcPct val="150000"/>
              </a:lnSpc>
            </a:pPr>
            <a:r>
              <a:rPr lang="en-US" altLang="ja-JP" sz="1600" b="1" spc="300" dirty="0">
                <a:solidFill>
                  <a:srgbClr val="BFBFBF"/>
                </a:solidFill>
              </a:rPr>
              <a:t>6-4.</a:t>
            </a:r>
            <a:r>
              <a:rPr lang="ja-JP" altLang="en-US" sz="1600" b="1" spc="300" dirty="0">
                <a:solidFill>
                  <a:srgbClr val="BFBFBF"/>
                </a:solidFill>
              </a:rPr>
              <a:t>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6-5.TensorFlow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6-6.</a:t>
            </a:r>
            <a:r>
              <a:rPr lang="ja-JP" altLang="en-US" sz="1600" b="1" spc="300" dirty="0">
                <a:solidFill>
                  <a:srgbClr val="BFBFBF"/>
                </a:solidFill>
              </a:rPr>
              <a:t>演習：</a:t>
            </a:r>
            <a:r>
              <a:rPr lang="en-US" altLang="ja-JP" sz="1600" b="1" spc="300" dirty="0">
                <a:solidFill>
                  <a:srgbClr val="BFBFBF"/>
                </a:solidFill>
              </a:rPr>
              <a:t>TensorFlow /</a:t>
            </a:r>
            <a:r>
              <a:rPr lang="en-US" altLang="ja-JP" sz="1600" b="1" spc="300" dirty="0" err="1">
                <a:solidFill>
                  <a:srgbClr val="BFBFBF"/>
                </a:solidFill>
              </a:rPr>
              <a:t>Keras</a:t>
            </a:r>
            <a:endParaRPr lang="en-US" altLang="ja-JP" sz="1600" b="1" spc="300" dirty="0">
              <a:solidFill>
                <a:srgbClr val="BFBFBF"/>
              </a:solidFill>
            </a:endParaRPr>
          </a:p>
          <a:p>
            <a:pPr algn="l">
              <a:lnSpc>
                <a:spcPct val="150000"/>
              </a:lnSpc>
            </a:pPr>
            <a:r>
              <a:rPr lang="en-US" altLang="ja-JP" sz="1600" b="1" spc="300" dirty="0">
                <a:solidFill>
                  <a:srgbClr val="BFBFBF"/>
                </a:solidFill>
              </a:rPr>
              <a:t>6-7.</a:t>
            </a:r>
            <a:r>
              <a:rPr lang="ja-JP" altLang="en-US" sz="1600" b="1" spc="300" dirty="0">
                <a:solidFill>
                  <a:srgbClr val="BFBFBF"/>
                </a:solidFill>
              </a:rPr>
              <a:t>ワーク：構造化データへの機械学習の適用</a:t>
            </a:r>
            <a:endParaRPr lang="en-US" altLang="ja-JP" sz="1600" b="1" spc="300" dirty="0">
              <a:solidFill>
                <a:srgbClr val="BFBFBF"/>
              </a:solidFill>
            </a:endParaRPr>
          </a:p>
          <a:p>
            <a:pPr algn="l">
              <a:lnSpc>
                <a:spcPct val="150000"/>
              </a:lnSpc>
            </a:pPr>
            <a:r>
              <a:rPr lang="en-US" altLang="ja-JP" sz="1600" b="1" spc="300" dirty="0">
                <a:solidFill>
                  <a:srgbClr val="BFBFBF"/>
                </a:solidFill>
              </a:rPr>
              <a:t>6-8.</a:t>
            </a:r>
            <a:r>
              <a:rPr lang="ja-JP" altLang="en-US" sz="1600" b="1" spc="300" dirty="0">
                <a:solidFill>
                  <a:srgbClr val="BFBFBF"/>
                </a:solidFill>
              </a:rPr>
              <a:t>構造化データへの機械学習の活用例</a:t>
            </a:r>
            <a:endParaRPr lang="en-US" altLang="ja-JP" sz="1600" b="1" spc="300" dirty="0">
              <a:solidFill>
                <a:srgbClr val="BFBFBF"/>
              </a:solidFill>
            </a:endParaRPr>
          </a:p>
        </p:txBody>
      </p:sp>
    </p:spTree>
    <p:extLst>
      <p:ext uri="{BB962C8B-B14F-4D97-AF65-F5344CB8AC3E}">
        <p14:creationId xmlns:p14="http://schemas.microsoft.com/office/powerpoint/2010/main" val="86451585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6-3-1.TensorFlow / </a:t>
            </a:r>
            <a:r>
              <a:rPr kumimoji="1" lang="en-US" altLang="ja-JP" dirty="0" err="1"/>
              <a:t>Keras</a:t>
            </a:r>
            <a:r>
              <a:rPr lang="ja-JP" altLang="en-US" dirty="0"/>
              <a:t>ハンズオン</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263</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6-1_TensorFlow/Keras</a:t>
            </a:r>
            <a:r>
              <a:rPr lang="ja-JP" altLang="en-US" dirty="0"/>
              <a:t>による自動車の燃費予測</a:t>
            </a:r>
            <a:r>
              <a:rPr lang="en-US" altLang="ja-JP" dirty="0"/>
              <a:t>.ipynb</a:t>
            </a:r>
            <a:r>
              <a:rPr lang="ja-JP" altLang="en-US"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TensorFlow/Keras</a:t>
            </a:r>
            <a:r>
              <a:rPr lang="ja-JP" altLang="en-US" sz="2000" b="1" dirty="0">
                <a:solidFill>
                  <a:srgbClr val="F36C37"/>
                </a:solidFill>
              </a:rPr>
              <a:t>のプログラムを実行してみます。</a:t>
            </a:r>
            <a:br>
              <a:rPr lang="en-US" altLang="ja-JP" sz="2000" b="1" dirty="0">
                <a:solidFill>
                  <a:srgbClr val="F36C37"/>
                </a:solidFill>
              </a:rPr>
            </a:br>
            <a:r>
              <a:rPr lang="ja-JP" altLang="en-US" sz="2000" b="1" dirty="0">
                <a:solidFill>
                  <a:srgbClr val="F36C37"/>
                </a:solidFill>
              </a:rPr>
              <a:t>このプログラムでは、</a:t>
            </a:r>
            <a:r>
              <a:rPr lang="en-US" altLang="ja-JP" sz="2000" b="1" dirty="0">
                <a:solidFill>
                  <a:srgbClr val="F36C37"/>
                </a:solidFill>
              </a:rPr>
              <a:t>1970</a:t>
            </a:r>
            <a:r>
              <a:rPr lang="ja-JP" altLang="en-US" sz="2000" b="1" dirty="0">
                <a:solidFill>
                  <a:srgbClr val="F36C37"/>
                </a:solidFill>
              </a:rPr>
              <a:t>年代後半から</a:t>
            </a:r>
            <a:r>
              <a:rPr lang="en-US" altLang="ja-JP" sz="2000" b="1" dirty="0">
                <a:solidFill>
                  <a:srgbClr val="F36C37"/>
                </a:solidFill>
              </a:rPr>
              <a:t>1980</a:t>
            </a:r>
            <a:r>
              <a:rPr lang="ja-JP" altLang="en-US" sz="2000" b="1" dirty="0">
                <a:solidFill>
                  <a:srgbClr val="F36C37"/>
                </a:solidFill>
              </a:rPr>
              <a:t>年台初めの自動車の情報から、</a:t>
            </a:r>
            <a:br>
              <a:rPr lang="en-US" altLang="ja-JP" sz="2000" b="1" dirty="0">
                <a:solidFill>
                  <a:srgbClr val="F36C37"/>
                </a:solidFill>
              </a:rPr>
            </a:br>
            <a:r>
              <a:rPr lang="ja-JP" altLang="en-US" sz="2000" b="1" dirty="0">
                <a:solidFill>
                  <a:srgbClr val="F36C37"/>
                </a:solidFill>
              </a:rPr>
              <a:t>燃費</a:t>
            </a:r>
            <a:r>
              <a:rPr lang="en-US" altLang="ja-JP" sz="2000" b="1" dirty="0">
                <a:solidFill>
                  <a:srgbClr val="F36C37"/>
                </a:solidFill>
              </a:rPr>
              <a:t>(1</a:t>
            </a:r>
            <a:r>
              <a:rPr lang="ja-JP" altLang="en-US" sz="2000" b="1" dirty="0">
                <a:solidFill>
                  <a:srgbClr val="F36C37"/>
                </a:solidFill>
              </a:rPr>
              <a:t>ガロンのガソリンでどれだけ走れるか</a:t>
            </a:r>
            <a:r>
              <a:rPr lang="en-US" altLang="ja-JP" sz="2000" b="1" dirty="0">
                <a:solidFill>
                  <a:srgbClr val="F36C37"/>
                </a:solidFill>
              </a:rPr>
              <a:t>)</a:t>
            </a:r>
            <a:r>
              <a:rPr lang="ja-JP" altLang="en-US" sz="2000" b="1" dirty="0">
                <a:solidFill>
                  <a:srgbClr val="F36C37"/>
                </a:solidFill>
              </a:rPr>
              <a:t>を予測するモデルを</a:t>
            </a:r>
            <a:br>
              <a:rPr lang="en-US" altLang="ja-JP" sz="2000" b="1" dirty="0">
                <a:solidFill>
                  <a:srgbClr val="F36C37"/>
                </a:solidFill>
              </a:rPr>
            </a:br>
            <a:r>
              <a:rPr lang="en-US" altLang="ja-JP" sz="2000" b="1" dirty="0">
                <a:solidFill>
                  <a:srgbClr val="F36C37"/>
                </a:solidFill>
              </a:rPr>
              <a:t>TensorFlow/Keras</a:t>
            </a:r>
            <a:r>
              <a:rPr lang="ja-JP" altLang="en-US" sz="2000" b="1" dirty="0">
                <a:solidFill>
                  <a:srgbClr val="F36C37"/>
                </a:solidFill>
              </a:rPr>
              <a:t>で作成します。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まずは基本的なニューラルネットワークを実装してみましょう。</a:t>
            </a:r>
            <a:endParaRPr lang="en-US" altLang="ja-JP" sz="2000" b="1" dirty="0">
              <a:solidFill>
                <a:srgbClr val="F36C37"/>
              </a:solidFill>
            </a:endParaRPr>
          </a:p>
        </p:txBody>
      </p:sp>
      <p:sp>
        <p:nvSpPr>
          <p:cNvPr id="14" name="テキスト ボックス 13">
            <a:extLst>
              <a:ext uri="{FF2B5EF4-FFF2-40B4-BE49-F238E27FC236}">
                <a16:creationId xmlns:a16="http://schemas.microsoft.com/office/drawing/2014/main" id="{25AC3362-16B1-466B-8B84-D3D294A809B0}"/>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a:t>
            </a:r>
            <a:r>
              <a:rPr lang="en-US" altLang="ja-JP" sz="1400" dirty="0">
                <a:solidFill>
                  <a:srgbClr val="F36C37"/>
                </a:solidFill>
              </a:rPr>
              <a:t>6</a:t>
            </a:r>
            <a:r>
              <a:rPr lang="ja-JP" altLang="en-US" sz="1400" dirty="0">
                <a:solidFill>
                  <a:srgbClr val="F36C37"/>
                </a:solidFill>
              </a:rPr>
              <a:t>章</a:t>
            </a:r>
            <a:r>
              <a:rPr lang="en-US" altLang="ja-JP" sz="1400" dirty="0">
                <a:solidFill>
                  <a:srgbClr val="F36C37"/>
                </a:solidFill>
              </a:rPr>
              <a:t>7</a:t>
            </a:r>
            <a:r>
              <a:rPr lang="ja-JP" altLang="en-US" sz="1400" dirty="0">
                <a:solidFill>
                  <a:srgbClr val="F36C37"/>
                </a:solidFill>
              </a:rPr>
              <a:t>章のプログラムはコアとなる部分をテキストの説明部分に掲載しているため、ダイジェスト版はありません。</a:t>
            </a:r>
          </a:p>
        </p:txBody>
      </p:sp>
    </p:spTree>
    <p:extLst>
      <p:ext uri="{BB962C8B-B14F-4D97-AF65-F5344CB8AC3E}">
        <p14:creationId xmlns:p14="http://schemas.microsoft.com/office/powerpoint/2010/main" val="311537649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6-3-2.</a:t>
            </a:r>
            <a:r>
              <a:rPr lang="en-US" altLang="ja-JP" dirty="0"/>
              <a:t>Keras</a:t>
            </a:r>
            <a:r>
              <a:rPr lang="ja-JP" altLang="en-US" dirty="0"/>
              <a:t>でニューラルネットワークモデルを定義する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264</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1027523"/>
            <a:ext cx="10658473" cy="537326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n-ea"/>
              </a:rPr>
              <a:t>#</a:t>
            </a:r>
            <a:r>
              <a:rPr lang="ja-JP" altLang="en-US" sz="1400" dirty="0">
                <a:solidFill>
                  <a:srgbClr val="00879E"/>
                </a:solidFill>
                <a:latin typeface="+mn-ea"/>
              </a:rPr>
              <a:t> ライブラリをインポート</a:t>
            </a:r>
            <a:endParaRPr lang="en-US" altLang="ja-JP" sz="1400" b="0" dirty="0">
              <a:solidFill>
                <a:srgbClr val="AF00DB"/>
              </a:solidFill>
              <a:effectLst/>
              <a:latin typeface="+mn-ea"/>
            </a:endParaRPr>
          </a:p>
          <a:p>
            <a:r>
              <a:rPr lang="en-US" altLang="ja-JP" sz="1400" b="0" dirty="0">
                <a:solidFill>
                  <a:srgbClr val="AF00DB"/>
                </a:solidFill>
                <a:effectLst/>
                <a:latin typeface="+mn-ea"/>
              </a:rPr>
              <a:t>from</a:t>
            </a:r>
            <a:r>
              <a:rPr lang="en-US" altLang="ja-JP" sz="1400" b="0" dirty="0">
                <a:solidFill>
                  <a:srgbClr val="000000"/>
                </a:solidFill>
                <a:effectLst/>
                <a:latin typeface="+mn-ea"/>
              </a:rPr>
              <a:t> tensorflow.keras.models </a:t>
            </a:r>
            <a:r>
              <a:rPr lang="en-US" altLang="ja-JP" sz="1400" b="0" dirty="0">
                <a:solidFill>
                  <a:srgbClr val="AF00DB"/>
                </a:solidFill>
                <a:effectLst/>
                <a:latin typeface="+mn-ea"/>
              </a:rPr>
              <a:t>import</a:t>
            </a:r>
            <a:r>
              <a:rPr lang="en-US" altLang="ja-JP" sz="1400" b="0" dirty="0">
                <a:solidFill>
                  <a:srgbClr val="000000"/>
                </a:solidFill>
                <a:effectLst/>
                <a:latin typeface="+mn-ea"/>
              </a:rPr>
              <a:t> Sequential</a:t>
            </a:r>
          </a:p>
          <a:p>
            <a:r>
              <a:rPr lang="en-US" altLang="ja-JP" sz="1400" b="0" dirty="0">
                <a:solidFill>
                  <a:srgbClr val="AF00DB"/>
                </a:solidFill>
                <a:effectLst/>
                <a:latin typeface="+mn-ea"/>
              </a:rPr>
              <a:t>from</a:t>
            </a:r>
            <a:r>
              <a:rPr lang="en-US" altLang="ja-JP" sz="1400" b="0" dirty="0">
                <a:solidFill>
                  <a:srgbClr val="000000"/>
                </a:solidFill>
                <a:effectLst/>
                <a:latin typeface="+mn-ea"/>
              </a:rPr>
              <a:t> tensorflow.keras.layers </a:t>
            </a:r>
            <a:r>
              <a:rPr lang="en-US" altLang="ja-JP" sz="1400" b="0" dirty="0">
                <a:solidFill>
                  <a:srgbClr val="AF00DB"/>
                </a:solidFill>
                <a:effectLst/>
                <a:latin typeface="+mn-ea"/>
              </a:rPr>
              <a:t>import</a:t>
            </a:r>
            <a:r>
              <a:rPr lang="en-US" altLang="ja-JP" sz="1400" b="0" dirty="0">
                <a:solidFill>
                  <a:srgbClr val="000000"/>
                </a:solidFill>
                <a:effectLst/>
                <a:latin typeface="+mn-ea"/>
              </a:rPr>
              <a:t> Dense, Activation</a:t>
            </a:r>
          </a:p>
          <a:p>
            <a:r>
              <a:rPr lang="en-US" altLang="ja-JP" sz="1400" b="0" dirty="0">
                <a:solidFill>
                  <a:srgbClr val="AF00DB"/>
                </a:solidFill>
                <a:effectLst/>
                <a:latin typeface="+mn-ea"/>
              </a:rPr>
              <a:t>from</a:t>
            </a:r>
            <a:r>
              <a:rPr lang="en-US" altLang="ja-JP" sz="1400" b="0" dirty="0">
                <a:solidFill>
                  <a:srgbClr val="000000"/>
                </a:solidFill>
                <a:effectLst/>
                <a:latin typeface="+mn-ea"/>
              </a:rPr>
              <a:t> tensorflow.keras </a:t>
            </a:r>
            <a:r>
              <a:rPr lang="en-US" altLang="ja-JP" sz="1400" b="0" dirty="0">
                <a:solidFill>
                  <a:srgbClr val="AF00DB"/>
                </a:solidFill>
                <a:effectLst/>
                <a:latin typeface="+mn-ea"/>
              </a:rPr>
              <a:t>import</a:t>
            </a:r>
            <a:r>
              <a:rPr lang="en-US" altLang="ja-JP" sz="1400" b="0" dirty="0">
                <a:solidFill>
                  <a:srgbClr val="000000"/>
                </a:solidFill>
                <a:effectLst/>
                <a:latin typeface="+mn-ea"/>
              </a:rPr>
              <a:t> optimizers</a:t>
            </a:r>
          </a:p>
          <a:p>
            <a:endParaRPr lang="en-US" altLang="ja-JP" sz="1400" dirty="0">
              <a:solidFill>
                <a:srgbClr val="00879E"/>
              </a:solidFill>
              <a:latin typeface="+mn-ea"/>
            </a:endParaRPr>
          </a:p>
          <a:p>
            <a:r>
              <a:rPr lang="en-US" altLang="ja-JP" sz="1400" b="0" dirty="0">
                <a:solidFill>
                  <a:srgbClr val="00879E"/>
                </a:solidFill>
                <a:effectLst/>
                <a:latin typeface="+mn-ea"/>
              </a:rPr>
              <a:t># </a:t>
            </a:r>
            <a:r>
              <a:rPr lang="ja-JP" altLang="en-US" sz="1400" b="0" dirty="0">
                <a:solidFill>
                  <a:srgbClr val="00879E"/>
                </a:solidFill>
                <a:effectLst/>
                <a:latin typeface="+mn-ea"/>
              </a:rPr>
              <a:t>モデルオブジェクトを用意し必要な層を追加していく</a:t>
            </a:r>
          </a:p>
          <a:p>
            <a:r>
              <a:rPr lang="en-US" altLang="ja-JP" sz="1400" b="0" dirty="0">
                <a:solidFill>
                  <a:srgbClr val="000000"/>
                </a:solidFill>
                <a:effectLst/>
                <a:latin typeface="+mn-ea"/>
              </a:rPr>
              <a:t>model = Sequential()</a:t>
            </a:r>
          </a:p>
          <a:p>
            <a:br>
              <a:rPr lang="en-US" altLang="ja-JP" sz="1400" b="0" dirty="0">
                <a:solidFill>
                  <a:srgbClr val="000000"/>
                </a:solidFill>
                <a:effectLst/>
                <a:latin typeface="+mn-ea"/>
              </a:rPr>
            </a:br>
            <a:r>
              <a:rPr lang="en-US" altLang="ja-JP" sz="1400" b="0" dirty="0">
                <a:solidFill>
                  <a:srgbClr val="00879E"/>
                </a:solidFill>
                <a:effectLst/>
                <a:latin typeface="+mn-ea"/>
              </a:rPr>
              <a:t># </a:t>
            </a:r>
            <a:r>
              <a:rPr lang="ja-JP" altLang="en-US" sz="1400" b="0" dirty="0">
                <a:solidFill>
                  <a:srgbClr val="00879E"/>
                </a:solidFill>
                <a:effectLst/>
                <a:latin typeface="+mn-ea"/>
              </a:rPr>
              <a:t>中間層</a:t>
            </a:r>
            <a:r>
              <a:rPr lang="en-US" altLang="ja-JP" sz="1400" b="0" dirty="0">
                <a:solidFill>
                  <a:srgbClr val="00879E"/>
                </a:solidFill>
                <a:effectLst/>
                <a:latin typeface="+mn-ea"/>
              </a:rPr>
              <a:t>1</a:t>
            </a:r>
            <a:r>
              <a:rPr lang="ja-JP" altLang="en-US" sz="1400" b="0" dirty="0">
                <a:solidFill>
                  <a:srgbClr val="00879E"/>
                </a:solidFill>
                <a:effectLst/>
                <a:latin typeface="+mn-ea"/>
              </a:rPr>
              <a:t>層目</a:t>
            </a:r>
          </a:p>
          <a:p>
            <a:r>
              <a:rPr lang="en-US" altLang="ja-JP" sz="1400" b="0" dirty="0">
                <a:solidFill>
                  <a:srgbClr val="000000"/>
                </a:solidFill>
                <a:effectLst/>
                <a:latin typeface="+mn-ea"/>
              </a:rPr>
              <a:t>model.add(Dense(</a:t>
            </a:r>
            <a:r>
              <a:rPr lang="en-US" altLang="ja-JP" sz="1400" b="0" dirty="0">
                <a:solidFill>
                  <a:srgbClr val="09885A"/>
                </a:solidFill>
                <a:effectLst/>
                <a:latin typeface="+mn-ea"/>
              </a:rPr>
              <a:t>3</a:t>
            </a:r>
            <a:r>
              <a:rPr lang="en-US" altLang="ja-JP" sz="1400" b="0" dirty="0">
                <a:solidFill>
                  <a:srgbClr val="000000"/>
                </a:solidFill>
                <a:effectLst/>
                <a:latin typeface="+mn-ea"/>
              </a:rPr>
              <a:t>, input_shape=(train_x.shape[</a:t>
            </a:r>
            <a:r>
              <a:rPr lang="en-US" altLang="ja-JP" sz="1400" b="0" dirty="0">
                <a:solidFill>
                  <a:srgbClr val="09885A"/>
                </a:solidFill>
                <a:effectLst/>
                <a:latin typeface="+mn-ea"/>
              </a:rPr>
              <a:t>1</a:t>
            </a:r>
            <a:r>
              <a:rPr lang="en-US" altLang="ja-JP" sz="1400" b="0" dirty="0">
                <a:solidFill>
                  <a:srgbClr val="000000"/>
                </a:solidFill>
                <a:effectLst/>
                <a:latin typeface="+mn-ea"/>
              </a:rPr>
              <a:t>],)))</a:t>
            </a:r>
          </a:p>
          <a:p>
            <a:r>
              <a:rPr lang="en-US" altLang="ja-JP" sz="1400" b="0" dirty="0">
                <a:solidFill>
                  <a:srgbClr val="000000"/>
                </a:solidFill>
                <a:effectLst/>
                <a:latin typeface="+mn-ea"/>
              </a:rPr>
              <a:t>model.add(Activation(</a:t>
            </a:r>
            <a:r>
              <a:rPr lang="en-US" altLang="ja-JP" sz="1400" b="0" dirty="0">
                <a:solidFill>
                  <a:srgbClr val="A31515"/>
                </a:solidFill>
                <a:effectLst/>
                <a:latin typeface="+mn-ea"/>
              </a:rPr>
              <a:t>'relu’</a:t>
            </a:r>
            <a:r>
              <a:rPr lang="en-US" altLang="ja-JP" sz="1400" b="0" dirty="0">
                <a:solidFill>
                  <a:srgbClr val="000000"/>
                </a:solidFill>
                <a:effectLst/>
                <a:latin typeface="+mn-ea"/>
              </a:rPr>
              <a:t>))</a:t>
            </a:r>
          </a:p>
          <a:p>
            <a:endParaRPr lang="en-US" altLang="ja-JP" sz="1400" b="0" dirty="0">
              <a:solidFill>
                <a:srgbClr val="000000"/>
              </a:solidFill>
              <a:effectLst/>
              <a:latin typeface="+mn-ea"/>
            </a:endParaRPr>
          </a:p>
          <a:p>
            <a:r>
              <a:rPr lang="en-US" altLang="ja-JP" sz="1400" b="0" dirty="0">
                <a:solidFill>
                  <a:srgbClr val="00879E"/>
                </a:solidFill>
                <a:effectLst/>
                <a:latin typeface="+mn-ea"/>
              </a:rPr>
              <a:t># </a:t>
            </a:r>
            <a:r>
              <a:rPr lang="ja-JP" altLang="en-US" sz="1400" b="0" dirty="0">
                <a:solidFill>
                  <a:srgbClr val="00879E"/>
                </a:solidFill>
                <a:effectLst/>
                <a:latin typeface="+mn-ea"/>
              </a:rPr>
              <a:t>中間層</a:t>
            </a:r>
            <a:r>
              <a:rPr lang="en-US" altLang="ja-JP" sz="1400" b="0" dirty="0">
                <a:solidFill>
                  <a:srgbClr val="00879E"/>
                </a:solidFill>
                <a:effectLst/>
                <a:latin typeface="+mn-ea"/>
              </a:rPr>
              <a:t>2</a:t>
            </a:r>
            <a:r>
              <a:rPr lang="ja-JP" altLang="en-US" sz="1400" b="0" dirty="0">
                <a:solidFill>
                  <a:srgbClr val="00879E"/>
                </a:solidFill>
                <a:effectLst/>
                <a:latin typeface="+mn-ea"/>
              </a:rPr>
              <a:t>層目</a:t>
            </a:r>
          </a:p>
          <a:p>
            <a:r>
              <a:rPr lang="en-US" altLang="ja-JP" sz="1400" b="0" dirty="0">
                <a:solidFill>
                  <a:srgbClr val="000000"/>
                </a:solidFill>
                <a:effectLst/>
                <a:latin typeface="+mn-ea"/>
              </a:rPr>
              <a:t>model.add(Dense(</a:t>
            </a:r>
            <a:r>
              <a:rPr lang="en-US" altLang="ja-JP" sz="1400" b="0" dirty="0">
                <a:solidFill>
                  <a:srgbClr val="09885A"/>
                </a:solidFill>
                <a:effectLst/>
                <a:latin typeface="+mn-ea"/>
              </a:rPr>
              <a:t>3</a:t>
            </a:r>
            <a:r>
              <a:rPr lang="en-US" altLang="ja-JP" sz="1400" b="0" dirty="0">
                <a:solidFill>
                  <a:srgbClr val="000000"/>
                </a:solidFill>
                <a:effectLst/>
                <a:latin typeface="+mn-ea"/>
              </a:rPr>
              <a:t>))</a:t>
            </a:r>
          </a:p>
          <a:p>
            <a:r>
              <a:rPr lang="en-US" altLang="ja-JP" sz="1400" b="0" dirty="0">
                <a:solidFill>
                  <a:srgbClr val="000000"/>
                </a:solidFill>
                <a:effectLst/>
                <a:latin typeface="+mn-ea"/>
              </a:rPr>
              <a:t>model.add(Activation(</a:t>
            </a:r>
            <a:r>
              <a:rPr lang="en-US" altLang="ja-JP" sz="1400" b="0" dirty="0">
                <a:solidFill>
                  <a:srgbClr val="A31515"/>
                </a:solidFill>
                <a:effectLst/>
                <a:latin typeface="+mn-ea"/>
              </a:rPr>
              <a:t>'relu’</a:t>
            </a:r>
            <a:r>
              <a:rPr lang="en-US" altLang="ja-JP" sz="1400" b="0" dirty="0">
                <a:solidFill>
                  <a:srgbClr val="000000"/>
                </a:solidFill>
                <a:effectLst/>
                <a:latin typeface="+mn-ea"/>
              </a:rPr>
              <a:t>))</a:t>
            </a:r>
          </a:p>
          <a:p>
            <a:endParaRPr lang="en-US" altLang="ja-JP" sz="1400" b="0" dirty="0">
              <a:solidFill>
                <a:srgbClr val="000000"/>
              </a:solidFill>
              <a:effectLst/>
              <a:latin typeface="+mn-ea"/>
            </a:endParaRPr>
          </a:p>
          <a:p>
            <a:r>
              <a:rPr lang="en-US" altLang="ja-JP" sz="1400" b="0" dirty="0">
                <a:solidFill>
                  <a:srgbClr val="00879E"/>
                </a:solidFill>
                <a:effectLst/>
                <a:latin typeface="+mn-ea"/>
              </a:rPr>
              <a:t># </a:t>
            </a:r>
            <a:r>
              <a:rPr lang="ja-JP" altLang="en-US" sz="1400" b="0" dirty="0">
                <a:solidFill>
                  <a:srgbClr val="00879E"/>
                </a:solidFill>
                <a:effectLst/>
                <a:latin typeface="+mn-ea"/>
              </a:rPr>
              <a:t>出力層</a:t>
            </a:r>
          </a:p>
          <a:p>
            <a:r>
              <a:rPr lang="en-US" altLang="ja-JP" sz="1400" b="0" dirty="0">
                <a:solidFill>
                  <a:srgbClr val="000000"/>
                </a:solidFill>
                <a:effectLst/>
                <a:latin typeface="+mn-ea"/>
              </a:rPr>
              <a:t>model.add(Dense(</a:t>
            </a:r>
            <a:r>
              <a:rPr lang="en-US" altLang="ja-JP" sz="1400" b="0" dirty="0">
                <a:solidFill>
                  <a:srgbClr val="09885A"/>
                </a:solidFill>
                <a:effectLst/>
                <a:latin typeface="+mn-ea"/>
              </a:rPr>
              <a:t>1</a:t>
            </a:r>
            <a:r>
              <a:rPr lang="en-US" altLang="ja-JP" sz="1400" b="0" dirty="0">
                <a:solidFill>
                  <a:srgbClr val="000000"/>
                </a:solidFill>
                <a:effectLst/>
                <a:latin typeface="+mn-ea"/>
              </a:rPr>
              <a:t>)) </a:t>
            </a:r>
          </a:p>
          <a:p>
            <a:r>
              <a:rPr lang="en-US" altLang="ja-JP" sz="1400" b="0" dirty="0">
                <a:solidFill>
                  <a:srgbClr val="00879E"/>
                </a:solidFill>
                <a:effectLst/>
                <a:latin typeface="+mn-ea"/>
              </a:rPr>
              <a:t># </a:t>
            </a:r>
            <a:r>
              <a:rPr lang="ja-JP" altLang="en-US" sz="1400" b="0" dirty="0">
                <a:solidFill>
                  <a:srgbClr val="00879E"/>
                </a:solidFill>
                <a:effectLst/>
                <a:latin typeface="+mn-ea"/>
              </a:rPr>
              <a:t>ここで、出力層の活性化関数を入れる</a:t>
            </a:r>
            <a:endParaRPr lang="en-US" altLang="ja-JP" sz="1400" b="0" dirty="0">
              <a:solidFill>
                <a:srgbClr val="00879E"/>
              </a:solidFill>
              <a:effectLst/>
              <a:latin typeface="+mn-ea"/>
            </a:endParaRPr>
          </a:p>
          <a:p>
            <a:br>
              <a:rPr lang="ja-JP" altLang="en-US" sz="1400" b="0" dirty="0">
                <a:solidFill>
                  <a:srgbClr val="000000"/>
                </a:solidFill>
                <a:effectLst/>
                <a:latin typeface="+mn-ea"/>
              </a:rPr>
            </a:br>
            <a:r>
              <a:rPr lang="en-US" altLang="ja-JP" sz="1400" b="0" dirty="0">
                <a:solidFill>
                  <a:srgbClr val="00879E"/>
                </a:solidFill>
                <a:effectLst/>
                <a:latin typeface="+mn-ea"/>
              </a:rPr>
              <a:t># </a:t>
            </a:r>
            <a:r>
              <a:rPr lang="ja-JP" altLang="en-US" sz="1400" b="0" dirty="0">
                <a:solidFill>
                  <a:srgbClr val="00879E"/>
                </a:solidFill>
                <a:effectLst/>
                <a:latin typeface="+mn-ea"/>
              </a:rPr>
              <a:t>最適化手法として</a:t>
            </a:r>
            <a:r>
              <a:rPr lang="en-US" altLang="ja-JP" sz="1400" b="0" dirty="0">
                <a:solidFill>
                  <a:srgbClr val="00879E"/>
                </a:solidFill>
                <a:effectLst/>
                <a:latin typeface="+mn-ea"/>
              </a:rPr>
              <a:t>Adam</a:t>
            </a:r>
            <a:r>
              <a:rPr lang="ja-JP" altLang="en-US" sz="1400" b="0" dirty="0">
                <a:solidFill>
                  <a:srgbClr val="00879E"/>
                </a:solidFill>
                <a:effectLst/>
                <a:latin typeface="+mn-ea"/>
              </a:rPr>
              <a:t>、損失関数として平均二乗誤差を設定</a:t>
            </a:r>
          </a:p>
          <a:p>
            <a:r>
              <a:rPr lang="en-US" altLang="ja-JP" sz="1400" b="0" dirty="0">
                <a:solidFill>
                  <a:srgbClr val="000000"/>
                </a:solidFill>
                <a:effectLst/>
                <a:latin typeface="+mn-ea"/>
              </a:rPr>
              <a:t>optimizer = optimizers.Adam(learning_rate=</a:t>
            </a:r>
            <a:r>
              <a:rPr lang="en-US" altLang="ja-JP" sz="1400" b="0" dirty="0">
                <a:solidFill>
                  <a:srgbClr val="09885A"/>
                </a:solidFill>
                <a:effectLst/>
                <a:latin typeface="+mn-ea"/>
              </a:rPr>
              <a:t>0.001</a:t>
            </a:r>
            <a:r>
              <a:rPr lang="en-US" altLang="ja-JP" sz="1400" b="0" dirty="0">
                <a:solidFill>
                  <a:srgbClr val="000000"/>
                </a:solidFill>
                <a:effectLst/>
                <a:latin typeface="+mn-ea"/>
              </a:rPr>
              <a:t>)</a:t>
            </a:r>
          </a:p>
          <a:p>
            <a:r>
              <a:rPr lang="en-US" altLang="ja-JP" sz="1400" b="0" dirty="0">
                <a:solidFill>
                  <a:srgbClr val="000000"/>
                </a:solidFill>
                <a:effectLst/>
                <a:latin typeface="+mn-ea"/>
              </a:rPr>
              <a:t>model.</a:t>
            </a:r>
            <a:r>
              <a:rPr lang="en-US" altLang="ja-JP" sz="1400" b="0" dirty="0">
                <a:solidFill>
                  <a:srgbClr val="795E26"/>
                </a:solidFill>
                <a:effectLst/>
                <a:latin typeface="+mn-ea"/>
              </a:rPr>
              <a:t>compile</a:t>
            </a:r>
            <a:r>
              <a:rPr lang="en-US" altLang="ja-JP" sz="1400" b="0" dirty="0">
                <a:solidFill>
                  <a:srgbClr val="000000"/>
                </a:solidFill>
                <a:effectLst/>
                <a:latin typeface="+mn-ea"/>
              </a:rPr>
              <a:t>(optimizer=optimizer, loss=</a:t>
            </a:r>
            <a:r>
              <a:rPr lang="en-US" altLang="ja-JP" sz="1400" b="0" dirty="0">
                <a:solidFill>
                  <a:srgbClr val="A31515"/>
                </a:solidFill>
                <a:effectLst/>
                <a:latin typeface="+mn-ea"/>
              </a:rPr>
              <a:t>'mse'</a:t>
            </a:r>
            <a:r>
              <a:rPr lang="en-US" altLang="ja-JP" sz="1400" b="0" dirty="0">
                <a:solidFill>
                  <a:srgbClr val="000000"/>
                </a:solidFill>
                <a:effectLst/>
                <a:latin typeface="+mn-ea"/>
              </a:rPr>
              <a:t>)</a:t>
            </a:r>
          </a:p>
        </p:txBody>
      </p:sp>
      <p:sp>
        <p:nvSpPr>
          <p:cNvPr id="8" name="吹き出し: 線 7">
            <a:extLst>
              <a:ext uri="{FF2B5EF4-FFF2-40B4-BE49-F238E27FC236}">
                <a16:creationId xmlns:a16="http://schemas.microsoft.com/office/drawing/2014/main" id="{96C6C9AE-7FD2-4A58-B42C-4EC41151EFD1}"/>
              </a:ext>
            </a:extLst>
          </p:cNvPr>
          <p:cNvSpPr/>
          <p:nvPr/>
        </p:nvSpPr>
        <p:spPr>
          <a:xfrm>
            <a:off x="5771814" y="1759379"/>
            <a:ext cx="4825496" cy="403573"/>
          </a:xfrm>
          <a:prstGeom prst="borderCallout1">
            <a:avLst>
              <a:gd name="adj1" fmla="val 52660"/>
              <a:gd name="adj2" fmla="val -128"/>
              <a:gd name="adj3" fmla="val 294408"/>
              <a:gd name="adj4" fmla="val -19774"/>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input_shape</a:t>
            </a:r>
            <a:r>
              <a:rPr kumimoji="1" lang="ja-JP" altLang="en-US" sz="1400" dirty="0">
                <a:solidFill>
                  <a:srgbClr val="494949"/>
                </a:solidFill>
                <a:latin typeface="+mn-ea"/>
              </a:rPr>
              <a:t>には説明変数の数を指定します。</a:t>
            </a:r>
          </a:p>
        </p:txBody>
      </p:sp>
      <p:sp>
        <p:nvSpPr>
          <p:cNvPr id="10" name="吹き出し: 線 9">
            <a:extLst>
              <a:ext uri="{FF2B5EF4-FFF2-40B4-BE49-F238E27FC236}">
                <a16:creationId xmlns:a16="http://schemas.microsoft.com/office/drawing/2014/main" id="{27110255-6077-4753-AD0B-1CEB62E6CD67}"/>
              </a:ext>
            </a:extLst>
          </p:cNvPr>
          <p:cNvSpPr/>
          <p:nvPr/>
        </p:nvSpPr>
        <p:spPr>
          <a:xfrm>
            <a:off x="2911828" y="2466551"/>
            <a:ext cx="1311381" cy="416987"/>
          </a:xfrm>
          <a:prstGeom prst="borderCallout1">
            <a:avLst>
              <a:gd name="adj1" fmla="val 44905"/>
              <a:gd name="adj2" fmla="val -1651"/>
              <a:gd name="adj3" fmla="val 112500"/>
              <a:gd name="adj4" fmla="val -27550"/>
            </a:avLst>
          </a:prstGeom>
          <a:solidFill>
            <a:schemeClr val="bg1"/>
          </a:solid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層のノード数</a:t>
            </a:r>
          </a:p>
        </p:txBody>
      </p:sp>
      <p:sp>
        <p:nvSpPr>
          <p:cNvPr id="13" name="吹き出し: 線 12">
            <a:extLst>
              <a:ext uri="{FF2B5EF4-FFF2-40B4-BE49-F238E27FC236}">
                <a16:creationId xmlns:a16="http://schemas.microsoft.com/office/drawing/2014/main" id="{946ED336-D293-4901-BE74-773847EE7B5E}"/>
              </a:ext>
            </a:extLst>
          </p:cNvPr>
          <p:cNvSpPr/>
          <p:nvPr/>
        </p:nvSpPr>
        <p:spPr>
          <a:xfrm>
            <a:off x="6095998" y="2247665"/>
            <a:ext cx="4825496" cy="573398"/>
          </a:xfrm>
          <a:prstGeom prst="borderCallout1">
            <a:avLst>
              <a:gd name="adj1" fmla="val 52660"/>
              <a:gd name="adj2" fmla="val -128"/>
              <a:gd name="adj3" fmla="val 127096"/>
              <a:gd name="adj4" fmla="val -13328"/>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入力するデータ数を指定することもできますが、通常は空白で指定しません</a:t>
            </a:r>
          </a:p>
        </p:txBody>
      </p:sp>
      <p:sp>
        <p:nvSpPr>
          <p:cNvPr id="14" name="吹き出し: 線 13">
            <a:extLst>
              <a:ext uri="{FF2B5EF4-FFF2-40B4-BE49-F238E27FC236}">
                <a16:creationId xmlns:a16="http://schemas.microsoft.com/office/drawing/2014/main" id="{31168A12-5024-4928-85E8-C708ED7C058B}"/>
              </a:ext>
            </a:extLst>
          </p:cNvPr>
          <p:cNvSpPr/>
          <p:nvPr/>
        </p:nvSpPr>
        <p:spPr>
          <a:xfrm>
            <a:off x="5873464" y="2999803"/>
            <a:ext cx="5653422" cy="1169819"/>
          </a:xfrm>
          <a:prstGeom prst="borderCallout1">
            <a:avLst>
              <a:gd name="adj1" fmla="val 51420"/>
              <a:gd name="adj2" fmla="val -714"/>
              <a:gd name="adj3" fmla="val 165567"/>
              <a:gd name="adj4" fmla="val -29946"/>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課題により、ここで出力層の活性化関数を入れます</a:t>
            </a:r>
            <a:endParaRPr kumimoji="1" lang="en-US" altLang="ja-JP" sz="1400" dirty="0">
              <a:solidFill>
                <a:srgbClr val="494949"/>
              </a:solidFill>
              <a:latin typeface="+mn-ea"/>
            </a:endParaRPr>
          </a:p>
          <a:p>
            <a:r>
              <a:rPr kumimoji="1" lang="ja-JP" altLang="en-US" sz="1400" dirty="0">
                <a:solidFill>
                  <a:srgbClr val="494949"/>
                </a:solidFill>
                <a:latin typeface="+mn-ea"/>
              </a:rPr>
              <a:t>回帰の場合</a:t>
            </a:r>
            <a:r>
              <a:rPr kumimoji="1" lang="en-US" altLang="ja-JP" sz="1400" dirty="0">
                <a:solidFill>
                  <a:srgbClr val="494949"/>
                </a:solidFill>
                <a:latin typeface="+mn-ea"/>
              </a:rPr>
              <a:t>		</a:t>
            </a:r>
            <a:r>
              <a:rPr kumimoji="1" lang="ja-JP" altLang="en-US" sz="1400" dirty="0">
                <a:solidFill>
                  <a:srgbClr val="494949"/>
                </a:solidFill>
                <a:latin typeface="+mn-ea"/>
              </a:rPr>
              <a:t>：活性化関数なし（恒等関数）</a:t>
            </a:r>
            <a:endParaRPr kumimoji="1" lang="en-US" altLang="ja-JP" sz="1400" dirty="0">
              <a:solidFill>
                <a:srgbClr val="494949"/>
              </a:solidFill>
              <a:latin typeface="+mn-ea"/>
            </a:endParaRPr>
          </a:p>
          <a:p>
            <a:r>
              <a:rPr kumimoji="1" lang="ja-JP" altLang="en-US" sz="1400" dirty="0">
                <a:solidFill>
                  <a:srgbClr val="494949"/>
                </a:solidFill>
                <a:latin typeface="+mn-ea"/>
              </a:rPr>
              <a:t>二値分類の場合</a:t>
            </a:r>
            <a:r>
              <a:rPr kumimoji="1" lang="en-US" altLang="ja-JP" sz="1400" dirty="0">
                <a:solidFill>
                  <a:srgbClr val="494949"/>
                </a:solidFill>
                <a:latin typeface="+mn-ea"/>
              </a:rPr>
              <a:t>	</a:t>
            </a:r>
            <a:r>
              <a:rPr kumimoji="1" lang="ja-JP" altLang="en-US" sz="1400" dirty="0">
                <a:solidFill>
                  <a:srgbClr val="494949"/>
                </a:solidFill>
                <a:latin typeface="+mn-ea"/>
              </a:rPr>
              <a:t>：</a:t>
            </a:r>
            <a:r>
              <a:rPr kumimoji="1" lang="en-US" altLang="ja-JP" sz="1400" dirty="0">
                <a:solidFill>
                  <a:srgbClr val="494949"/>
                </a:solidFill>
                <a:latin typeface="+mn-ea"/>
              </a:rPr>
              <a:t>model.add(Activation(</a:t>
            </a:r>
            <a:r>
              <a:rPr kumimoji="1" lang="en-US" altLang="ja-JP" sz="1400" dirty="0">
                <a:solidFill>
                  <a:srgbClr val="A31515"/>
                </a:solidFill>
                <a:latin typeface="+mn-ea"/>
              </a:rPr>
              <a:t>‘sigmoid’</a:t>
            </a:r>
            <a:r>
              <a:rPr kumimoji="1" lang="en-US" altLang="ja-JP" sz="1400" dirty="0">
                <a:solidFill>
                  <a:srgbClr val="494949"/>
                </a:solidFill>
                <a:latin typeface="+mn-ea"/>
              </a:rPr>
              <a:t>))</a:t>
            </a:r>
          </a:p>
          <a:p>
            <a:r>
              <a:rPr kumimoji="1" lang="ja-JP" altLang="en-US" sz="1400" dirty="0">
                <a:solidFill>
                  <a:srgbClr val="494949"/>
                </a:solidFill>
                <a:latin typeface="+mn-ea"/>
              </a:rPr>
              <a:t>多値分類の場合</a:t>
            </a:r>
            <a:r>
              <a:rPr kumimoji="1" lang="en-US" altLang="ja-JP" sz="1400" dirty="0">
                <a:solidFill>
                  <a:srgbClr val="494949"/>
                </a:solidFill>
                <a:latin typeface="+mn-ea"/>
              </a:rPr>
              <a:t>	</a:t>
            </a:r>
            <a:r>
              <a:rPr kumimoji="1" lang="ja-JP" altLang="en-US" sz="1400" dirty="0">
                <a:solidFill>
                  <a:srgbClr val="494949"/>
                </a:solidFill>
                <a:latin typeface="+mn-ea"/>
              </a:rPr>
              <a:t>：</a:t>
            </a:r>
            <a:r>
              <a:rPr kumimoji="1" lang="en-US" altLang="ja-JP" sz="1400" dirty="0">
                <a:solidFill>
                  <a:srgbClr val="494949"/>
                </a:solidFill>
                <a:latin typeface="+mn-ea"/>
              </a:rPr>
              <a:t>model.add(Activation(</a:t>
            </a:r>
            <a:r>
              <a:rPr kumimoji="1" lang="en-US" altLang="ja-JP" sz="1400" dirty="0">
                <a:solidFill>
                  <a:srgbClr val="A31515"/>
                </a:solidFill>
                <a:latin typeface="+mn-ea"/>
              </a:rPr>
              <a:t>‘softmax’</a:t>
            </a:r>
            <a:r>
              <a:rPr kumimoji="1" lang="en-US" altLang="ja-JP" sz="1400" dirty="0">
                <a:solidFill>
                  <a:srgbClr val="494949"/>
                </a:solidFill>
                <a:latin typeface="+mn-ea"/>
              </a:rPr>
              <a:t>))</a:t>
            </a:r>
            <a:endParaRPr kumimoji="1" lang="ja-JP" altLang="en-US" sz="1400" dirty="0">
              <a:solidFill>
                <a:srgbClr val="494949"/>
              </a:solidFill>
              <a:latin typeface="+mn-ea"/>
            </a:endParaRPr>
          </a:p>
        </p:txBody>
      </p:sp>
      <p:sp>
        <p:nvSpPr>
          <p:cNvPr id="15" name="吹き出し: 線 14">
            <a:extLst>
              <a:ext uri="{FF2B5EF4-FFF2-40B4-BE49-F238E27FC236}">
                <a16:creationId xmlns:a16="http://schemas.microsoft.com/office/drawing/2014/main" id="{E0B3A4BD-389A-4D8C-AFED-9406EDAE9C5C}"/>
              </a:ext>
            </a:extLst>
          </p:cNvPr>
          <p:cNvSpPr/>
          <p:nvPr/>
        </p:nvSpPr>
        <p:spPr>
          <a:xfrm>
            <a:off x="6095998" y="4248412"/>
            <a:ext cx="5532538" cy="1001514"/>
          </a:xfrm>
          <a:prstGeom prst="borderCallout1">
            <a:avLst>
              <a:gd name="adj1" fmla="val 87187"/>
              <a:gd name="adj2" fmla="val -885"/>
              <a:gd name="adj3" fmla="val 137550"/>
              <a:gd name="adj4" fmla="val -12830"/>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Learning_rate(</a:t>
            </a:r>
            <a:r>
              <a:rPr kumimoji="1" lang="ja-JP" altLang="en-US" sz="1400" dirty="0">
                <a:solidFill>
                  <a:srgbClr val="494949"/>
                </a:solidFill>
                <a:latin typeface="+mn-ea"/>
              </a:rPr>
              <a:t>学習率</a:t>
            </a:r>
            <a:r>
              <a:rPr kumimoji="1" lang="en-US" altLang="ja-JP" sz="1400" dirty="0">
                <a:solidFill>
                  <a:srgbClr val="494949"/>
                </a:solidFill>
                <a:latin typeface="+mn-ea"/>
              </a:rPr>
              <a:t>)</a:t>
            </a:r>
            <a:r>
              <a:rPr kumimoji="1" lang="ja-JP" altLang="en-US" sz="1400" dirty="0">
                <a:solidFill>
                  <a:srgbClr val="494949"/>
                </a:solidFill>
                <a:latin typeface="+mn-ea"/>
              </a:rPr>
              <a:t>は勾配降下法でどれだけパラメータを変化させるか。→ 小さくするほど安定して学習しやすいが、極小解にはまりやすくなり、学習時間も長くなる。</a:t>
            </a:r>
          </a:p>
        </p:txBody>
      </p:sp>
      <p:sp>
        <p:nvSpPr>
          <p:cNvPr id="16" name="吹き出し: 線 15">
            <a:extLst>
              <a:ext uri="{FF2B5EF4-FFF2-40B4-BE49-F238E27FC236}">
                <a16:creationId xmlns:a16="http://schemas.microsoft.com/office/drawing/2014/main" id="{2974A4D8-D0F7-4408-AEE3-5756A38BE22C}"/>
              </a:ext>
            </a:extLst>
          </p:cNvPr>
          <p:cNvSpPr/>
          <p:nvPr/>
        </p:nvSpPr>
        <p:spPr>
          <a:xfrm>
            <a:off x="6096000" y="5343365"/>
            <a:ext cx="5532538" cy="1053268"/>
          </a:xfrm>
          <a:prstGeom prst="borderCallout1">
            <a:avLst>
              <a:gd name="adj1" fmla="val 61265"/>
              <a:gd name="adj2" fmla="val -544"/>
              <a:gd name="adj3" fmla="val 48420"/>
              <a:gd name="adj4" fmla="val -17940"/>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損失関数には以下を指定するのが基本</a:t>
            </a:r>
            <a:endParaRPr kumimoji="1" lang="en-US" altLang="ja-JP" sz="1400" dirty="0">
              <a:solidFill>
                <a:srgbClr val="494949"/>
              </a:solidFill>
              <a:latin typeface="+mn-ea"/>
            </a:endParaRPr>
          </a:p>
          <a:p>
            <a:r>
              <a:rPr kumimoji="1" lang="ja-JP" altLang="en-US" sz="1400" dirty="0">
                <a:solidFill>
                  <a:srgbClr val="494949"/>
                </a:solidFill>
                <a:latin typeface="+mn-ea"/>
              </a:rPr>
              <a:t>回帰</a:t>
            </a:r>
            <a:r>
              <a:rPr kumimoji="1" lang="en-US" altLang="ja-JP" sz="1400" dirty="0">
                <a:solidFill>
                  <a:srgbClr val="494949"/>
                </a:solidFill>
                <a:latin typeface="+mn-ea"/>
              </a:rPr>
              <a:t>		</a:t>
            </a:r>
            <a:r>
              <a:rPr kumimoji="1" lang="ja-JP" altLang="en-US" sz="1400" dirty="0">
                <a:solidFill>
                  <a:srgbClr val="494949"/>
                </a:solidFill>
                <a:latin typeface="+mn-ea"/>
              </a:rPr>
              <a:t>：</a:t>
            </a:r>
            <a:r>
              <a:rPr kumimoji="1" lang="en-US" altLang="ja-JP" sz="1400" dirty="0">
                <a:solidFill>
                  <a:srgbClr val="494949"/>
                </a:solidFill>
                <a:latin typeface="+mn-ea"/>
              </a:rPr>
              <a:t>mse</a:t>
            </a:r>
          </a:p>
          <a:p>
            <a:r>
              <a:rPr kumimoji="1" lang="ja-JP" altLang="en-US" sz="1400" dirty="0">
                <a:solidFill>
                  <a:srgbClr val="494949"/>
                </a:solidFill>
                <a:latin typeface="+mn-ea"/>
              </a:rPr>
              <a:t>二値分類</a:t>
            </a:r>
            <a:r>
              <a:rPr kumimoji="1" lang="en-US" altLang="ja-JP" sz="1400" dirty="0">
                <a:solidFill>
                  <a:srgbClr val="494949"/>
                </a:solidFill>
                <a:latin typeface="+mn-ea"/>
              </a:rPr>
              <a:t>	</a:t>
            </a:r>
            <a:r>
              <a:rPr kumimoji="1" lang="ja-JP" altLang="en-US" sz="1400" dirty="0">
                <a:solidFill>
                  <a:srgbClr val="494949"/>
                </a:solidFill>
                <a:latin typeface="+mn-ea"/>
              </a:rPr>
              <a:t>：</a:t>
            </a:r>
            <a:r>
              <a:rPr kumimoji="1" lang="en-US" altLang="ja-JP" sz="1400" dirty="0">
                <a:solidFill>
                  <a:srgbClr val="494949"/>
                </a:solidFill>
                <a:latin typeface="+mn-ea"/>
              </a:rPr>
              <a:t>binary_crossentropy</a:t>
            </a:r>
          </a:p>
          <a:p>
            <a:r>
              <a:rPr kumimoji="1" lang="ja-JP" altLang="en-US" sz="1400" dirty="0">
                <a:solidFill>
                  <a:srgbClr val="494949"/>
                </a:solidFill>
                <a:latin typeface="+mn-ea"/>
              </a:rPr>
              <a:t>多値分類</a:t>
            </a:r>
            <a:r>
              <a:rPr kumimoji="1" lang="en-US" altLang="ja-JP" sz="1400" dirty="0">
                <a:solidFill>
                  <a:srgbClr val="494949"/>
                </a:solidFill>
                <a:latin typeface="+mn-ea"/>
              </a:rPr>
              <a:t>	</a:t>
            </a:r>
            <a:r>
              <a:rPr kumimoji="1" lang="ja-JP" altLang="en-US" sz="1400" dirty="0">
                <a:solidFill>
                  <a:srgbClr val="494949"/>
                </a:solidFill>
                <a:latin typeface="+mn-ea"/>
              </a:rPr>
              <a:t>：</a:t>
            </a:r>
            <a:r>
              <a:rPr lang="en-US" altLang="ja-JP" sz="1400" b="0" dirty="0">
                <a:solidFill>
                  <a:srgbClr val="494949"/>
                </a:solidFill>
                <a:effectLst/>
                <a:latin typeface="+mn-ea"/>
              </a:rPr>
              <a:t>categorical_crossentropy</a:t>
            </a:r>
          </a:p>
        </p:txBody>
      </p:sp>
      <p:sp>
        <p:nvSpPr>
          <p:cNvPr id="11" name="吹き出し: 線 10">
            <a:extLst>
              <a:ext uri="{FF2B5EF4-FFF2-40B4-BE49-F238E27FC236}">
                <a16:creationId xmlns:a16="http://schemas.microsoft.com/office/drawing/2014/main" id="{FBF4B73C-7D40-B453-2316-6DAE52C7FAA3}"/>
              </a:ext>
            </a:extLst>
          </p:cNvPr>
          <p:cNvSpPr/>
          <p:nvPr/>
        </p:nvSpPr>
        <p:spPr>
          <a:xfrm>
            <a:off x="1154770" y="6122701"/>
            <a:ext cx="4825496" cy="369116"/>
          </a:xfrm>
          <a:prstGeom prst="borderCallout1">
            <a:avLst>
              <a:gd name="adj1" fmla="val 1461"/>
              <a:gd name="adj2" fmla="val 50396"/>
              <a:gd name="adj3" fmla="val -42499"/>
              <a:gd name="adj4" fmla="val 55943"/>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100" dirty="0">
                <a:solidFill>
                  <a:srgbClr val="494949"/>
                </a:solidFill>
                <a:latin typeface="+mn-ea"/>
              </a:rPr>
              <a:t>分類の場合は</a:t>
            </a:r>
            <a:r>
              <a:rPr kumimoji="1" lang="en-US" altLang="ja-JP" sz="1100" dirty="0">
                <a:solidFill>
                  <a:srgbClr val="494949"/>
                </a:solidFill>
                <a:latin typeface="+mn-ea"/>
              </a:rPr>
              <a:t>metrics=[‘acc’]</a:t>
            </a:r>
            <a:r>
              <a:rPr kumimoji="1" lang="ja-JP" altLang="en-US" sz="1100" dirty="0">
                <a:solidFill>
                  <a:srgbClr val="494949"/>
                </a:solidFill>
                <a:latin typeface="+mn-ea"/>
              </a:rPr>
              <a:t> の指定でエポック毎に正解率を計算することもできます</a:t>
            </a:r>
          </a:p>
        </p:txBody>
      </p:sp>
    </p:spTree>
    <p:extLst>
      <p:ext uri="{BB962C8B-B14F-4D97-AF65-F5344CB8AC3E}">
        <p14:creationId xmlns:p14="http://schemas.microsoft.com/office/powerpoint/2010/main" val="174758171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6-3-3.</a:t>
            </a:r>
            <a:r>
              <a:rPr lang="en-US" altLang="ja-JP" dirty="0"/>
              <a:t>Keras</a:t>
            </a:r>
            <a:r>
              <a:rPr lang="ja-JP" altLang="en-US" dirty="0"/>
              <a:t>でニューラルネットワークモデルを学習する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265</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1027523"/>
            <a:ext cx="10658473" cy="537326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79E"/>
                </a:solidFill>
                <a:latin typeface="+mn-ea"/>
              </a:rPr>
              <a:t># </a:t>
            </a:r>
            <a:r>
              <a:rPr lang="ja-JP" altLang="en-US" sz="1400" dirty="0">
                <a:solidFill>
                  <a:srgbClr val="00879E"/>
                </a:solidFill>
                <a:latin typeface="+mn-ea"/>
              </a:rPr>
              <a:t>学習</a:t>
            </a:r>
            <a:endParaRPr lang="en-US" altLang="ja-JP" sz="1400" dirty="0">
              <a:solidFill>
                <a:srgbClr val="00879E"/>
              </a:solidFill>
              <a:latin typeface="+mn-ea"/>
            </a:endParaRPr>
          </a:p>
          <a:p>
            <a:r>
              <a:rPr lang="en-US" altLang="ja-JP" sz="1400" dirty="0">
                <a:solidFill>
                  <a:srgbClr val="494949"/>
                </a:solidFill>
                <a:latin typeface="+mn-ea"/>
              </a:rPr>
              <a:t>history = model.fit(train_x, train_y, batch_size=128,</a:t>
            </a:r>
          </a:p>
          <a:p>
            <a:r>
              <a:rPr lang="en-US" altLang="ja-JP" sz="1400" dirty="0">
                <a:solidFill>
                  <a:srgbClr val="494949"/>
                </a:solidFill>
                <a:latin typeface="+mn-ea"/>
              </a:rPr>
              <a:t>		 epochs=700, </a:t>
            </a:r>
            <a:r>
              <a:rPr lang="en-US" altLang="ja-JP" sz="1400" dirty="0" err="1">
                <a:solidFill>
                  <a:srgbClr val="494949"/>
                </a:solidFill>
                <a:latin typeface="+mn-ea"/>
              </a:rPr>
              <a:t>validation_data</a:t>
            </a:r>
            <a:r>
              <a:rPr lang="en-US" altLang="ja-JP" sz="1400" dirty="0">
                <a:solidFill>
                  <a:srgbClr val="494949"/>
                </a:solidFill>
                <a:latin typeface="+mn-ea"/>
              </a:rPr>
              <a:t> = (</a:t>
            </a:r>
            <a:r>
              <a:rPr lang="en-US" altLang="ja-JP" sz="1400" dirty="0" err="1">
                <a:solidFill>
                  <a:srgbClr val="494949"/>
                </a:solidFill>
                <a:latin typeface="+mn-ea"/>
              </a:rPr>
              <a:t>val_x</a:t>
            </a:r>
            <a:r>
              <a:rPr lang="en-US" altLang="ja-JP" sz="1400" dirty="0">
                <a:solidFill>
                  <a:srgbClr val="494949"/>
                </a:solidFill>
                <a:latin typeface="+mn-ea"/>
              </a:rPr>
              <a:t>, </a:t>
            </a:r>
            <a:r>
              <a:rPr lang="en-US" altLang="ja-JP" sz="1400" dirty="0" err="1">
                <a:solidFill>
                  <a:srgbClr val="494949"/>
                </a:solidFill>
                <a:latin typeface="+mn-ea"/>
              </a:rPr>
              <a:t>val_y</a:t>
            </a:r>
            <a:r>
              <a:rPr lang="en-US" altLang="ja-JP" sz="1400" dirty="0">
                <a:solidFill>
                  <a:srgbClr val="494949"/>
                </a:solidFill>
                <a:latin typeface="+mn-ea"/>
              </a:rPr>
              <a:t>), verbose=1)</a:t>
            </a:r>
          </a:p>
          <a:p>
            <a:endParaRPr lang="en-US" altLang="ja-JP" sz="1400" dirty="0">
              <a:solidFill>
                <a:srgbClr val="494949"/>
              </a:solidFill>
              <a:latin typeface="+mn-ea"/>
            </a:endParaRPr>
          </a:p>
          <a:p>
            <a:r>
              <a:rPr lang="en-US" altLang="ja-JP" sz="1400" dirty="0">
                <a:solidFill>
                  <a:srgbClr val="00879E"/>
                </a:solidFill>
                <a:latin typeface="+mn-ea"/>
              </a:rPr>
              <a:t>#-- </a:t>
            </a:r>
            <a:r>
              <a:rPr lang="ja-JP" altLang="en-US" sz="1400" dirty="0">
                <a:solidFill>
                  <a:srgbClr val="00879E"/>
                </a:solidFill>
                <a:latin typeface="+mn-ea"/>
              </a:rPr>
              <a:t>学習状況が出力される</a:t>
            </a:r>
            <a:r>
              <a:rPr lang="en-US" altLang="ja-JP" sz="1400" dirty="0">
                <a:solidFill>
                  <a:srgbClr val="00879E"/>
                </a:solidFill>
                <a:latin typeface="+mn-ea"/>
              </a:rPr>
              <a:t>  --#</a:t>
            </a:r>
          </a:p>
          <a:p>
            <a:endParaRPr lang="en-US" altLang="ja-JP" sz="1400" dirty="0">
              <a:solidFill>
                <a:srgbClr val="494949"/>
              </a:solidFill>
              <a:latin typeface="+mn-ea"/>
            </a:endParaRPr>
          </a:p>
          <a:p>
            <a:r>
              <a:rPr lang="en-US" altLang="ja-JP" sz="1400" dirty="0">
                <a:solidFill>
                  <a:srgbClr val="00879E"/>
                </a:solidFill>
                <a:latin typeface="+mn-ea"/>
              </a:rPr>
              <a:t># </a:t>
            </a:r>
            <a:r>
              <a:rPr lang="ja-JP" altLang="en-US" sz="1400" dirty="0">
                <a:solidFill>
                  <a:srgbClr val="00879E"/>
                </a:solidFill>
                <a:latin typeface="+mn-ea"/>
              </a:rPr>
              <a:t>誤差関数の可視化</a:t>
            </a:r>
          </a:p>
          <a:p>
            <a:r>
              <a:rPr lang="en-US" altLang="ja-JP" sz="1400" dirty="0" err="1">
                <a:solidFill>
                  <a:srgbClr val="494949"/>
                </a:solidFill>
                <a:latin typeface="+mn-ea"/>
              </a:rPr>
              <a:t>df_history</a:t>
            </a:r>
            <a:r>
              <a:rPr lang="en-US" altLang="ja-JP" sz="1400" dirty="0">
                <a:solidFill>
                  <a:srgbClr val="494949"/>
                </a:solidFill>
                <a:latin typeface="+mn-ea"/>
              </a:rPr>
              <a:t> = </a:t>
            </a:r>
            <a:r>
              <a:rPr lang="en-US" altLang="ja-JP" sz="1400" dirty="0" err="1">
                <a:solidFill>
                  <a:srgbClr val="494949"/>
                </a:solidFill>
                <a:latin typeface="+mn-ea"/>
              </a:rPr>
              <a:t>pd.DataFrame</a:t>
            </a:r>
            <a:r>
              <a:rPr lang="en-US" altLang="ja-JP" sz="1400" dirty="0">
                <a:solidFill>
                  <a:srgbClr val="494949"/>
                </a:solidFill>
                <a:latin typeface="+mn-ea"/>
              </a:rPr>
              <a:t>(</a:t>
            </a:r>
            <a:r>
              <a:rPr lang="en-US" altLang="ja-JP" sz="1400" dirty="0" err="1">
                <a:solidFill>
                  <a:srgbClr val="494949"/>
                </a:solidFill>
                <a:latin typeface="+mn-ea"/>
              </a:rPr>
              <a:t>history.history</a:t>
            </a:r>
            <a:r>
              <a:rPr lang="en-US" altLang="ja-JP" sz="1400" dirty="0">
                <a:solidFill>
                  <a:srgbClr val="494949"/>
                </a:solidFill>
                <a:latin typeface="+mn-ea"/>
              </a:rPr>
              <a:t>)</a:t>
            </a:r>
          </a:p>
          <a:p>
            <a:r>
              <a:rPr lang="en-US" altLang="ja-JP" sz="1400" dirty="0" err="1">
                <a:solidFill>
                  <a:srgbClr val="494949"/>
                </a:solidFill>
                <a:latin typeface="+mn-ea"/>
              </a:rPr>
              <a:t>df_history.plot</a:t>
            </a:r>
            <a:r>
              <a:rPr lang="en-US" altLang="ja-JP" sz="1400" dirty="0">
                <a:solidFill>
                  <a:srgbClr val="494949"/>
                </a:solidFill>
                <a:latin typeface="+mn-ea"/>
              </a:rPr>
              <a:t>(</a:t>
            </a:r>
            <a:r>
              <a:rPr lang="en-US" altLang="ja-JP" sz="1400" dirty="0" err="1">
                <a:solidFill>
                  <a:srgbClr val="494949"/>
                </a:solidFill>
                <a:latin typeface="+mn-ea"/>
              </a:rPr>
              <a:t>figsize</a:t>
            </a:r>
            <a:r>
              <a:rPr lang="en-US" altLang="ja-JP" sz="1400" dirty="0">
                <a:solidFill>
                  <a:srgbClr val="494949"/>
                </a:solidFill>
                <a:latin typeface="+mn-ea"/>
              </a:rPr>
              <a:t>=(10, 6))</a:t>
            </a:r>
          </a:p>
          <a:p>
            <a:endParaRPr lang="en-US" altLang="ja-JP" sz="1400" dirty="0">
              <a:solidFill>
                <a:srgbClr val="494949"/>
              </a:solidFill>
              <a:latin typeface="+mn-ea"/>
            </a:endParaRPr>
          </a:p>
          <a:p>
            <a:endParaRPr lang="en-US" altLang="ja-JP" sz="1400" dirty="0">
              <a:solidFill>
                <a:srgbClr val="494949"/>
              </a:solidFill>
              <a:latin typeface="+mn-ea"/>
            </a:endParaRPr>
          </a:p>
          <a:p>
            <a:r>
              <a:rPr lang="en-US" altLang="ja-JP" sz="1400" dirty="0">
                <a:solidFill>
                  <a:srgbClr val="00879E"/>
                </a:solidFill>
                <a:latin typeface="+mn-ea"/>
              </a:rPr>
              <a:t># </a:t>
            </a:r>
            <a:r>
              <a:rPr lang="ja-JP" altLang="en-US" sz="1400" dirty="0">
                <a:solidFill>
                  <a:srgbClr val="00879E"/>
                </a:solidFill>
                <a:latin typeface="+mn-ea"/>
              </a:rPr>
              <a:t>予測</a:t>
            </a:r>
            <a:endParaRPr lang="en-US" altLang="ja-JP" sz="1400" dirty="0">
              <a:solidFill>
                <a:srgbClr val="00879E"/>
              </a:solidFill>
              <a:latin typeface="+mn-ea"/>
            </a:endParaRPr>
          </a:p>
          <a:p>
            <a:r>
              <a:rPr lang="en-US" altLang="ja-JP" sz="1400" b="0" dirty="0" err="1">
                <a:solidFill>
                  <a:srgbClr val="000000"/>
                </a:solidFill>
                <a:effectLst/>
                <a:latin typeface="+mn-ea"/>
              </a:rPr>
              <a:t>model.predict</a:t>
            </a:r>
            <a:r>
              <a:rPr lang="en-US" altLang="ja-JP" sz="1400" b="0" dirty="0">
                <a:solidFill>
                  <a:srgbClr val="000000"/>
                </a:solidFill>
                <a:effectLst/>
                <a:latin typeface="+mn-ea"/>
              </a:rPr>
              <a:t>(</a:t>
            </a:r>
            <a:r>
              <a:rPr lang="en-US" altLang="ja-JP" sz="1400" b="0" dirty="0" err="1">
                <a:solidFill>
                  <a:srgbClr val="000000"/>
                </a:solidFill>
                <a:effectLst/>
                <a:latin typeface="+mn-ea"/>
              </a:rPr>
              <a:t>val_x</a:t>
            </a:r>
            <a:r>
              <a:rPr lang="en-US" altLang="ja-JP" sz="1400" b="0" dirty="0">
                <a:solidFill>
                  <a:srgbClr val="494949"/>
                </a:solidFill>
                <a:effectLst/>
                <a:latin typeface="+mn-ea"/>
              </a:rPr>
              <a:t>)</a:t>
            </a:r>
            <a:endParaRPr lang="en-US" altLang="ja-JP" sz="1400" b="0" dirty="0">
              <a:solidFill>
                <a:srgbClr val="000000"/>
              </a:solidFill>
              <a:effectLst/>
              <a:latin typeface="+mn-ea"/>
            </a:endParaRPr>
          </a:p>
        </p:txBody>
      </p:sp>
      <p:sp>
        <p:nvSpPr>
          <p:cNvPr id="8" name="吹き出し: 線 7">
            <a:extLst>
              <a:ext uri="{FF2B5EF4-FFF2-40B4-BE49-F238E27FC236}">
                <a16:creationId xmlns:a16="http://schemas.microsoft.com/office/drawing/2014/main" id="{96C6C9AE-7FD2-4A58-B42C-4EC41151EFD1}"/>
              </a:ext>
            </a:extLst>
          </p:cNvPr>
          <p:cNvSpPr/>
          <p:nvPr/>
        </p:nvSpPr>
        <p:spPr>
          <a:xfrm>
            <a:off x="3021429" y="3983962"/>
            <a:ext cx="3197964" cy="2292461"/>
          </a:xfrm>
          <a:prstGeom prst="borderCallout1">
            <a:avLst>
              <a:gd name="adj1" fmla="val -7"/>
              <a:gd name="adj2" fmla="val 47342"/>
              <a:gd name="adj3" fmla="val -38449"/>
              <a:gd name="adj4" fmla="val 15188"/>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kumimoji="1" lang="ja-JP" altLang="en-US" sz="1400" dirty="0">
              <a:solidFill>
                <a:srgbClr val="494949"/>
              </a:solidFill>
              <a:latin typeface="+mn-ea"/>
            </a:endParaRPr>
          </a:p>
        </p:txBody>
      </p:sp>
      <p:sp>
        <p:nvSpPr>
          <p:cNvPr id="11" name="吹き出し: 線 10">
            <a:extLst>
              <a:ext uri="{FF2B5EF4-FFF2-40B4-BE49-F238E27FC236}">
                <a16:creationId xmlns:a16="http://schemas.microsoft.com/office/drawing/2014/main" id="{491F9550-5EA8-4F16-9AC0-49274EC489DB}"/>
              </a:ext>
            </a:extLst>
          </p:cNvPr>
          <p:cNvSpPr/>
          <p:nvPr/>
        </p:nvSpPr>
        <p:spPr>
          <a:xfrm>
            <a:off x="6354511" y="1807809"/>
            <a:ext cx="4949275" cy="2921850"/>
          </a:xfrm>
          <a:prstGeom prst="borderCallout1">
            <a:avLst>
              <a:gd name="adj1" fmla="val 15502"/>
              <a:gd name="adj2" fmla="val -735"/>
              <a:gd name="adj3" fmla="val -3063"/>
              <a:gd name="adj4" fmla="val -10568"/>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fit</a:t>
            </a:r>
            <a:r>
              <a:rPr kumimoji="1" lang="ja-JP" altLang="en-US" sz="1400" dirty="0">
                <a:solidFill>
                  <a:srgbClr val="494949"/>
                </a:solidFill>
                <a:latin typeface="+mn-ea"/>
              </a:rPr>
              <a:t>メソッドで学習開始。</a:t>
            </a:r>
            <a:endParaRPr kumimoji="1" lang="en-US" altLang="ja-JP" sz="1400" dirty="0">
              <a:solidFill>
                <a:srgbClr val="494949"/>
              </a:solidFill>
              <a:latin typeface="+mn-ea"/>
            </a:endParaRPr>
          </a:p>
          <a:p>
            <a:r>
              <a:rPr kumimoji="1" lang="ja-JP" altLang="en-US" sz="1400" dirty="0">
                <a:solidFill>
                  <a:srgbClr val="494949"/>
                </a:solidFill>
                <a:latin typeface="+mn-ea"/>
              </a:rPr>
              <a:t>学習用データの説明変数、目的変数の他、主に以下のようなものを引数で指定できる。</a:t>
            </a:r>
            <a:endParaRPr kumimoji="1" lang="en-US" altLang="ja-JP" sz="1400" dirty="0">
              <a:solidFill>
                <a:srgbClr val="494949"/>
              </a:solidFill>
              <a:latin typeface="+mn-ea"/>
            </a:endParaRPr>
          </a:p>
          <a:p>
            <a:r>
              <a:rPr kumimoji="1" lang="en-US" altLang="ja-JP" sz="1400" dirty="0">
                <a:solidFill>
                  <a:srgbClr val="494949"/>
                </a:solidFill>
                <a:latin typeface="+mn-ea"/>
              </a:rPr>
              <a:t>batch_size</a:t>
            </a:r>
            <a:r>
              <a:rPr kumimoji="1" lang="ja-JP" altLang="en-US" sz="1400" dirty="0">
                <a:solidFill>
                  <a:srgbClr val="494949"/>
                </a:solidFill>
                <a:latin typeface="+mn-ea"/>
              </a:rPr>
              <a:t>：ミニバッチのサイズ</a:t>
            </a:r>
            <a:endParaRPr kumimoji="1" lang="en-US" altLang="ja-JP" sz="1400" dirty="0">
              <a:solidFill>
                <a:srgbClr val="494949"/>
              </a:solidFill>
              <a:latin typeface="+mn-ea"/>
            </a:endParaRPr>
          </a:p>
          <a:p>
            <a:r>
              <a:rPr kumimoji="1" lang="en-US" altLang="ja-JP" sz="1400" dirty="0">
                <a:solidFill>
                  <a:srgbClr val="494949"/>
                </a:solidFill>
                <a:latin typeface="+mn-ea"/>
              </a:rPr>
              <a:t>epochs	</a:t>
            </a:r>
            <a:r>
              <a:rPr kumimoji="1" lang="ja-JP" altLang="en-US" sz="1400" dirty="0">
                <a:solidFill>
                  <a:srgbClr val="494949"/>
                </a:solidFill>
                <a:latin typeface="+mn-ea"/>
              </a:rPr>
              <a:t>：学習を行うエポック数</a:t>
            </a:r>
            <a:endParaRPr kumimoji="1" lang="en-US" altLang="ja-JP" sz="1400" dirty="0">
              <a:solidFill>
                <a:srgbClr val="494949"/>
              </a:solidFill>
              <a:latin typeface="+mn-ea"/>
            </a:endParaRPr>
          </a:p>
          <a:p>
            <a:r>
              <a:rPr kumimoji="1" lang="en-US" altLang="ja-JP" sz="1400" dirty="0" err="1">
                <a:solidFill>
                  <a:srgbClr val="494949"/>
                </a:solidFill>
                <a:latin typeface="+mn-ea"/>
              </a:rPr>
              <a:t>validation_data</a:t>
            </a:r>
            <a:r>
              <a:rPr kumimoji="1" lang="en-US" altLang="ja-JP" sz="1400" dirty="0">
                <a:solidFill>
                  <a:srgbClr val="494949"/>
                </a:solidFill>
                <a:latin typeface="+mn-ea"/>
              </a:rPr>
              <a:t>	</a:t>
            </a:r>
            <a:r>
              <a:rPr kumimoji="1" lang="ja-JP" altLang="en-US" sz="1400" dirty="0">
                <a:solidFill>
                  <a:srgbClr val="494949"/>
                </a:solidFill>
                <a:latin typeface="+mn-ea"/>
              </a:rPr>
              <a:t>：指定したデータを検証用データとして使用する</a:t>
            </a:r>
            <a:endParaRPr kumimoji="1" lang="en-US" altLang="ja-JP" sz="1400" dirty="0">
              <a:solidFill>
                <a:srgbClr val="494949"/>
              </a:solidFill>
              <a:latin typeface="+mn-ea"/>
            </a:endParaRPr>
          </a:p>
          <a:p>
            <a:r>
              <a:rPr kumimoji="1" lang="en-US" altLang="ja-JP" sz="1400" dirty="0">
                <a:solidFill>
                  <a:srgbClr val="494949"/>
                </a:solidFill>
                <a:latin typeface="+mn-ea"/>
              </a:rPr>
              <a:t>v</a:t>
            </a:r>
            <a:r>
              <a:rPr kumimoji="1" lang="en-US" altLang="ja-JP" sz="1400" b="0" dirty="0">
                <a:solidFill>
                  <a:srgbClr val="494949"/>
                </a:solidFill>
                <a:effectLst/>
                <a:latin typeface="+mn-ea"/>
              </a:rPr>
              <a:t>erbose	</a:t>
            </a:r>
            <a:r>
              <a:rPr kumimoji="1" lang="ja-JP" altLang="en-US" sz="1400" b="0" dirty="0">
                <a:solidFill>
                  <a:srgbClr val="494949"/>
                </a:solidFill>
                <a:effectLst/>
                <a:latin typeface="+mn-ea"/>
              </a:rPr>
              <a:t>：途中経過の出力設定。</a:t>
            </a:r>
            <a:r>
              <a:rPr kumimoji="1" lang="en-US" altLang="ja-JP" sz="1400" b="0" dirty="0">
                <a:solidFill>
                  <a:srgbClr val="494949"/>
                </a:solidFill>
                <a:effectLst/>
                <a:latin typeface="+mn-ea"/>
              </a:rPr>
              <a:t>1</a:t>
            </a:r>
            <a:r>
              <a:rPr kumimoji="1" lang="ja-JP" altLang="en-US" sz="1400" b="0" dirty="0">
                <a:solidFill>
                  <a:srgbClr val="494949"/>
                </a:solidFill>
                <a:effectLst/>
                <a:latin typeface="+mn-ea"/>
              </a:rPr>
              <a:t>にすると各エポックの状況が出力される。</a:t>
            </a:r>
            <a:endParaRPr kumimoji="1" lang="en-US" altLang="ja-JP" sz="1400" b="0" dirty="0">
              <a:solidFill>
                <a:srgbClr val="494949"/>
              </a:solidFill>
              <a:effectLst/>
              <a:latin typeface="+mn-ea"/>
            </a:endParaRPr>
          </a:p>
          <a:p>
            <a:endParaRPr kumimoji="1" lang="en-US" altLang="ja-JP" sz="1400" dirty="0">
              <a:solidFill>
                <a:srgbClr val="494949"/>
              </a:solidFill>
              <a:latin typeface="+mn-ea"/>
            </a:endParaRPr>
          </a:p>
          <a:p>
            <a:r>
              <a:rPr kumimoji="1" lang="ja-JP" altLang="en-US" sz="1400" b="0" dirty="0">
                <a:solidFill>
                  <a:srgbClr val="494949"/>
                </a:solidFill>
                <a:effectLst/>
                <a:latin typeface="+mn-ea"/>
              </a:rPr>
              <a:t>戻り値には学習結果が格納されるので、取得して</a:t>
            </a:r>
            <a:r>
              <a:rPr kumimoji="1" lang="ja-JP" altLang="en-US" sz="1400" dirty="0">
                <a:solidFill>
                  <a:srgbClr val="494949"/>
                </a:solidFill>
                <a:latin typeface="+mn-ea"/>
              </a:rPr>
              <a:t>グラフ化して確認する方法がわかりやすく一般的</a:t>
            </a:r>
            <a:endParaRPr lang="en-US" altLang="ja-JP" sz="1400" b="0" dirty="0">
              <a:solidFill>
                <a:srgbClr val="494949"/>
              </a:solidFill>
              <a:effectLst/>
              <a:latin typeface="+mn-ea"/>
            </a:endParaRPr>
          </a:p>
        </p:txBody>
      </p:sp>
      <p:cxnSp>
        <p:nvCxnSpPr>
          <p:cNvPr id="4" name="直線矢印コネクタ 3">
            <a:extLst>
              <a:ext uri="{FF2B5EF4-FFF2-40B4-BE49-F238E27FC236}">
                <a16:creationId xmlns:a16="http://schemas.microsoft.com/office/drawing/2014/main" id="{80627787-3BE1-4B6F-809A-F50B1093D6CE}"/>
              </a:ext>
            </a:extLst>
          </p:cNvPr>
          <p:cNvCxnSpPr/>
          <p:nvPr/>
        </p:nvCxnSpPr>
        <p:spPr>
          <a:xfrm flipV="1">
            <a:off x="3283824" y="4216070"/>
            <a:ext cx="0" cy="1894787"/>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7" name="直線矢印コネクタ 16">
            <a:extLst>
              <a:ext uri="{FF2B5EF4-FFF2-40B4-BE49-F238E27FC236}">
                <a16:creationId xmlns:a16="http://schemas.microsoft.com/office/drawing/2014/main" id="{6756F3C0-8C32-4D49-B618-3CC21827C0A3}"/>
              </a:ext>
            </a:extLst>
          </p:cNvPr>
          <p:cNvCxnSpPr>
            <a:cxnSpLocks/>
          </p:cNvCxnSpPr>
          <p:nvPr/>
        </p:nvCxnSpPr>
        <p:spPr>
          <a:xfrm>
            <a:off x="3148706" y="5966314"/>
            <a:ext cx="2793478"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 name="フリーフォーム: 図形 6">
            <a:extLst>
              <a:ext uri="{FF2B5EF4-FFF2-40B4-BE49-F238E27FC236}">
                <a16:creationId xmlns:a16="http://schemas.microsoft.com/office/drawing/2014/main" id="{9121104A-EB18-45E5-829E-D70DA11C3589}"/>
              </a:ext>
            </a:extLst>
          </p:cNvPr>
          <p:cNvSpPr/>
          <p:nvPr/>
        </p:nvSpPr>
        <p:spPr>
          <a:xfrm>
            <a:off x="3387518" y="4458810"/>
            <a:ext cx="2328420" cy="1407191"/>
          </a:xfrm>
          <a:custGeom>
            <a:avLst/>
            <a:gdLst>
              <a:gd name="connsiteX0" fmla="*/ 0 w 2328420"/>
              <a:gd name="connsiteY0" fmla="*/ 0 h 1602797"/>
              <a:gd name="connsiteX1" fmla="*/ 499620 w 2328420"/>
              <a:gd name="connsiteY1" fmla="*/ 1338606 h 1602797"/>
              <a:gd name="connsiteX2" fmla="*/ 2328420 w 2328420"/>
              <a:gd name="connsiteY2" fmla="*/ 1602557 h 1602797"/>
            </a:gdLst>
            <a:ahLst/>
            <a:cxnLst>
              <a:cxn ang="0">
                <a:pos x="connsiteX0" y="connsiteY0"/>
              </a:cxn>
              <a:cxn ang="0">
                <a:pos x="connsiteX1" y="connsiteY1"/>
              </a:cxn>
              <a:cxn ang="0">
                <a:pos x="connsiteX2" y="connsiteY2"/>
              </a:cxn>
            </a:cxnLst>
            <a:rect l="l" t="t" r="r" b="b"/>
            <a:pathLst>
              <a:path w="2328420" h="1602797">
                <a:moveTo>
                  <a:pt x="0" y="0"/>
                </a:moveTo>
                <a:cubicBezTo>
                  <a:pt x="55775" y="535756"/>
                  <a:pt x="111550" y="1071513"/>
                  <a:pt x="499620" y="1338606"/>
                </a:cubicBezTo>
                <a:cubicBezTo>
                  <a:pt x="887690" y="1605699"/>
                  <a:pt x="1608055" y="1604128"/>
                  <a:pt x="2328420" y="1602557"/>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0947DDB6-FBDD-458A-83D3-6A9E1FAD919A}"/>
              </a:ext>
            </a:extLst>
          </p:cNvPr>
          <p:cNvSpPr/>
          <p:nvPr/>
        </p:nvSpPr>
        <p:spPr>
          <a:xfrm>
            <a:off x="3387517" y="4263204"/>
            <a:ext cx="2328419" cy="1470578"/>
          </a:xfrm>
          <a:custGeom>
            <a:avLst/>
            <a:gdLst>
              <a:gd name="connsiteX0" fmla="*/ 0 w 2328420"/>
              <a:gd name="connsiteY0" fmla="*/ 0 h 1602797"/>
              <a:gd name="connsiteX1" fmla="*/ 499620 w 2328420"/>
              <a:gd name="connsiteY1" fmla="*/ 1338606 h 1602797"/>
              <a:gd name="connsiteX2" fmla="*/ 2328420 w 2328420"/>
              <a:gd name="connsiteY2" fmla="*/ 1602557 h 1602797"/>
            </a:gdLst>
            <a:ahLst/>
            <a:cxnLst>
              <a:cxn ang="0">
                <a:pos x="connsiteX0" y="connsiteY0"/>
              </a:cxn>
              <a:cxn ang="0">
                <a:pos x="connsiteX1" y="connsiteY1"/>
              </a:cxn>
              <a:cxn ang="0">
                <a:pos x="connsiteX2" y="connsiteY2"/>
              </a:cxn>
            </a:cxnLst>
            <a:rect l="l" t="t" r="r" b="b"/>
            <a:pathLst>
              <a:path w="2328420" h="1602797">
                <a:moveTo>
                  <a:pt x="0" y="0"/>
                </a:moveTo>
                <a:cubicBezTo>
                  <a:pt x="55775" y="535756"/>
                  <a:pt x="111550" y="1071513"/>
                  <a:pt x="499620" y="1338606"/>
                </a:cubicBezTo>
                <a:cubicBezTo>
                  <a:pt x="887690" y="1605699"/>
                  <a:pt x="1608055" y="1604128"/>
                  <a:pt x="2328420" y="1602557"/>
                </a:cubicBezTo>
              </a:path>
            </a:pathLst>
          </a:custGeom>
          <a:noFill/>
          <a:ln w="19050">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6C1B1DE-5834-4E48-A9B2-2C840FB97D9B}"/>
              </a:ext>
            </a:extLst>
          </p:cNvPr>
          <p:cNvSpPr txBox="1"/>
          <p:nvPr/>
        </p:nvSpPr>
        <p:spPr>
          <a:xfrm>
            <a:off x="4948588" y="5977191"/>
            <a:ext cx="993596" cy="276999"/>
          </a:xfrm>
          <a:prstGeom prst="rect">
            <a:avLst/>
          </a:prstGeom>
          <a:noFill/>
        </p:spPr>
        <p:txBody>
          <a:bodyPr wrap="square" rtlCol="0">
            <a:spAutoFit/>
          </a:bodyPr>
          <a:lstStyle/>
          <a:p>
            <a:pPr algn="ctr" defTabSz="914400" fontAlgn="base">
              <a:spcBef>
                <a:spcPct val="0"/>
              </a:spcBef>
              <a:spcAft>
                <a:spcPct val="0"/>
              </a:spcAft>
            </a:pPr>
            <a:r>
              <a:rPr kumimoji="1" lang="ja-JP" altLang="en-US" sz="1200" dirty="0">
                <a:solidFill>
                  <a:srgbClr val="000000"/>
                </a:solidFill>
                <a:latin typeface="+mn-ea"/>
              </a:rPr>
              <a:t>エポック</a:t>
            </a:r>
          </a:p>
        </p:txBody>
      </p:sp>
      <p:sp>
        <p:nvSpPr>
          <p:cNvPr id="19" name="テキスト ボックス 18">
            <a:extLst>
              <a:ext uri="{FF2B5EF4-FFF2-40B4-BE49-F238E27FC236}">
                <a16:creationId xmlns:a16="http://schemas.microsoft.com/office/drawing/2014/main" id="{B3598030-A6B3-4DAC-B0C8-521830CCF731}"/>
              </a:ext>
            </a:extLst>
          </p:cNvPr>
          <p:cNvSpPr txBox="1"/>
          <p:nvPr/>
        </p:nvSpPr>
        <p:spPr>
          <a:xfrm>
            <a:off x="3021429" y="3973453"/>
            <a:ext cx="563461" cy="276999"/>
          </a:xfrm>
          <a:prstGeom prst="rect">
            <a:avLst/>
          </a:prstGeom>
          <a:noFill/>
        </p:spPr>
        <p:txBody>
          <a:bodyPr wrap="square" rtlCol="0">
            <a:spAutoFit/>
          </a:bodyPr>
          <a:lstStyle/>
          <a:p>
            <a:pPr algn="ctr" defTabSz="914400" fontAlgn="base">
              <a:spcBef>
                <a:spcPct val="0"/>
              </a:spcBef>
              <a:spcAft>
                <a:spcPct val="0"/>
              </a:spcAft>
            </a:pPr>
            <a:r>
              <a:rPr kumimoji="1" lang="ja-JP" altLang="en-US" sz="1200" dirty="0">
                <a:solidFill>
                  <a:srgbClr val="000000"/>
                </a:solidFill>
                <a:latin typeface="+mn-ea"/>
              </a:rPr>
              <a:t>損失</a:t>
            </a:r>
          </a:p>
        </p:txBody>
      </p:sp>
    </p:spTree>
    <p:extLst>
      <p:ext uri="{BB962C8B-B14F-4D97-AF65-F5344CB8AC3E}">
        <p14:creationId xmlns:p14="http://schemas.microsoft.com/office/powerpoint/2010/main" val="386371697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266</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rgbClr val="BFBFBF"/>
                </a:solidFill>
              </a:rPr>
              <a:t>6-1.</a:t>
            </a:r>
            <a:r>
              <a:rPr kumimoji="1" lang="ja-JP" altLang="en-US" sz="1600" b="1" spc="300" dirty="0">
                <a:solidFill>
                  <a:srgbClr val="BFBFBF"/>
                </a:solidFill>
              </a:rPr>
              <a:t>ディープラーニングの基礎</a:t>
            </a:r>
            <a:endParaRPr kumimoji="1" lang="en-US" altLang="ja-JP" sz="1600" b="1" spc="300" dirty="0">
              <a:solidFill>
                <a:srgbClr val="BFBFBF"/>
              </a:solidFill>
            </a:endParaRPr>
          </a:p>
          <a:p>
            <a:pPr algn="l">
              <a:lnSpc>
                <a:spcPct val="150000"/>
              </a:lnSpc>
            </a:pPr>
            <a:r>
              <a:rPr lang="en-US" altLang="ja-JP" sz="1600" b="1" spc="300" dirty="0">
                <a:solidFill>
                  <a:srgbClr val="BFBFBF"/>
                </a:solidFill>
              </a:rPr>
              <a:t>6-2.TensorFlow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p>
          <a:p>
            <a:pPr algn="l">
              <a:lnSpc>
                <a:spcPct val="150000"/>
              </a:lnSpc>
            </a:pPr>
            <a:r>
              <a:rPr lang="en-US" altLang="ja-JP" sz="1600" b="1" spc="300" dirty="0">
                <a:solidFill>
                  <a:srgbClr val="BFBFBF"/>
                </a:solidFill>
              </a:rPr>
              <a:t>6-3.TensorFlow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によるディープラーニングの実装</a:t>
            </a:r>
            <a:endParaRPr lang="en-US" altLang="ja-JP" sz="1600" b="1" spc="300" dirty="0">
              <a:solidFill>
                <a:srgbClr val="BFBFBF"/>
              </a:solidFill>
            </a:endParaRPr>
          </a:p>
          <a:p>
            <a:pPr algn="l">
              <a:lnSpc>
                <a:spcPct val="150000"/>
              </a:lnSpc>
            </a:pPr>
            <a:r>
              <a:rPr lang="en-US" altLang="ja-JP" sz="1600" b="1" spc="300" dirty="0">
                <a:solidFill>
                  <a:schemeClr val="tx1">
                    <a:lumMod val="75000"/>
                    <a:lumOff val="25000"/>
                  </a:schemeClr>
                </a:solidFill>
              </a:rPr>
              <a:t>6-4.</a:t>
            </a:r>
            <a:r>
              <a:rPr lang="ja-JP" altLang="en-US" sz="1600" b="1" spc="300" dirty="0">
                <a:solidFill>
                  <a:schemeClr val="tx1">
                    <a:lumMod val="75000"/>
                    <a:lumOff val="25000"/>
                  </a:schemeClr>
                </a:solidFill>
              </a:rPr>
              <a:t>ディープラーニングモデルの改良</a:t>
            </a:r>
            <a:endParaRPr lang="en-US" altLang="ja-JP" sz="1600" b="1" spc="300" dirty="0">
              <a:solidFill>
                <a:schemeClr val="tx1">
                  <a:lumMod val="75000"/>
                  <a:lumOff val="25000"/>
                </a:schemeClr>
              </a:solidFill>
            </a:endParaRPr>
          </a:p>
          <a:p>
            <a:pPr algn="l">
              <a:lnSpc>
                <a:spcPct val="150000"/>
              </a:lnSpc>
            </a:pPr>
            <a:r>
              <a:rPr lang="en-US" altLang="ja-JP" sz="1600" b="1" spc="300" dirty="0">
                <a:solidFill>
                  <a:srgbClr val="BFBFBF"/>
                </a:solidFill>
              </a:rPr>
              <a:t>6-5.TensorFlow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6-6.</a:t>
            </a:r>
            <a:r>
              <a:rPr lang="ja-JP" altLang="en-US" sz="1600" b="1" spc="300" dirty="0">
                <a:solidFill>
                  <a:srgbClr val="BFBFBF"/>
                </a:solidFill>
              </a:rPr>
              <a:t>演習：</a:t>
            </a:r>
            <a:r>
              <a:rPr lang="en-US" altLang="ja-JP" sz="1600" b="1" spc="300" dirty="0">
                <a:solidFill>
                  <a:srgbClr val="BFBFBF"/>
                </a:solidFill>
              </a:rPr>
              <a:t>TensorFlow /</a:t>
            </a:r>
            <a:r>
              <a:rPr lang="en-US" altLang="ja-JP" sz="1600" b="1" spc="300" dirty="0" err="1">
                <a:solidFill>
                  <a:srgbClr val="BFBFBF"/>
                </a:solidFill>
              </a:rPr>
              <a:t>Keras</a:t>
            </a:r>
            <a:endParaRPr lang="en-US" altLang="ja-JP" sz="1600" b="1" spc="300" dirty="0">
              <a:solidFill>
                <a:srgbClr val="BFBFBF"/>
              </a:solidFill>
            </a:endParaRPr>
          </a:p>
          <a:p>
            <a:pPr algn="l">
              <a:lnSpc>
                <a:spcPct val="150000"/>
              </a:lnSpc>
            </a:pPr>
            <a:r>
              <a:rPr lang="en-US" altLang="ja-JP" sz="1600" b="1" spc="300" dirty="0">
                <a:solidFill>
                  <a:srgbClr val="BFBFBF"/>
                </a:solidFill>
              </a:rPr>
              <a:t>6-7.</a:t>
            </a:r>
            <a:r>
              <a:rPr lang="ja-JP" altLang="en-US" sz="1600" b="1" spc="300" dirty="0">
                <a:solidFill>
                  <a:srgbClr val="BFBFBF"/>
                </a:solidFill>
              </a:rPr>
              <a:t>ワーク：構造化データへの機械学習の適用</a:t>
            </a:r>
            <a:endParaRPr lang="en-US" altLang="ja-JP" sz="1600" b="1" spc="300" dirty="0">
              <a:solidFill>
                <a:srgbClr val="BFBFBF"/>
              </a:solidFill>
            </a:endParaRPr>
          </a:p>
          <a:p>
            <a:pPr algn="l">
              <a:lnSpc>
                <a:spcPct val="150000"/>
              </a:lnSpc>
            </a:pPr>
            <a:r>
              <a:rPr lang="en-US" altLang="ja-JP" sz="1600" b="1" spc="300" dirty="0">
                <a:solidFill>
                  <a:srgbClr val="BFBFBF"/>
                </a:solidFill>
              </a:rPr>
              <a:t>6-8.</a:t>
            </a:r>
            <a:r>
              <a:rPr lang="ja-JP" altLang="en-US" sz="1600" b="1" spc="300" dirty="0">
                <a:solidFill>
                  <a:srgbClr val="BFBFBF"/>
                </a:solidFill>
              </a:rPr>
              <a:t>構造化データへの機械学習の活用例</a:t>
            </a:r>
            <a:endParaRPr lang="en-US" altLang="ja-JP" sz="1600" b="1" spc="300" dirty="0">
              <a:solidFill>
                <a:srgbClr val="BFBFBF"/>
              </a:solidFill>
            </a:endParaRPr>
          </a:p>
        </p:txBody>
      </p:sp>
    </p:spTree>
    <p:extLst>
      <p:ext uri="{BB962C8B-B14F-4D97-AF65-F5344CB8AC3E}">
        <p14:creationId xmlns:p14="http://schemas.microsoft.com/office/powerpoint/2010/main" val="83003225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948744"/>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en-US" altLang="ja-JP" dirty="0"/>
              <a:t>6-4-1.</a:t>
            </a:r>
            <a:r>
              <a:rPr lang="ja-JP" altLang="en-US" dirty="0"/>
              <a:t>ディープラーニングモデルの改良</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640568"/>
          </a:xfrm>
        </p:spPr>
        <p:txBody>
          <a:bodyPr vert="horz" wrap="square" lIns="91440" tIns="45720" rIns="91440" bIns="45720" rtlCol="0" anchor="ctr">
            <a:noAutofit/>
          </a:bodyPr>
          <a:lstStyle/>
          <a:p>
            <a:pPr marL="0" indent="0">
              <a:lnSpc>
                <a:spcPct val="120000"/>
              </a:lnSpc>
              <a:spcBef>
                <a:spcPts val="0"/>
              </a:spcBef>
              <a:spcAft>
                <a:spcPts val="2400"/>
              </a:spcAft>
              <a:buClr>
                <a:srgbClr val="F36C37"/>
              </a:buClr>
              <a:buNone/>
            </a:pPr>
            <a:r>
              <a:rPr lang="ja-JP" altLang="en-US" sz="2000" b="1" dirty="0">
                <a:solidFill>
                  <a:srgbClr val="F36C37"/>
                </a:solidFill>
              </a:rPr>
              <a:t>　ディープラーニングでは、層数・ノード数を増やすことで複雑なモデルになり、</a:t>
            </a:r>
            <a:br>
              <a:rPr lang="en-US" altLang="ja-JP" sz="2000" b="1" dirty="0">
                <a:solidFill>
                  <a:srgbClr val="F36C37"/>
                </a:solidFill>
              </a:rPr>
            </a:br>
            <a:r>
              <a:rPr lang="ja-JP" altLang="en-US" sz="2000" b="1" dirty="0">
                <a:solidFill>
                  <a:srgbClr val="F36C37"/>
                </a:solidFill>
              </a:rPr>
              <a:t>複雑な特徴をもつデータも学習することができます。</a:t>
            </a:r>
            <a:br>
              <a:rPr lang="en-US" altLang="ja-JP" sz="2000" b="1" dirty="0">
                <a:solidFill>
                  <a:srgbClr val="F36C37"/>
                </a:solidFill>
              </a:rPr>
            </a:br>
            <a:r>
              <a:rPr lang="ja-JP" altLang="en-US" sz="2000" b="1" dirty="0">
                <a:solidFill>
                  <a:srgbClr val="F36C37"/>
                </a:solidFill>
              </a:rPr>
              <a:t>　しかし、複雑にするほど過学習が起きやすくなります。エポック数も適度にしないと過学習を起こします。</a:t>
            </a:r>
            <a:br>
              <a:rPr lang="en-US" altLang="ja-JP" sz="2000" b="1" dirty="0">
                <a:solidFill>
                  <a:srgbClr val="F36C37"/>
                </a:solidFill>
              </a:rPr>
            </a:br>
            <a:r>
              <a:rPr lang="ja-JP" altLang="en-US" sz="2000" b="1" dirty="0">
                <a:solidFill>
                  <a:srgbClr val="F36C37"/>
                </a:solidFill>
              </a:rPr>
              <a:t>　ディープラーニングはデータ量が多い場合に、学習に非常に時間がかかるため、試行錯誤を繰り返すことを考えて効率的に学習を進める工夫も必要です。そこで、エポック数を自動で最適にする</a:t>
            </a:r>
            <a:r>
              <a:rPr lang="en-US" altLang="ja-JP" sz="2000" b="1" dirty="0">
                <a:solidFill>
                  <a:srgbClr val="F36C37"/>
                </a:solidFill>
              </a:rPr>
              <a:t>Early-Stopping</a:t>
            </a:r>
            <a:r>
              <a:rPr lang="ja-JP" altLang="en-US" sz="2000" b="1" dirty="0">
                <a:solidFill>
                  <a:srgbClr val="F36C37"/>
                </a:solidFill>
              </a:rPr>
              <a:t>と過学習を緩和するドロップアウトを試します。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267</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4113876"/>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4214263"/>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今回改良を行うポイント</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4166289"/>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975114"/>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en-US" altLang="ja-JP" sz="2000" b="1" dirty="0"/>
              <a:t>Early-Stopping</a:t>
            </a:r>
            <a:r>
              <a:rPr lang="ja-JP" altLang="en-US" sz="2000" b="1" dirty="0"/>
              <a:t>でエポック数を最適化する</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ドロップアウトで過学習を緩和する</a:t>
            </a:r>
            <a:endParaRPr lang="en-US" altLang="ja-JP" sz="2000" b="1" dirty="0"/>
          </a:p>
        </p:txBody>
      </p:sp>
      <p:sp>
        <p:nvSpPr>
          <p:cNvPr id="16" name="思考の吹き出し: 雲形 15">
            <a:extLst>
              <a:ext uri="{FF2B5EF4-FFF2-40B4-BE49-F238E27FC236}">
                <a16:creationId xmlns:a16="http://schemas.microsoft.com/office/drawing/2014/main" id="{B7B665ED-F3B8-4F54-9C33-13DCF32DFE7A}"/>
              </a:ext>
            </a:extLst>
          </p:cNvPr>
          <p:cNvSpPr/>
          <p:nvPr/>
        </p:nvSpPr>
        <p:spPr>
          <a:xfrm>
            <a:off x="6875585" y="3940880"/>
            <a:ext cx="3916521" cy="1280712"/>
          </a:xfrm>
          <a:prstGeom prst="cloudCallout">
            <a:avLst>
              <a:gd name="adj1" fmla="val -29193"/>
              <a:gd name="adj2" fmla="val 61688"/>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ディープラーニングもやはり</a:t>
            </a:r>
            <a:br>
              <a:rPr kumimoji="1" lang="en-US" altLang="ja-JP" sz="1400" b="1" dirty="0">
                <a:solidFill>
                  <a:srgbClr val="494949"/>
                </a:solidFill>
                <a:latin typeface="+mn-ea"/>
              </a:rPr>
            </a:br>
            <a:r>
              <a:rPr kumimoji="1" lang="ja-JP" altLang="en-US" sz="1400" b="1" dirty="0">
                <a:solidFill>
                  <a:srgbClr val="494949"/>
                </a:solidFill>
                <a:latin typeface="+mn-ea"/>
              </a:rPr>
              <a:t>過学習を起こすのか</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sp>
        <p:nvSpPr>
          <p:cNvPr id="18" name="吹き出し: 角を丸めた四角形 17">
            <a:extLst>
              <a:ext uri="{FF2B5EF4-FFF2-40B4-BE49-F238E27FC236}">
                <a16:creationId xmlns:a16="http://schemas.microsoft.com/office/drawing/2014/main" id="{306242E2-9A15-4CCF-9444-02F25070408A}"/>
              </a:ext>
            </a:extLst>
          </p:cNvPr>
          <p:cNvSpPr/>
          <p:nvPr/>
        </p:nvSpPr>
        <p:spPr>
          <a:xfrm>
            <a:off x="7999859" y="5661490"/>
            <a:ext cx="2145922"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400" b="1" dirty="0">
                <a:solidFill>
                  <a:srgbClr val="494949"/>
                </a:solidFill>
                <a:latin typeface="+mn-ea"/>
              </a:rPr>
              <a:t>心配ご無用！</a:t>
            </a:r>
          </a:p>
        </p:txBody>
      </p:sp>
      <p:pic>
        <p:nvPicPr>
          <p:cNvPr id="19" name="図 18">
            <a:extLst>
              <a:ext uri="{FF2B5EF4-FFF2-40B4-BE49-F238E27FC236}">
                <a16:creationId xmlns:a16="http://schemas.microsoft.com/office/drawing/2014/main" id="{6908D3C3-9FD0-492A-923C-724F606E4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5157" y="5300595"/>
            <a:ext cx="941816" cy="941816"/>
          </a:xfrm>
          <a:prstGeom prst="rect">
            <a:avLst/>
          </a:prstGeom>
        </p:spPr>
      </p:pic>
      <p:pic>
        <p:nvPicPr>
          <p:cNvPr id="15" name="図 14">
            <a:extLst>
              <a:ext uri="{FF2B5EF4-FFF2-40B4-BE49-F238E27FC236}">
                <a16:creationId xmlns:a16="http://schemas.microsoft.com/office/drawing/2014/main" id="{EECBC2E1-3263-4E18-A4F0-A200BA5EDC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97272" y="4817320"/>
            <a:ext cx="1323214" cy="1654707"/>
          </a:xfrm>
          <a:prstGeom prst="rect">
            <a:avLst/>
          </a:prstGeom>
        </p:spPr>
      </p:pic>
    </p:spTree>
    <p:extLst>
      <p:ext uri="{BB962C8B-B14F-4D97-AF65-F5344CB8AC3E}">
        <p14:creationId xmlns:p14="http://schemas.microsoft.com/office/powerpoint/2010/main" val="189916869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80A366-B1DB-449A-87AF-2B4F6C49DAC7}"/>
              </a:ext>
            </a:extLst>
          </p:cNvPr>
          <p:cNvSpPr>
            <a:spLocks noGrp="1"/>
          </p:cNvSpPr>
          <p:nvPr>
            <p:ph type="title"/>
          </p:nvPr>
        </p:nvSpPr>
        <p:spPr/>
        <p:txBody>
          <a:bodyPr/>
          <a:lstStyle/>
          <a:p>
            <a:r>
              <a:rPr lang="en-US" altLang="ja-JP" dirty="0"/>
              <a:t>6</a:t>
            </a:r>
            <a:r>
              <a:rPr kumimoji="1" lang="en-US" altLang="ja-JP" dirty="0"/>
              <a:t>-4-2.Early-Stopping</a:t>
            </a:r>
            <a:endParaRPr kumimoji="1" lang="ja-JP" altLang="en-US" dirty="0"/>
          </a:p>
        </p:txBody>
      </p:sp>
      <p:sp>
        <p:nvSpPr>
          <p:cNvPr id="3" name="スライド番号プレースホルダー 2">
            <a:extLst>
              <a:ext uri="{FF2B5EF4-FFF2-40B4-BE49-F238E27FC236}">
                <a16:creationId xmlns:a16="http://schemas.microsoft.com/office/drawing/2014/main" id="{106D0B14-966D-47A3-BECC-585849D8A0F8}"/>
              </a:ext>
            </a:extLst>
          </p:cNvPr>
          <p:cNvSpPr>
            <a:spLocks noGrp="1"/>
          </p:cNvSpPr>
          <p:nvPr>
            <p:ph type="sldNum" sz="quarter" idx="10"/>
          </p:nvPr>
        </p:nvSpPr>
        <p:spPr/>
        <p:txBody>
          <a:bodyPr/>
          <a:lstStyle/>
          <a:p>
            <a:fld id="{5D750650-B10A-47BF-93C2-E1678438B37A}" type="slidenum">
              <a:rPr lang="en-US" altLang="ja-JP" smtClean="0"/>
              <a:pPr/>
              <a:t>268</a:t>
            </a:fld>
            <a:endParaRPr lang="en-US" altLang="ja-JP" dirty="0"/>
          </a:p>
        </p:txBody>
      </p:sp>
      <p:sp>
        <p:nvSpPr>
          <p:cNvPr id="8" name="正方形/長方形 7">
            <a:extLst>
              <a:ext uri="{FF2B5EF4-FFF2-40B4-BE49-F238E27FC236}">
                <a16:creationId xmlns:a16="http://schemas.microsoft.com/office/drawing/2014/main" id="{508D98B6-FEA7-4743-99D8-8368DE0AAEAF}"/>
              </a:ext>
            </a:extLst>
          </p:cNvPr>
          <p:cNvSpPr/>
          <p:nvPr/>
        </p:nvSpPr>
        <p:spPr>
          <a:xfrm>
            <a:off x="5036052" y="6060688"/>
            <a:ext cx="1620957" cy="307777"/>
          </a:xfrm>
          <a:prstGeom prst="rect">
            <a:avLst/>
          </a:prstGeom>
        </p:spPr>
        <p:txBody>
          <a:bodyPr wrap="none">
            <a:spAutoFit/>
          </a:bodyPr>
          <a:lstStyle/>
          <a:p>
            <a:r>
              <a:rPr lang="ja-JP" altLang="en-US" sz="1400" b="1" dirty="0">
                <a:solidFill>
                  <a:schemeClr val="accent3">
                    <a:lumMod val="60000"/>
                    <a:lumOff val="40000"/>
                  </a:schemeClr>
                </a:solidFill>
              </a:rPr>
              <a:t>学習データの損失</a:t>
            </a:r>
          </a:p>
        </p:txBody>
      </p:sp>
      <p:sp>
        <p:nvSpPr>
          <p:cNvPr id="10" name="正方形/長方形 9">
            <a:extLst>
              <a:ext uri="{FF2B5EF4-FFF2-40B4-BE49-F238E27FC236}">
                <a16:creationId xmlns:a16="http://schemas.microsoft.com/office/drawing/2014/main" id="{56B065CC-5A07-4E11-B16D-232B14E2A37C}"/>
              </a:ext>
            </a:extLst>
          </p:cNvPr>
          <p:cNvSpPr/>
          <p:nvPr/>
        </p:nvSpPr>
        <p:spPr>
          <a:xfrm>
            <a:off x="7123933" y="6384556"/>
            <a:ext cx="902811" cy="307777"/>
          </a:xfrm>
          <a:prstGeom prst="rect">
            <a:avLst/>
          </a:prstGeom>
        </p:spPr>
        <p:txBody>
          <a:bodyPr wrap="none">
            <a:spAutoFit/>
          </a:bodyPr>
          <a:lstStyle/>
          <a:p>
            <a:r>
              <a:rPr lang="ja-JP" altLang="en-US" sz="1400" dirty="0"/>
              <a:t>エポック</a:t>
            </a:r>
          </a:p>
        </p:txBody>
      </p:sp>
      <p:sp>
        <p:nvSpPr>
          <p:cNvPr id="11" name="正方形/長方形 10">
            <a:extLst>
              <a:ext uri="{FF2B5EF4-FFF2-40B4-BE49-F238E27FC236}">
                <a16:creationId xmlns:a16="http://schemas.microsoft.com/office/drawing/2014/main" id="{87DECD5F-58B8-4417-9367-A88BCA90E479}"/>
              </a:ext>
            </a:extLst>
          </p:cNvPr>
          <p:cNvSpPr/>
          <p:nvPr/>
        </p:nvSpPr>
        <p:spPr>
          <a:xfrm>
            <a:off x="3932711" y="3979029"/>
            <a:ext cx="373822" cy="523220"/>
          </a:xfrm>
          <a:prstGeom prst="rect">
            <a:avLst/>
          </a:prstGeom>
        </p:spPr>
        <p:txBody>
          <a:bodyPr wrap="square">
            <a:spAutoFit/>
          </a:bodyPr>
          <a:lstStyle/>
          <a:p>
            <a:r>
              <a:rPr lang="ja-JP" altLang="en-US" sz="1400" dirty="0"/>
              <a:t>損失</a:t>
            </a:r>
          </a:p>
        </p:txBody>
      </p:sp>
      <p:sp>
        <p:nvSpPr>
          <p:cNvPr id="12" name="吹き出し: 四角形 11">
            <a:extLst>
              <a:ext uri="{FF2B5EF4-FFF2-40B4-BE49-F238E27FC236}">
                <a16:creationId xmlns:a16="http://schemas.microsoft.com/office/drawing/2014/main" id="{B8A1651D-6DB3-4E7A-B8FA-BB1E8A886619}"/>
              </a:ext>
            </a:extLst>
          </p:cNvPr>
          <p:cNvSpPr/>
          <p:nvPr/>
        </p:nvSpPr>
        <p:spPr>
          <a:xfrm>
            <a:off x="7092816" y="4592681"/>
            <a:ext cx="1653275" cy="730259"/>
          </a:xfrm>
          <a:prstGeom prst="wedgeRectCallout">
            <a:avLst>
              <a:gd name="adj1" fmla="val -68145"/>
              <a:gd name="adj2" fmla="val 93188"/>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400" dirty="0">
                <a:solidFill>
                  <a:schemeClr val="tx1"/>
                </a:solidFill>
              </a:rPr>
              <a:t>過学習が起きる前に学習を停止</a:t>
            </a:r>
          </a:p>
        </p:txBody>
      </p:sp>
      <p:cxnSp>
        <p:nvCxnSpPr>
          <p:cNvPr id="15" name="直線矢印コネクタ 14">
            <a:extLst>
              <a:ext uri="{FF2B5EF4-FFF2-40B4-BE49-F238E27FC236}">
                <a16:creationId xmlns:a16="http://schemas.microsoft.com/office/drawing/2014/main" id="{21C02E31-0FFE-49E0-9138-A02764DF9789}"/>
              </a:ext>
            </a:extLst>
          </p:cNvPr>
          <p:cNvCxnSpPr/>
          <p:nvPr/>
        </p:nvCxnSpPr>
        <p:spPr>
          <a:xfrm flipV="1">
            <a:off x="4305693" y="3915924"/>
            <a:ext cx="0" cy="2592372"/>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6" name="直線矢印コネクタ 15">
            <a:extLst>
              <a:ext uri="{FF2B5EF4-FFF2-40B4-BE49-F238E27FC236}">
                <a16:creationId xmlns:a16="http://schemas.microsoft.com/office/drawing/2014/main" id="{D3625204-3C69-4B37-B1DA-DDD07D555DB0}"/>
              </a:ext>
            </a:extLst>
          </p:cNvPr>
          <p:cNvCxnSpPr>
            <a:cxnSpLocks/>
          </p:cNvCxnSpPr>
          <p:nvPr/>
        </p:nvCxnSpPr>
        <p:spPr>
          <a:xfrm flipV="1">
            <a:off x="4203569" y="6368465"/>
            <a:ext cx="3853991" cy="1"/>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0" name="フリーフォーム: 図形 19">
            <a:extLst>
              <a:ext uri="{FF2B5EF4-FFF2-40B4-BE49-F238E27FC236}">
                <a16:creationId xmlns:a16="http://schemas.microsoft.com/office/drawing/2014/main" id="{FD061391-DD2A-4A6B-9FD4-11F6842C89DB}"/>
              </a:ext>
            </a:extLst>
          </p:cNvPr>
          <p:cNvSpPr/>
          <p:nvPr/>
        </p:nvSpPr>
        <p:spPr>
          <a:xfrm>
            <a:off x="4407818" y="4016736"/>
            <a:ext cx="3318235" cy="2158738"/>
          </a:xfrm>
          <a:custGeom>
            <a:avLst/>
            <a:gdLst>
              <a:gd name="connsiteX0" fmla="*/ 0 w 3318235"/>
              <a:gd name="connsiteY0" fmla="*/ 0 h 2158738"/>
              <a:gd name="connsiteX1" fmla="*/ 631596 w 3318235"/>
              <a:gd name="connsiteY1" fmla="*/ 1640264 h 2158738"/>
              <a:gd name="connsiteX2" fmla="*/ 3318235 w 3318235"/>
              <a:gd name="connsiteY2" fmla="*/ 2158738 h 2158738"/>
            </a:gdLst>
            <a:ahLst/>
            <a:cxnLst>
              <a:cxn ang="0">
                <a:pos x="connsiteX0" y="connsiteY0"/>
              </a:cxn>
              <a:cxn ang="0">
                <a:pos x="connsiteX1" y="connsiteY1"/>
              </a:cxn>
              <a:cxn ang="0">
                <a:pos x="connsiteX2" y="connsiteY2"/>
              </a:cxn>
            </a:cxnLst>
            <a:rect l="l" t="t" r="r" b="b"/>
            <a:pathLst>
              <a:path w="3318235" h="2158738">
                <a:moveTo>
                  <a:pt x="0" y="0"/>
                </a:moveTo>
                <a:cubicBezTo>
                  <a:pt x="39278" y="640237"/>
                  <a:pt x="78557" y="1280474"/>
                  <a:pt x="631596" y="1640264"/>
                </a:cubicBezTo>
                <a:cubicBezTo>
                  <a:pt x="1184635" y="2000054"/>
                  <a:pt x="2251435" y="2079396"/>
                  <a:pt x="3318235" y="2158738"/>
                </a:cubicBezTo>
              </a:path>
            </a:pathLst>
          </a:cu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リーフォーム: 図形 20">
            <a:extLst>
              <a:ext uri="{FF2B5EF4-FFF2-40B4-BE49-F238E27FC236}">
                <a16:creationId xmlns:a16="http://schemas.microsoft.com/office/drawing/2014/main" id="{4EDA824B-AD2E-4802-94F4-9E98D8A46DB1}"/>
              </a:ext>
            </a:extLst>
          </p:cNvPr>
          <p:cNvSpPr/>
          <p:nvPr/>
        </p:nvSpPr>
        <p:spPr>
          <a:xfrm>
            <a:off x="4465947" y="4029046"/>
            <a:ext cx="3260105" cy="1857531"/>
          </a:xfrm>
          <a:custGeom>
            <a:avLst/>
            <a:gdLst>
              <a:gd name="connsiteX0" fmla="*/ 0 w 3120272"/>
              <a:gd name="connsiteY0" fmla="*/ 0 h 1857531"/>
              <a:gd name="connsiteX1" fmla="*/ 631596 w 3120272"/>
              <a:gd name="connsiteY1" fmla="*/ 1545996 h 1857531"/>
              <a:gd name="connsiteX2" fmla="*/ 2092751 w 3120272"/>
              <a:gd name="connsiteY2" fmla="*/ 1857080 h 1857531"/>
              <a:gd name="connsiteX3" fmla="*/ 3120272 w 3120272"/>
              <a:gd name="connsiteY3" fmla="*/ 1527142 h 1857531"/>
            </a:gdLst>
            <a:ahLst/>
            <a:cxnLst>
              <a:cxn ang="0">
                <a:pos x="connsiteX0" y="connsiteY0"/>
              </a:cxn>
              <a:cxn ang="0">
                <a:pos x="connsiteX1" y="connsiteY1"/>
              </a:cxn>
              <a:cxn ang="0">
                <a:pos x="connsiteX2" y="connsiteY2"/>
              </a:cxn>
              <a:cxn ang="0">
                <a:pos x="connsiteX3" y="connsiteY3"/>
              </a:cxn>
            </a:cxnLst>
            <a:rect l="l" t="t" r="r" b="b"/>
            <a:pathLst>
              <a:path w="3120272" h="1857531">
                <a:moveTo>
                  <a:pt x="0" y="0"/>
                </a:moveTo>
                <a:cubicBezTo>
                  <a:pt x="141402" y="618241"/>
                  <a:pt x="282804" y="1236483"/>
                  <a:pt x="631596" y="1545996"/>
                </a:cubicBezTo>
                <a:cubicBezTo>
                  <a:pt x="980388" y="1855509"/>
                  <a:pt x="1677972" y="1860222"/>
                  <a:pt x="2092751" y="1857080"/>
                </a:cubicBezTo>
                <a:cubicBezTo>
                  <a:pt x="2507530" y="1853938"/>
                  <a:pt x="2813901" y="1690540"/>
                  <a:pt x="3120272" y="1527142"/>
                </a:cubicBezTo>
              </a:path>
            </a:pathLst>
          </a:custGeom>
          <a:noFill/>
          <a:ln w="28575">
            <a:solidFill>
              <a:srgbClr val="F36C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DD8B1603-7D30-421D-A371-3BCE36C635A0}"/>
              </a:ext>
            </a:extLst>
          </p:cNvPr>
          <p:cNvSpPr/>
          <p:nvPr/>
        </p:nvSpPr>
        <p:spPr>
          <a:xfrm>
            <a:off x="5116172" y="5372720"/>
            <a:ext cx="1620957" cy="307777"/>
          </a:xfrm>
          <a:prstGeom prst="rect">
            <a:avLst/>
          </a:prstGeom>
        </p:spPr>
        <p:txBody>
          <a:bodyPr wrap="none">
            <a:spAutoFit/>
          </a:bodyPr>
          <a:lstStyle/>
          <a:p>
            <a:r>
              <a:rPr lang="ja-JP" altLang="en-US" sz="1400" b="1" dirty="0">
                <a:solidFill>
                  <a:srgbClr val="F36C37"/>
                </a:solidFill>
              </a:rPr>
              <a:t>検証データの損失</a:t>
            </a:r>
          </a:p>
        </p:txBody>
      </p:sp>
      <p:cxnSp>
        <p:nvCxnSpPr>
          <p:cNvPr id="23" name="直線コネクタ 22">
            <a:extLst>
              <a:ext uri="{FF2B5EF4-FFF2-40B4-BE49-F238E27FC236}">
                <a16:creationId xmlns:a16="http://schemas.microsoft.com/office/drawing/2014/main" id="{0B92BFE3-764E-4B47-95B5-CC24A8DB5D2C}"/>
              </a:ext>
            </a:extLst>
          </p:cNvPr>
          <p:cNvCxnSpPr/>
          <p:nvPr/>
        </p:nvCxnSpPr>
        <p:spPr>
          <a:xfrm>
            <a:off x="6737129" y="5163785"/>
            <a:ext cx="0" cy="1273215"/>
          </a:xfrm>
          <a:prstGeom prst="line">
            <a:avLst/>
          </a:prstGeom>
          <a:ln w="28575">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4" name="四角形: 角を丸くする 23">
            <a:extLst>
              <a:ext uri="{FF2B5EF4-FFF2-40B4-BE49-F238E27FC236}">
                <a16:creationId xmlns:a16="http://schemas.microsoft.com/office/drawing/2014/main" id="{87A71520-EAD8-40E0-A609-3207D51628D0}"/>
              </a:ext>
            </a:extLst>
          </p:cNvPr>
          <p:cNvSpPr/>
          <p:nvPr/>
        </p:nvSpPr>
        <p:spPr bwMode="auto">
          <a:xfrm>
            <a:off x="795577" y="1231461"/>
            <a:ext cx="10658475" cy="2594818"/>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25" name="グループ化 24">
            <a:extLst>
              <a:ext uri="{FF2B5EF4-FFF2-40B4-BE49-F238E27FC236}">
                <a16:creationId xmlns:a16="http://schemas.microsoft.com/office/drawing/2014/main" id="{12FE6D8F-AD6B-4167-830C-8FEC3395BDCB}"/>
              </a:ext>
            </a:extLst>
          </p:cNvPr>
          <p:cNvGrpSpPr/>
          <p:nvPr/>
        </p:nvGrpSpPr>
        <p:grpSpPr>
          <a:xfrm>
            <a:off x="2712063" y="1000079"/>
            <a:ext cx="6825504" cy="468736"/>
            <a:chOff x="2154608" y="3539394"/>
            <a:chExt cx="6825505" cy="426124"/>
          </a:xfrm>
        </p:grpSpPr>
        <p:sp>
          <p:nvSpPr>
            <p:cNvPr id="26" name="四角形: 角を丸くする 25">
              <a:extLst>
                <a:ext uri="{FF2B5EF4-FFF2-40B4-BE49-F238E27FC236}">
                  <a16:creationId xmlns:a16="http://schemas.microsoft.com/office/drawing/2014/main" id="{9B542EB6-09FE-4995-98B2-4056F4C78807}"/>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27" name="正方形/長方形 26">
              <a:extLst>
                <a:ext uri="{FF2B5EF4-FFF2-40B4-BE49-F238E27FC236}">
                  <a16:creationId xmlns:a16="http://schemas.microsoft.com/office/drawing/2014/main" id="{E79176DE-D6C2-498E-827B-5648529BA22D}"/>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Early-Stopping</a:t>
              </a:r>
              <a:r>
                <a:rPr lang="ja-JP" altLang="en-US" sz="2400" b="1" spc="150" dirty="0">
                  <a:solidFill>
                    <a:schemeClr val="bg1"/>
                  </a:solidFill>
                  <a:latin typeface="+mn-ea"/>
                </a:rPr>
                <a:t>（早期終了）</a:t>
              </a:r>
              <a:endParaRPr lang="en-US" altLang="ja-JP" sz="2400" b="1" spc="150" dirty="0">
                <a:solidFill>
                  <a:schemeClr val="bg1"/>
                </a:solidFill>
                <a:latin typeface="+mn-ea"/>
              </a:endParaRPr>
            </a:p>
          </p:txBody>
        </p:sp>
      </p:grpSp>
      <p:sp>
        <p:nvSpPr>
          <p:cNvPr id="28" name="テキスト ボックス 27">
            <a:extLst>
              <a:ext uri="{FF2B5EF4-FFF2-40B4-BE49-F238E27FC236}">
                <a16:creationId xmlns:a16="http://schemas.microsoft.com/office/drawing/2014/main" id="{9C9D2995-DE23-47D9-BD55-D55A9F6D268F}"/>
              </a:ext>
            </a:extLst>
          </p:cNvPr>
          <p:cNvSpPr txBox="1"/>
          <p:nvPr/>
        </p:nvSpPr>
        <p:spPr>
          <a:xfrm>
            <a:off x="1045945" y="1399845"/>
            <a:ext cx="10096107" cy="229293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a:solidFill>
                  <a:schemeClr val="tx1">
                    <a:lumMod val="75000"/>
                    <a:lumOff val="25000"/>
                  </a:schemeClr>
                </a:solidFill>
              </a:rPr>
              <a:t>　</a:t>
            </a:r>
            <a:r>
              <a:rPr lang="ja-JP" altLang="en-US" sz="2000" spc="0">
                <a:solidFill>
                  <a:srgbClr val="F36C37"/>
                </a:solidFill>
              </a:rPr>
              <a:t>学習</a:t>
            </a:r>
            <a:r>
              <a:rPr lang="ja-JP" altLang="en-US" sz="2000" spc="0" dirty="0">
                <a:solidFill>
                  <a:srgbClr val="F36C37"/>
                </a:solidFill>
              </a:rPr>
              <a:t>を早期に終了させる手法</a:t>
            </a:r>
            <a:r>
              <a:rPr lang="ja-JP" altLang="en-US" sz="2000" spc="0" dirty="0">
                <a:solidFill>
                  <a:schemeClr val="tx1">
                    <a:lumMod val="75000"/>
                    <a:lumOff val="25000"/>
                  </a:schemeClr>
                </a:solidFill>
              </a:rPr>
              <a:t>です。あらかじめ決めておいたエポック数に達する前に検証データの損失や精度が、指定した回数向上しなかった場合に学習を打ち切ります。</a:t>
            </a:r>
            <a:r>
              <a:rPr lang="ja-JP" altLang="en-US" sz="2000" spc="0" dirty="0">
                <a:solidFill>
                  <a:srgbClr val="F36C37"/>
                </a:solidFill>
              </a:rPr>
              <a:t>過学習の防止だけではなく、学習にかかる時間も短縮されます</a:t>
            </a:r>
            <a:r>
              <a:rPr lang="ja-JP" altLang="en-US" sz="2000" spc="0" dirty="0">
                <a:solidFill>
                  <a:schemeClr val="tx1">
                    <a:lumMod val="75000"/>
                    <a:lumOff val="25000"/>
                  </a:schemeClr>
                </a:solidFill>
              </a:rPr>
              <a:t>。</a:t>
            </a:r>
            <a:endParaRPr lang="en-US" altLang="ja-JP" sz="2000" spc="0" dirty="0">
              <a:solidFill>
                <a:schemeClr val="tx1">
                  <a:lumMod val="75000"/>
                  <a:lumOff val="25000"/>
                </a:schemeClr>
              </a:solidFill>
            </a:endParaRPr>
          </a:p>
          <a:p>
            <a:r>
              <a:rPr lang="ja-JP" altLang="en-US" sz="2000" spc="0" dirty="0">
                <a:solidFill>
                  <a:schemeClr val="tx1">
                    <a:lumMod val="75000"/>
                    <a:lumOff val="25000"/>
                  </a:schemeClr>
                </a:solidFill>
              </a:rPr>
              <a:t>　機械学習の精度向上手法は、いかなる場合でも通用するものはあまりないとされていますが、</a:t>
            </a:r>
            <a:r>
              <a:rPr lang="en-US" altLang="ja-JP" sz="2000" spc="0" dirty="0">
                <a:solidFill>
                  <a:schemeClr val="tx1">
                    <a:lumMod val="75000"/>
                    <a:lumOff val="25000"/>
                  </a:schemeClr>
                </a:solidFill>
              </a:rPr>
              <a:t>Early-Stopping</a:t>
            </a:r>
            <a:r>
              <a:rPr lang="ja-JP" altLang="en-US" sz="2000" spc="0" dirty="0">
                <a:solidFill>
                  <a:schemeClr val="tx1">
                    <a:lumMod val="75000"/>
                    <a:lumOff val="25000"/>
                  </a:schemeClr>
                </a:solidFill>
              </a:rPr>
              <a:t>は様々なケースにおいて有用である場合が多いです（有用でなくても悪影響になりにくい）。</a:t>
            </a:r>
            <a:endParaRPr lang="en-US" altLang="ja-JP" sz="2000" spc="0" dirty="0">
              <a:solidFill>
                <a:schemeClr val="tx1">
                  <a:lumMod val="75000"/>
                  <a:lumOff val="25000"/>
                </a:schemeClr>
              </a:solidFill>
            </a:endParaRPr>
          </a:p>
        </p:txBody>
      </p:sp>
    </p:spTree>
    <p:extLst>
      <p:ext uri="{BB962C8B-B14F-4D97-AF65-F5344CB8AC3E}">
        <p14:creationId xmlns:p14="http://schemas.microsoft.com/office/powerpoint/2010/main" val="145541094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ED490C-51D4-430F-8D76-1BA5D8C7B852}"/>
              </a:ext>
            </a:extLst>
          </p:cNvPr>
          <p:cNvSpPr>
            <a:spLocks noGrp="1"/>
          </p:cNvSpPr>
          <p:nvPr>
            <p:ph type="title"/>
          </p:nvPr>
        </p:nvSpPr>
        <p:spPr/>
        <p:txBody>
          <a:bodyPr/>
          <a:lstStyle/>
          <a:p>
            <a:r>
              <a:rPr lang="en-US" altLang="ja-JP" dirty="0"/>
              <a:t>6</a:t>
            </a:r>
            <a:r>
              <a:rPr kumimoji="1" lang="en-US" altLang="ja-JP" dirty="0"/>
              <a:t>-4-3.</a:t>
            </a:r>
            <a:r>
              <a:rPr kumimoji="1" lang="ja-JP" altLang="en-US" dirty="0"/>
              <a:t>ドロップアウト</a:t>
            </a:r>
          </a:p>
        </p:txBody>
      </p:sp>
      <p:sp>
        <p:nvSpPr>
          <p:cNvPr id="3" name="スライド番号プレースホルダー 2">
            <a:extLst>
              <a:ext uri="{FF2B5EF4-FFF2-40B4-BE49-F238E27FC236}">
                <a16:creationId xmlns:a16="http://schemas.microsoft.com/office/drawing/2014/main" id="{F2132D63-E65E-4D78-AE69-271B079131E7}"/>
              </a:ext>
            </a:extLst>
          </p:cNvPr>
          <p:cNvSpPr>
            <a:spLocks noGrp="1"/>
          </p:cNvSpPr>
          <p:nvPr>
            <p:ph type="sldNum" sz="quarter" idx="10"/>
          </p:nvPr>
        </p:nvSpPr>
        <p:spPr/>
        <p:txBody>
          <a:bodyPr/>
          <a:lstStyle/>
          <a:p>
            <a:fld id="{5D750650-B10A-47BF-93C2-E1678438B37A}" type="slidenum">
              <a:rPr lang="en-US" altLang="ja-JP" smtClean="0"/>
              <a:pPr/>
              <a:t>269</a:t>
            </a:fld>
            <a:endParaRPr lang="en-US" altLang="ja-JP" dirty="0"/>
          </a:p>
        </p:txBody>
      </p:sp>
      <p:grpSp>
        <p:nvGrpSpPr>
          <p:cNvPr id="4" name="グループ化 3">
            <a:extLst>
              <a:ext uri="{FF2B5EF4-FFF2-40B4-BE49-F238E27FC236}">
                <a16:creationId xmlns:a16="http://schemas.microsoft.com/office/drawing/2014/main" id="{EE70198D-6D25-4F00-90FD-AA46448DF390}"/>
              </a:ext>
            </a:extLst>
          </p:cNvPr>
          <p:cNvGrpSpPr/>
          <p:nvPr/>
        </p:nvGrpSpPr>
        <p:grpSpPr>
          <a:xfrm>
            <a:off x="3528807" y="3489959"/>
            <a:ext cx="5109090" cy="3031122"/>
            <a:chOff x="1508173" y="1792663"/>
            <a:chExt cx="4872282" cy="2890626"/>
          </a:xfrm>
        </p:grpSpPr>
        <p:sp>
          <p:nvSpPr>
            <p:cNvPr id="5" name="四角形: 角を丸くする 4">
              <a:extLst>
                <a:ext uri="{FF2B5EF4-FFF2-40B4-BE49-F238E27FC236}">
                  <a16:creationId xmlns:a16="http://schemas.microsoft.com/office/drawing/2014/main" id="{B2CDBDAB-DABE-46C8-BDC9-FABEE5FB3C33}"/>
                </a:ext>
              </a:extLst>
            </p:cNvPr>
            <p:cNvSpPr/>
            <p:nvPr/>
          </p:nvSpPr>
          <p:spPr>
            <a:xfrm>
              <a:off x="3944843" y="1792663"/>
              <a:ext cx="477599" cy="1943860"/>
            </a:xfrm>
            <a:prstGeom prst="roundRect">
              <a:avLst/>
            </a:prstGeom>
            <a:solidFill>
              <a:schemeClr val="accent5">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solidFill>
                  <a:schemeClr val="tx1"/>
                </a:solidFill>
              </a:endParaRPr>
            </a:p>
          </p:txBody>
        </p:sp>
        <p:sp>
          <p:nvSpPr>
            <p:cNvPr id="6" name="四角形: 角を丸くする 5">
              <a:extLst>
                <a:ext uri="{FF2B5EF4-FFF2-40B4-BE49-F238E27FC236}">
                  <a16:creationId xmlns:a16="http://schemas.microsoft.com/office/drawing/2014/main" id="{EFC0AB7B-F42F-49F0-9767-8B342D4A4605}"/>
                </a:ext>
              </a:extLst>
            </p:cNvPr>
            <p:cNvSpPr/>
            <p:nvPr/>
          </p:nvSpPr>
          <p:spPr>
            <a:xfrm>
              <a:off x="4973138" y="1792663"/>
              <a:ext cx="477599" cy="1943860"/>
            </a:xfrm>
            <a:prstGeom prst="roundRect">
              <a:avLst/>
            </a:prstGeom>
            <a:solidFill>
              <a:schemeClr val="accent5">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solidFill>
                  <a:schemeClr val="tx1"/>
                </a:solidFill>
              </a:endParaRPr>
            </a:p>
          </p:txBody>
        </p:sp>
        <p:sp>
          <p:nvSpPr>
            <p:cNvPr id="7" name="四角形: 角を丸くする 6">
              <a:extLst>
                <a:ext uri="{FF2B5EF4-FFF2-40B4-BE49-F238E27FC236}">
                  <a16:creationId xmlns:a16="http://schemas.microsoft.com/office/drawing/2014/main" id="{D9D75BD5-A30D-4D6C-BD0E-027A47AC31C0}"/>
                </a:ext>
              </a:extLst>
            </p:cNvPr>
            <p:cNvSpPr/>
            <p:nvPr/>
          </p:nvSpPr>
          <p:spPr>
            <a:xfrm>
              <a:off x="1884767" y="1792663"/>
              <a:ext cx="477599" cy="1943860"/>
            </a:xfrm>
            <a:prstGeom prst="roundRect">
              <a:avLst/>
            </a:prstGeom>
            <a:solidFill>
              <a:schemeClr val="accent5">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solidFill>
                  <a:schemeClr val="tx1"/>
                </a:solidFill>
              </a:endParaRPr>
            </a:p>
          </p:txBody>
        </p:sp>
        <p:cxnSp>
          <p:nvCxnSpPr>
            <p:cNvPr id="8" name="直線コネクタ 7">
              <a:extLst>
                <a:ext uri="{FF2B5EF4-FFF2-40B4-BE49-F238E27FC236}">
                  <a16:creationId xmlns:a16="http://schemas.microsoft.com/office/drawing/2014/main" id="{B1F90791-3D17-44C5-8A69-D1A2E08746CF}"/>
                </a:ext>
              </a:extLst>
            </p:cNvPr>
            <p:cNvCxnSpPr>
              <a:cxnSpLocks/>
              <a:stCxn id="60" idx="6"/>
              <a:endCxn id="56" idx="2"/>
            </p:cNvCxnSpPr>
            <p:nvPr/>
          </p:nvCxnSpPr>
          <p:spPr>
            <a:xfrm flipV="1">
              <a:off x="4323865" y="2563159"/>
              <a:ext cx="747849" cy="208016"/>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 name="直線コネクタ 8">
              <a:extLst>
                <a:ext uri="{FF2B5EF4-FFF2-40B4-BE49-F238E27FC236}">
                  <a16:creationId xmlns:a16="http://schemas.microsoft.com/office/drawing/2014/main" id="{CD58DF16-1518-434A-A8A1-C873C0DDA682}"/>
                </a:ext>
              </a:extLst>
            </p:cNvPr>
            <p:cNvCxnSpPr>
              <a:cxnSpLocks/>
              <a:stCxn id="60" idx="6"/>
              <a:endCxn id="57" idx="2"/>
            </p:cNvCxnSpPr>
            <p:nvPr/>
          </p:nvCxnSpPr>
          <p:spPr>
            <a:xfrm>
              <a:off x="4323865" y="2771175"/>
              <a:ext cx="747849" cy="208018"/>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 name="直線コネクタ 9">
              <a:extLst>
                <a:ext uri="{FF2B5EF4-FFF2-40B4-BE49-F238E27FC236}">
                  <a16:creationId xmlns:a16="http://schemas.microsoft.com/office/drawing/2014/main" id="{3549D775-2065-4C72-AF16-C23B2431C5BA}"/>
                </a:ext>
              </a:extLst>
            </p:cNvPr>
            <p:cNvCxnSpPr>
              <a:cxnSpLocks/>
              <a:stCxn id="62" idx="6"/>
              <a:endCxn id="61" idx="2"/>
            </p:cNvCxnSpPr>
            <p:nvPr/>
          </p:nvCxnSpPr>
          <p:spPr>
            <a:xfrm>
              <a:off x="3295570" y="2563158"/>
              <a:ext cx="747849" cy="624050"/>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 name="直線コネクタ 10">
              <a:extLst>
                <a:ext uri="{FF2B5EF4-FFF2-40B4-BE49-F238E27FC236}">
                  <a16:creationId xmlns:a16="http://schemas.microsoft.com/office/drawing/2014/main" id="{92CB5867-2014-4DB3-98A5-D9ECE3C0B435}"/>
                </a:ext>
              </a:extLst>
            </p:cNvPr>
            <p:cNvCxnSpPr>
              <a:cxnSpLocks/>
              <a:stCxn id="63" idx="6"/>
              <a:endCxn id="61" idx="2"/>
            </p:cNvCxnSpPr>
            <p:nvPr/>
          </p:nvCxnSpPr>
          <p:spPr>
            <a:xfrm>
              <a:off x="3295570" y="2979191"/>
              <a:ext cx="747849" cy="208017"/>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2" name="直線コネクタ 11">
              <a:extLst>
                <a:ext uri="{FF2B5EF4-FFF2-40B4-BE49-F238E27FC236}">
                  <a16:creationId xmlns:a16="http://schemas.microsoft.com/office/drawing/2014/main" id="{FC732473-D503-4220-958D-CEA3A2E4FD6A}"/>
                </a:ext>
              </a:extLst>
            </p:cNvPr>
            <p:cNvCxnSpPr>
              <a:cxnSpLocks/>
              <a:stCxn id="59" idx="6"/>
              <a:endCxn id="57" idx="2"/>
            </p:cNvCxnSpPr>
            <p:nvPr/>
          </p:nvCxnSpPr>
          <p:spPr>
            <a:xfrm>
              <a:off x="4323865" y="2355141"/>
              <a:ext cx="747849" cy="624052"/>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3" name="直線コネクタ 12">
              <a:extLst>
                <a:ext uri="{FF2B5EF4-FFF2-40B4-BE49-F238E27FC236}">
                  <a16:creationId xmlns:a16="http://schemas.microsoft.com/office/drawing/2014/main" id="{E2D2006D-CD4F-4137-9428-991E5ED2F98B}"/>
                </a:ext>
              </a:extLst>
            </p:cNvPr>
            <p:cNvCxnSpPr>
              <a:cxnSpLocks/>
              <a:stCxn id="59" idx="6"/>
              <a:endCxn id="56" idx="2"/>
            </p:cNvCxnSpPr>
            <p:nvPr/>
          </p:nvCxnSpPr>
          <p:spPr>
            <a:xfrm>
              <a:off x="4323865" y="2355141"/>
              <a:ext cx="747849" cy="208018"/>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 name="直線コネクタ 13">
              <a:extLst>
                <a:ext uri="{FF2B5EF4-FFF2-40B4-BE49-F238E27FC236}">
                  <a16:creationId xmlns:a16="http://schemas.microsoft.com/office/drawing/2014/main" id="{7D7DE263-A0D9-46EE-950E-1F1CD911690B}"/>
                </a:ext>
              </a:extLst>
            </p:cNvPr>
            <p:cNvCxnSpPr>
              <a:cxnSpLocks/>
              <a:stCxn id="56" idx="6"/>
              <a:endCxn id="54" idx="2"/>
            </p:cNvCxnSpPr>
            <p:nvPr/>
          </p:nvCxnSpPr>
          <p:spPr>
            <a:xfrm>
              <a:off x="5352160" y="2563159"/>
              <a:ext cx="747848" cy="624049"/>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 name="直線コネクタ 14">
              <a:extLst>
                <a:ext uri="{FF2B5EF4-FFF2-40B4-BE49-F238E27FC236}">
                  <a16:creationId xmlns:a16="http://schemas.microsoft.com/office/drawing/2014/main" id="{C4FD5E54-D006-49D2-8D1C-C3F9965EA413}"/>
                </a:ext>
              </a:extLst>
            </p:cNvPr>
            <p:cNvCxnSpPr>
              <a:cxnSpLocks/>
              <a:stCxn id="56" idx="6"/>
              <a:endCxn id="53" idx="2"/>
            </p:cNvCxnSpPr>
            <p:nvPr/>
          </p:nvCxnSpPr>
          <p:spPr>
            <a:xfrm>
              <a:off x="5352160" y="2563159"/>
              <a:ext cx="747848" cy="208016"/>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 name="直線コネクタ 15">
              <a:extLst>
                <a:ext uri="{FF2B5EF4-FFF2-40B4-BE49-F238E27FC236}">
                  <a16:creationId xmlns:a16="http://schemas.microsoft.com/office/drawing/2014/main" id="{819488AD-96CE-40EA-A659-202584D7D3EB}"/>
                </a:ext>
              </a:extLst>
            </p:cNvPr>
            <p:cNvCxnSpPr>
              <a:cxnSpLocks/>
              <a:stCxn id="57" idx="6"/>
              <a:endCxn id="53" idx="2"/>
            </p:cNvCxnSpPr>
            <p:nvPr/>
          </p:nvCxnSpPr>
          <p:spPr>
            <a:xfrm flipV="1">
              <a:off x="5352160" y="2771175"/>
              <a:ext cx="747848" cy="208018"/>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 name="直線コネクタ 16">
              <a:extLst>
                <a:ext uri="{FF2B5EF4-FFF2-40B4-BE49-F238E27FC236}">
                  <a16:creationId xmlns:a16="http://schemas.microsoft.com/office/drawing/2014/main" id="{BEEF895A-D3EC-4A77-B6EF-41B153AB7814}"/>
                </a:ext>
              </a:extLst>
            </p:cNvPr>
            <p:cNvCxnSpPr>
              <a:cxnSpLocks/>
              <a:stCxn id="61" idx="6"/>
              <a:endCxn id="57" idx="2"/>
            </p:cNvCxnSpPr>
            <p:nvPr/>
          </p:nvCxnSpPr>
          <p:spPr>
            <a:xfrm flipV="1">
              <a:off x="4323865" y="2979193"/>
              <a:ext cx="747849" cy="208015"/>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 name="直線コネクタ 17">
              <a:extLst>
                <a:ext uri="{FF2B5EF4-FFF2-40B4-BE49-F238E27FC236}">
                  <a16:creationId xmlns:a16="http://schemas.microsoft.com/office/drawing/2014/main" id="{94819E83-ACF6-4152-BE96-921BC506BB81}"/>
                </a:ext>
              </a:extLst>
            </p:cNvPr>
            <p:cNvCxnSpPr>
              <a:cxnSpLocks/>
              <a:stCxn id="65" idx="6"/>
              <a:endCxn id="62" idx="2"/>
            </p:cNvCxnSpPr>
            <p:nvPr/>
          </p:nvCxnSpPr>
          <p:spPr>
            <a:xfrm flipV="1">
              <a:off x="2267275" y="2563158"/>
              <a:ext cx="747849" cy="1"/>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 name="直線コネクタ 18">
              <a:extLst>
                <a:ext uri="{FF2B5EF4-FFF2-40B4-BE49-F238E27FC236}">
                  <a16:creationId xmlns:a16="http://schemas.microsoft.com/office/drawing/2014/main" id="{4119BF73-15B6-4D53-B845-22E37D840748}"/>
                </a:ext>
              </a:extLst>
            </p:cNvPr>
            <p:cNvCxnSpPr>
              <a:cxnSpLocks/>
              <a:stCxn id="67" idx="6"/>
              <a:endCxn id="63" idx="2"/>
            </p:cNvCxnSpPr>
            <p:nvPr/>
          </p:nvCxnSpPr>
          <p:spPr>
            <a:xfrm flipV="1">
              <a:off x="2267275" y="2979191"/>
              <a:ext cx="747849" cy="416035"/>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 name="直線コネクタ 19">
              <a:extLst>
                <a:ext uri="{FF2B5EF4-FFF2-40B4-BE49-F238E27FC236}">
                  <a16:creationId xmlns:a16="http://schemas.microsoft.com/office/drawing/2014/main" id="{CA0AEA66-AC95-4FBC-A350-EFE84B31C680}"/>
                </a:ext>
              </a:extLst>
            </p:cNvPr>
            <p:cNvCxnSpPr>
              <a:cxnSpLocks/>
              <a:stCxn id="67" idx="6"/>
              <a:endCxn id="62" idx="2"/>
            </p:cNvCxnSpPr>
            <p:nvPr/>
          </p:nvCxnSpPr>
          <p:spPr>
            <a:xfrm flipV="1">
              <a:off x="2267275" y="2563158"/>
              <a:ext cx="747849" cy="832068"/>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1" name="直線コネクタ 20">
              <a:extLst>
                <a:ext uri="{FF2B5EF4-FFF2-40B4-BE49-F238E27FC236}">
                  <a16:creationId xmlns:a16="http://schemas.microsoft.com/office/drawing/2014/main" id="{B703DCAF-56AC-49F6-961E-7C230938399C}"/>
                </a:ext>
              </a:extLst>
            </p:cNvPr>
            <p:cNvCxnSpPr>
              <a:cxnSpLocks/>
              <a:stCxn id="65" idx="6"/>
              <a:endCxn id="63" idx="2"/>
            </p:cNvCxnSpPr>
            <p:nvPr/>
          </p:nvCxnSpPr>
          <p:spPr>
            <a:xfrm>
              <a:off x="2267275" y="2563159"/>
              <a:ext cx="747849" cy="416032"/>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 name="直線コネクタ 21">
              <a:extLst>
                <a:ext uri="{FF2B5EF4-FFF2-40B4-BE49-F238E27FC236}">
                  <a16:creationId xmlns:a16="http://schemas.microsoft.com/office/drawing/2014/main" id="{50C4E077-031C-47EF-9A17-A06F379F4F76}"/>
                </a:ext>
              </a:extLst>
            </p:cNvPr>
            <p:cNvCxnSpPr>
              <a:cxnSpLocks/>
              <a:stCxn id="56" idx="6"/>
              <a:endCxn id="52" idx="2"/>
            </p:cNvCxnSpPr>
            <p:nvPr/>
          </p:nvCxnSpPr>
          <p:spPr>
            <a:xfrm flipV="1">
              <a:off x="5352160" y="2355141"/>
              <a:ext cx="747848" cy="208018"/>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 name="直線コネクタ 22">
              <a:extLst>
                <a:ext uri="{FF2B5EF4-FFF2-40B4-BE49-F238E27FC236}">
                  <a16:creationId xmlns:a16="http://schemas.microsoft.com/office/drawing/2014/main" id="{C503501B-D9BB-4BD5-BC35-135C691975C8}"/>
                </a:ext>
              </a:extLst>
            </p:cNvPr>
            <p:cNvCxnSpPr>
              <a:cxnSpLocks/>
              <a:stCxn id="57" idx="6"/>
              <a:endCxn id="54" idx="2"/>
            </p:cNvCxnSpPr>
            <p:nvPr/>
          </p:nvCxnSpPr>
          <p:spPr>
            <a:xfrm>
              <a:off x="5352160" y="2979193"/>
              <a:ext cx="747848" cy="208015"/>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4" name="直線コネクタ 23">
              <a:extLst>
                <a:ext uri="{FF2B5EF4-FFF2-40B4-BE49-F238E27FC236}">
                  <a16:creationId xmlns:a16="http://schemas.microsoft.com/office/drawing/2014/main" id="{742210C2-549E-4779-BF70-C8C976177E6E}"/>
                </a:ext>
              </a:extLst>
            </p:cNvPr>
            <p:cNvCxnSpPr>
              <a:cxnSpLocks/>
              <a:stCxn id="61" idx="6"/>
              <a:endCxn id="55" idx="2"/>
            </p:cNvCxnSpPr>
            <p:nvPr/>
          </p:nvCxnSpPr>
          <p:spPr>
            <a:xfrm flipV="1">
              <a:off x="4323865" y="2147124"/>
              <a:ext cx="747849" cy="1040084"/>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5" name="直線コネクタ 24">
              <a:extLst>
                <a:ext uri="{FF2B5EF4-FFF2-40B4-BE49-F238E27FC236}">
                  <a16:creationId xmlns:a16="http://schemas.microsoft.com/office/drawing/2014/main" id="{B87A4632-5556-498B-A03B-3BFEBC9D0978}"/>
                </a:ext>
              </a:extLst>
            </p:cNvPr>
            <p:cNvCxnSpPr>
              <a:cxnSpLocks/>
              <a:stCxn id="61" idx="6"/>
              <a:endCxn id="58" idx="2"/>
            </p:cNvCxnSpPr>
            <p:nvPr/>
          </p:nvCxnSpPr>
          <p:spPr>
            <a:xfrm>
              <a:off x="4323865" y="3187208"/>
              <a:ext cx="747849" cy="208018"/>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 name="直線コネクタ 25">
              <a:extLst>
                <a:ext uri="{FF2B5EF4-FFF2-40B4-BE49-F238E27FC236}">
                  <a16:creationId xmlns:a16="http://schemas.microsoft.com/office/drawing/2014/main" id="{DCBAE9DC-2B8E-4B77-89A0-E88F32E493D7}"/>
                </a:ext>
              </a:extLst>
            </p:cNvPr>
            <p:cNvCxnSpPr>
              <a:cxnSpLocks/>
              <a:stCxn id="61" idx="6"/>
              <a:endCxn id="56" idx="2"/>
            </p:cNvCxnSpPr>
            <p:nvPr/>
          </p:nvCxnSpPr>
          <p:spPr>
            <a:xfrm flipV="1">
              <a:off x="4323865" y="2563159"/>
              <a:ext cx="747849" cy="624049"/>
            </a:xfrm>
            <a:prstGeom prst="line">
              <a:avLst/>
            </a:prstGeom>
            <a:ln w="12700">
              <a:solidFill>
                <a:schemeClr val="bg1">
                  <a:lumMod val="65000"/>
                </a:schemeClr>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27" name="グループ化 26">
              <a:extLst>
                <a:ext uri="{FF2B5EF4-FFF2-40B4-BE49-F238E27FC236}">
                  <a16:creationId xmlns:a16="http://schemas.microsoft.com/office/drawing/2014/main" id="{C72B45EA-480A-4FE8-980B-AEBE66C59864}"/>
                </a:ext>
              </a:extLst>
            </p:cNvPr>
            <p:cNvGrpSpPr/>
            <p:nvPr/>
          </p:nvGrpSpPr>
          <p:grpSpPr>
            <a:xfrm>
              <a:off x="1986829" y="2006901"/>
              <a:ext cx="280446" cy="1528547"/>
              <a:chOff x="1986829" y="2006901"/>
              <a:chExt cx="280446" cy="1528547"/>
            </a:xfrm>
          </p:grpSpPr>
          <p:sp>
            <p:nvSpPr>
              <p:cNvPr id="64" name="楕円 63">
                <a:extLst>
                  <a:ext uri="{FF2B5EF4-FFF2-40B4-BE49-F238E27FC236}">
                    <a16:creationId xmlns:a16="http://schemas.microsoft.com/office/drawing/2014/main" id="{DAB98AC8-162C-4040-B222-046A67FDE379}"/>
                  </a:ext>
                </a:extLst>
              </p:cNvPr>
              <p:cNvSpPr/>
              <p:nvPr/>
            </p:nvSpPr>
            <p:spPr>
              <a:xfrm>
                <a:off x="1986829" y="2006901"/>
                <a:ext cx="280446" cy="28044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65" name="楕円 64">
                <a:extLst>
                  <a:ext uri="{FF2B5EF4-FFF2-40B4-BE49-F238E27FC236}">
                    <a16:creationId xmlns:a16="http://schemas.microsoft.com/office/drawing/2014/main" id="{606620BA-0EBE-4330-BB77-66D4EC02B89B}"/>
                  </a:ext>
                </a:extLst>
              </p:cNvPr>
              <p:cNvSpPr/>
              <p:nvPr/>
            </p:nvSpPr>
            <p:spPr>
              <a:xfrm>
                <a:off x="1986829" y="2422936"/>
                <a:ext cx="280446" cy="280445"/>
              </a:xfrm>
              <a:prstGeom prst="ellipse">
                <a:avLst/>
              </a:prstGeom>
              <a:solidFill>
                <a:schemeClr val="bg1"/>
              </a:solidFill>
              <a:ln w="127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66" name="楕円 65">
                <a:extLst>
                  <a:ext uri="{FF2B5EF4-FFF2-40B4-BE49-F238E27FC236}">
                    <a16:creationId xmlns:a16="http://schemas.microsoft.com/office/drawing/2014/main" id="{8BD0ABEA-1568-4D76-B872-8167673CA3BE}"/>
                  </a:ext>
                </a:extLst>
              </p:cNvPr>
              <p:cNvSpPr/>
              <p:nvPr/>
            </p:nvSpPr>
            <p:spPr>
              <a:xfrm>
                <a:off x="1986829" y="2838970"/>
                <a:ext cx="280446" cy="28044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67" name="楕円 66">
                <a:extLst>
                  <a:ext uri="{FF2B5EF4-FFF2-40B4-BE49-F238E27FC236}">
                    <a16:creationId xmlns:a16="http://schemas.microsoft.com/office/drawing/2014/main" id="{2C0753C9-ECC0-49E6-84B9-15AB7F773855}"/>
                  </a:ext>
                </a:extLst>
              </p:cNvPr>
              <p:cNvSpPr/>
              <p:nvPr/>
            </p:nvSpPr>
            <p:spPr>
              <a:xfrm>
                <a:off x="1986829" y="3255003"/>
                <a:ext cx="280446" cy="280445"/>
              </a:xfrm>
              <a:prstGeom prst="ellipse">
                <a:avLst/>
              </a:prstGeom>
              <a:solidFill>
                <a:schemeClr val="bg1"/>
              </a:solidFill>
              <a:ln w="127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grpSp>
          <p:nvGrpSpPr>
            <p:cNvPr id="28" name="グループ化 27">
              <a:extLst>
                <a:ext uri="{FF2B5EF4-FFF2-40B4-BE49-F238E27FC236}">
                  <a16:creationId xmlns:a16="http://schemas.microsoft.com/office/drawing/2014/main" id="{2FB38B40-3D99-4724-9543-937A039A8616}"/>
                </a:ext>
              </a:extLst>
            </p:cNvPr>
            <p:cNvGrpSpPr/>
            <p:nvPr/>
          </p:nvGrpSpPr>
          <p:grpSpPr>
            <a:xfrm>
              <a:off x="3015124" y="2422935"/>
              <a:ext cx="280446" cy="696479"/>
              <a:chOff x="7254299" y="4664044"/>
              <a:chExt cx="238734" cy="592889"/>
            </a:xfrm>
          </p:grpSpPr>
          <p:sp>
            <p:nvSpPr>
              <p:cNvPr id="62" name="楕円 61">
                <a:extLst>
                  <a:ext uri="{FF2B5EF4-FFF2-40B4-BE49-F238E27FC236}">
                    <a16:creationId xmlns:a16="http://schemas.microsoft.com/office/drawing/2014/main" id="{79A29FEB-FCBF-4EF1-A5AA-580ED31B77CF}"/>
                  </a:ext>
                </a:extLst>
              </p:cNvPr>
              <p:cNvSpPr/>
              <p:nvPr/>
            </p:nvSpPr>
            <p:spPr>
              <a:xfrm>
                <a:off x="7254299" y="4664044"/>
                <a:ext cx="238734" cy="23873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63" name="楕円 62">
                <a:extLst>
                  <a:ext uri="{FF2B5EF4-FFF2-40B4-BE49-F238E27FC236}">
                    <a16:creationId xmlns:a16="http://schemas.microsoft.com/office/drawing/2014/main" id="{62B8BB6D-3157-42B1-AFF1-0C350C4DEBBE}"/>
                  </a:ext>
                </a:extLst>
              </p:cNvPr>
              <p:cNvSpPr/>
              <p:nvPr/>
            </p:nvSpPr>
            <p:spPr>
              <a:xfrm>
                <a:off x="7254299" y="5018199"/>
                <a:ext cx="238734" cy="23873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grpSp>
          <p:nvGrpSpPr>
            <p:cNvPr id="29" name="グループ化 28">
              <a:extLst>
                <a:ext uri="{FF2B5EF4-FFF2-40B4-BE49-F238E27FC236}">
                  <a16:creationId xmlns:a16="http://schemas.microsoft.com/office/drawing/2014/main" id="{5BD82E13-889E-4BB1-9005-F4864C3855F4}"/>
                </a:ext>
              </a:extLst>
            </p:cNvPr>
            <p:cNvGrpSpPr/>
            <p:nvPr/>
          </p:nvGrpSpPr>
          <p:grpSpPr>
            <a:xfrm>
              <a:off x="4043419" y="2214918"/>
              <a:ext cx="280446" cy="1112512"/>
              <a:chOff x="3305767" y="2214919"/>
              <a:chExt cx="280446" cy="1112512"/>
            </a:xfrm>
          </p:grpSpPr>
          <p:sp>
            <p:nvSpPr>
              <p:cNvPr id="59" name="楕円 58">
                <a:extLst>
                  <a:ext uri="{FF2B5EF4-FFF2-40B4-BE49-F238E27FC236}">
                    <a16:creationId xmlns:a16="http://schemas.microsoft.com/office/drawing/2014/main" id="{5A46388B-629E-4571-A3A4-50D3E57FBCDA}"/>
                  </a:ext>
                </a:extLst>
              </p:cNvPr>
              <p:cNvSpPr/>
              <p:nvPr/>
            </p:nvSpPr>
            <p:spPr>
              <a:xfrm>
                <a:off x="3305767" y="2214919"/>
                <a:ext cx="280446" cy="28044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60" name="楕円 59">
                <a:extLst>
                  <a:ext uri="{FF2B5EF4-FFF2-40B4-BE49-F238E27FC236}">
                    <a16:creationId xmlns:a16="http://schemas.microsoft.com/office/drawing/2014/main" id="{FA989FF9-5CC1-4460-8F63-6DA7FEAE4775}"/>
                  </a:ext>
                </a:extLst>
              </p:cNvPr>
              <p:cNvSpPr/>
              <p:nvPr/>
            </p:nvSpPr>
            <p:spPr>
              <a:xfrm>
                <a:off x="3305767" y="2630953"/>
                <a:ext cx="280446" cy="28044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61" name="楕円 60">
                <a:extLst>
                  <a:ext uri="{FF2B5EF4-FFF2-40B4-BE49-F238E27FC236}">
                    <a16:creationId xmlns:a16="http://schemas.microsoft.com/office/drawing/2014/main" id="{C6C0219F-D016-4A38-85F2-B0CE7584D145}"/>
                  </a:ext>
                </a:extLst>
              </p:cNvPr>
              <p:cNvSpPr/>
              <p:nvPr/>
            </p:nvSpPr>
            <p:spPr>
              <a:xfrm>
                <a:off x="3305767" y="3046986"/>
                <a:ext cx="280446" cy="280445"/>
              </a:xfrm>
              <a:prstGeom prst="ellipse">
                <a:avLst/>
              </a:prstGeom>
              <a:solidFill>
                <a:schemeClr val="bg1"/>
              </a:solidFill>
              <a:ln w="127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grpSp>
          <p:nvGrpSpPr>
            <p:cNvPr id="30" name="グループ化 29">
              <a:extLst>
                <a:ext uri="{FF2B5EF4-FFF2-40B4-BE49-F238E27FC236}">
                  <a16:creationId xmlns:a16="http://schemas.microsoft.com/office/drawing/2014/main" id="{2416AA09-89C9-40F1-BD17-F6EF08C42B85}"/>
                </a:ext>
              </a:extLst>
            </p:cNvPr>
            <p:cNvGrpSpPr/>
            <p:nvPr/>
          </p:nvGrpSpPr>
          <p:grpSpPr>
            <a:xfrm>
              <a:off x="5071714" y="2006901"/>
              <a:ext cx="280446" cy="1528547"/>
              <a:chOff x="3965236" y="2006901"/>
              <a:chExt cx="280446" cy="1528547"/>
            </a:xfrm>
          </p:grpSpPr>
          <p:sp>
            <p:nvSpPr>
              <p:cNvPr id="55" name="楕円 54">
                <a:extLst>
                  <a:ext uri="{FF2B5EF4-FFF2-40B4-BE49-F238E27FC236}">
                    <a16:creationId xmlns:a16="http://schemas.microsoft.com/office/drawing/2014/main" id="{6E978D42-E073-453A-BF6C-F0F60E3024A3}"/>
                  </a:ext>
                </a:extLst>
              </p:cNvPr>
              <p:cNvSpPr/>
              <p:nvPr/>
            </p:nvSpPr>
            <p:spPr>
              <a:xfrm>
                <a:off x="3965236" y="2006901"/>
                <a:ext cx="280446" cy="28044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56" name="楕円 55">
                <a:extLst>
                  <a:ext uri="{FF2B5EF4-FFF2-40B4-BE49-F238E27FC236}">
                    <a16:creationId xmlns:a16="http://schemas.microsoft.com/office/drawing/2014/main" id="{E121C003-8361-4C73-AEFE-BAA4FCF13A26}"/>
                  </a:ext>
                </a:extLst>
              </p:cNvPr>
              <p:cNvSpPr/>
              <p:nvPr/>
            </p:nvSpPr>
            <p:spPr>
              <a:xfrm>
                <a:off x="3965236" y="2422936"/>
                <a:ext cx="280446" cy="280445"/>
              </a:xfrm>
              <a:prstGeom prst="ellipse">
                <a:avLst/>
              </a:prstGeom>
              <a:solidFill>
                <a:schemeClr val="bg1"/>
              </a:solidFill>
              <a:ln w="127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57" name="楕円 56">
                <a:extLst>
                  <a:ext uri="{FF2B5EF4-FFF2-40B4-BE49-F238E27FC236}">
                    <a16:creationId xmlns:a16="http://schemas.microsoft.com/office/drawing/2014/main" id="{491CC2AF-72C9-4601-9652-7FCD97C1ADDE}"/>
                  </a:ext>
                </a:extLst>
              </p:cNvPr>
              <p:cNvSpPr/>
              <p:nvPr/>
            </p:nvSpPr>
            <p:spPr>
              <a:xfrm>
                <a:off x="3965236" y="2838970"/>
                <a:ext cx="280446" cy="280445"/>
              </a:xfrm>
              <a:prstGeom prst="ellipse">
                <a:avLst/>
              </a:prstGeom>
              <a:solidFill>
                <a:schemeClr val="bg1"/>
              </a:solidFill>
              <a:ln w="127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58" name="楕円 57">
                <a:extLst>
                  <a:ext uri="{FF2B5EF4-FFF2-40B4-BE49-F238E27FC236}">
                    <a16:creationId xmlns:a16="http://schemas.microsoft.com/office/drawing/2014/main" id="{B45B3E2F-9421-4F24-92D6-AFF31589BED4}"/>
                  </a:ext>
                </a:extLst>
              </p:cNvPr>
              <p:cNvSpPr/>
              <p:nvPr/>
            </p:nvSpPr>
            <p:spPr>
              <a:xfrm>
                <a:off x="3965236" y="3255003"/>
                <a:ext cx="280446" cy="28044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grpSp>
          <p:nvGrpSpPr>
            <p:cNvPr id="31" name="グループ化 30">
              <a:extLst>
                <a:ext uri="{FF2B5EF4-FFF2-40B4-BE49-F238E27FC236}">
                  <a16:creationId xmlns:a16="http://schemas.microsoft.com/office/drawing/2014/main" id="{D52CEA56-4066-4BCA-947D-B3172A62F1B3}"/>
                </a:ext>
              </a:extLst>
            </p:cNvPr>
            <p:cNvGrpSpPr/>
            <p:nvPr/>
          </p:nvGrpSpPr>
          <p:grpSpPr>
            <a:xfrm>
              <a:off x="6100008" y="2214918"/>
              <a:ext cx="280446" cy="1112513"/>
              <a:chOff x="8630395" y="4462174"/>
              <a:chExt cx="238734" cy="947045"/>
            </a:xfrm>
          </p:grpSpPr>
          <p:sp>
            <p:nvSpPr>
              <p:cNvPr id="52" name="楕円 51">
                <a:extLst>
                  <a:ext uri="{FF2B5EF4-FFF2-40B4-BE49-F238E27FC236}">
                    <a16:creationId xmlns:a16="http://schemas.microsoft.com/office/drawing/2014/main" id="{441D893A-023D-4DCD-835A-925A3E56F892}"/>
                  </a:ext>
                </a:extLst>
              </p:cNvPr>
              <p:cNvSpPr/>
              <p:nvPr/>
            </p:nvSpPr>
            <p:spPr>
              <a:xfrm>
                <a:off x="8630395" y="4462174"/>
                <a:ext cx="238734" cy="23873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53" name="楕円 52">
                <a:extLst>
                  <a:ext uri="{FF2B5EF4-FFF2-40B4-BE49-F238E27FC236}">
                    <a16:creationId xmlns:a16="http://schemas.microsoft.com/office/drawing/2014/main" id="{E4DC812A-163F-4506-AA72-0F647D3896A1}"/>
                  </a:ext>
                </a:extLst>
              </p:cNvPr>
              <p:cNvSpPr/>
              <p:nvPr/>
            </p:nvSpPr>
            <p:spPr>
              <a:xfrm>
                <a:off x="8630395" y="4816330"/>
                <a:ext cx="238734" cy="23873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54" name="楕円 53">
                <a:extLst>
                  <a:ext uri="{FF2B5EF4-FFF2-40B4-BE49-F238E27FC236}">
                    <a16:creationId xmlns:a16="http://schemas.microsoft.com/office/drawing/2014/main" id="{8B7EF91E-83AB-45AE-AA25-8ECA0E6E7078}"/>
                  </a:ext>
                </a:extLst>
              </p:cNvPr>
              <p:cNvSpPr/>
              <p:nvPr/>
            </p:nvSpPr>
            <p:spPr>
              <a:xfrm>
                <a:off x="8630395" y="5170485"/>
                <a:ext cx="238734" cy="23873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cxnSp>
          <p:nvCxnSpPr>
            <p:cNvPr id="32" name="直線コネクタ 31">
              <a:extLst>
                <a:ext uri="{FF2B5EF4-FFF2-40B4-BE49-F238E27FC236}">
                  <a16:creationId xmlns:a16="http://schemas.microsoft.com/office/drawing/2014/main" id="{A457E784-04CD-4860-8728-9FEF7E786A3B}"/>
                </a:ext>
              </a:extLst>
            </p:cNvPr>
            <p:cNvCxnSpPr>
              <a:cxnSpLocks/>
              <a:stCxn id="55" idx="6"/>
              <a:endCxn id="52" idx="2"/>
            </p:cNvCxnSpPr>
            <p:nvPr/>
          </p:nvCxnSpPr>
          <p:spPr>
            <a:xfrm>
              <a:off x="5352160" y="2147124"/>
              <a:ext cx="747848" cy="208017"/>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3" name="直線コネクタ 32">
              <a:extLst>
                <a:ext uri="{FF2B5EF4-FFF2-40B4-BE49-F238E27FC236}">
                  <a16:creationId xmlns:a16="http://schemas.microsoft.com/office/drawing/2014/main" id="{B6705988-C205-479A-9A43-E029ABEE4259}"/>
                </a:ext>
              </a:extLst>
            </p:cNvPr>
            <p:cNvCxnSpPr>
              <a:cxnSpLocks/>
              <a:stCxn id="55" idx="6"/>
              <a:endCxn id="53" idx="2"/>
            </p:cNvCxnSpPr>
            <p:nvPr/>
          </p:nvCxnSpPr>
          <p:spPr>
            <a:xfrm>
              <a:off x="5352160" y="2147124"/>
              <a:ext cx="747848" cy="624051"/>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4" name="直線コネクタ 33">
              <a:extLst>
                <a:ext uri="{FF2B5EF4-FFF2-40B4-BE49-F238E27FC236}">
                  <a16:creationId xmlns:a16="http://schemas.microsoft.com/office/drawing/2014/main" id="{0B738E60-F417-404F-8AB6-5D0ACA658F65}"/>
                </a:ext>
              </a:extLst>
            </p:cNvPr>
            <p:cNvCxnSpPr>
              <a:cxnSpLocks/>
              <a:stCxn id="55" idx="6"/>
              <a:endCxn id="54" idx="2"/>
            </p:cNvCxnSpPr>
            <p:nvPr/>
          </p:nvCxnSpPr>
          <p:spPr>
            <a:xfrm>
              <a:off x="5352160" y="2147124"/>
              <a:ext cx="747848" cy="1040084"/>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5" name="直線コネクタ 34">
              <a:extLst>
                <a:ext uri="{FF2B5EF4-FFF2-40B4-BE49-F238E27FC236}">
                  <a16:creationId xmlns:a16="http://schemas.microsoft.com/office/drawing/2014/main" id="{3B6DC46F-D4F1-4449-B181-520F86F6D4CE}"/>
                </a:ext>
              </a:extLst>
            </p:cNvPr>
            <p:cNvCxnSpPr>
              <a:cxnSpLocks/>
              <a:stCxn id="58" idx="6"/>
              <a:endCxn id="53" idx="2"/>
            </p:cNvCxnSpPr>
            <p:nvPr/>
          </p:nvCxnSpPr>
          <p:spPr>
            <a:xfrm flipV="1">
              <a:off x="5352160" y="2771175"/>
              <a:ext cx="747848" cy="624051"/>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6" name="直線コネクタ 35">
              <a:extLst>
                <a:ext uri="{FF2B5EF4-FFF2-40B4-BE49-F238E27FC236}">
                  <a16:creationId xmlns:a16="http://schemas.microsoft.com/office/drawing/2014/main" id="{50A57763-E128-498B-BC24-F7841ACF6688}"/>
                </a:ext>
              </a:extLst>
            </p:cNvPr>
            <p:cNvCxnSpPr>
              <a:cxnSpLocks/>
              <a:stCxn id="59" idx="6"/>
              <a:endCxn id="58" idx="2"/>
            </p:cNvCxnSpPr>
            <p:nvPr/>
          </p:nvCxnSpPr>
          <p:spPr>
            <a:xfrm>
              <a:off x="4323865" y="2355141"/>
              <a:ext cx="747849" cy="1040085"/>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7" name="直線コネクタ 36">
              <a:extLst>
                <a:ext uri="{FF2B5EF4-FFF2-40B4-BE49-F238E27FC236}">
                  <a16:creationId xmlns:a16="http://schemas.microsoft.com/office/drawing/2014/main" id="{3E0DC0A7-669C-48B7-A241-F9DD77E21336}"/>
                </a:ext>
              </a:extLst>
            </p:cNvPr>
            <p:cNvCxnSpPr>
              <a:cxnSpLocks/>
              <a:stCxn id="62" idx="6"/>
              <a:endCxn id="59" idx="2"/>
            </p:cNvCxnSpPr>
            <p:nvPr/>
          </p:nvCxnSpPr>
          <p:spPr>
            <a:xfrm flipV="1">
              <a:off x="3295570" y="2355141"/>
              <a:ext cx="747849" cy="208017"/>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8" name="直線コネクタ 37">
              <a:extLst>
                <a:ext uri="{FF2B5EF4-FFF2-40B4-BE49-F238E27FC236}">
                  <a16:creationId xmlns:a16="http://schemas.microsoft.com/office/drawing/2014/main" id="{462D5146-BBF6-4374-A11B-499DCF7B1192}"/>
                </a:ext>
              </a:extLst>
            </p:cNvPr>
            <p:cNvCxnSpPr>
              <a:cxnSpLocks/>
              <a:stCxn id="62" idx="6"/>
              <a:endCxn id="60" idx="2"/>
            </p:cNvCxnSpPr>
            <p:nvPr/>
          </p:nvCxnSpPr>
          <p:spPr>
            <a:xfrm>
              <a:off x="3295570" y="2563158"/>
              <a:ext cx="747849" cy="208017"/>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9" name="直線コネクタ 38">
              <a:extLst>
                <a:ext uri="{FF2B5EF4-FFF2-40B4-BE49-F238E27FC236}">
                  <a16:creationId xmlns:a16="http://schemas.microsoft.com/office/drawing/2014/main" id="{CAA6384D-340E-4D64-BBF8-460D868D5707}"/>
                </a:ext>
              </a:extLst>
            </p:cNvPr>
            <p:cNvCxnSpPr>
              <a:cxnSpLocks/>
              <a:stCxn id="63" idx="6"/>
              <a:endCxn id="60" idx="2"/>
            </p:cNvCxnSpPr>
            <p:nvPr/>
          </p:nvCxnSpPr>
          <p:spPr>
            <a:xfrm flipV="1">
              <a:off x="3295570" y="2771175"/>
              <a:ext cx="747849" cy="208016"/>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0" name="直線コネクタ 39">
              <a:extLst>
                <a:ext uri="{FF2B5EF4-FFF2-40B4-BE49-F238E27FC236}">
                  <a16:creationId xmlns:a16="http://schemas.microsoft.com/office/drawing/2014/main" id="{D14A8DA1-2876-41AE-A4CF-9D598AA598F9}"/>
                </a:ext>
              </a:extLst>
            </p:cNvPr>
            <p:cNvCxnSpPr>
              <a:cxnSpLocks/>
              <a:stCxn id="59" idx="6"/>
              <a:endCxn id="55" idx="2"/>
            </p:cNvCxnSpPr>
            <p:nvPr/>
          </p:nvCxnSpPr>
          <p:spPr>
            <a:xfrm flipV="1">
              <a:off x="4323865" y="2147124"/>
              <a:ext cx="747849" cy="208017"/>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1" name="直線コネクタ 40">
              <a:extLst>
                <a:ext uri="{FF2B5EF4-FFF2-40B4-BE49-F238E27FC236}">
                  <a16:creationId xmlns:a16="http://schemas.microsoft.com/office/drawing/2014/main" id="{C34AF92C-73E1-4573-887A-9C57AB53F932}"/>
                </a:ext>
              </a:extLst>
            </p:cNvPr>
            <p:cNvCxnSpPr>
              <a:cxnSpLocks/>
              <a:stCxn id="64" idx="6"/>
              <a:endCxn id="62" idx="2"/>
            </p:cNvCxnSpPr>
            <p:nvPr/>
          </p:nvCxnSpPr>
          <p:spPr>
            <a:xfrm>
              <a:off x="2267275" y="2147124"/>
              <a:ext cx="747849" cy="416034"/>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2" name="直線コネクタ 41">
              <a:extLst>
                <a:ext uri="{FF2B5EF4-FFF2-40B4-BE49-F238E27FC236}">
                  <a16:creationId xmlns:a16="http://schemas.microsoft.com/office/drawing/2014/main" id="{80C5A7DF-A2E8-4A50-9166-9DB3F2B3FDC5}"/>
                </a:ext>
              </a:extLst>
            </p:cNvPr>
            <p:cNvCxnSpPr>
              <a:cxnSpLocks/>
              <a:stCxn id="66" idx="6"/>
              <a:endCxn id="63" idx="2"/>
            </p:cNvCxnSpPr>
            <p:nvPr/>
          </p:nvCxnSpPr>
          <p:spPr>
            <a:xfrm flipV="1">
              <a:off x="2267275" y="2979191"/>
              <a:ext cx="747849" cy="2"/>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3" name="直線コネクタ 42">
              <a:extLst>
                <a:ext uri="{FF2B5EF4-FFF2-40B4-BE49-F238E27FC236}">
                  <a16:creationId xmlns:a16="http://schemas.microsoft.com/office/drawing/2014/main" id="{BF61FED2-6818-4E65-948F-47D901E9F62E}"/>
                </a:ext>
              </a:extLst>
            </p:cNvPr>
            <p:cNvCxnSpPr>
              <a:cxnSpLocks/>
              <a:stCxn id="66" idx="6"/>
              <a:endCxn id="62" idx="2"/>
            </p:cNvCxnSpPr>
            <p:nvPr/>
          </p:nvCxnSpPr>
          <p:spPr>
            <a:xfrm flipV="1">
              <a:off x="2267275" y="2563158"/>
              <a:ext cx="747849" cy="416035"/>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4" name="直線コネクタ 43">
              <a:extLst>
                <a:ext uri="{FF2B5EF4-FFF2-40B4-BE49-F238E27FC236}">
                  <a16:creationId xmlns:a16="http://schemas.microsoft.com/office/drawing/2014/main" id="{D06705F0-DBFC-4A8C-9804-670691D0D1D6}"/>
                </a:ext>
              </a:extLst>
            </p:cNvPr>
            <p:cNvCxnSpPr>
              <a:cxnSpLocks/>
              <a:stCxn id="64" idx="6"/>
              <a:endCxn id="63" idx="2"/>
            </p:cNvCxnSpPr>
            <p:nvPr/>
          </p:nvCxnSpPr>
          <p:spPr>
            <a:xfrm>
              <a:off x="2267275" y="2147124"/>
              <a:ext cx="747849" cy="832067"/>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5" name="直線コネクタ 44">
              <a:extLst>
                <a:ext uri="{FF2B5EF4-FFF2-40B4-BE49-F238E27FC236}">
                  <a16:creationId xmlns:a16="http://schemas.microsoft.com/office/drawing/2014/main" id="{0A276D2F-838E-4B16-B1C9-FC2445E81FC5}"/>
                </a:ext>
              </a:extLst>
            </p:cNvPr>
            <p:cNvCxnSpPr>
              <a:cxnSpLocks/>
              <a:stCxn id="58" idx="6"/>
              <a:endCxn id="54" idx="2"/>
            </p:cNvCxnSpPr>
            <p:nvPr/>
          </p:nvCxnSpPr>
          <p:spPr>
            <a:xfrm flipV="1">
              <a:off x="5352160" y="3187208"/>
              <a:ext cx="747848" cy="208018"/>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6" name="直線コネクタ 45">
              <a:extLst>
                <a:ext uri="{FF2B5EF4-FFF2-40B4-BE49-F238E27FC236}">
                  <a16:creationId xmlns:a16="http://schemas.microsoft.com/office/drawing/2014/main" id="{D224B6E3-0C4A-49A6-AC89-6F7440C46205}"/>
                </a:ext>
              </a:extLst>
            </p:cNvPr>
            <p:cNvCxnSpPr>
              <a:cxnSpLocks/>
              <a:stCxn id="60" idx="6"/>
              <a:endCxn id="55" idx="2"/>
            </p:cNvCxnSpPr>
            <p:nvPr/>
          </p:nvCxnSpPr>
          <p:spPr>
            <a:xfrm flipV="1">
              <a:off x="4323865" y="2147124"/>
              <a:ext cx="747849" cy="624051"/>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7" name="直線コネクタ 46">
              <a:extLst>
                <a:ext uri="{FF2B5EF4-FFF2-40B4-BE49-F238E27FC236}">
                  <a16:creationId xmlns:a16="http://schemas.microsoft.com/office/drawing/2014/main" id="{1AFC7C8A-120E-4E00-8482-1ACEFA60FD1E}"/>
                </a:ext>
              </a:extLst>
            </p:cNvPr>
            <p:cNvCxnSpPr>
              <a:cxnSpLocks/>
              <a:stCxn id="60" idx="6"/>
              <a:endCxn id="58" idx="2"/>
            </p:cNvCxnSpPr>
            <p:nvPr/>
          </p:nvCxnSpPr>
          <p:spPr>
            <a:xfrm>
              <a:off x="4323865" y="2771175"/>
              <a:ext cx="747849" cy="624051"/>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8" name="直線コネクタ 47">
              <a:extLst>
                <a:ext uri="{FF2B5EF4-FFF2-40B4-BE49-F238E27FC236}">
                  <a16:creationId xmlns:a16="http://schemas.microsoft.com/office/drawing/2014/main" id="{95A78E18-5309-4BF0-B2DC-426438E780DF}"/>
                </a:ext>
              </a:extLst>
            </p:cNvPr>
            <p:cNvCxnSpPr>
              <a:cxnSpLocks/>
              <a:stCxn id="63" idx="6"/>
              <a:endCxn id="59" idx="2"/>
            </p:cNvCxnSpPr>
            <p:nvPr/>
          </p:nvCxnSpPr>
          <p:spPr>
            <a:xfrm flipV="1">
              <a:off x="3295570" y="2355141"/>
              <a:ext cx="747849" cy="624050"/>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49" name="左中かっこ 48">
              <a:extLst>
                <a:ext uri="{FF2B5EF4-FFF2-40B4-BE49-F238E27FC236}">
                  <a16:creationId xmlns:a16="http://schemas.microsoft.com/office/drawing/2014/main" id="{FBEB7C0F-570C-4183-82AB-C1814C476513}"/>
                </a:ext>
              </a:extLst>
            </p:cNvPr>
            <p:cNvSpPr/>
            <p:nvPr/>
          </p:nvSpPr>
          <p:spPr>
            <a:xfrm rot="16200000">
              <a:off x="3585986" y="2169968"/>
              <a:ext cx="163534" cy="3565971"/>
            </a:xfrm>
            <a:prstGeom prst="leftBrace">
              <a:avLst>
                <a:gd name="adj1" fmla="val 82488"/>
                <a:gd name="adj2" fmla="val 48106"/>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703E9B7-12EF-4B44-815F-61E485DA86AE}"/>
                </a:ext>
              </a:extLst>
            </p:cNvPr>
            <p:cNvSpPr/>
            <p:nvPr/>
          </p:nvSpPr>
          <p:spPr>
            <a:xfrm>
              <a:off x="1508173" y="4125619"/>
              <a:ext cx="4872282" cy="557670"/>
            </a:xfrm>
            <a:prstGeom prst="rect">
              <a:avLst/>
            </a:prstGeom>
          </p:spPr>
          <p:txBody>
            <a:bodyPr wrap="none">
              <a:spAutoFit/>
            </a:bodyPr>
            <a:lstStyle/>
            <a:p>
              <a:r>
                <a:rPr lang="ja-JP" altLang="en-US" sz="1600" b="1" dirty="0"/>
                <a:t>ドロップアウトが構成された階層</a:t>
              </a:r>
              <a:endParaRPr lang="en-US" altLang="ja-JP" sz="1600" b="1" dirty="0"/>
            </a:p>
            <a:p>
              <a:r>
                <a:rPr lang="ja-JP" altLang="en-US" sz="1600" b="1" dirty="0"/>
                <a:t>ランダムで一定数のノードを非活性化して学習を行う</a:t>
              </a:r>
            </a:p>
          </p:txBody>
        </p:sp>
        <p:cxnSp>
          <p:nvCxnSpPr>
            <p:cNvPr id="51" name="直線コネクタ 50">
              <a:extLst>
                <a:ext uri="{FF2B5EF4-FFF2-40B4-BE49-F238E27FC236}">
                  <a16:creationId xmlns:a16="http://schemas.microsoft.com/office/drawing/2014/main" id="{76E873CF-F307-489E-AF5C-8CCF651A3192}"/>
                </a:ext>
              </a:extLst>
            </p:cNvPr>
            <p:cNvCxnSpPr>
              <a:cxnSpLocks/>
              <a:stCxn id="58" idx="6"/>
              <a:endCxn id="52" idx="2"/>
            </p:cNvCxnSpPr>
            <p:nvPr/>
          </p:nvCxnSpPr>
          <p:spPr>
            <a:xfrm flipV="1">
              <a:off x="5352160" y="2355141"/>
              <a:ext cx="747848" cy="1040085"/>
            </a:xfrm>
            <a:prstGeom prst="line">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sp>
        <p:nvSpPr>
          <p:cNvPr id="68" name="四角形: 角を丸くする 67">
            <a:extLst>
              <a:ext uri="{FF2B5EF4-FFF2-40B4-BE49-F238E27FC236}">
                <a16:creationId xmlns:a16="http://schemas.microsoft.com/office/drawing/2014/main" id="{9689D133-26C5-42A2-938C-EE769D66CB81}"/>
              </a:ext>
            </a:extLst>
          </p:cNvPr>
          <p:cNvSpPr/>
          <p:nvPr/>
        </p:nvSpPr>
        <p:spPr bwMode="auto">
          <a:xfrm>
            <a:off x="795577" y="1231461"/>
            <a:ext cx="10658475" cy="2004146"/>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69" name="グループ化 68">
            <a:extLst>
              <a:ext uri="{FF2B5EF4-FFF2-40B4-BE49-F238E27FC236}">
                <a16:creationId xmlns:a16="http://schemas.microsoft.com/office/drawing/2014/main" id="{F77094AB-A632-42AF-85F3-957C1280E0C2}"/>
              </a:ext>
            </a:extLst>
          </p:cNvPr>
          <p:cNvGrpSpPr/>
          <p:nvPr/>
        </p:nvGrpSpPr>
        <p:grpSpPr>
          <a:xfrm>
            <a:off x="2712063" y="1000079"/>
            <a:ext cx="6825504" cy="468736"/>
            <a:chOff x="2154608" y="3539394"/>
            <a:chExt cx="6825505" cy="426124"/>
          </a:xfrm>
        </p:grpSpPr>
        <p:sp>
          <p:nvSpPr>
            <p:cNvPr id="70" name="四角形: 角を丸くする 69">
              <a:extLst>
                <a:ext uri="{FF2B5EF4-FFF2-40B4-BE49-F238E27FC236}">
                  <a16:creationId xmlns:a16="http://schemas.microsoft.com/office/drawing/2014/main" id="{098BF241-AB7D-4D08-BFEE-206EF4BF326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71" name="正方形/長方形 70">
              <a:extLst>
                <a:ext uri="{FF2B5EF4-FFF2-40B4-BE49-F238E27FC236}">
                  <a16:creationId xmlns:a16="http://schemas.microsoft.com/office/drawing/2014/main" id="{DEEC1CBE-8A96-4594-9AC0-5A2413EC9D33}"/>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ドロップアウト</a:t>
              </a:r>
              <a:endParaRPr lang="en-US" altLang="ja-JP" sz="2400" b="1" spc="150" dirty="0">
                <a:solidFill>
                  <a:schemeClr val="bg1"/>
                </a:solidFill>
                <a:latin typeface="+mn-ea"/>
              </a:endParaRPr>
            </a:p>
          </p:txBody>
        </p:sp>
      </p:grpSp>
      <p:sp>
        <p:nvSpPr>
          <p:cNvPr id="72" name="テキスト ボックス 71">
            <a:extLst>
              <a:ext uri="{FF2B5EF4-FFF2-40B4-BE49-F238E27FC236}">
                <a16:creationId xmlns:a16="http://schemas.microsoft.com/office/drawing/2014/main" id="{2082A5F8-1647-46AE-9FB7-B96EE06A5C95}"/>
              </a:ext>
            </a:extLst>
          </p:cNvPr>
          <p:cNvSpPr txBox="1"/>
          <p:nvPr/>
        </p:nvSpPr>
        <p:spPr>
          <a:xfrm>
            <a:off x="1045945" y="1580636"/>
            <a:ext cx="10096107" cy="155427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学習のたびにランダムに一定数のノードを非活性化させ、残りのノードだけ予測とパラメータ更新を行う手法です。学習後のモデルではすべてのノードを使用して予測を行うので、ランダムフォレストのような複数のモデルを組み合わせて予測する「アンサンブル学習」の効果が生まれ、過学習を緩和する効果が期待できます。</a:t>
            </a:r>
            <a:endParaRPr lang="en-US" altLang="ja-JP" sz="2000" spc="0" dirty="0">
              <a:solidFill>
                <a:schemeClr val="tx1">
                  <a:lumMod val="75000"/>
                  <a:lumOff val="25000"/>
                </a:schemeClr>
              </a:solidFill>
            </a:endParaRPr>
          </a:p>
        </p:txBody>
      </p:sp>
    </p:spTree>
    <p:extLst>
      <p:ext uri="{BB962C8B-B14F-4D97-AF65-F5344CB8AC3E}">
        <p14:creationId xmlns:p14="http://schemas.microsoft.com/office/powerpoint/2010/main" val="1574064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565AB8-7A44-EAD0-95AE-8224B2B4C00A}"/>
              </a:ext>
            </a:extLst>
          </p:cNvPr>
          <p:cNvSpPr>
            <a:spLocks noGrp="1"/>
          </p:cNvSpPr>
          <p:nvPr>
            <p:ph type="title"/>
          </p:nvPr>
        </p:nvSpPr>
        <p:spPr/>
        <p:txBody>
          <a:bodyPr/>
          <a:lstStyle/>
          <a:p>
            <a:r>
              <a:rPr kumimoji="1" lang="ja-JP" altLang="en-US"/>
              <a:t>時系列処理</a:t>
            </a:r>
          </a:p>
        </p:txBody>
      </p:sp>
    </p:spTree>
    <p:extLst>
      <p:ext uri="{BB962C8B-B14F-4D97-AF65-F5344CB8AC3E}">
        <p14:creationId xmlns:p14="http://schemas.microsoft.com/office/powerpoint/2010/main" val="68006069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270</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rgbClr val="BFBFBF"/>
                </a:solidFill>
              </a:rPr>
              <a:t>6-1.</a:t>
            </a:r>
            <a:r>
              <a:rPr kumimoji="1" lang="ja-JP" altLang="en-US" sz="1600" b="1" spc="300" dirty="0">
                <a:solidFill>
                  <a:srgbClr val="BFBFBF"/>
                </a:solidFill>
              </a:rPr>
              <a:t>ディープラーニングの基礎</a:t>
            </a:r>
            <a:endParaRPr kumimoji="1" lang="en-US" altLang="ja-JP" sz="1600" b="1" spc="300" dirty="0">
              <a:solidFill>
                <a:srgbClr val="BFBFBF"/>
              </a:solidFill>
            </a:endParaRPr>
          </a:p>
          <a:p>
            <a:pPr algn="l">
              <a:lnSpc>
                <a:spcPct val="150000"/>
              </a:lnSpc>
            </a:pPr>
            <a:r>
              <a:rPr lang="en-US" altLang="ja-JP" sz="1600" b="1" spc="300" dirty="0">
                <a:solidFill>
                  <a:srgbClr val="BFBFBF"/>
                </a:solidFill>
              </a:rPr>
              <a:t>6-2.TensorFlow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p>
          <a:p>
            <a:pPr algn="l">
              <a:lnSpc>
                <a:spcPct val="150000"/>
              </a:lnSpc>
            </a:pPr>
            <a:r>
              <a:rPr lang="en-US" altLang="ja-JP" sz="1600" b="1" spc="300" dirty="0">
                <a:solidFill>
                  <a:srgbClr val="BFBFBF"/>
                </a:solidFill>
              </a:rPr>
              <a:t>6-3.TensorFlow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によるディープラーニングの実装</a:t>
            </a:r>
            <a:endParaRPr lang="en-US" altLang="ja-JP" sz="1600" b="1" spc="300" dirty="0">
              <a:solidFill>
                <a:srgbClr val="BFBFBF"/>
              </a:solidFill>
            </a:endParaRPr>
          </a:p>
          <a:p>
            <a:pPr algn="l">
              <a:lnSpc>
                <a:spcPct val="150000"/>
              </a:lnSpc>
            </a:pPr>
            <a:r>
              <a:rPr lang="en-US" altLang="ja-JP" sz="1600" b="1" spc="300" dirty="0">
                <a:solidFill>
                  <a:srgbClr val="BFBFBF"/>
                </a:solidFill>
              </a:rPr>
              <a:t>6-4.</a:t>
            </a:r>
            <a:r>
              <a:rPr lang="ja-JP" altLang="en-US" sz="1600" b="1" spc="300" dirty="0">
                <a:solidFill>
                  <a:srgbClr val="BFBFBF"/>
                </a:solidFill>
              </a:rPr>
              <a:t>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chemeClr val="tx1">
                    <a:lumMod val="75000"/>
                    <a:lumOff val="25000"/>
                  </a:schemeClr>
                </a:solidFill>
              </a:rPr>
              <a:t>6-5.TensorFlow</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a:t>
            </a:r>
            <a:r>
              <a:rPr lang="ja-JP" altLang="en-US" sz="1600" b="1" spc="300" dirty="0">
                <a:solidFill>
                  <a:schemeClr val="tx1">
                    <a:lumMod val="75000"/>
                    <a:lumOff val="25000"/>
                  </a:schemeClr>
                </a:solidFill>
              </a:rPr>
              <a:t> </a:t>
            </a:r>
            <a:r>
              <a:rPr lang="en-US" altLang="ja-JP" sz="1600" b="1" spc="300" dirty="0">
                <a:solidFill>
                  <a:schemeClr val="tx1">
                    <a:lumMod val="75000"/>
                    <a:lumOff val="25000"/>
                  </a:schemeClr>
                </a:solidFill>
              </a:rPr>
              <a:t>Keras</a:t>
            </a:r>
            <a:r>
              <a:rPr lang="ja-JP" altLang="en-US" sz="1600" b="1" spc="300" dirty="0">
                <a:solidFill>
                  <a:schemeClr val="tx1">
                    <a:lumMod val="75000"/>
                    <a:lumOff val="25000"/>
                  </a:schemeClr>
                </a:solidFill>
              </a:rPr>
              <a:t>によるディープラーニングモデルの改良</a:t>
            </a:r>
            <a:endParaRPr lang="en-US" altLang="ja-JP" sz="1600" b="1" spc="300" dirty="0">
              <a:solidFill>
                <a:schemeClr val="tx1">
                  <a:lumMod val="75000"/>
                  <a:lumOff val="25000"/>
                </a:schemeClr>
              </a:solidFill>
            </a:endParaRPr>
          </a:p>
          <a:p>
            <a:pPr algn="l">
              <a:lnSpc>
                <a:spcPct val="150000"/>
              </a:lnSpc>
            </a:pPr>
            <a:r>
              <a:rPr lang="en-US" altLang="ja-JP" sz="1600" b="1" spc="300" dirty="0">
                <a:solidFill>
                  <a:srgbClr val="BFBFBF"/>
                </a:solidFill>
              </a:rPr>
              <a:t>6-6.</a:t>
            </a:r>
            <a:r>
              <a:rPr lang="ja-JP" altLang="en-US" sz="1600" b="1" spc="300" dirty="0">
                <a:solidFill>
                  <a:srgbClr val="BFBFBF"/>
                </a:solidFill>
              </a:rPr>
              <a:t>演習：</a:t>
            </a:r>
            <a:r>
              <a:rPr lang="en-US" altLang="ja-JP" sz="1600" b="1" spc="300" dirty="0">
                <a:solidFill>
                  <a:srgbClr val="BFBFBF"/>
                </a:solidFill>
              </a:rPr>
              <a:t>TensorFlow /</a:t>
            </a:r>
            <a:r>
              <a:rPr lang="en-US" altLang="ja-JP" sz="1600" b="1" spc="300" dirty="0" err="1">
                <a:solidFill>
                  <a:srgbClr val="BFBFBF"/>
                </a:solidFill>
              </a:rPr>
              <a:t>Keras</a:t>
            </a:r>
            <a:endParaRPr lang="en-US" altLang="ja-JP" sz="1600" b="1" spc="300" dirty="0">
              <a:solidFill>
                <a:srgbClr val="BFBFBF"/>
              </a:solidFill>
            </a:endParaRPr>
          </a:p>
          <a:p>
            <a:pPr algn="l">
              <a:lnSpc>
                <a:spcPct val="150000"/>
              </a:lnSpc>
            </a:pPr>
            <a:r>
              <a:rPr lang="en-US" altLang="ja-JP" sz="1600" b="1" spc="300" dirty="0">
                <a:solidFill>
                  <a:srgbClr val="BFBFBF"/>
                </a:solidFill>
              </a:rPr>
              <a:t>6-7.</a:t>
            </a:r>
            <a:r>
              <a:rPr lang="ja-JP" altLang="en-US" sz="1600" b="1" spc="300" dirty="0">
                <a:solidFill>
                  <a:srgbClr val="BFBFBF"/>
                </a:solidFill>
              </a:rPr>
              <a:t>ワーク：構造化データへの機械学習の適用</a:t>
            </a:r>
            <a:endParaRPr lang="en-US" altLang="ja-JP" sz="1600" b="1" spc="300" dirty="0">
              <a:solidFill>
                <a:srgbClr val="BFBFBF"/>
              </a:solidFill>
            </a:endParaRPr>
          </a:p>
          <a:p>
            <a:pPr algn="l">
              <a:lnSpc>
                <a:spcPct val="150000"/>
              </a:lnSpc>
            </a:pPr>
            <a:r>
              <a:rPr lang="en-US" altLang="ja-JP" sz="1600" b="1" spc="300" dirty="0">
                <a:solidFill>
                  <a:srgbClr val="BFBFBF"/>
                </a:solidFill>
              </a:rPr>
              <a:t>6-8.</a:t>
            </a:r>
            <a:r>
              <a:rPr lang="ja-JP" altLang="en-US" sz="1600" b="1" spc="300" dirty="0">
                <a:solidFill>
                  <a:srgbClr val="BFBFBF"/>
                </a:solidFill>
              </a:rPr>
              <a:t>構造化データへの機械学習の活用例</a:t>
            </a:r>
            <a:endParaRPr lang="en-US" altLang="ja-JP" sz="1600" b="1" spc="300" dirty="0">
              <a:solidFill>
                <a:srgbClr val="BFBFBF"/>
              </a:solidFill>
            </a:endParaRPr>
          </a:p>
        </p:txBody>
      </p:sp>
    </p:spTree>
    <p:extLst>
      <p:ext uri="{BB962C8B-B14F-4D97-AF65-F5344CB8AC3E}">
        <p14:creationId xmlns:p14="http://schemas.microsoft.com/office/powerpoint/2010/main" val="247906806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6-5-1.TensorFlow / </a:t>
            </a:r>
            <a:r>
              <a:rPr kumimoji="1" lang="en-US" altLang="ja-JP" dirty="0" err="1"/>
              <a:t>Keras</a:t>
            </a:r>
            <a:r>
              <a:rPr kumimoji="1" lang="ja-JP" altLang="en-US" dirty="0"/>
              <a:t>ハンズオン モデルを改良する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271</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dirty="0"/>
              <a:t>さきほどの続きから </a:t>
            </a: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6-1_TensorFlow/Keras</a:t>
            </a:r>
            <a:r>
              <a:rPr lang="ja-JP" altLang="en-US" dirty="0"/>
              <a:t>による自動車の燃費予測</a:t>
            </a:r>
            <a:r>
              <a:rPr lang="en-US" altLang="ja-JP" dirty="0"/>
              <a:t>.ipynb</a:t>
            </a:r>
            <a:r>
              <a:rPr lang="ja-JP" altLang="en-US"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先ほどの</a:t>
            </a:r>
            <a:r>
              <a:rPr lang="en-US" altLang="ja-JP" sz="2000" b="1" dirty="0">
                <a:solidFill>
                  <a:srgbClr val="F36C37"/>
                </a:solidFill>
              </a:rPr>
              <a:t>TensorFlow/Keras</a:t>
            </a:r>
            <a:r>
              <a:rPr lang="ja-JP" altLang="en-US" sz="2000" b="1" dirty="0">
                <a:solidFill>
                  <a:srgbClr val="F36C37"/>
                </a:solidFill>
              </a:rPr>
              <a:t>を用いた自動車の燃費予測モデルに</a:t>
            </a:r>
            <a:br>
              <a:rPr lang="en-US" altLang="ja-JP" sz="2000" b="1" dirty="0">
                <a:solidFill>
                  <a:srgbClr val="F36C37"/>
                </a:solidFill>
              </a:rPr>
            </a:br>
            <a:r>
              <a:rPr lang="en-US" altLang="ja-JP" sz="2000" b="1" dirty="0">
                <a:solidFill>
                  <a:srgbClr val="F36C37"/>
                </a:solidFill>
              </a:rPr>
              <a:t>Early-Stopping</a:t>
            </a:r>
            <a:r>
              <a:rPr lang="ja-JP" altLang="en-US" sz="2000" b="1" dirty="0">
                <a:solidFill>
                  <a:srgbClr val="F36C37"/>
                </a:solidFill>
              </a:rPr>
              <a:t>とドロップアウトを用いてみましょう。</a:t>
            </a:r>
            <a:br>
              <a:rPr lang="en-US" altLang="ja-JP" sz="2000" b="1" dirty="0">
                <a:solidFill>
                  <a:srgbClr val="F36C37"/>
                </a:solidFill>
              </a:rPr>
            </a:br>
            <a:br>
              <a:rPr lang="en-US" altLang="ja-JP" sz="2000" b="1" dirty="0">
                <a:solidFill>
                  <a:srgbClr val="F36C37"/>
                </a:solidFill>
              </a:rPr>
            </a:br>
            <a:r>
              <a:rPr lang="en-US" altLang="ja-JP" sz="1600" b="1" dirty="0">
                <a:solidFill>
                  <a:srgbClr val="494949"/>
                </a:solidFill>
              </a:rPr>
              <a:t>(Colab</a:t>
            </a:r>
            <a:r>
              <a:rPr lang="ja-JP" altLang="en-US" sz="1600" b="1" dirty="0">
                <a:solidFill>
                  <a:srgbClr val="494949"/>
                </a:solidFill>
              </a:rPr>
              <a:t> ノートブックの接続が終了している場合には始めから再度実行します</a:t>
            </a:r>
            <a:r>
              <a:rPr lang="en-US" altLang="ja-JP" sz="1600" b="1" dirty="0">
                <a:solidFill>
                  <a:srgbClr val="494949"/>
                </a:solidFill>
              </a:rPr>
              <a:t>)</a:t>
            </a:r>
          </a:p>
          <a:p>
            <a:pPr marL="0" indent="0" algn="ctr">
              <a:lnSpc>
                <a:spcPct val="120000"/>
              </a:lnSpc>
              <a:spcBef>
                <a:spcPts val="0"/>
              </a:spcBef>
              <a:spcAft>
                <a:spcPts val="2400"/>
              </a:spcAft>
              <a:buClr>
                <a:srgbClr val="F36C37"/>
              </a:buClr>
              <a:buFont typeface="Wingdings" panose="05000000000000000000" pitchFamily="2" charset="2"/>
              <a:buNone/>
            </a:pPr>
            <a:endParaRPr lang="en-US" altLang="ja-JP" sz="2000" b="1" dirty="0">
              <a:solidFill>
                <a:srgbClr val="F36C37"/>
              </a:solidFill>
            </a:endParaRPr>
          </a:p>
        </p:txBody>
      </p:sp>
      <p:sp>
        <p:nvSpPr>
          <p:cNvPr id="9" name="テキスト ボックス 8">
            <a:extLst>
              <a:ext uri="{FF2B5EF4-FFF2-40B4-BE49-F238E27FC236}">
                <a16:creationId xmlns:a16="http://schemas.microsoft.com/office/drawing/2014/main" id="{948E812E-D078-471E-BD3C-0DE11911A212}"/>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a:t>
            </a:r>
            <a:r>
              <a:rPr lang="en-US" altLang="ja-JP" sz="1400" dirty="0">
                <a:solidFill>
                  <a:srgbClr val="F36C37"/>
                </a:solidFill>
              </a:rPr>
              <a:t>6</a:t>
            </a:r>
            <a:r>
              <a:rPr lang="ja-JP" altLang="en-US" sz="1400" dirty="0">
                <a:solidFill>
                  <a:srgbClr val="F36C37"/>
                </a:solidFill>
              </a:rPr>
              <a:t>章</a:t>
            </a:r>
            <a:r>
              <a:rPr lang="en-US" altLang="ja-JP" sz="1400" dirty="0">
                <a:solidFill>
                  <a:srgbClr val="F36C37"/>
                </a:solidFill>
              </a:rPr>
              <a:t>7</a:t>
            </a:r>
            <a:r>
              <a:rPr lang="ja-JP" altLang="en-US" sz="1400" dirty="0">
                <a:solidFill>
                  <a:srgbClr val="F36C37"/>
                </a:solidFill>
              </a:rPr>
              <a:t>章のプログラムはコアとなる部分をテキストの説明部分に掲載しているため、ダイジェスト版はありません。</a:t>
            </a:r>
          </a:p>
        </p:txBody>
      </p:sp>
    </p:spTree>
    <p:extLst>
      <p:ext uri="{BB962C8B-B14F-4D97-AF65-F5344CB8AC3E}">
        <p14:creationId xmlns:p14="http://schemas.microsoft.com/office/powerpoint/2010/main" val="36684541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6-5-2.</a:t>
            </a:r>
            <a:r>
              <a:rPr lang="en-US" altLang="ja-JP" dirty="0"/>
              <a:t>Keras</a:t>
            </a:r>
            <a:r>
              <a:rPr lang="ja-JP" altLang="en-US" dirty="0"/>
              <a:t>のディープラーニングモデルを改良する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272</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31837" y="1687992"/>
            <a:ext cx="10658473" cy="2424141"/>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lnSpcReduction="10000"/>
          </a:bodyPr>
          <a:lstStyle/>
          <a:p>
            <a:r>
              <a:rPr lang="en-US" altLang="ja-JP" sz="1400" b="0" dirty="0">
                <a:solidFill>
                  <a:srgbClr val="AF00DB"/>
                </a:solidFill>
                <a:effectLst/>
                <a:latin typeface="メイリオ" panose="020B0604030504040204" pitchFamily="50" charset="-128"/>
                <a:ea typeface="メイリオ" panose="020B0604030504040204" pitchFamily="50" charset="-128"/>
              </a:rPr>
              <a:t>from</a:t>
            </a:r>
            <a:r>
              <a:rPr lang="en-US" altLang="ja-JP" sz="1400" b="0" dirty="0">
                <a:solidFill>
                  <a:srgbClr val="000000"/>
                </a:solidFill>
                <a:effectLst/>
                <a:latin typeface="メイリオ" panose="020B0604030504040204" pitchFamily="50" charset="-128"/>
                <a:ea typeface="メイリオ" panose="020B0604030504040204" pitchFamily="50" charset="-128"/>
              </a:rPr>
              <a:t> tensorflow.keras.layers </a:t>
            </a:r>
            <a:r>
              <a:rPr lang="en-US" altLang="ja-JP" sz="1400" b="0" dirty="0">
                <a:solidFill>
                  <a:srgbClr val="AF00DB"/>
                </a:solidFill>
                <a:effectLst/>
                <a:latin typeface="メイリオ" panose="020B0604030504040204" pitchFamily="50" charset="-128"/>
                <a:ea typeface="メイリオ" panose="020B0604030504040204" pitchFamily="50" charset="-128"/>
              </a:rPr>
              <a:t>import</a:t>
            </a:r>
            <a:r>
              <a:rPr lang="en-US" altLang="ja-JP" sz="1400" b="0" dirty="0">
                <a:solidFill>
                  <a:srgbClr val="000000"/>
                </a:solidFill>
                <a:effectLst/>
                <a:latin typeface="メイリオ" panose="020B0604030504040204" pitchFamily="50" charset="-128"/>
                <a:ea typeface="メイリオ" panose="020B0604030504040204" pitchFamily="50" charset="-128"/>
              </a:rPr>
              <a:t> Dropout</a:t>
            </a:r>
            <a:endParaRPr lang="en-US" altLang="ja-JP" sz="1400" b="0" dirty="0">
              <a:solidFill>
                <a:srgbClr val="000000"/>
              </a:solidFill>
              <a:effectLst/>
              <a:latin typeface="+mn-ea"/>
            </a:endParaRPr>
          </a:p>
          <a:p>
            <a:r>
              <a:rPr lang="en-US" altLang="ja-JP" sz="1400" b="0" dirty="0">
                <a:solidFill>
                  <a:srgbClr val="000000"/>
                </a:solidFill>
                <a:effectLst/>
                <a:latin typeface="+mn-ea"/>
              </a:rPr>
              <a:t>model = Sequential()</a:t>
            </a:r>
          </a:p>
          <a:p>
            <a:r>
              <a:rPr lang="en-US" altLang="ja-JP" sz="1400" b="0" dirty="0">
                <a:solidFill>
                  <a:srgbClr val="008000"/>
                </a:solidFill>
                <a:effectLst/>
                <a:latin typeface="+mn-ea"/>
              </a:rPr>
              <a:t># </a:t>
            </a:r>
            <a:r>
              <a:rPr lang="ja-JP" altLang="en-US" sz="1400" b="0" dirty="0">
                <a:solidFill>
                  <a:srgbClr val="008000"/>
                </a:solidFill>
                <a:effectLst/>
                <a:latin typeface="+mn-ea"/>
              </a:rPr>
              <a:t>中間層</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en-US" altLang="ja-JP" sz="1400" b="0" dirty="0">
                <a:solidFill>
                  <a:srgbClr val="000000"/>
                </a:solidFill>
                <a:effectLst/>
                <a:latin typeface="+mn-ea"/>
              </a:rPr>
              <a:t>model.add(Dense(</a:t>
            </a:r>
            <a:r>
              <a:rPr lang="en-US" altLang="ja-JP" sz="1400" b="0" dirty="0">
                <a:solidFill>
                  <a:srgbClr val="09885A"/>
                </a:solidFill>
                <a:effectLst/>
                <a:latin typeface="+mn-ea"/>
              </a:rPr>
              <a:t>128</a:t>
            </a:r>
            <a:r>
              <a:rPr lang="en-US" altLang="ja-JP" sz="1400" b="0" dirty="0">
                <a:solidFill>
                  <a:srgbClr val="000000"/>
                </a:solidFill>
                <a:effectLst/>
                <a:latin typeface="+mn-ea"/>
              </a:rPr>
              <a:t>, input_shape=(train_x.shape[</a:t>
            </a:r>
            <a:r>
              <a:rPr lang="en-US" altLang="ja-JP" sz="1400" b="0" dirty="0">
                <a:solidFill>
                  <a:srgbClr val="09885A"/>
                </a:solidFill>
                <a:effectLst/>
                <a:latin typeface="+mn-ea"/>
              </a:rPr>
              <a:t>1</a:t>
            </a:r>
            <a:r>
              <a:rPr lang="en-US" altLang="ja-JP" sz="1400" b="0" dirty="0">
                <a:solidFill>
                  <a:srgbClr val="000000"/>
                </a:solidFill>
                <a:effectLst/>
                <a:latin typeface="+mn-ea"/>
              </a:rPr>
              <a:t>],)))</a:t>
            </a:r>
          </a:p>
          <a:p>
            <a:r>
              <a:rPr lang="en-US" altLang="ja-JP" sz="1400" b="0" dirty="0">
                <a:solidFill>
                  <a:srgbClr val="000000"/>
                </a:solidFill>
                <a:effectLst/>
                <a:latin typeface="+mn-ea"/>
              </a:rPr>
              <a:t>model.add(Activation(</a:t>
            </a:r>
            <a:r>
              <a:rPr lang="en-US" altLang="ja-JP" sz="1400" b="0" dirty="0">
                <a:solidFill>
                  <a:srgbClr val="A31515"/>
                </a:solidFill>
                <a:effectLst/>
                <a:latin typeface="+mn-ea"/>
              </a:rPr>
              <a:t>'relu'</a:t>
            </a:r>
            <a:r>
              <a:rPr lang="en-US" altLang="ja-JP" sz="1400" b="0" dirty="0">
                <a:solidFill>
                  <a:srgbClr val="000000"/>
                </a:solidFill>
                <a:effectLst/>
                <a:latin typeface="+mn-ea"/>
              </a:rPr>
              <a:t>)) </a:t>
            </a:r>
          </a:p>
          <a:p>
            <a:r>
              <a:rPr lang="en-US" altLang="ja-JP" sz="1400" b="0" dirty="0">
                <a:solidFill>
                  <a:srgbClr val="000000"/>
                </a:solidFill>
                <a:effectLst/>
                <a:latin typeface="+mn-ea"/>
              </a:rPr>
              <a:t>model.add(Dropout(</a:t>
            </a:r>
            <a:r>
              <a:rPr lang="en-US" altLang="ja-JP" sz="1400" b="0" dirty="0">
                <a:solidFill>
                  <a:srgbClr val="09885A"/>
                </a:solidFill>
                <a:effectLst/>
                <a:latin typeface="+mn-ea"/>
              </a:rPr>
              <a:t>0.2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ドロップアウトの追加</a:t>
            </a:r>
            <a:endParaRPr lang="ja-JP" altLang="en-US" sz="1400" b="0" dirty="0">
              <a:solidFill>
                <a:srgbClr val="000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中間層</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en-US" altLang="ja-JP" sz="1400" b="0" dirty="0">
                <a:solidFill>
                  <a:srgbClr val="000000"/>
                </a:solidFill>
                <a:effectLst/>
                <a:latin typeface="+mn-ea"/>
              </a:rPr>
              <a:t>model.add(Dense(</a:t>
            </a:r>
            <a:r>
              <a:rPr lang="en-US" altLang="ja-JP" sz="1400" b="0" dirty="0">
                <a:solidFill>
                  <a:srgbClr val="09885A"/>
                </a:solidFill>
                <a:effectLst/>
                <a:latin typeface="+mn-ea"/>
              </a:rPr>
              <a:t>128</a:t>
            </a:r>
            <a:r>
              <a:rPr lang="en-US" altLang="ja-JP" sz="1400" b="0" dirty="0">
                <a:solidFill>
                  <a:srgbClr val="000000"/>
                </a:solidFill>
                <a:effectLst/>
                <a:latin typeface="+mn-ea"/>
              </a:rPr>
              <a:t>))</a:t>
            </a:r>
          </a:p>
          <a:p>
            <a:r>
              <a:rPr lang="en-US" altLang="ja-JP" sz="1400" b="0" dirty="0">
                <a:solidFill>
                  <a:srgbClr val="000000"/>
                </a:solidFill>
                <a:effectLst/>
                <a:latin typeface="+mn-ea"/>
              </a:rPr>
              <a:t>model.add(Activation(</a:t>
            </a:r>
            <a:r>
              <a:rPr lang="en-US" altLang="ja-JP" sz="1400" b="0" dirty="0">
                <a:solidFill>
                  <a:srgbClr val="A31515"/>
                </a:solidFill>
                <a:effectLst/>
                <a:latin typeface="+mn-ea"/>
              </a:rPr>
              <a:t>'relu'</a:t>
            </a:r>
            <a:r>
              <a:rPr lang="en-US" altLang="ja-JP" sz="1400" b="0" dirty="0">
                <a:solidFill>
                  <a:srgbClr val="000000"/>
                </a:solidFill>
                <a:effectLst/>
                <a:latin typeface="+mn-ea"/>
              </a:rPr>
              <a:t>)) </a:t>
            </a:r>
          </a:p>
          <a:p>
            <a:r>
              <a:rPr lang="en-US" altLang="ja-JP" sz="1400" b="0" dirty="0">
                <a:solidFill>
                  <a:srgbClr val="000000"/>
                </a:solidFill>
                <a:effectLst/>
                <a:latin typeface="+mn-ea"/>
              </a:rPr>
              <a:t>model.add(Dropout(</a:t>
            </a:r>
            <a:r>
              <a:rPr lang="en-US" altLang="ja-JP" sz="1400" b="0" dirty="0">
                <a:solidFill>
                  <a:srgbClr val="09885A"/>
                </a:solidFill>
                <a:effectLst/>
                <a:latin typeface="+mn-ea"/>
              </a:rPr>
              <a:t>0.2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ドロップアウトの追加</a:t>
            </a:r>
            <a:endParaRPr lang="ja-JP" altLang="en-US" sz="1400" b="0" dirty="0">
              <a:solidFill>
                <a:srgbClr val="000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出力層</a:t>
            </a:r>
            <a:endParaRPr lang="ja-JP" altLang="en-US" sz="1400" b="0" dirty="0">
              <a:solidFill>
                <a:srgbClr val="000000"/>
              </a:solidFill>
              <a:effectLst/>
              <a:latin typeface="+mn-ea"/>
            </a:endParaRPr>
          </a:p>
          <a:p>
            <a:r>
              <a:rPr lang="en-US" altLang="ja-JP" sz="1400" b="0" dirty="0">
                <a:solidFill>
                  <a:srgbClr val="000000"/>
                </a:solidFill>
                <a:effectLst/>
                <a:latin typeface="+mn-ea"/>
              </a:rPr>
              <a:t>model.add(Dense(</a:t>
            </a:r>
            <a:r>
              <a:rPr lang="en-US" altLang="ja-JP" sz="1400" b="0" dirty="0">
                <a:solidFill>
                  <a:srgbClr val="09885A"/>
                </a:solidFill>
                <a:effectLst/>
                <a:latin typeface="+mn-ea"/>
              </a:rPr>
              <a:t>1</a:t>
            </a:r>
            <a:r>
              <a:rPr lang="en-US" altLang="ja-JP" sz="1400" b="0" dirty="0">
                <a:solidFill>
                  <a:srgbClr val="000000"/>
                </a:solidFill>
                <a:effectLst/>
                <a:latin typeface="+mn-ea"/>
              </a:rPr>
              <a:t>))</a:t>
            </a:r>
          </a:p>
          <a:p>
            <a:endParaRPr lang="en-US" altLang="ja-JP" sz="1400" dirty="0">
              <a:solidFill>
                <a:srgbClr val="000000"/>
              </a:solidFill>
              <a:latin typeface="+mn-ea"/>
            </a:endParaRPr>
          </a:p>
          <a:p>
            <a:endParaRPr lang="en-US" altLang="ja-JP" sz="1400" b="0" dirty="0">
              <a:solidFill>
                <a:srgbClr val="000000"/>
              </a:solidFill>
              <a:effectLst/>
              <a:latin typeface="+mn-ea"/>
            </a:endParaRPr>
          </a:p>
          <a:p>
            <a:endParaRPr lang="en-US" altLang="ja-JP" sz="1400" b="0" dirty="0">
              <a:solidFill>
                <a:srgbClr val="000000"/>
              </a:solidFill>
              <a:effectLst/>
              <a:latin typeface="+mn-ea"/>
            </a:endParaRPr>
          </a:p>
        </p:txBody>
      </p:sp>
      <p:sp>
        <p:nvSpPr>
          <p:cNvPr id="11" name="正方形/長方形 10">
            <a:extLst>
              <a:ext uri="{FF2B5EF4-FFF2-40B4-BE49-F238E27FC236}">
                <a16:creationId xmlns:a16="http://schemas.microsoft.com/office/drawing/2014/main" id="{B4A3BA0E-C5BE-415E-8C08-724924F3FCB7}"/>
              </a:ext>
            </a:extLst>
          </p:cNvPr>
          <p:cNvSpPr/>
          <p:nvPr/>
        </p:nvSpPr>
        <p:spPr bwMode="auto">
          <a:xfrm>
            <a:off x="741986" y="4862475"/>
            <a:ext cx="10658473" cy="154202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lnSpcReduction="10000"/>
          </a:bodyPr>
          <a:lstStyle/>
          <a:p>
            <a:r>
              <a:rPr lang="en-US" altLang="ja-JP" sz="1400" b="0" dirty="0">
                <a:solidFill>
                  <a:srgbClr val="AF00DB"/>
                </a:solidFill>
                <a:effectLst/>
                <a:latin typeface="メイリオ" panose="020B0604030504040204" pitchFamily="50" charset="-128"/>
                <a:ea typeface="メイリオ" panose="020B0604030504040204" pitchFamily="50" charset="-128"/>
              </a:rPr>
              <a:t>from</a:t>
            </a:r>
            <a:r>
              <a:rPr lang="en-US" altLang="ja-JP" sz="1400" b="0" dirty="0">
                <a:solidFill>
                  <a:srgbClr val="000000"/>
                </a:solidFill>
                <a:effectLst/>
                <a:latin typeface="メイリオ" panose="020B0604030504040204" pitchFamily="50" charset="-128"/>
                <a:ea typeface="メイリオ" panose="020B0604030504040204" pitchFamily="50" charset="-128"/>
              </a:rPr>
              <a:t> tensorflow.keras.callbacks </a:t>
            </a:r>
            <a:r>
              <a:rPr lang="en-US" altLang="ja-JP" sz="1400" b="0" dirty="0">
                <a:solidFill>
                  <a:srgbClr val="AF00DB"/>
                </a:solidFill>
                <a:effectLst/>
                <a:latin typeface="メイリオ" panose="020B0604030504040204" pitchFamily="50" charset="-128"/>
                <a:ea typeface="メイリオ" panose="020B0604030504040204" pitchFamily="50" charset="-128"/>
              </a:rPr>
              <a:t>import</a:t>
            </a:r>
            <a:r>
              <a:rPr lang="en-US" altLang="ja-JP" sz="1400" b="0" dirty="0">
                <a:solidFill>
                  <a:srgbClr val="000000"/>
                </a:solidFill>
                <a:effectLst/>
                <a:latin typeface="メイリオ" panose="020B0604030504040204" pitchFamily="50" charset="-128"/>
                <a:ea typeface="メイリオ" panose="020B0604030504040204" pitchFamily="50" charset="-128"/>
              </a:rPr>
              <a:t> EarlyStopping</a:t>
            </a:r>
          </a:p>
          <a:p>
            <a:r>
              <a:rPr lang="en-US" altLang="ja-JP" sz="1400" b="0" dirty="0">
                <a:solidFill>
                  <a:srgbClr val="000000"/>
                </a:solidFill>
                <a:effectLst/>
                <a:latin typeface="+mn-ea"/>
              </a:rPr>
              <a:t>es = EarlyStopping(monitor=</a:t>
            </a:r>
            <a:r>
              <a:rPr lang="en-US" altLang="ja-JP" sz="1400" b="0" dirty="0">
                <a:solidFill>
                  <a:srgbClr val="A31515"/>
                </a:solidFill>
                <a:effectLst/>
                <a:latin typeface="+mn-ea"/>
              </a:rPr>
              <a:t>‘val_loss‘</a:t>
            </a:r>
            <a:r>
              <a:rPr lang="en-US" altLang="ja-JP" sz="1400" b="0" dirty="0">
                <a:solidFill>
                  <a:srgbClr val="000000"/>
                </a:solidFill>
                <a:effectLst/>
                <a:latin typeface="+mn-ea"/>
              </a:rPr>
              <a:t>,	</a:t>
            </a:r>
            <a:r>
              <a:rPr lang="en-US" altLang="ja-JP" sz="1400" b="0" dirty="0">
                <a:solidFill>
                  <a:srgbClr val="008000"/>
                </a:solidFill>
                <a:effectLst/>
                <a:latin typeface="+mn-ea"/>
              </a:rPr>
              <a:t># Early-Stopping</a:t>
            </a:r>
            <a:r>
              <a:rPr lang="ja-JP" altLang="en-US" sz="1400" b="0" dirty="0">
                <a:solidFill>
                  <a:srgbClr val="008000"/>
                </a:solidFill>
                <a:effectLst/>
                <a:latin typeface="+mn-ea"/>
              </a:rPr>
              <a:t>を発動させる指標を設定</a:t>
            </a:r>
            <a:endParaRPr lang="en-US" altLang="ja-JP" sz="1400" b="0" dirty="0">
              <a:solidFill>
                <a:srgbClr val="008000"/>
              </a:solidFill>
              <a:effectLst/>
              <a:latin typeface="+mn-ea"/>
            </a:endParaRPr>
          </a:p>
          <a:p>
            <a:r>
              <a:rPr lang="en-US" altLang="ja-JP" sz="1400" b="0" dirty="0">
                <a:solidFill>
                  <a:srgbClr val="000000"/>
                </a:solidFill>
                <a:effectLst/>
                <a:latin typeface="+mn-ea"/>
              </a:rPr>
              <a:t>                       patience=</a:t>
            </a:r>
            <a:r>
              <a:rPr lang="en-US" altLang="ja-JP" sz="1400" b="0" dirty="0">
                <a:solidFill>
                  <a:srgbClr val="09885A"/>
                </a:solidFill>
                <a:effectLst/>
                <a:latin typeface="+mn-ea"/>
              </a:rPr>
              <a:t>10</a:t>
            </a:r>
            <a:r>
              <a:rPr lang="en-US" altLang="ja-JP" sz="1400" b="0" dirty="0">
                <a:solidFill>
                  <a:srgbClr val="000000"/>
                </a:solidFill>
                <a:effectLst/>
                <a:latin typeface="+mn-ea"/>
              </a:rPr>
              <a:t>,			</a:t>
            </a:r>
            <a:r>
              <a:rPr lang="en-US" altLang="ja-JP" sz="1400" b="0" dirty="0">
                <a:solidFill>
                  <a:srgbClr val="008000"/>
                </a:solidFill>
                <a:effectLst/>
                <a:latin typeface="+mn-ea"/>
              </a:rPr>
              <a:t>#</a:t>
            </a:r>
            <a:r>
              <a:rPr lang="ja-JP" altLang="en-US" sz="1400" dirty="0">
                <a:solidFill>
                  <a:srgbClr val="008000"/>
                </a:solidFill>
                <a:latin typeface="+mn-ea"/>
              </a:rPr>
              <a:t> 何回向上しなければ止めるか</a:t>
            </a:r>
            <a:endParaRPr lang="en-US" altLang="ja-JP" sz="1400" b="0" dirty="0">
              <a:solidFill>
                <a:srgbClr val="008000"/>
              </a:solidFill>
              <a:effectLst/>
              <a:latin typeface="+mn-ea"/>
            </a:endParaRPr>
          </a:p>
          <a:p>
            <a:r>
              <a:rPr lang="en-US" altLang="ja-JP" sz="1400" b="0" dirty="0">
                <a:solidFill>
                  <a:srgbClr val="000000"/>
                </a:solidFill>
                <a:effectLst/>
                <a:latin typeface="+mn-ea"/>
              </a:rPr>
              <a:t>                       verbose=</a:t>
            </a:r>
            <a:r>
              <a:rPr lang="en-US" altLang="ja-JP" sz="1400" b="0" dirty="0">
                <a:solidFill>
                  <a:srgbClr val="09885A"/>
                </a:solidFill>
                <a:effectLst/>
                <a:latin typeface="+mn-ea"/>
              </a:rPr>
              <a:t>1</a:t>
            </a:r>
            <a:r>
              <a:rPr lang="en-US" altLang="ja-JP" sz="1400" b="0" dirty="0">
                <a:solidFill>
                  <a:srgbClr val="000000"/>
                </a:solidFill>
                <a:effectLst/>
                <a:latin typeface="+mn-ea"/>
              </a:rPr>
              <a:t>)			</a:t>
            </a:r>
            <a:r>
              <a:rPr lang="en-US" altLang="ja-JP" sz="1400" b="0" dirty="0">
                <a:solidFill>
                  <a:srgbClr val="008000"/>
                </a:solidFill>
                <a:effectLst/>
                <a:latin typeface="+mn-ea"/>
              </a:rPr>
              <a:t># Early-Stopping</a:t>
            </a:r>
            <a:r>
              <a:rPr lang="ja-JP" altLang="en-US" sz="1400" b="0" dirty="0">
                <a:solidFill>
                  <a:srgbClr val="008000"/>
                </a:solidFill>
                <a:effectLst/>
                <a:latin typeface="+mn-ea"/>
              </a:rPr>
              <a:t>で停止したことを出力する場合は</a:t>
            </a:r>
            <a:r>
              <a:rPr lang="en-US" altLang="ja-JP" sz="1400" b="0" dirty="0">
                <a:solidFill>
                  <a:srgbClr val="008000"/>
                </a:solidFill>
                <a:effectLst/>
                <a:latin typeface="+mn-ea"/>
              </a:rPr>
              <a:t>1</a:t>
            </a:r>
          </a:p>
          <a:p>
            <a:r>
              <a:rPr lang="en-US" altLang="ja-JP" sz="1400" b="0" dirty="0">
                <a:solidFill>
                  <a:srgbClr val="000000"/>
                </a:solidFill>
                <a:effectLst/>
                <a:latin typeface="+mn-ea"/>
              </a:rPr>
              <a:t>history = model.fit(train_x_scaled, train_y_scaled, batch_size=</a:t>
            </a:r>
            <a:r>
              <a:rPr lang="en-US" altLang="ja-JP" sz="1400" b="0" dirty="0">
                <a:solidFill>
                  <a:srgbClr val="09885A"/>
                </a:solidFill>
                <a:effectLst/>
                <a:latin typeface="+mn-ea"/>
              </a:rPr>
              <a:t>128</a:t>
            </a:r>
            <a:r>
              <a:rPr lang="en-US" altLang="ja-JP" sz="1400" b="0" dirty="0">
                <a:solidFill>
                  <a:srgbClr val="000000"/>
                </a:solidFill>
                <a:effectLst/>
                <a:latin typeface="+mn-ea"/>
              </a:rPr>
              <a:t>, epochs=</a:t>
            </a:r>
            <a:r>
              <a:rPr lang="en-US" altLang="ja-JP" sz="1400" b="0" dirty="0">
                <a:solidFill>
                  <a:srgbClr val="09885A"/>
                </a:solidFill>
                <a:effectLst/>
                <a:latin typeface="+mn-ea"/>
              </a:rPr>
              <a:t>700</a:t>
            </a:r>
            <a:r>
              <a:rPr lang="en-US" altLang="ja-JP" sz="1400" b="0" dirty="0">
                <a:solidFill>
                  <a:srgbClr val="000000"/>
                </a:solidFill>
                <a:effectLst/>
                <a:latin typeface="+mn-ea"/>
              </a:rPr>
              <a:t>, </a:t>
            </a:r>
          </a:p>
          <a:p>
            <a:r>
              <a:rPr lang="en-US" altLang="ja-JP" sz="1400" dirty="0">
                <a:solidFill>
                  <a:srgbClr val="000000"/>
                </a:solidFill>
                <a:latin typeface="+mn-ea"/>
              </a:rPr>
              <a:t>				</a:t>
            </a:r>
            <a:r>
              <a:rPr lang="en-US" altLang="ja-JP" sz="1400" b="0" dirty="0" err="1">
                <a:solidFill>
                  <a:srgbClr val="000000"/>
                </a:solidFill>
                <a:effectLst/>
                <a:latin typeface="+mn-ea"/>
              </a:rPr>
              <a:t>validation_data</a:t>
            </a:r>
            <a:r>
              <a:rPr lang="en-US" altLang="ja-JP" sz="1400" b="0" dirty="0">
                <a:solidFill>
                  <a:srgbClr val="000000"/>
                </a:solidFill>
                <a:effectLst/>
                <a:latin typeface="+mn-ea"/>
              </a:rPr>
              <a:t> = (</a:t>
            </a:r>
            <a:r>
              <a:rPr lang="en-US" altLang="ja-JP" sz="1400" b="0" dirty="0" err="1">
                <a:solidFill>
                  <a:srgbClr val="000000"/>
                </a:solidFill>
                <a:effectLst/>
                <a:latin typeface="+mn-ea"/>
              </a:rPr>
              <a:t>val_x_scaled</a:t>
            </a:r>
            <a:r>
              <a:rPr lang="en-US" altLang="ja-JP" sz="1400" b="0" dirty="0">
                <a:solidFill>
                  <a:srgbClr val="000000"/>
                </a:solidFill>
                <a:effectLst/>
                <a:latin typeface="+mn-ea"/>
              </a:rPr>
              <a:t>, </a:t>
            </a:r>
            <a:r>
              <a:rPr lang="en-US" altLang="ja-JP" sz="1400" b="0" dirty="0" err="1">
                <a:solidFill>
                  <a:srgbClr val="000000"/>
                </a:solidFill>
                <a:effectLst/>
                <a:latin typeface="+mn-ea"/>
              </a:rPr>
              <a:t>val_y_scaled</a:t>
            </a:r>
            <a:r>
              <a:rPr lang="en-US" altLang="ja-JP" sz="1400" b="0" dirty="0">
                <a:solidFill>
                  <a:srgbClr val="000000"/>
                </a:solidFill>
                <a:effectLst/>
                <a:latin typeface="+mn-ea"/>
              </a:rPr>
              <a:t>),</a:t>
            </a:r>
          </a:p>
          <a:p>
            <a:r>
              <a:rPr lang="en-US" altLang="ja-JP" sz="1400" b="0" dirty="0">
                <a:solidFill>
                  <a:srgbClr val="000000"/>
                </a:solidFill>
                <a:effectLst/>
                <a:latin typeface="+mn-ea"/>
              </a:rPr>
              <a:t>				 verbose=</a:t>
            </a:r>
            <a:r>
              <a:rPr lang="en-US" altLang="ja-JP" sz="1400" b="0" dirty="0">
                <a:solidFill>
                  <a:srgbClr val="09885A"/>
                </a:solidFill>
                <a:effectLst/>
                <a:latin typeface="+mn-ea"/>
              </a:rPr>
              <a:t>1</a:t>
            </a:r>
            <a:r>
              <a:rPr lang="en-US" altLang="ja-JP" sz="1400" b="0" dirty="0">
                <a:solidFill>
                  <a:srgbClr val="000000"/>
                </a:solidFill>
                <a:effectLst/>
                <a:latin typeface="+mn-ea"/>
              </a:rPr>
              <a:t>, callbacks=[es]) </a:t>
            </a:r>
            <a:r>
              <a:rPr lang="en-US" altLang="ja-JP" sz="1400" b="0" dirty="0">
                <a:solidFill>
                  <a:srgbClr val="008000"/>
                </a:solidFill>
                <a:effectLst/>
                <a:latin typeface="+mn-ea"/>
              </a:rPr>
              <a:t># </a:t>
            </a:r>
            <a:r>
              <a:rPr lang="en-US" altLang="ja-JP" sz="1400" b="0" dirty="0" err="1">
                <a:solidFill>
                  <a:srgbClr val="008000"/>
                </a:solidFill>
                <a:effectLst/>
                <a:latin typeface="+mn-ea"/>
              </a:rPr>
              <a:t>EarlyStopping</a:t>
            </a:r>
            <a:r>
              <a:rPr lang="ja-JP" altLang="en-US" sz="1400" b="0" dirty="0">
                <a:solidFill>
                  <a:srgbClr val="008000"/>
                </a:solidFill>
                <a:effectLst/>
                <a:latin typeface="+mn-ea"/>
              </a:rPr>
              <a:t>を設定</a:t>
            </a:r>
            <a:endParaRPr lang="ja-JP" altLang="en-US" sz="1400" b="0" dirty="0">
              <a:solidFill>
                <a:srgbClr val="000000"/>
              </a:solidFill>
              <a:effectLst/>
              <a:latin typeface="+mn-ea"/>
            </a:endParaRPr>
          </a:p>
          <a:p>
            <a:endParaRPr lang="en-US" altLang="ja-JP" sz="1400" dirty="0">
              <a:solidFill>
                <a:srgbClr val="000000"/>
              </a:solidFill>
              <a:latin typeface="+mn-ea"/>
            </a:endParaRPr>
          </a:p>
          <a:p>
            <a:endParaRPr lang="en-US" altLang="ja-JP" sz="1400" b="0" dirty="0">
              <a:solidFill>
                <a:srgbClr val="000000"/>
              </a:solidFill>
              <a:effectLst/>
              <a:latin typeface="+mn-ea"/>
            </a:endParaRPr>
          </a:p>
          <a:p>
            <a:endParaRPr lang="en-US" altLang="ja-JP" sz="1400" b="0" dirty="0">
              <a:solidFill>
                <a:srgbClr val="000000"/>
              </a:solidFill>
              <a:effectLst/>
              <a:latin typeface="+mn-ea"/>
            </a:endParaRPr>
          </a:p>
        </p:txBody>
      </p:sp>
      <p:sp>
        <p:nvSpPr>
          <p:cNvPr id="17" name="四角形: 角を丸くする 16">
            <a:extLst>
              <a:ext uri="{FF2B5EF4-FFF2-40B4-BE49-F238E27FC236}">
                <a16:creationId xmlns:a16="http://schemas.microsoft.com/office/drawing/2014/main" id="{AE342855-16CD-4D24-92DB-96366D4C36E1}"/>
              </a:ext>
            </a:extLst>
          </p:cNvPr>
          <p:cNvSpPr/>
          <p:nvPr/>
        </p:nvSpPr>
        <p:spPr bwMode="auto">
          <a:xfrm>
            <a:off x="731838" y="100143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ドロップアウトの実装</a:t>
            </a:r>
            <a:endParaRPr kumimoji="1" lang="en-US" altLang="ja-JP" sz="2000" b="1" dirty="0">
              <a:solidFill>
                <a:srgbClr val="F36C37"/>
              </a:solidFill>
              <a:latin typeface="+mj-ea"/>
              <a:ea typeface="+mj-ea"/>
            </a:endParaRPr>
          </a:p>
        </p:txBody>
      </p:sp>
      <p:sp>
        <p:nvSpPr>
          <p:cNvPr id="18" name="四角形: 角を丸くする 17">
            <a:extLst>
              <a:ext uri="{FF2B5EF4-FFF2-40B4-BE49-F238E27FC236}">
                <a16:creationId xmlns:a16="http://schemas.microsoft.com/office/drawing/2014/main" id="{B3271F0C-6406-40D8-BF90-98286BB61C1D}"/>
              </a:ext>
            </a:extLst>
          </p:cNvPr>
          <p:cNvSpPr/>
          <p:nvPr/>
        </p:nvSpPr>
        <p:spPr bwMode="auto">
          <a:xfrm>
            <a:off x="731837" y="4234473"/>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Early-Stopping</a:t>
            </a:r>
            <a:r>
              <a:rPr kumimoji="1" lang="ja-JP" altLang="en-US" sz="2000" b="1" dirty="0">
                <a:solidFill>
                  <a:srgbClr val="F36C37"/>
                </a:solidFill>
                <a:latin typeface="+mj-ea"/>
                <a:ea typeface="+mj-ea"/>
              </a:rPr>
              <a:t>の実装</a:t>
            </a:r>
            <a:endParaRPr kumimoji="1" lang="en-US" altLang="ja-JP" sz="2000" b="1" dirty="0">
              <a:solidFill>
                <a:srgbClr val="F36C37"/>
              </a:solidFill>
              <a:latin typeface="+mj-ea"/>
              <a:ea typeface="+mj-ea"/>
            </a:endParaRPr>
          </a:p>
        </p:txBody>
      </p:sp>
      <p:sp>
        <p:nvSpPr>
          <p:cNvPr id="10" name="吹き出し: 線 9">
            <a:extLst>
              <a:ext uri="{FF2B5EF4-FFF2-40B4-BE49-F238E27FC236}">
                <a16:creationId xmlns:a16="http://schemas.microsoft.com/office/drawing/2014/main" id="{27110255-6077-4753-AD0B-1CEB62E6CD67}"/>
              </a:ext>
            </a:extLst>
          </p:cNvPr>
          <p:cNvSpPr/>
          <p:nvPr/>
        </p:nvSpPr>
        <p:spPr>
          <a:xfrm>
            <a:off x="3767054" y="2929358"/>
            <a:ext cx="3630374" cy="394948"/>
          </a:xfrm>
          <a:prstGeom prst="borderCallout1">
            <a:avLst>
              <a:gd name="adj1" fmla="val 44905"/>
              <a:gd name="adj2" fmla="val -1651"/>
              <a:gd name="adj3" fmla="val -11838"/>
              <a:gd name="adj4" fmla="val -26320"/>
            </a:avLst>
          </a:prstGeom>
          <a:solidFill>
            <a:schemeClr val="bg1"/>
          </a:solid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ドロップアウトするノードの割合</a:t>
            </a:r>
          </a:p>
        </p:txBody>
      </p:sp>
      <p:sp>
        <p:nvSpPr>
          <p:cNvPr id="19" name="吹き出し: 線 18">
            <a:extLst>
              <a:ext uri="{FF2B5EF4-FFF2-40B4-BE49-F238E27FC236}">
                <a16:creationId xmlns:a16="http://schemas.microsoft.com/office/drawing/2014/main" id="{6DBB4CBC-00C8-47D6-9220-108BBBECC858}"/>
              </a:ext>
            </a:extLst>
          </p:cNvPr>
          <p:cNvSpPr/>
          <p:nvPr/>
        </p:nvSpPr>
        <p:spPr>
          <a:xfrm>
            <a:off x="5050463" y="4112133"/>
            <a:ext cx="6349996" cy="660076"/>
          </a:xfrm>
          <a:prstGeom prst="borderCallout1">
            <a:avLst>
              <a:gd name="adj1" fmla="val 76324"/>
              <a:gd name="adj2" fmla="val -612"/>
              <a:gd name="adj3" fmla="val 115987"/>
              <a:gd name="adj4" fmla="val -5239"/>
            </a:avLst>
          </a:prstGeom>
          <a:solidFill>
            <a:schemeClr val="bg1"/>
          </a:solid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Keras</a:t>
            </a:r>
            <a:r>
              <a:rPr kumimoji="1" lang="ja-JP" altLang="en-US" sz="1400" dirty="0">
                <a:solidFill>
                  <a:srgbClr val="494949"/>
                </a:solidFill>
                <a:latin typeface="+mn-ea"/>
              </a:rPr>
              <a:t>には</a:t>
            </a:r>
            <a:r>
              <a:rPr kumimoji="1" lang="en-US" altLang="ja-JP" sz="1400" dirty="0">
                <a:solidFill>
                  <a:srgbClr val="494949"/>
                </a:solidFill>
                <a:latin typeface="+mn-ea"/>
              </a:rPr>
              <a:t>Early-Stopping</a:t>
            </a:r>
            <a:r>
              <a:rPr kumimoji="1" lang="ja-JP" altLang="en-US" sz="1400" dirty="0">
                <a:solidFill>
                  <a:srgbClr val="494949"/>
                </a:solidFill>
                <a:latin typeface="+mn-ea"/>
              </a:rPr>
              <a:t>を実現するクラスが用意されており、</a:t>
            </a:r>
            <a:br>
              <a:rPr kumimoji="1" lang="en-US" altLang="ja-JP" sz="1400" dirty="0">
                <a:solidFill>
                  <a:srgbClr val="494949"/>
                </a:solidFill>
                <a:latin typeface="+mn-ea"/>
              </a:rPr>
            </a:br>
            <a:r>
              <a:rPr kumimoji="1" lang="en-US" altLang="ja-JP" sz="1400" dirty="0">
                <a:solidFill>
                  <a:srgbClr val="494949"/>
                </a:solidFill>
                <a:latin typeface="+mn-ea"/>
              </a:rPr>
              <a:t>Early-Stopping</a:t>
            </a:r>
            <a:r>
              <a:rPr kumimoji="1" lang="ja-JP" altLang="en-US" sz="1400" dirty="0">
                <a:solidFill>
                  <a:srgbClr val="494949"/>
                </a:solidFill>
                <a:latin typeface="+mn-ea"/>
              </a:rPr>
              <a:t>の詳細を設定したインスタンスを作成し、各エポック後に</a:t>
            </a:r>
            <a:br>
              <a:rPr kumimoji="1" lang="en-US" altLang="ja-JP" sz="1400" dirty="0">
                <a:solidFill>
                  <a:srgbClr val="494949"/>
                </a:solidFill>
                <a:latin typeface="+mn-ea"/>
              </a:rPr>
            </a:br>
            <a:r>
              <a:rPr kumimoji="1" lang="ja-JP" altLang="en-US" sz="1400" dirty="0">
                <a:solidFill>
                  <a:srgbClr val="494949"/>
                </a:solidFill>
                <a:latin typeface="+mn-ea"/>
              </a:rPr>
              <a:t>呼び出される「コールバック関数」に指定するだけで実現できる</a:t>
            </a:r>
          </a:p>
        </p:txBody>
      </p:sp>
      <p:cxnSp>
        <p:nvCxnSpPr>
          <p:cNvPr id="4" name="直線コネクタ 3">
            <a:extLst>
              <a:ext uri="{FF2B5EF4-FFF2-40B4-BE49-F238E27FC236}">
                <a16:creationId xmlns:a16="http://schemas.microsoft.com/office/drawing/2014/main" id="{18B705E4-3C5D-4945-B191-B227EAFCE3BF}"/>
              </a:ext>
            </a:extLst>
          </p:cNvPr>
          <p:cNvCxnSpPr>
            <a:cxnSpLocks/>
          </p:cNvCxnSpPr>
          <p:nvPr/>
        </p:nvCxnSpPr>
        <p:spPr>
          <a:xfrm flipV="1">
            <a:off x="7146524" y="4772209"/>
            <a:ext cx="3755255" cy="1380016"/>
          </a:xfrm>
          <a:prstGeom prst="line">
            <a:avLst/>
          </a:prstGeom>
          <a:ln w="19050">
            <a:solidFill>
              <a:srgbClr val="669CFF"/>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849141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273</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rgbClr val="BFBFBF"/>
                </a:solidFill>
              </a:rPr>
              <a:t>6-1.</a:t>
            </a:r>
            <a:r>
              <a:rPr kumimoji="1" lang="ja-JP" altLang="en-US" sz="1600" b="1" spc="300" dirty="0">
                <a:solidFill>
                  <a:srgbClr val="BFBFBF"/>
                </a:solidFill>
              </a:rPr>
              <a:t>ディープラーニングの基礎</a:t>
            </a:r>
            <a:endParaRPr kumimoji="1" lang="en-US" altLang="ja-JP" sz="1600" b="1" spc="300" dirty="0">
              <a:solidFill>
                <a:srgbClr val="BFBFBF"/>
              </a:solidFill>
            </a:endParaRPr>
          </a:p>
          <a:p>
            <a:pPr algn="l">
              <a:lnSpc>
                <a:spcPct val="150000"/>
              </a:lnSpc>
            </a:pPr>
            <a:r>
              <a:rPr lang="en-US" altLang="ja-JP" sz="1600" b="1" spc="300" dirty="0">
                <a:solidFill>
                  <a:srgbClr val="BFBFBF"/>
                </a:solidFill>
              </a:rPr>
              <a:t>6-2.TensorFlow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p>
          <a:p>
            <a:pPr algn="l">
              <a:lnSpc>
                <a:spcPct val="150000"/>
              </a:lnSpc>
            </a:pPr>
            <a:r>
              <a:rPr lang="en-US" altLang="ja-JP" sz="1600" b="1" spc="300" dirty="0">
                <a:solidFill>
                  <a:srgbClr val="BFBFBF"/>
                </a:solidFill>
              </a:rPr>
              <a:t>6-3.TensorFlow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によるディープラーニングの実装</a:t>
            </a:r>
            <a:endParaRPr lang="en-US" altLang="ja-JP" sz="1600" b="1" spc="300" dirty="0">
              <a:solidFill>
                <a:srgbClr val="BFBFBF"/>
              </a:solidFill>
            </a:endParaRPr>
          </a:p>
          <a:p>
            <a:pPr algn="l">
              <a:lnSpc>
                <a:spcPct val="150000"/>
              </a:lnSpc>
            </a:pPr>
            <a:r>
              <a:rPr lang="en-US" altLang="ja-JP" sz="1600" b="1" spc="300" dirty="0">
                <a:solidFill>
                  <a:srgbClr val="BFBFBF"/>
                </a:solidFill>
              </a:rPr>
              <a:t>6-4.</a:t>
            </a:r>
            <a:r>
              <a:rPr lang="ja-JP" altLang="en-US" sz="1600" b="1" spc="300" dirty="0">
                <a:solidFill>
                  <a:srgbClr val="BFBFBF"/>
                </a:solidFill>
              </a:rPr>
              <a:t>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6-5.TensorFlow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00879E"/>
                </a:solidFill>
              </a:rPr>
              <a:t>6-6.</a:t>
            </a:r>
            <a:r>
              <a:rPr lang="ja-JP" altLang="en-US" sz="1600" b="1" spc="300" dirty="0">
                <a:solidFill>
                  <a:srgbClr val="00879E"/>
                </a:solidFill>
              </a:rPr>
              <a:t>演習：</a:t>
            </a:r>
            <a:r>
              <a:rPr lang="en-US" altLang="ja-JP" sz="1600" b="1" spc="300" dirty="0">
                <a:solidFill>
                  <a:srgbClr val="00879E"/>
                </a:solidFill>
              </a:rPr>
              <a:t>TensorFlow /</a:t>
            </a:r>
            <a:r>
              <a:rPr lang="en-US" altLang="ja-JP" sz="1600" b="1" spc="300" dirty="0" err="1">
                <a:solidFill>
                  <a:srgbClr val="00879E"/>
                </a:solidFill>
              </a:rPr>
              <a:t>Keras</a:t>
            </a:r>
            <a:endParaRPr lang="en-US" altLang="ja-JP" sz="1600" b="1" spc="300" dirty="0">
              <a:solidFill>
                <a:srgbClr val="00879E"/>
              </a:solidFill>
            </a:endParaRPr>
          </a:p>
          <a:p>
            <a:pPr algn="l">
              <a:lnSpc>
                <a:spcPct val="150000"/>
              </a:lnSpc>
            </a:pPr>
            <a:r>
              <a:rPr lang="en-US" altLang="ja-JP" sz="1600" b="1" spc="300" dirty="0">
                <a:solidFill>
                  <a:srgbClr val="BFBFBF"/>
                </a:solidFill>
              </a:rPr>
              <a:t>6-7.</a:t>
            </a:r>
            <a:r>
              <a:rPr lang="ja-JP" altLang="en-US" sz="1600" b="1" spc="300" dirty="0">
                <a:solidFill>
                  <a:srgbClr val="BFBFBF"/>
                </a:solidFill>
              </a:rPr>
              <a:t>ワーク：構造化データへの機械学習の適用</a:t>
            </a:r>
            <a:endParaRPr lang="en-US" altLang="ja-JP" sz="1600" b="1" spc="300" dirty="0">
              <a:solidFill>
                <a:srgbClr val="BFBFBF"/>
              </a:solidFill>
            </a:endParaRPr>
          </a:p>
          <a:p>
            <a:pPr algn="l">
              <a:lnSpc>
                <a:spcPct val="150000"/>
              </a:lnSpc>
            </a:pPr>
            <a:r>
              <a:rPr lang="en-US" altLang="ja-JP" sz="1600" b="1" spc="300" dirty="0">
                <a:solidFill>
                  <a:srgbClr val="BFBFBF"/>
                </a:solidFill>
              </a:rPr>
              <a:t>6-8.</a:t>
            </a:r>
            <a:r>
              <a:rPr lang="ja-JP" altLang="en-US" sz="1600" b="1" spc="300" dirty="0">
                <a:solidFill>
                  <a:srgbClr val="BFBFBF"/>
                </a:solidFill>
              </a:rPr>
              <a:t>構造化データへの機械学習の活用例</a:t>
            </a:r>
            <a:endParaRPr lang="en-US" altLang="ja-JP" sz="1600" b="1" spc="300" dirty="0">
              <a:solidFill>
                <a:srgbClr val="BFBFBF"/>
              </a:solidFill>
            </a:endParaRPr>
          </a:p>
        </p:txBody>
      </p:sp>
    </p:spTree>
    <p:extLst>
      <p:ext uri="{BB962C8B-B14F-4D97-AF65-F5344CB8AC3E}">
        <p14:creationId xmlns:p14="http://schemas.microsoft.com/office/powerpoint/2010/main" val="185190155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6-6-1.</a:t>
            </a:r>
            <a:r>
              <a:rPr lang="ja-JP" altLang="en-US" dirty="0"/>
              <a:t>演習</a:t>
            </a:r>
            <a:r>
              <a:rPr lang="en-US" altLang="ja-JP" dirty="0"/>
              <a:t>6</a:t>
            </a:r>
            <a:r>
              <a:rPr lang="ja-JP" altLang="en-US" dirty="0"/>
              <a:t>：</a:t>
            </a:r>
            <a:r>
              <a:rPr lang="en-US" altLang="ja-JP" dirty="0"/>
              <a:t>TensorFlow /</a:t>
            </a:r>
            <a:r>
              <a:rPr lang="en-US" altLang="ja-JP" dirty="0" err="1"/>
              <a:t>Keras</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274</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1019355"/>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mlho/exercise </a:t>
            </a:r>
            <a:r>
              <a:rPr lang="ja-JP" altLang="en-US" sz="1800" dirty="0"/>
              <a:t>フォルダの中の</a:t>
            </a:r>
            <a:endParaRPr lang="en-US" altLang="ja-JP" sz="1800" dirty="0"/>
          </a:p>
          <a:p>
            <a:pPr>
              <a:lnSpc>
                <a:spcPct val="130000"/>
              </a:lnSpc>
            </a:pPr>
            <a:r>
              <a:rPr lang="ja-JP" altLang="en-US" sz="1800" dirty="0"/>
              <a:t>「</a:t>
            </a:r>
            <a:r>
              <a:rPr lang="en-US" altLang="ja-JP" sz="1800" dirty="0"/>
              <a:t>6-3_</a:t>
            </a:r>
            <a:r>
              <a:rPr lang="ja-JP" altLang="en-US" sz="1800" dirty="0"/>
              <a:t>（演習）</a:t>
            </a:r>
            <a:r>
              <a:rPr lang="en-US" altLang="ja-JP" sz="1800" dirty="0"/>
              <a:t>TensorFlow/Keras</a:t>
            </a:r>
            <a:r>
              <a:rPr lang="ja-JP" altLang="en-US" sz="1800" dirty="0"/>
              <a:t>によるワインの品種分類</a:t>
            </a:r>
            <a:r>
              <a:rPr lang="en-US" altLang="ja-JP" sz="1800" dirty="0"/>
              <a:t>.</a:t>
            </a:r>
            <a:r>
              <a:rPr lang="en-US" altLang="ja-JP" sz="1800" dirty="0" err="1"/>
              <a:t>ipynb</a:t>
            </a:r>
            <a:r>
              <a:rPr lang="ja-JP" altLang="en-US" sz="1800"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97674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158890"/>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TensorFlow/</a:t>
            </a:r>
            <a:r>
              <a:rPr lang="en-US" altLang="ja-JP" sz="2000" b="1" dirty="0" err="1">
                <a:solidFill>
                  <a:srgbClr val="F36C37"/>
                </a:solidFill>
              </a:rPr>
              <a:t>Keras</a:t>
            </a:r>
            <a:r>
              <a:rPr lang="en-US" altLang="ja-JP" sz="2000" b="1" dirty="0">
                <a:solidFill>
                  <a:srgbClr val="F36C37"/>
                </a:solidFill>
              </a:rPr>
              <a:t> </a:t>
            </a:r>
            <a:r>
              <a:rPr lang="ja-JP" altLang="en-US" sz="2000" b="1" dirty="0">
                <a:solidFill>
                  <a:srgbClr val="F36C37"/>
                </a:solidFill>
              </a:rPr>
              <a:t>を用いて、ワインの品種分類問題に挑戦します。</a:t>
            </a:r>
            <a:br>
              <a:rPr lang="en-US" altLang="ja-JP" sz="2000" b="1" dirty="0">
                <a:solidFill>
                  <a:srgbClr val="F36C37"/>
                </a:solidFill>
              </a:rPr>
            </a:br>
            <a:r>
              <a:rPr lang="ja-JP" altLang="en-US" sz="2000" b="1" dirty="0">
                <a:solidFill>
                  <a:srgbClr val="F36C37"/>
                </a:solidFill>
              </a:rPr>
              <a:t>この課題ではワインの成分データが与えられ、その原料となるブドウが</a:t>
            </a:r>
            <a:r>
              <a:rPr lang="en-US" altLang="ja-JP" sz="2000" b="1" dirty="0">
                <a:solidFill>
                  <a:srgbClr val="F36C37"/>
                </a:solidFill>
              </a:rPr>
              <a:t>0</a:t>
            </a:r>
            <a:r>
              <a:rPr lang="ja-JP" altLang="en-US" sz="2000" b="1" dirty="0">
                <a:solidFill>
                  <a:srgbClr val="F36C37"/>
                </a:solidFill>
              </a:rPr>
              <a:t>番</a:t>
            </a:r>
            <a:r>
              <a:rPr lang="en-US" altLang="ja-JP" sz="2000" b="1" dirty="0">
                <a:solidFill>
                  <a:srgbClr val="F36C37"/>
                </a:solidFill>
              </a:rPr>
              <a:t>,1</a:t>
            </a:r>
            <a:r>
              <a:rPr lang="ja-JP" altLang="en-US" sz="2000" b="1" dirty="0">
                <a:solidFill>
                  <a:srgbClr val="F36C37"/>
                </a:solidFill>
              </a:rPr>
              <a:t>番</a:t>
            </a:r>
            <a:r>
              <a:rPr lang="en-US" altLang="ja-JP" sz="2000" b="1" dirty="0">
                <a:solidFill>
                  <a:srgbClr val="F36C37"/>
                </a:solidFill>
              </a:rPr>
              <a:t>,2</a:t>
            </a:r>
            <a:r>
              <a:rPr lang="ja-JP" altLang="en-US" sz="2000" b="1" dirty="0">
                <a:solidFill>
                  <a:srgbClr val="F36C37"/>
                </a:solidFill>
              </a:rPr>
              <a:t>番のいずれの品種であるかを予測するものです。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時間があればなぜそのような結果になるのかも考えてみましょう。</a:t>
            </a:r>
            <a:endParaRPr lang="en-US" altLang="ja-JP" sz="1600" b="1" dirty="0">
              <a:solidFill>
                <a:srgbClr val="494949"/>
              </a:solidFill>
            </a:endParaRPr>
          </a:p>
        </p:txBody>
      </p:sp>
      <p:pic>
        <p:nvPicPr>
          <p:cNvPr id="6" name="図 5">
            <a:extLst>
              <a:ext uri="{FF2B5EF4-FFF2-40B4-BE49-F238E27FC236}">
                <a16:creationId xmlns:a16="http://schemas.microsoft.com/office/drawing/2014/main" id="{9B22A124-AC7E-4B8D-81DF-0EB1CDA54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2665" y="4355595"/>
            <a:ext cx="2519606" cy="1912178"/>
          </a:xfrm>
          <a:prstGeom prst="rect">
            <a:avLst/>
          </a:prstGeom>
        </p:spPr>
      </p:pic>
      <p:sp>
        <p:nvSpPr>
          <p:cNvPr id="9" name="テキスト ボックス 8">
            <a:extLst>
              <a:ext uri="{FF2B5EF4-FFF2-40B4-BE49-F238E27FC236}">
                <a16:creationId xmlns:a16="http://schemas.microsoft.com/office/drawing/2014/main" id="{0DCF4FB6-B67A-4D90-82B6-BAB3843EEF66}"/>
              </a:ext>
            </a:extLst>
          </p:cNvPr>
          <p:cNvSpPr txBox="1"/>
          <p:nvPr/>
        </p:nvSpPr>
        <p:spPr>
          <a:xfrm>
            <a:off x="708027" y="4568141"/>
            <a:ext cx="6752884" cy="63632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プログラムの説明及びプログラムの解答例は </a:t>
            </a:r>
            <a:r>
              <a:rPr lang="en-US" altLang="ja-JP" sz="1400" dirty="0">
                <a:solidFill>
                  <a:srgbClr val="F36C37"/>
                </a:solidFill>
              </a:rPr>
              <a:t>Google </a:t>
            </a:r>
            <a:r>
              <a:rPr lang="en-US" altLang="ja-JP" sz="1400" dirty="0" err="1">
                <a:solidFill>
                  <a:srgbClr val="F36C37"/>
                </a:solidFill>
              </a:rPr>
              <a:t>Colab</a:t>
            </a:r>
            <a:endParaRPr lang="en-US" altLang="ja-JP" sz="1400" dirty="0">
              <a:solidFill>
                <a:srgbClr val="F36C37"/>
              </a:solidFill>
            </a:endParaRPr>
          </a:p>
          <a:p>
            <a:pPr algn="l">
              <a:lnSpc>
                <a:spcPct val="130000"/>
              </a:lnSpc>
            </a:pPr>
            <a:r>
              <a:rPr lang="en-US" altLang="ja-JP" sz="1400" dirty="0">
                <a:solidFill>
                  <a:srgbClr val="F36C37"/>
                </a:solidFill>
              </a:rPr>
              <a:t> </a:t>
            </a:r>
            <a:r>
              <a:rPr lang="ja-JP" altLang="en-US" sz="1400" dirty="0">
                <a:solidFill>
                  <a:srgbClr val="F36C37"/>
                </a:solidFill>
              </a:rPr>
              <a:t>　ノートブック内に記載しています。</a:t>
            </a:r>
          </a:p>
        </p:txBody>
      </p:sp>
    </p:spTree>
    <p:extLst>
      <p:ext uri="{BB962C8B-B14F-4D97-AF65-F5344CB8AC3E}">
        <p14:creationId xmlns:p14="http://schemas.microsoft.com/office/powerpoint/2010/main" val="101199110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275</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rgbClr val="BFBFBF"/>
                </a:solidFill>
              </a:rPr>
              <a:t>6-1.</a:t>
            </a:r>
            <a:r>
              <a:rPr kumimoji="1" lang="ja-JP" altLang="en-US" sz="1600" b="1" spc="300" dirty="0">
                <a:solidFill>
                  <a:srgbClr val="BFBFBF"/>
                </a:solidFill>
              </a:rPr>
              <a:t>ディープラーニングの基礎</a:t>
            </a:r>
            <a:endParaRPr kumimoji="1" lang="en-US" altLang="ja-JP" sz="1600" b="1" spc="300" dirty="0">
              <a:solidFill>
                <a:srgbClr val="BFBFBF"/>
              </a:solidFill>
            </a:endParaRPr>
          </a:p>
          <a:p>
            <a:pPr algn="l">
              <a:lnSpc>
                <a:spcPct val="150000"/>
              </a:lnSpc>
            </a:pPr>
            <a:r>
              <a:rPr lang="en-US" altLang="ja-JP" sz="1600" b="1" spc="300" dirty="0">
                <a:solidFill>
                  <a:srgbClr val="BFBFBF"/>
                </a:solidFill>
              </a:rPr>
              <a:t>6-2.TensorFlow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p>
          <a:p>
            <a:pPr algn="l">
              <a:lnSpc>
                <a:spcPct val="150000"/>
              </a:lnSpc>
            </a:pPr>
            <a:r>
              <a:rPr lang="en-US" altLang="ja-JP" sz="1600" b="1" spc="300" dirty="0">
                <a:solidFill>
                  <a:srgbClr val="BFBFBF"/>
                </a:solidFill>
              </a:rPr>
              <a:t>6-3.TensorFlow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によるディープラーニングの実装</a:t>
            </a:r>
            <a:endParaRPr lang="en-US" altLang="ja-JP" sz="1600" b="1" spc="300" dirty="0">
              <a:solidFill>
                <a:srgbClr val="BFBFBF"/>
              </a:solidFill>
            </a:endParaRPr>
          </a:p>
          <a:p>
            <a:pPr algn="l">
              <a:lnSpc>
                <a:spcPct val="150000"/>
              </a:lnSpc>
            </a:pPr>
            <a:r>
              <a:rPr lang="en-US" altLang="ja-JP" sz="1600" b="1" spc="300" dirty="0">
                <a:solidFill>
                  <a:srgbClr val="BFBFBF"/>
                </a:solidFill>
              </a:rPr>
              <a:t>6-4.</a:t>
            </a:r>
            <a:r>
              <a:rPr lang="ja-JP" altLang="en-US" sz="1600" b="1" spc="300" dirty="0">
                <a:solidFill>
                  <a:srgbClr val="BFBFBF"/>
                </a:solidFill>
              </a:rPr>
              <a:t>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6-5.TensorFlow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6-6.</a:t>
            </a:r>
            <a:r>
              <a:rPr lang="ja-JP" altLang="en-US" sz="1600" b="1" spc="300" dirty="0">
                <a:solidFill>
                  <a:srgbClr val="BFBFBF"/>
                </a:solidFill>
              </a:rPr>
              <a:t>演習：</a:t>
            </a:r>
            <a:r>
              <a:rPr lang="en-US" altLang="ja-JP" sz="1600" b="1" spc="300" dirty="0">
                <a:solidFill>
                  <a:srgbClr val="BFBFBF"/>
                </a:solidFill>
              </a:rPr>
              <a:t>TensorFlow /</a:t>
            </a:r>
            <a:r>
              <a:rPr lang="en-US" altLang="ja-JP" sz="1600" b="1" spc="300" dirty="0" err="1">
                <a:solidFill>
                  <a:srgbClr val="BFBFBF"/>
                </a:solidFill>
              </a:rPr>
              <a:t>Keras</a:t>
            </a:r>
            <a:endParaRPr lang="en-US" altLang="ja-JP" sz="1600" b="1" spc="300" dirty="0">
              <a:solidFill>
                <a:srgbClr val="BFBFBF"/>
              </a:solidFill>
            </a:endParaRPr>
          </a:p>
          <a:p>
            <a:pPr algn="l">
              <a:lnSpc>
                <a:spcPct val="150000"/>
              </a:lnSpc>
            </a:pPr>
            <a:r>
              <a:rPr lang="en-US" altLang="ja-JP" sz="1600" b="1" spc="300" dirty="0">
                <a:solidFill>
                  <a:srgbClr val="00879E"/>
                </a:solidFill>
              </a:rPr>
              <a:t>6-7.</a:t>
            </a:r>
            <a:r>
              <a:rPr lang="ja-JP" altLang="en-US" sz="1600" b="1" spc="300" dirty="0">
                <a:solidFill>
                  <a:srgbClr val="00879E"/>
                </a:solidFill>
              </a:rPr>
              <a:t>ワーク：構造化データへの機械学習の適用</a:t>
            </a:r>
            <a:endParaRPr lang="en-US" altLang="ja-JP" sz="1600" b="1" spc="300" dirty="0">
              <a:solidFill>
                <a:srgbClr val="00879E"/>
              </a:solidFill>
            </a:endParaRPr>
          </a:p>
          <a:p>
            <a:pPr algn="l">
              <a:lnSpc>
                <a:spcPct val="150000"/>
              </a:lnSpc>
            </a:pPr>
            <a:r>
              <a:rPr lang="en-US" altLang="ja-JP" sz="1600" b="1" spc="300" dirty="0">
                <a:solidFill>
                  <a:srgbClr val="BFBFBF"/>
                </a:solidFill>
              </a:rPr>
              <a:t>6-8.</a:t>
            </a:r>
            <a:r>
              <a:rPr lang="ja-JP" altLang="en-US" sz="1600" b="1" spc="300" dirty="0">
                <a:solidFill>
                  <a:srgbClr val="BFBFBF"/>
                </a:solidFill>
              </a:rPr>
              <a:t>構造化データへの機械学習の活用例</a:t>
            </a:r>
            <a:endParaRPr lang="en-US" altLang="ja-JP" sz="1600" b="1" spc="300" dirty="0">
              <a:solidFill>
                <a:srgbClr val="BFBFBF"/>
              </a:solidFill>
            </a:endParaRPr>
          </a:p>
        </p:txBody>
      </p:sp>
    </p:spTree>
    <p:extLst>
      <p:ext uri="{BB962C8B-B14F-4D97-AF65-F5344CB8AC3E}">
        <p14:creationId xmlns:p14="http://schemas.microsoft.com/office/powerpoint/2010/main" val="252243263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801931" y="1679954"/>
            <a:ext cx="10599737" cy="147477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a:xfrm>
            <a:off x="368287" y="357390"/>
            <a:ext cx="11455423" cy="482600"/>
          </a:xfrm>
        </p:spPr>
        <p:txBody>
          <a:bodyPr/>
          <a:lstStyle/>
          <a:p>
            <a:r>
              <a:rPr lang="en-US" altLang="ja-JP" dirty="0"/>
              <a:t>6-7-1.</a:t>
            </a:r>
            <a:r>
              <a:rPr lang="ja-JP" altLang="en-US" dirty="0"/>
              <a:t>ワーク：課題の説明①</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6" y="1754915"/>
            <a:ext cx="9964088" cy="1321430"/>
          </a:xfrm>
        </p:spPr>
        <p:txBody>
          <a:bodyPr vert="horz" wrap="square" lIns="91440" tIns="45720" rIns="91440" bIns="45720" rtlCol="0" anchor="ctr">
            <a:noAutofit/>
          </a:bodyPr>
          <a:lstStyle/>
          <a:p>
            <a:pPr marL="0" indent="0">
              <a:lnSpc>
                <a:spcPct val="120000"/>
              </a:lnSpc>
              <a:spcBef>
                <a:spcPts val="0"/>
              </a:spcBef>
              <a:spcAft>
                <a:spcPts val="2400"/>
              </a:spcAft>
              <a:buClr>
                <a:srgbClr val="F36C37"/>
              </a:buClr>
              <a:buNone/>
            </a:pPr>
            <a:r>
              <a:rPr lang="ja-JP" altLang="en-US" sz="2000" b="1" dirty="0">
                <a:solidFill>
                  <a:srgbClr val="F36C37"/>
                </a:solidFill>
              </a:rPr>
              <a:t>　あなたはとある金融機関のデータ活用を実践する立場にあります。融資業務では様々な個人や法人に対して融資を行い、返済額に利子を上乗せすることで利益を得ています。しかし、何か課題があるようで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276</a:t>
            </a:fld>
            <a:endParaRPr kumimoji="1" lang="ja-JP" altLang="en-US"/>
          </a:p>
        </p:txBody>
      </p:sp>
      <p:sp>
        <p:nvSpPr>
          <p:cNvPr id="14" name="テキスト ボックス 13">
            <a:extLst>
              <a:ext uri="{FF2B5EF4-FFF2-40B4-BE49-F238E27FC236}">
                <a16:creationId xmlns:a16="http://schemas.microsoft.com/office/drawing/2014/main" id="{6B10D55E-C474-448E-8D25-A7F09580F0A4}"/>
              </a:ext>
            </a:extLst>
          </p:cNvPr>
          <p:cNvSpPr txBox="1"/>
          <p:nvPr/>
        </p:nvSpPr>
        <p:spPr>
          <a:xfrm>
            <a:off x="708027" y="918993"/>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ここまでで学んできた構造化データ（テーブルデータ）に対しての機械学習について</a:t>
            </a:r>
            <a:br>
              <a:rPr lang="ja-JP" altLang="en-US" sz="1800" dirty="0"/>
            </a:br>
            <a:r>
              <a:rPr lang="ja-JP" altLang="en-US" sz="1800" dirty="0"/>
              <a:t>机上演習を通して振り返りながら理解を深めましょう。</a:t>
            </a:r>
          </a:p>
        </p:txBody>
      </p:sp>
      <p:pic>
        <p:nvPicPr>
          <p:cNvPr id="20" name="図 19">
            <a:extLst>
              <a:ext uri="{FF2B5EF4-FFF2-40B4-BE49-F238E27FC236}">
                <a16:creationId xmlns:a16="http://schemas.microsoft.com/office/drawing/2014/main" id="{73E7B3B8-BD6A-4FF7-A37B-561E3F159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8760" y="4392734"/>
            <a:ext cx="842148" cy="1144079"/>
          </a:xfrm>
          <a:prstGeom prst="rect">
            <a:avLst/>
          </a:prstGeom>
        </p:spPr>
      </p:pic>
      <p:pic>
        <p:nvPicPr>
          <p:cNvPr id="28" name="図 27">
            <a:extLst>
              <a:ext uri="{FF2B5EF4-FFF2-40B4-BE49-F238E27FC236}">
                <a16:creationId xmlns:a16="http://schemas.microsoft.com/office/drawing/2014/main" id="{55FC1176-A044-4E87-81D9-819DC609A6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638" y="4409807"/>
            <a:ext cx="844618" cy="1147434"/>
          </a:xfrm>
          <a:prstGeom prst="rect">
            <a:avLst/>
          </a:prstGeom>
        </p:spPr>
      </p:pic>
      <p:sp>
        <p:nvSpPr>
          <p:cNvPr id="33" name="テキスト ボックス 32">
            <a:extLst>
              <a:ext uri="{FF2B5EF4-FFF2-40B4-BE49-F238E27FC236}">
                <a16:creationId xmlns:a16="http://schemas.microsoft.com/office/drawing/2014/main" id="{7B46AF96-0B5E-492A-A847-3B0C803E1670}"/>
              </a:ext>
            </a:extLst>
          </p:cNvPr>
          <p:cNvSpPr txBox="1"/>
          <p:nvPr/>
        </p:nvSpPr>
        <p:spPr>
          <a:xfrm>
            <a:off x="4868303" y="5600453"/>
            <a:ext cx="66306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上司</a:t>
            </a:r>
          </a:p>
        </p:txBody>
      </p:sp>
      <p:sp>
        <p:nvSpPr>
          <p:cNvPr id="34" name="吹き出し: 角を丸めた四角形 33">
            <a:extLst>
              <a:ext uri="{FF2B5EF4-FFF2-40B4-BE49-F238E27FC236}">
                <a16:creationId xmlns:a16="http://schemas.microsoft.com/office/drawing/2014/main" id="{0C954DD1-97EC-4481-830D-72FF169B66B5}"/>
              </a:ext>
            </a:extLst>
          </p:cNvPr>
          <p:cNvSpPr/>
          <p:nvPr/>
        </p:nvSpPr>
        <p:spPr>
          <a:xfrm>
            <a:off x="2210379" y="3832725"/>
            <a:ext cx="2568381" cy="577082"/>
          </a:xfrm>
          <a:prstGeom prst="wedgeRoundRectCallout">
            <a:avLst>
              <a:gd name="adj1" fmla="val 52792"/>
              <a:gd name="adj2" fmla="val 93849"/>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b="1" dirty="0">
                <a:solidFill>
                  <a:srgbClr val="494949"/>
                </a:solidFill>
                <a:latin typeface="+mn-ea"/>
              </a:rPr>
              <a:t>ムムム困ったな</a:t>
            </a:r>
            <a:r>
              <a:rPr kumimoji="1" lang="en-US" altLang="ja-JP" b="1" dirty="0">
                <a:solidFill>
                  <a:srgbClr val="494949"/>
                </a:solidFill>
                <a:latin typeface="+mn-ea"/>
              </a:rPr>
              <a:t>...</a:t>
            </a:r>
            <a:endParaRPr kumimoji="1" lang="ja-JP" altLang="en-US" b="1" dirty="0">
              <a:solidFill>
                <a:srgbClr val="494949"/>
              </a:solidFill>
              <a:latin typeface="+mn-ea"/>
            </a:endParaRPr>
          </a:p>
        </p:txBody>
      </p:sp>
      <p:sp>
        <p:nvSpPr>
          <p:cNvPr id="35" name="思考の吹き出し: 雲形 34">
            <a:extLst>
              <a:ext uri="{FF2B5EF4-FFF2-40B4-BE49-F238E27FC236}">
                <a16:creationId xmlns:a16="http://schemas.microsoft.com/office/drawing/2014/main" id="{A5BD4F92-2CAC-40A1-8B55-212FB10D52CC}"/>
              </a:ext>
            </a:extLst>
          </p:cNvPr>
          <p:cNvSpPr/>
          <p:nvPr/>
        </p:nvSpPr>
        <p:spPr>
          <a:xfrm>
            <a:off x="7082944" y="3776323"/>
            <a:ext cx="3344704" cy="799242"/>
          </a:xfrm>
          <a:prstGeom prst="cloudCallout">
            <a:avLst>
              <a:gd name="adj1" fmla="val -36744"/>
              <a:gd name="adj2" fmla="val 74763"/>
            </a:avLst>
          </a:prstGeom>
          <a:solidFill>
            <a:srgbClr val="FFDB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何か困っていそう</a:t>
            </a:r>
            <a:r>
              <a:rPr kumimoji="1" lang="en-US" altLang="ja-JP" sz="1400" b="1" dirty="0">
                <a:solidFill>
                  <a:srgbClr val="494949"/>
                </a:solidFill>
                <a:latin typeface="+mn-ea"/>
              </a:rPr>
              <a:t>...</a:t>
            </a:r>
            <a:endParaRPr kumimoji="1" lang="ja-JP" altLang="en-US" sz="1400" b="1" dirty="0">
              <a:solidFill>
                <a:srgbClr val="494949"/>
              </a:solidFill>
              <a:latin typeface="+mn-ea"/>
            </a:endParaRPr>
          </a:p>
        </p:txBody>
      </p:sp>
      <p:sp>
        <p:nvSpPr>
          <p:cNvPr id="36" name="テキスト ボックス 35">
            <a:extLst>
              <a:ext uri="{FF2B5EF4-FFF2-40B4-BE49-F238E27FC236}">
                <a16:creationId xmlns:a16="http://schemas.microsoft.com/office/drawing/2014/main" id="{3B694BF3-FA3F-43E6-BC8B-37A8A4859B2F}"/>
              </a:ext>
            </a:extLst>
          </p:cNvPr>
          <p:cNvSpPr txBox="1"/>
          <p:nvPr/>
        </p:nvSpPr>
        <p:spPr>
          <a:xfrm>
            <a:off x="6751413" y="5600453"/>
            <a:ext cx="66306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私</a:t>
            </a:r>
          </a:p>
        </p:txBody>
      </p:sp>
    </p:spTree>
    <p:extLst>
      <p:ext uri="{BB962C8B-B14F-4D97-AF65-F5344CB8AC3E}">
        <p14:creationId xmlns:p14="http://schemas.microsoft.com/office/powerpoint/2010/main" val="315552453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BE82E1-AB20-47E5-B93A-B18E58DCEB7D}"/>
              </a:ext>
            </a:extLst>
          </p:cNvPr>
          <p:cNvSpPr>
            <a:spLocks noGrp="1"/>
          </p:cNvSpPr>
          <p:nvPr>
            <p:ph type="title"/>
          </p:nvPr>
        </p:nvSpPr>
        <p:spPr/>
        <p:txBody>
          <a:bodyPr/>
          <a:lstStyle/>
          <a:p>
            <a:r>
              <a:rPr lang="en-US" altLang="ja-JP" dirty="0"/>
              <a:t>6-7-2.</a:t>
            </a:r>
            <a:r>
              <a:rPr lang="ja-JP" altLang="en-US" dirty="0"/>
              <a:t>ワーク：課題の説明②</a:t>
            </a:r>
            <a:endParaRPr kumimoji="1" lang="ja-JP" altLang="en-US" dirty="0"/>
          </a:p>
        </p:txBody>
      </p:sp>
      <p:sp>
        <p:nvSpPr>
          <p:cNvPr id="3" name="スライド番号プレースホルダー 2">
            <a:extLst>
              <a:ext uri="{FF2B5EF4-FFF2-40B4-BE49-F238E27FC236}">
                <a16:creationId xmlns:a16="http://schemas.microsoft.com/office/drawing/2014/main" id="{05A0C974-03B9-497D-820F-140BFBB4D6E7}"/>
              </a:ext>
            </a:extLst>
          </p:cNvPr>
          <p:cNvSpPr>
            <a:spLocks noGrp="1"/>
          </p:cNvSpPr>
          <p:nvPr>
            <p:ph type="sldNum" sz="quarter" idx="10"/>
          </p:nvPr>
        </p:nvSpPr>
        <p:spPr/>
        <p:txBody>
          <a:bodyPr/>
          <a:lstStyle/>
          <a:p>
            <a:fld id="{5D750650-B10A-47BF-93C2-E1678438B37A}" type="slidenum">
              <a:rPr lang="en-US" altLang="ja-JP" smtClean="0"/>
              <a:pPr/>
              <a:t>277</a:t>
            </a:fld>
            <a:endParaRPr lang="en-US" altLang="ja-JP" dirty="0"/>
          </a:p>
        </p:txBody>
      </p:sp>
      <p:sp>
        <p:nvSpPr>
          <p:cNvPr id="13" name="吹き出し: 角を丸めた四角形 12">
            <a:extLst>
              <a:ext uri="{FF2B5EF4-FFF2-40B4-BE49-F238E27FC236}">
                <a16:creationId xmlns:a16="http://schemas.microsoft.com/office/drawing/2014/main" id="{64CA3791-2037-49A4-9542-22E3991859B5}"/>
              </a:ext>
            </a:extLst>
          </p:cNvPr>
          <p:cNvSpPr/>
          <p:nvPr/>
        </p:nvSpPr>
        <p:spPr>
          <a:xfrm>
            <a:off x="7036526" y="5627020"/>
            <a:ext cx="3527267" cy="577082"/>
          </a:xfrm>
          <a:prstGeom prst="wedgeRoundRectCallout">
            <a:avLst>
              <a:gd name="adj1" fmla="val 56090"/>
              <a:gd name="adj2" fmla="val -43476"/>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b="1" dirty="0">
                <a:solidFill>
                  <a:srgbClr val="494949"/>
                </a:solidFill>
                <a:latin typeface="+mn-ea"/>
              </a:rPr>
              <a:t>承知しました。心配ご無用！</a:t>
            </a:r>
          </a:p>
        </p:txBody>
      </p:sp>
      <p:pic>
        <p:nvPicPr>
          <p:cNvPr id="14" name="図 13">
            <a:extLst>
              <a:ext uri="{FF2B5EF4-FFF2-40B4-BE49-F238E27FC236}">
                <a16:creationId xmlns:a16="http://schemas.microsoft.com/office/drawing/2014/main" id="{A22A6CFF-A53B-429C-A45D-D69737CDB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911" y="1021993"/>
            <a:ext cx="709271" cy="963562"/>
          </a:xfrm>
          <a:prstGeom prst="rect">
            <a:avLst/>
          </a:prstGeom>
        </p:spPr>
      </p:pic>
      <p:sp>
        <p:nvSpPr>
          <p:cNvPr id="16" name="テキスト ボックス 15">
            <a:extLst>
              <a:ext uri="{FF2B5EF4-FFF2-40B4-BE49-F238E27FC236}">
                <a16:creationId xmlns:a16="http://schemas.microsoft.com/office/drawing/2014/main" id="{5E8E63B8-431B-4A2A-A847-1C5B3722D61D}"/>
              </a:ext>
            </a:extLst>
          </p:cNvPr>
          <p:cNvSpPr txBox="1"/>
          <p:nvPr/>
        </p:nvSpPr>
        <p:spPr>
          <a:xfrm>
            <a:off x="805189" y="2007721"/>
            <a:ext cx="66306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上司</a:t>
            </a:r>
          </a:p>
        </p:txBody>
      </p:sp>
      <p:sp>
        <p:nvSpPr>
          <p:cNvPr id="17" name="吹き出し: 角を丸めた四角形 16">
            <a:extLst>
              <a:ext uri="{FF2B5EF4-FFF2-40B4-BE49-F238E27FC236}">
                <a16:creationId xmlns:a16="http://schemas.microsoft.com/office/drawing/2014/main" id="{C8BF09C2-99E0-4055-A1BA-848258192E73}"/>
              </a:ext>
            </a:extLst>
          </p:cNvPr>
          <p:cNvSpPr/>
          <p:nvPr/>
        </p:nvSpPr>
        <p:spPr>
          <a:xfrm>
            <a:off x="1659249" y="1141038"/>
            <a:ext cx="6248134" cy="697241"/>
          </a:xfrm>
          <a:prstGeom prst="wedgeRoundRectCallout">
            <a:avLst>
              <a:gd name="adj1" fmla="val -53588"/>
              <a:gd name="adj2" fmla="val 11481"/>
              <a:gd name="adj3" fmla="val 1666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b="1" dirty="0">
                <a:solidFill>
                  <a:srgbClr val="494949"/>
                </a:solidFill>
                <a:latin typeface="+mn-ea"/>
              </a:rPr>
              <a:t>ちょっとよいかな。実は困っていることがあって。</a:t>
            </a:r>
            <a:br>
              <a:rPr kumimoji="1" lang="en-US" altLang="ja-JP" sz="1400" b="1" dirty="0">
                <a:solidFill>
                  <a:srgbClr val="494949"/>
                </a:solidFill>
                <a:latin typeface="+mn-ea"/>
              </a:rPr>
            </a:br>
            <a:r>
              <a:rPr kumimoji="1" lang="ja-JP" altLang="en-US" sz="1400" b="1" dirty="0">
                <a:solidFill>
                  <a:srgbClr val="494949"/>
                </a:solidFill>
                <a:latin typeface="+mn-ea"/>
              </a:rPr>
              <a:t>最近、融資が貸し倒れてしまうケースが増えているんだ。</a:t>
            </a:r>
          </a:p>
        </p:txBody>
      </p:sp>
      <p:sp>
        <p:nvSpPr>
          <p:cNvPr id="19" name="テキスト ボックス 18">
            <a:extLst>
              <a:ext uri="{FF2B5EF4-FFF2-40B4-BE49-F238E27FC236}">
                <a16:creationId xmlns:a16="http://schemas.microsoft.com/office/drawing/2014/main" id="{5720935C-5A8E-4D60-9554-8878FC256F38}"/>
              </a:ext>
            </a:extLst>
          </p:cNvPr>
          <p:cNvSpPr txBox="1"/>
          <p:nvPr/>
        </p:nvSpPr>
        <p:spPr>
          <a:xfrm>
            <a:off x="10742734" y="2794880"/>
            <a:ext cx="66306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私</a:t>
            </a:r>
          </a:p>
        </p:txBody>
      </p:sp>
      <p:sp>
        <p:nvSpPr>
          <p:cNvPr id="20" name="吹き出し: 角を丸めた四角形 19">
            <a:extLst>
              <a:ext uri="{FF2B5EF4-FFF2-40B4-BE49-F238E27FC236}">
                <a16:creationId xmlns:a16="http://schemas.microsoft.com/office/drawing/2014/main" id="{7143270A-F5F6-4B1B-B4BE-B86EB341462F}"/>
              </a:ext>
            </a:extLst>
          </p:cNvPr>
          <p:cNvSpPr/>
          <p:nvPr/>
        </p:nvSpPr>
        <p:spPr>
          <a:xfrm>
            <a:off x="6158599" y="2004388"/>
            <a:ext cx="4258692" cy="697241"/>
          </a:xfrm>
          <a:prstGeom prst="wedgeRoundRectCallout">
            <a:avLst>
              <a:gd name="adj1" fmla="val 54224"/>
              <a:gd name="adj2" fmla="val -19744"/>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b="1" dirty="0">
                <a:solidFill>
                  <a:srgbClr val="494949"/>
                </a:solidFill>
                <a:latin typeface="+mn-ea"/>
              </a:rPr>
              <a:t>融資に対して、債務を返せなくなってしまう</a:t>
            </a:r>
            <a:endParaRPr kumimoji="1" lang="en-US" altLang="ja-JP" sz="1400" b="1" dirty="0">
              <a:solidFill>
                <a:srgbClr val="494949"/>
              </a:solidFill>
              <a:latin typeface="+mn-ea"/>
            </a:endParaRPr>
          </a:p>
          <a:p>
            <a:r>
              <a:rPr kumimoji="1" lang="ja-JP" altLang="en-US" sz="1400" b="1" dirty="0">
                <a:solidFill>
                  <a:srgbClr val="494949"/>
                </a:solidFill>
                <a:latin typeface="+mn-ea"/>
              </a:rPr>
              <a:t>顧客のことですね。</a:t>
            </a:r>
          </a:p>
        </p:txBody>
      </p:sp>
      <p:sp>
        <p:nvSpPr>
          <p:cNvPr id="22" name="テキスト ボックス 21">
            <a:extLst>
              <a:ext uri="{FF2B5EF4-FFF2-40B4-BE49-F238E27FC236}">
                <a16:creationId xmlns:a16="http://schemas.microsoft.com/office/drawing/2014/main" id="{72771202-011A-4709-95DF-3995F1FD9B74}"/>
              </a:ext>
            </a:extLst>
          </p:cNvPr>
          <p:cNvSpPr txBox="1"/>
          <p:nvPr/>
        </p:nvSpPr>
        <p:spPr>
          <a:xfrm>
            <a:off x="808414" y="3731688"/>
            <a:ext cx="66306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上司</a:t>
            </a:r>
          </a:p>
        </p:txBody>
      </p:sp>
      <p:sp>
        <p:nvSpPr>
          <p:cNvPr id="23" name="吹き出し: 角を丸めた四角形 22">
            <a:extLst>
              <a:ext uri="{FF2B5EF4-FFF2-40B4-BE49-F238E27FC236}">
                <a16:creationId xmlns:a16="http://schemas.microsoft.com/office/drawing/2014/main" id="{E4B14105-F2A7-4217-9250-4D62A9475ECB}"/>
              </a:ext>
            </a:extLst>
          </p:cNvPr>
          <p:cNvSpPr/>
          <p:nvPr/>
        </p:nvSpPr>
        <p:spPr>
          <a:xfrm>
            <a:off x="1774707" y="2867738"/>
            <a:ext cx="6132675" cy="781858"/>
          </a:xfrm>
          <a:prstGeom prst="wedgeRoundRectCallout">
            <a:avLst>
              <a:gd name="adj1" fmla="val -55706"/>
              <a:gd name="adj2" fmla="val -6544"/>
              <a:gd name="adj3" fmla="val 1666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b="1" dirty="0">
                <a:solidFill>
                  <a:srgbClr val="494949"/>
                </a:solidFill>
                <a:latin typeface="+mn-ea"/>
              </a:rPr>
              <a:t>人手が足りなくて、融資を行う際に十分な審査ができていないんだ。</a:t>
            </a:r>
            <a:br>
              <a:rPr kumimoji="1" lang="en-US" altLang="ja-JP" sz="1400" b="1" dirty="0">
                <a:solidFill>
                  <a:srgbClr val="494949"/>
                </a:solidFill>
                <a:latin typeface="+mn-ea"/>
              </a:rPr>
            </a:br>
            <a:r>
              <a:rPr kumimoji="1" lang="ja-JP" altLang="en-US" sz="1400" b="1" dirty="0">
                <a:solidFill>
                  <a:srgbClr val="494949"/>
                </a:solidFill>
                <a:latin typeface="+mn-ea"/>
              </a:rPr>
              <a:t>最近</a:t>
            </a:r>
            <a:r>
              <a:rPr kumimoji="1" lang="en-US" altLang="ja-JP" sz="1400" b="1" dirty="0">
                <a:solidFill>
                  <a:srgbClr val="494949"/>
                </a:solidFill>
                <a:latin typeface="+mn-ea"/>
              </a:rPr>
              <a:t>AI</a:t>
            </a:r>
            <a:r>
              <a:rPr kumimoji="1" lang="ja-JP" altLang="en-US" sz="1400" b="1" dirty="0">
                <a:solidFill>
                  <a:srgbClr val="494949"/>
                </a:solidFill>
                <a:latin typeface="+mn-ea"/>
              </a:rPr>
              <a:t>の活用を始めたと聞いたんだけど、どうにか</a:t>
            </a:r>
            <a:r>
              <a:rPr kumimoji="1" lang="en-US" altLang="ja-JP" sz="1400" b="1" dirty="0">
                <a:solidFill>
                  <a:srgbClr val="494949"/>
                </a:solidFill>
                <a:latin typeface="+mn-ea"/>
              </a:rPr>
              <a:t>AI</a:t>
            </a:r>
            <a:r>
              <a:rPr kumimoji="1" lang="ja-JP" altLang="en-US" sz="1400" b="1" dirty="0">
                <a:solidFill>
                  <a:srgbClr val="494949"/>
                </a:solidFill>
                <a:latin typeface="+mn-ea"/>
              </a:rPr>
              <a:t>で貸し倒れを防ぐ</a:t>
            </a:r>
            <a:endParaRPr kumimoji="1" lang="en-US" altLang="ja-JP" sz="1400" b="1" dirty="0">
              <a:solidFill>
                <a:srgbClr val="494949"/>
              </a:solidFill>
              <a:latin typeface="+mn-ea"/>
            </a:endParaRPr>
          </a:p>
          <a:p>
            <a:r>
              <a:rPr kumimoji="1" lang="ja-JP" altLang="en-US" sz="1400" b="1" dirty="0">
                <a:solidFill>
                  <a:srgbClr val="494949"/>
                </a:solidFill>
                <a:latin typeface="+mn-ea"/>
              </a:rPr>
              <a:t>ことができないかな？</a:t>
            </a:r>
          </a:p>
        </p:txBody>
      </p:sp>
      <p:pic>
        <p:nvPicPr>
          <p:cNvPr id="24" name="図 23">
            <a:extLst>
              <a:ext uri="{FF2B5EF4-FFF2-40B4-BE49-F238E27FC236}">
                <a16:creationId xmlns:a16="http://schemas.microsoft.com/office/drawing/2014/main" id="{34D9D9D9-C759-4706-A711-88B6995D01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817" y="1831318"/>
            <a:ext cx="709272" cy="963562"/>
          </a:xfrm>
          <a:prstGeom prst="rect">
            <a:avLst/>
          </a:prstGeom>
        </p:spPr>
      </p:pic>
      <p:sp>
        <p:nvSpPr>
          <p:cNvPr id="25" name="テキスト ボックス 24">
            <a:extLst>
              <a:ext uri="{FF2B5EF4-FFF2-40B4-BE49-F238E27FC236}">
                <a16:creationId xmlns:a16="http://schemas.microsoft.com/office/drawing/2014/main" id="{3D607F53-F475-4A5A-ABA5-C803C9DF009F}"/>
              </a:ext>
            </a:extLst>
          </p:cNvPr>
          <p:cNvSpPr txBox="1"/>
          <p:nvPr/>
        </p:nvSpPr>
        <p:spPr>
          <a:xfrm>
            <a:off x="10767132" y="6034825"/>
            <a:ext cx="66306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私</a:t>
            </a:r>
          </a:p>
        </p:txBody>
      </p:sp>
      <p:pic>
        <p:nvPicPr>
          <p:cNvPr id="27" name="図 26">
            <a:extLst>
              <a:ext uri="{FF2B5EF4-FFF2-40B4-BE49-F238E27FC236}">
                <a16:creationId xmlns:a16="http://schemas.microsoft.com/office/drawing/2014/main" id="{EAAEEECA-85E7-4804-8963-9EA29E2A9C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9110" y="3625040"/>
            <a:ext cx="706685" cy="960048"/>
          </a:xfrm>
          <a:prstGeom prst="rect">
            <a:avLst/>
          </a:prstGeom>
        </p:spPr>
      </p:pic>
      <p:pic>
        <p:nvPicPr>
          <p:cNvPr id="28" name="図 27">
            <a:extLst>
              <a:ext uri="{FF2B5EF4-FFF2-40B4-BE49-F238E27FC236}">
                <a16:creationId xmlns:a16="http://schemas.microsoft.com/office/drawing/2014/main" id="{AFC98E3E-AB44-40A3-92B7-17913EC42F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189" y="2777278"/>
            <a:ext cx="709272" cy="963562"/>
          </a:xfrm>
          <a:prstGeom prst="rect">
            <a:avLst/>
          </a:prstGeom>
        </p:spPr>
      </p:pic>
      <p:sp>
        <p:nvSpPr>
          <p:cNvPr id="29" name="テキスト ボックス 28">
            <a:extLst>
              <a:ext uri="{FF2B5EF4-FFF2-40B4-BE49-F238E27FC236}">
                <a16:creationId xmlns:a16="http://schemas.microsoft.com/office/drawing/2014/main" id="{247FDA58-3454-40A6-82C2-6D78C36D859A}"/>
              </a:ext>
            </a:extLst>
          </p:cNvPr>
          <p:cNvSpPr txBox="1"/>
          <p:nvPr/>
        </p:nvSpPr>
        <p:spPr>
          <a:xfrm>
            <a:off x="10744028" y="4560398"/>
            <a:ext cx="66306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私</a:t>
            </a:r>
          </a:p>
        </p:txBody>
      </p:sp>
      <p:sp>
        <p:nvSpPr>
          <p:cNvPr id="30" name="吹き出し: 角を丸めた四角形 29">
            <a:extLst>
              <a:ext uri="{FF2B5EF4-FFF2-40B4-BE49-F238E27FC236}">
                <a16:creationId xmlns:a16="http://schemas.microsoft.com/office/drawing/2014/main" id="{94ED5913-BE08-44A1-A8C5-0EC3217812FD}"/>
              </a:ext>
            </a:extLst>
          </p:cNvPr>
          <p:cNvSpPr/>
          <p:nvPr/>
        </p:nvSpPr>
        <p:spPr>
          <a:xfrm>
            <a:off x="5221580" y="3815705"/>
            <a:ext cx="5277417" cy="697241"/>
          </a:xfrm>
          <a:prstGeom prst="wedgeRoundRectCallout">
            <a:avLst>
              <a:gd name="adj1" fmla="val 54224"/>
              <a:gd name="adj2" fmla="val -19744"/>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b="1" dirty="0">
                <a:solidFill>
                  <a:srgbClr val="494949"/>
                </a:solidFill>
                <a:latin typeface="+mn-ea"/>
              </a:rPr>
              <a:t>（</a:t>
            </a:r>
            <a:r>
              <a:rPr kumimoji="1" lang="en-US" altLang="ja-JP" sz="1400" b="1" dirty="0">
                <a:solidFill>
                  <a:srgbClr val="494949"/>
                </a:solidFill>
                <a:latin typeface="+mn-ea"/>
              </a:rPr>
              <a:t>AI</a:t>
            </a:r>
            <a:r>
              <a:rPr kumimoji="1" lang="ja-JP" altLang="en-US" sz="1400" b="1" dirty="0">
                <a:solidFill>
                  <a:srgbClr val="494949"/>
                </a:solidFill>
                <a:latin typeface="+mn-ea"/>
              </a:rPr>
              <a:t>活用について注目してくれているのかな）</a:t>
            </a:r>
            <a:endParaRPr kumimoji="1" lang="en-US" altLang="ja-JP" sz="1400" b="1" dirty="0">
              <a:solidFill>
                <a:srgbClr val="494949"/>
              </a:solidFill>
              <a:latin typeface="+mn-ea"/>
            </a:endParaRPr>
          </a:p>
          <a:p>
            <a:r>
              <a:rPr kumimoji="1" lang="ja-JP" altLang="en-US" sz="1400" b="1" dirty="0">
                <a:solidFill>
                  <a:srgbClr val="494949"/>
                </a:solidFill>
                <a:latin typeface="+mn-ea"/>
              </a:rPr>
              <a:t>データがあればある程度役に立つ予測ができるかもしれません。</a:t>
            </a:r>
            <a:endParaRPr kumimoji="1" lang="en-US" altLang="ja-JP" sz="1400" b="1" dirty="0">
              <a:solidFill>
                <a:srgbClr val="494949"/>
              </a:solidFill>
              <a:latin typeface="+mn-ea"/>
            </a:endParaRPr>
          </a:p>
        </p:txBody>
      </p:sp>
      <p:pic>
        <p:nvPicPr>
          <p:cNvPr id="31" name="図 30">
            <a:extLst>
              <a:ext uri="{FF2B5EF4-FFF2-40B4-BE49-F238E27FC236}">
                <a16:creationId xmlns:a16="http://schemas.microsoft.com/office/drawing/2014/main" id="{4BA5BF72-726B-495A-B14F-D18B8E15B4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2102" y="4526536"/>
            <a:ext cx="715060" cy="971426"/>
          </a:xfrm>
          <a:prstGeom prst="rect">
            <a:avLst/>
          </a:prstGeom>
        </p:spPr>
      </p:pic>
      <p:sp>
        <p:nvSpPr>
          <p:cNvPr id="32" name="テキスト ボックス 31">
            <a:extLst>
              <a:ext uri="{FF2B5EF4-FFF2-40B4-BE49-F238E27FC236}">
                <a16:creationId xmlns:a16="http://schemas.microsoft.com/office/drawing/2014/main" id="{9543B46D-4061-4DD2-8682-BB8144CC76E0}"/>
              </a:ext>
            </a:extLst>
          </p:cNvPr>
          <p:cNvSpPr txBox="1"/>
          <p:nvPr/>
        </p:nvSpPr>
        <p:spPr>
          <a:xfrm>
            <a:off x="795096" y="5461509"/>
            <a:ext cx="663061"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b="1" dirty="0">
                <a:solidFill>
                  <a:srgbClr val="494949"/>
                </a:solidFill>
                <a:latin typeface="+mn-ea"/>
              </a:rPr>
              <a:t>上司</a:t>
            </a:r>
          </a:p>
        </p:txBody>
      </p:sp>
      <p:pic>
        <p:nvPicPr>
          <p:cNvPr id="33" name="図 32">
            <a:extLst>
              <a:ext uri="{FF2B5EF4-FFF2-40B4-BE49-F238E27FC236}">
                <a16:creationId xmlns:a16="http://schemas.microsoft.com/office/drawing/2014/main" id="{B3721C80-A1A9-493E-B88C-26598BD230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44028" y="5079528"/>
            <a:ext cx="709271" cy="963562"/>
          </a:xfrm>
          <a:prstGeom prst="rect">
            <a:avLst/>
          </a:prstGeom>
        </p:spPr>
      </p:pic>
      <p:sp>
        <p:nvSpPr>
          <p:cNvPr id="34" name="吹き出し: 角を丸めた四角形 33">
            <a:extLst>
              <a:ext uri="{FF2B5EF4-FFF2-40B4-BE49-F238E27FC236}">
                <a16:creationId xmlns:a16="http://schemas.microsoft.com/office/drawing/2014/main" id="{F2096A23-36AD-4A34-8755-3074FE48EF0A}"/>
              </a:ext>
            </a:extLst>
          </p:cNvPr>
          <p:cNvSpPr/>
          <p:nvPr/>
        </p:nvSpPr>
        <p:spPr>
          <a:xfrm>
            <a:off x="1840378" y="4679055"/>
            <a:ext cx="6132675" cy="781858"/>
          </a:xfrm>
          <a:prstGeom prst="wedgeRoundRectCallout">
            <a:avLst>
              <a:gd name="adj1" fmla="val -55706"/>
              <a:gd name="adj2" fmla="val -6544"/>
              <a:gd name="adj3" fmla="val 1666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b="1" dirty="0">
                <a:solidFill>
                  <a:srgbClr val="494949"/>
                </a:solidFill>
                <a:latin typeface="+mn-ea"/>
              </a:rPr>
              <a:t>数年分ならすぐにデータを出せそうだよ。</a:t>
            </a:r>
            <a:endParaRPr kumimoji="1" lang="en-US" altLang="ja-JP" sz="1400" b="1" dirty="0">
              <a:solidFill>
                <a:srgbClr val="494949"/>
              </a:solidFill>
              <a:latin typeface="+mn-ea"/>
            </a:endParaRPr>
          </a:p>
          <a:p>
            <a:r>
              <a:rPr kumimoji="1" lang="ja-JP" altLang="en-US" sz="1400" b="1" dirty="0">
                <a:solidFill>
                  <a:srgbClr val="494949"/>
                </a:solidFill>
                <a:latin typeface="+mn-ea"/>
              </a:rPr>
              <a:t>是非やってみてください。期待してます！</a:t>
            </a:r>
          </a:p>
        </p:txBody>
      </p:sp>
    </p:spTree>
    <p:extLst>
      <p:ext uri="{BB962C8B-B14F-4D97-AF65-F5344CB8AC3E}">
        <p14:creationId xmlns:p14="http://schemas.microsoft.com/office/powerpoint/2010/main" val="256791698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950720"/>
            <a:ext cx="10599737" cy="3814354"/>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en-US" altLang="ja-JP" dirty="0"/>
              <a:t>6-7-3.</a:t>
            </a:r>
            <a:r>
              <a:rPr lang="ja-JP" altLang="en-US" dirty="0"/>
              <a:t>ワーク：ワークの進め方</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6" y="2341628"/>
            <a:ext cx="9964088" cy="3032538"/>
          </a:xfrm>
        </p:spPr>
        <p:txBody>
          <a:bodyPr vert="horz" wrap="square" lIns="91440" tIns="45720" rIns="91440" bIns="45720" rtlCol="0" anchor="ctr">
            <a:noAutofit/>
          </a:bodyPr>
          <a:lstStyle/>
          <a:p>
            <a:pPr marL="457200" indent="-457200">
              <a:lnSpc>
                <a:spcPct val="120000"/>
              </a:lnSpc>
              <a:spcBef>
                <a:spcPts val="0"/>
              </a:spcBef>
              <a:spcAft>
                <a:spcPts val="2400"/>
              </a:spcAft>
              <a:buClr>
                <a:srgbClr val="F36C37"/>
              </a:buClr>
              <a:buFont typeface="+mj-lt"/>
              <a:buAutoNum type="arabicPeriod"/>
            </a:pPr>
            <a:r>
              <a:rPr lang="ja-JP" altLang="en-US" sz="2000" b="1" dirty="0"/>
              <a:t>データを確認する</a:t>
            </a:r>
            <a:endParaRPr lang="en-US" altLang="ja-JP" sz="2000" b="1" dirty="0"/>
          </a:p>
          <a:p>
            <a:pPr marL="457200" indent="-457200">
              <a:lnSpc>
                <a:spcPct val="120000"/>
              </a:lnSpc>
              <a:spcBef>
                <a:spcPts val="0"/>
              </a:spcBef>
              <a:spcAft>
                <a:spcPts val="2400"/>
              </a:spcAft>
              <a:buClr>
                <a:srgbClr val="F36C37"/>
              </a:buClr>
              <a:buFont typeface="+mj-lt"/>
              <a:buAutoNum type="arabicPeriod"/>
            </a:pPr>
            <a:r>
              <a:rPr lang="ja-JP" altLang="en-US" sz="2000" b="1" dirty="0"/>
              <a:t>ワークシートを記入する</a:t>
            </a:r>
            <a:endParaRPr lang="en-US" altLang="ja-JP" sz="2000" b="1" dirty="0"/>
          </a:p>
          <a:p>
            <a:pPr marL="457200" indent="-457200">
              <a:lnSpc>
                <a:spcPct val="120000"/>
              </a:lnSpc>
              <a:spcBef>
                <a:spcPts val="0"/>
              </a:spcBef>
              <a:spcAft>
                <a:spcPts val="2400"/>
              </a:spcAft>
              <a:buClr>
                <a:srgbClr val="F36C37"/>
              </a:buClr>
              <a:buFont typeface="+mj-lt"/>
              <a:buAutoNum type="arabicPeriod"/>
            </a:pPr>
            <a:r>
              <a:rPr lang="ja-JP" altLang="en-US" sz="2000" b="1" dirty="0"/>
              <a:t>（オプション）グループで考えた内容についてディスカッションを行う</a:t>
            </a:r>
            <a:endParaRPr lang="en-US" altLang="ja-JP" sz="2000" b="1" dirty="0"/>
          </a:p>
          <a:p>
            <a:pPr marL="457200" indent="-457200">
              <a:lnSpc>
                <a:spcPct val="120000"/>
              </a:lnSpc>
              <a:spcBef>
                <a:spcPts val="0"/>
              </a:spcBef>
              <a:spcAft>
                <a:spcPts val="2400"/>
              </a:spcAft>
              <a:buClr>
                <a:srgbClr val="F36C37"/>
              </a:buClr>
              <a:buFont typeface="+mj-lt"/>
              <a:buAutoNum type="arabicPeriod"/>
            </a:pPr>
            <a:r>
              <a:rPr lang="ja-JP" altLang="en-US" sz="2000" b="1" dirty="0"/>
              <a:t>発表もしくは解説</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278</a:t>
            </a:fld>
            <a:endParaRPr kumimoji="1" lang="ja-JP" altLang="en-US"/>
          </a:p>
        </p:txBody>
      </p:sp>
      <p:pic>
        <p:nvPicPr>
          <p:cNvPr id="6" name="図 5" descr="コンピュータ, テーブル, スーツ, 男 が含まれている画像&#10;&#10;自動的に生成された説明">
            <a:extLst>
              <a:ext uri="{FF2B5EF4-FFF2-40B4-BE49-F238E27FC236}">
                <a16:creationId xmlns:a16="http://schemas.microsoft.com/office/drawing/2014/main" id="{CBD52D4B-85B6-47B6-A7C4-B691C7CFD1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5299" y="5050316"/>
            <a:ext cx="2501520" cy="1441501"/>
          </a:xfrm>
          <a:prstGeom prst="rect">
            <a:avLst/>
          </a:prstGeom>
        </p:spPr>
      </p:pic>
      <p:sp>
        <p:nvSpPr>
          <p:cNvPr id="9" name="テキスト ボックス 8">
            <a:extLst>
              <a:ext uri="{FF2B5EF4-FFF2-40B4-BE49-F238E27FC236}">
                <a16:creationId xmlns:a16="http://schemas.microsoft.com/office/drawing/2014/main" id="{D05D19E9-742D-42A9-B0F9-37BA20DB5A6F}"/>
              </a:ext>
            </a:extLst>
          </p:cNvPr>
          <p:cNvSpPr txBox="1"/>
          <p:nvPr/>
        </p:nvSpPr>
        <p:spPr>
          <a:xfrm>
            <a:off x="708027" y="918993"/>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債務不履行の問題を解決するためにどのように機械学習を利用できるか、データを見て</a:t>
            </a:r>
            <a:endParaRPr lang="en-US" altLang="ja-JP" sz="1800" dirty="0"/>
          </a:p>
          <a:p>
            <a:pPr>
              <a:lnSpc>
                <a:spcPct val="130000"/>
              </a:lnSpc>
            </a:pPr>
            <a:r>
              <a:rPr lang="ja-JP" altLang="en-US" sz="1800" dirty="0"/>
              <a:t>考えます。そして、自分ならどのように機械学習の開発を進めていくかを考えるワークです。</a:t>
            </a:r>
            <a:endParaRPr lang="en-US" altLang="ja-JP" sz="1800" dirty="0"/>
          </a:p>
        </p:txBody>
      </p:sp>
      <p:sp>
        <p:nvSpPr>
          <p:cNvPr id="7" name="テキスト ボックス 6">
            <a:extLst>
              <a:ext uri="{FF2B5EF4-FFF2-40B4-BE49-F238E27FC236}">
                <a16:creationId xmlns:a16="http://schemas.microsoft.com/office/drawing/2014/main" id="{FDE5035E-F76C-482B-AC91-92F85681F50D}"/>
              </a:ext>
            </a:extLst>
          </p:cNvPr>
          <p:cNvSpPr txBox="1"/>
          <p:nvPr/>
        </p:nvSpPr>
        <p:spPr>
          <a:xfrm>
            <a:off x="7556813" y="2080018"/>
            <a:ext cx="3665459" cy="523220"/>
          </a:xfrm>
          <a:prstGeom prst="rect">
            <a:avLst/>
          </a:prstGeom>
          <a:noFill/>
        </p:spPr>
        <p:txBody>
          <a:bodyPr wrap="square" lIns="91440" tIns="45720" rIns="91440" bIns="45720" rtlCol="0" anchor="t">
            <a:spAutoFit/>
          </a:bodyPr>
          <a:lstStyle/>
          <a:p>
            <a:pPr defTabSz="914400" fontAlgn="base">
              <a:spcBef>
                <a:spcPct val="0"/>
              </a:spcBef>
              <a:spcAft>
                <a:spcPct val="0"/>
              </a:spcAft>
            </a:pPr>
            <a:r>
              <a:rPr kumimoji="1" lang="en-US" altLang="ja-JP" sz="1400" b="1" dirty="0">
                <a:solidFill>
                  <a:srgbClr val="494949"/>
                </a:solidFill>
                <a:latin typeface="+mn-ea"/>
              </a:rPr>
              <a:t>※ </a:t>
            </a:r>
            <a:r>
              <a:rPr kumimoji="1" lang="en-US" altLang="ja-JP" sz="1400" b="1" dirty="0" err="1">
                <a:solidFill>
                  <a:srgbClr val="494949"/>
                </a:solidFill>
                <a:latin typeface="+mn-ea"/>
              </a:rPr>
              <a:t>時間・人数・研修形態などに応じて</a:t>
            </a:r>
            <a:r>
              <a:rPr kumimoji="1" lang="en-US" altLang="ja-JP" sz="1400" b="1" dirty="0">
                <a:solidFill>
                  <a:srgbClr val="494949"/>
                </a:solidFill>
                <a:latin typeface="+mn-ea"/>
              </a:rPr>
              <a:t>、</a:t>
            </a:r>
            <a:endParaRPr kumimoji="1" lang="ja-JP" altLang="en-US" dirty="0">
              <a:solidFill>
                <a:srgbClr val="0C0C0C"/>
              </a:solidFill>
              <a:latin typeface="Arial"/>
              <a:cs typeface="Arial"/>
            </a:endParaRPr>
          </a:p>
          <a:p>
            <a:pPr defTabSz="914400">
              <a:spcBef>
                <a:spcPct val="0"/>
              </a:spcBef>
              <a:spcAft>
                <a:spcPct val="0"/>
              </a:spcAft>
            </a:pPr>
            <a:r>
              <a:rPr kumimoji="1" lang="en-US" altLang="ja-JP" sz="1400" b="1" dirty="0">
                <a:solidFill>
                  <a:srgbClr val="494949"/>
                </a:solidFill>
                <a:latin typeface="+mn-ea"/>
              </a:rPr>
              <a:t>　 </a:t>
            </a:r>
            <a:r>
              <a:rPr kumimoji="1" lang="en-US" altLang="ja-JP" sz="1400" b="1" dirty="0" err="1">
                <a:solidFill>
                  <a:srgbClr val="494949"/>
                </a:solidFill>
                <a:latin typeface="+mn-ea"/>
              </a:rPr>
              <a:t>実施方法は講師が調整を行います</a:t>
            </a:r>
            <a:r>
              <a:rPr kumimoji="1" lang="ja-JP" altLang="en-US" sz="1400" b="1" dirty="0">
                <a:solidFill>
                  <a:srgbClr val="494949"/>
                </a:solidFill>
                <a:latin typeface="+mn-ea"/>
              </a:rPr>
              <a:t>。</a:t>
            </a:r>
            <a:endParaRPr lang="ja-JP" dirty="0">
              <a:cs typeface="Arial"/>
            </a:endParaRPr>
          </a:p>
        </p:txBody>
      </p:sp>
    </p:spTree>
    <p:extLst>
      <p:ext uri="{BB962C8B-B14F-4D97-AF65-F5344CB8AC3E}">
        <p14:creationId xmlns:p14="http://schemas.microsoft.com/office/powerpoint/2010/main" val="293203275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28D8A9-C4DC-43DE-9F4C-1B4ADC6A940A}"/>
              </a:ext>
            </a:extLst>
          </p:cNvPr>
          <p:cNvSpPr>
            <a:spLocks noGrp="1"/>
          </p:cNvSpPr>
          <p:nvPr>
            <p:ph type="title"/>
          </p:nvPr>
        </p:nvSpPr>
        <p:spPr/>
        <p:txBody>
          <a:bodyPr/>
          <a:lstStyle/>
          <a:p>
            <a:r>
              <a:rPr lang="en-US" altLang="ja-JP" dirty="0"/>
              <a:t>6-7-4.</a:t>
            </a:r>
            <a:r>
              <a:rPr kumimoji="1" lang="ja-JP" altLang="en-US" dirty="0"/>
              <a:t>データを確認する</a:t>
            </a:r>
          </a:p>
        </p:txBody>
      </p:sp>
      <p:sp>
        <p:nvSpPr>
          <p:cNvPr id="4" name="スライド番号プレースホルダー 3">
            <a:extLst>
              <a:ext uri="{FF2B5EF4-FFF2-40B4-BE49-F238E27FC236}">
                <a16:creationId xmlns:a16="http://schemas.microsoft.com/office/drawing/2014/main" id="{5788F33C-01B3-481C-ADD1-C29BF27FD6E7}"/>
              </a:ext>
            </a:extLst>
          </p:cNvPr>
          <p:cNvSpPr>
            <a:spLocks noGrp="1"/>
          </p:cNvSpPr>
          <p:nvPr>
            <p:ph type="sldNum" sz="quarter" idx="10"/>
          </p:nvPr>
        </p:nvSpPr>
        <p:spPr/>
        <p:txBody>
          <a:bodyPr/>
          <a:lstStyle/>
          <a:p>
            <a:fld id="{5D750650-B10A-47BF-93C2-E1678438B37A}" type="slidenum">
              <a:rPr kumimoji="1" lang="ja-JP" altLang="en-US" smtClean="0"/>
              <a:pPr/>
              <a:t>279</a:t>
            </a:fld>
            <a:endParaRPr kumimoji="1" lang="ja-JP" altLang="en-US"/>
          </a:p>
        </p:txBody>
      </p:sp>
      <p:sp>
        <p:nvSpPr>
          <p:cNvPr id="30" name="テキスト ボックス 29">
            <a:extLst>
              <a:ext uri="{FF2B5EF4-FFF2-40B4-BE49-F238E27FC236}">
                <a16:creationId xmlns:a16="http://schemas.microsoft.com/office/drawing/2014/main" id="{40FD2800-9F50-466C-A9E7-4D4557760296}"/>
              </a:ext>
            </a:extLst>
          </p:cNvPr>
          <p:cNvSpPr txBox="1"/>
          <p:nvPr/>
        </p:nvSpPr>
        <p:spPr>
          <a:xfrm>
            <a:off x="835766" y="925182"/>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データを確認してみましょう</a:t>
            </a:r>
          </a:p>
          <a:p>
            <a:pPr lvl="1">
              <a:buClr>
                <a:srgbClr val="F36C37"/>
              </a:buClr>
            </a:pPr>
            <a:r>
              <a:rPr lang="ja-JP" altLang="en-US" sz="1400" b="1" dirty="0"/>
              <a:t>受け取ったデータを</a:t>
            </a:r>
            <a:r>
              <a:rPr lang="en-US" altLang="ja-JP" sz="1400" b="1" dirty="0"/>
              <a:t>pandas</a:t>
            </a:r>
            <a:r>
              <a:rPr lang="ja-JP" altLang="en-US" sz="1400" b="1" dirty="0"/>
              <a:t>の</a:t>
            </a:r>
            <a:r>
              <a:rPr lang="en-US" altLang="ja-JP" sz="1400" b="1" dirty="0"/>
              <a:t>DataFrame</a:t>
            </a:r>
            <a:r>
              <a:rPr lang="ja-JP" altLang="en-US" sz="1400" b="1" dirty="0"/>
              <a:t>にして確認すると、</a:t>
            </a:r>
            <a:r>
              <a:rPr lang="en-US" altLang="ja-JP" sz="1400" b="1" dirty="0"/>
              <a:t>12</a:t>
            </a:r>
            <a:r>
              <a:rPr lang="ja-JP" altLang="en-US" sz="1400" b="1" dirty="0"/>
              <a:t>の列を持つ顧客データが</a:t>
            </a:r>
            <a:r>
              <a:rPr lang="en-US" altLang="ja-JP" sz="1400" b="1" dirty="0"/>
              <a:t>2</a:t>
            </a:r>
            <a:r>
              <a:rPr lang="ja-JP" altLang="en-US" sz="1400" b="1" dirty="0"/>
              <a:t>万件入っていた。</a:t>
            </a:r>
            <a:endParaRPr lang="en-US" altLang="ja-JP" sz="1400" b="1" dirty="0"/>
          </a:p>
          <a:p>
            <a:pPr lvl="1">
              <a:buClr>
                <a:srgbClr val="F36C37"/>
              </a:buClr>
            </a:pPr>
            <a:r>
              <a:rPr lang="ja-JP" altLang="en-US" sz="1400" b="1" dirty="0"/>
              <a:t>借り入れの目的列には、借入の整理、住宅購入、医療、ビジネスなど</a:t>
            </a:r>
            <a:r>
              <a:rPr lang="en-US" altLang="ja-JP" sz="1400" b="1" dirty="0"/>
              <a:t>8</a:t>
            </a:r>
            <a:r>
              <a:rPr lang="ja-JP" altLang="en-US" sz="1400" b="1" dirty="0"/>
              <a:t>つの理由いずれかが入っている。</a:t>
            </a:r>
            <a:endParaRPr lang="en-US" altLang="ja-JP" sz="1400" b="1" dirty="0"/>
          </a:p>
          <a:p>
            <a:pPr lvl="1">
              <a:buClr>
                <a:srgbClr val="F36C37"/>
              </a:buClr>
            </a:pPr>
            <a:r>
              <a:rPr lang="ja-JP" altLang="en-US" sz="1400" b="1" dirty="0"/>
              <a:t>種別は個人か法人。</a:t>
            </a:r>
            <a:endParaRPr lang="en-US" altLang="ja-JP" sz="1400" b="1" dirty="0"/>
          </a:p>
          <a:p>
            <a:pPr lvl="1">
              <a:buClr>
                <a:srgbClr val="F36C37"/>
              </a:buClr>
            </a:pPr>
            <a:r>
              <a:rPr lang="ja-JP" altLang="en-US" sz="1400" b="1" dirty="0"/>
              <a:t>等級は</a:t>
            </a:r>
            <a:r>
              <a:rPr lang="en-US" altLang="ja-JP" sz="1400" b="1" dirty="0"/>
              <a:t>A1</a:t>
            </a:r>
            <a:r>
              <a:rPr lang="ja-JP" altLang="en-US" sz="1400" b="1" dirty="0"/>
              <a:t>～</a:t>
            </a:r>
            <a:r>
              <a:rPr lang="en-US" altLang="ja-JP" sz="1400" b="1" dirty="0"/>
              <a:t>F5</a:t>
            </a:r>
            <a:r>
              <a:rPr lang="ja-JP" altLang="en-US" sz="1400" b="1" dirty="0"/>
              <a:t>まで</a:t>
            </a:r>
            <a:r>
              <a:rPr lang="en-US" altLang="ja-JP" sz="1400" b="1" dirty="0"/>
              <a:t>30</a:t>
            </a:r>
            <a:r>
              <a:rPr lang="ja-JP" altLang="en-US" sz="1400" b="1" dirty="0"/>
              <a:t>段階ある。</a:t>
            </a:r>
            <a:endParaRPr lang="en-US" altLang="ja-JP" sz="1400" b="1" dirty="0"/>
          </a:p>
          <a:p>
            <a:pPr lvl="1">
              <a:buClr>
                <a:srgbClr val="F36C37"/>
              </a:buClr>
            </a:pPr>
            <a:r>
              <a:rPr lang="ja-JP" altLang="en-US" sz="1400" b="1" dirty="0"/>
              <a:t>貸し倒れは</a:t>
            </a:r>
            <a:r>
              <a:rPr lang="en-US" altLang="ja-JP" sz="1400" b="1" dirty="0"/>
              <a:t>0</a:t>
            </a:r>
            <a:r>
              <a:rPr lang="ja-JP" altLang="en-US" sz="1400" b="1" dirty="0"/>
              <a:t>が完済、</a:t>
            </a:r>
            <a:r>
              <a:rPr lang="en-US" altLang="ja-JP" sz="1400" b="1" dirty="0"/>
              <a:t>1</a:t>
            </a:r>
            <a:r>
              <a:rPr lang="ja-JP" altLang="en-US" sz="1400" b="1" dirty="0"/>
              <a:t>が貸し倒れ</a:t>
            </a:r>
            <a:endParaRPr lang="en-US" altLang="ja-JP" sz="1400" b="1" dirty="0"/>
          </a:p>
          <a:p>
            <a:pPr lvl="1">
              <a:buClr>
                <a:srgbClr val="F36C37"/>
              </a:buClr>
            </a:pPr>
            <a:r>
              <a:rPr lang="ja-JP" altLang="en-US" sz="1400" b="1" dirty="0"/>
              <a:t>いずれの列にも欠損値（値が入っていない行）はない。</a:t>
            </a:r>
            <a:endParaRPr lang="ja-JP" altLang="en-US" sz="1800" dirty="0"/>
          </a:p>
        </p:txBody>
      </p:sp>
      <p:graphicFrame>
        <p:nvGraphicFramePr>
          <p:cNvPr id="31" name="表 7">
            <a:extLst>
              <a:ext uri="{FF2B5EF4-FFF2-40B4-BE49-F238E27FC236}">
                <a16:creationId xmlns:a16="http://schemas.microsoft.com/office/drawing/2014/main" id="{29DDDC96-E743-4785-A045-5639A8997ECE}"/>
              </a:ext>
            </a:extLst>
          </p:cNvPr>
          <p:cNvGraphicFramePr>
            <a:graphicFrameLocks noGrp="1"/>
          </p:cNvGraphicFramePr>
          <p:nvPr>
            <p:extLst>
              <p:ext uri="{D42A27DB-BD31-4B8C-83A1-F6EECF244321}">
                <p14:modId xmlns:p14="http://schemas.microsoft.com/office/powerpoint/2010/main" val="3290670375"/>
              </p:ext>
            </p:extLst>
          </p:nvPr>
        </p:nvGraphicFramePr>
        <p:xfrm>
          <a:off x="766757" y="2903810"/>
          <a:ext cx="10658482" cy="1315567"/>
        </p:xfrm>
        <a:graphic>
          <a:graphicData uri="http://schemas.openxmlformats.org/drawingml/2006/table">
            <a:tbl>
              <a:tblPr firstRow="1" bandRow="1">
                <a:tableStyleId>{21E4AEA4-8DFA-4A89-87EB-49C32662AFE0}</a:tableStyleId>
              </a:tblPr>
              <a:tblGrid>
                <a:gridCol w="622627">
                  <a:extLst>
                    <a:ext uri="{9D8B030D-6E8A-4147-A177-3AD203B41FA5}">
                      <a16:colId xmlns:a16="http://schemas.microsoft.com/office/drawing/2014/main" val="3651834403"/>
                    </a:ext>
                  </a:extLst>
                </a:gridCol>
                <a:gridCol w="1623780">
                  <a:extLst>
                    <a:ext uri="{9D8B030D-6E8A-4147-A177-3AD203B41FA5}">
                      <a16:colId xmlns:a16="http://schemas.microsoft.com/office/drawing/2014/main" val="3565889333"/>
                    </a:ext>
                  </a:extLst>
                </a:gridCol>
                <a:gridCol w="1593668">
                  <a:extLst>
                    <a:ext uri="{9D8B030D-6E8A-4147-A177-3AD203B41FA5}">
                      <a16:colId xmlns:a16="http://schemas.microsoft.com/office/drawing/2014/main" val="3869457875"/>
                    </a:ext>
                  </a:extLst>
                </a:gridCol>
                <a:gridCol w="1105989">
                  <a:extLst>
                    <a:ext uri="{9D8B030D-6E8A-4147-A177-3AD203B41FA5}">
                      <a16:colId xmlns:a16="http://schemas.microsoft.com/office/drawing/2014/main" val="1593349839"/>
                    </a:ext>
                  </a:extLst>
                </a:gridCol>
                <a:gridCol w="818606">
                  <a:extLst>
                    <a:ext uri="{9D8B030D-6E8A-4147-A177-3AD203B41FA5}">
                      <a16:colId xmlns:a16="http://schemas.microsoft.com/office/drawing/2014/main" val="3909416032"/>
                    </a:ext>
                  </a:extLst>
                </a:gridCol>
                <a:gridCol w="844731">
                  <a:extLst>
                    <a:ext uri="{9D8B030D-6E8A-4147-A177-3AD203B41FA5}">
                      <a16:colId xmlns:a16="http://schemas.microsoft.com/office/drawing/2014/main" val="1848831541"/>
                    </a:ext>
                  </a:extLst>
                </a:gridCol>
                <a:gridCol w="913021">
                  <a:extLst>
                    <a:ext uri="{9D8B030D-6E8A-4147-A177-3AD203B41FA5}">
                      <a16:colId xmlns:a16="http://schemas.microsoft.com/office/drawing/2014/main" val="261494273"/>
                    </a:ext>
                  </a:extLst>
                </a:gridCol>
                <a:gridCol w="531222">
                  <a:extLst>
                    <a:ext uri="{9D8B030D-6E8A-4147-A177-3AD203B41FA5}">
                      <a16:colId xmlns:a16="http://schemas.microsoft.com/office/drawing/2014/main" val="1121815090"/>
                    </a:ext>
                  </a:extLst>
                </a:gridCol>
                <a:gridCol w="862149">
                  <a:extLst>
                    <a:ext uri="{9D8B030D-6E8A-4147-A177-3AD203B41FA5}">
                      <a16:colId xmlns:a16="http://schemas.microsoft.com/office/drawing/2014/main" val="1399393087"/>
                    </a:ext>
                  </a:extLst>
                </a:gridCol>
                <a:gridCol w="522514">
                  <a:extLst>
                    <a:ext uri="{9D8B030D-6E8A-4147-A177-3AD203B41FA5}">
                      <a16:colId xmlns:a16="http://schemas.microsoft.com/office/drawing/2014/main" val="2255579861"/>
                    </a:ext>
                  </a:extLst>
                </a:gridCol>
                <a:gridCol w="400595">
                  <a:extLst>
                    <a:ext uri="{9D8B030D-6E8A-4147-A177-3AD203B41FA5}">
                      <a16:colId xmlns:a16="http://schemas.microsoft.com/office/drawing/2014/main" val="3101072901"/>
                    </a:ext>
                  </a:extLst>
                </a:gridCol>
                <a:gridCol w="819580">
                  <a:extLst>
                    <a:ext uri="{9D8B030D-6E8A-4147-A177-3AD203B41FA5}">
                      <a16:colId xmlns:a16="http://schemas.microsoft.com/office/drawing/2014/main" val="1906868719"/>
                    </a:ext>
                  </a:extLst>
                </a:gridCol>
              </a:tblGrid>
              <a:tr h="451567">
                <a:tc>
                  <a:txBody>
                    <a:bodyPr/>
                    <a:lstStyle/>
                    <a:p>
                      <a:pPr algn="ctr"/>
                      <a:r>
                        <a:rPr lang="ja-JP" altLang="en-US" sz="1100" b="1" dirty="0">
                          <a:effectLst/>
                          <a:latin typeface="+mn-ea"/>
                          <a:ea typeface="+mn-ea"/>
                        </a:rPr>
                        <a:t>顧客</a:t>
                      </a:r>
                      <a:r>
                        <a:rPr lang="en-US" altLang="ja-JP" sz="1100" b="1" dirty="0">
                          <a:effectLst/>
                          <a:latin typeface="+mn-ea"/>
                          <a:ea typeface="+mn-ea"/>
                        </a:rPr>
                        <a:t>ID</a:t>
                      </a:r>
                      <a:endParaRPr lang="ja-JP" altLang="en-US" sz="1100" b="1" dirty="0">
                        <a:effectLst/>
                        <a:latin typeface="+mn-ea"/>
                        <a:ea typeface="+mn-ea"/>
                      </a:endParaRPr>
                    </a:p>
                  </a:txBody>
                  <a:tcPr anchor="ctr"/>
                </a:tc>
                <a:tc>
                  <a:txBody>
                    <a:bodyPr/>
                    <a:lstStyle/>
                    <a:p>
                      <a:pPr algn="ctr"/>
                      <a:r>
                        <a:rPr lang="ja-JP" altLang="en-US" sz="1100" b="1" dirty="0">
                          <a:effectLst/>
                          <a:latin typeface="+mn-ea"/>
                          <a:ea typeface="+mn-ea"/>
                        </a:rPr>
                        <a:t>顧客名</a:t>
                      </a:r>
                      <a:endParaRPr lang="en-US" sz="1100" b="1" dirty="0">
                        <a:effectLst/>
                        <a:latin typeface="+mn-ea"/>
                        <a:ea typeface="+mn-ea"/>
                      </a:endParaRPr>
                    </a:p>
                  </a:txBody>
                  <a:tcPr anchor="ctr"/>
                </a:tc>
                <a:tc>
                  <a:txBody>
                    <a:bodyPr/>
                    <a:lstStyle/>
                    <a:p>
                      <a:pPr algn="ctr"/>
                      <a:r>
                        <a:rPr lang="ja-JP" altLang="en-US" sz="1100" b="1" dirty="0">
                          <a:effectLst/>
                          <a:latin typeface="+mn-ea"/>
                          <a:ea typeface="+mn-ea"/>
                        </a:rPr>
                        <a:t>電話番号</a:t>
                      </a:r>
                      <a:endParaRPr lang="en-US" sz="1100" b="1" dirty="0">
                        <a:effectLst/>
                        <a:latin typeface="+mn-ea"/>
                        <a:ea typeface="+mn-ea"/>
                      </a:endParaRPr>
                    </a:p>
                  </a:txBody>
                  <a:tcPr anchor="ctr"/>
                </a:tc>
                <a:tc>
                  <a:txBody>
                    <a:bodyPr/>
                    <a:lstStyle/>
                    <a:p>
                      <a:pPr algn="ctr"/>
                      <a:r>
                        <a:rPr lang="ja-JP" altLang="en-US" sz="1100" b="1" dirty="0">
                          <a:effectLst/>
                          <a:latin typeface="+mn-ea"/>
                          <a:ea typeface="+mn-ea"/>
                        </a:rPr>
                        <a:t>融資額</a:t>
                      </a:r>
                      <a:endParaRPr lang="en-US" sz="1100" b="1" dirty="0">
                        <a:effectLst/>
                        <a:latin typeface="+mn-ea"/>
                        <a:ea typeface="+mn-ea"/>
                      </a:endParaRPr>
                    </a:p>
                  </a:txBody>
                  <a:tcPr anchor="ctr"/>
                </a:tc>
                <a:tc>
                  <a:txBody>
                    <a:bodyPr/>
                    <a:lstStyle/>
                    <a:p>
                      <a:pPr algn="ctr"/>
                      <a:r>
                        <a:rPr lang="ja-JP" altLang="en-US" sz="1100" b="1" dirty="0">
                          <a:effectLst/>
                          <a:latin typeface="+mn-ea"/>
                          <a:ea typeface="+mn-ea"/>
                        </a:rPr>
                        <a:t>返済期間</a:t>
                      </a:r>
                      <a:r>
                        <a:rPr lang="en-US" altLang="ja-JP" sz="1100" b="1" dirty="0">
                          <a:effectLst/>
                          <a:latin typeface="+mn-ea"/>
                          <a:ea typeface="+mn-ea"/>
                        </a:rPr>
                        <a:t>(</a:t>
                      </a:r>
                      <a:r>
                        <a:rPr lang="ja-JP" altLang="en-US" sz="1100" b="1" dirty="0">
                          <a:effectLst/>
                          <a:latin typeface="+mn-ea"/>
                          <a:ea typeface="+mn-ea"/>
                        </a:rPr>
                        <a:t>年</a:t>
                      </a:r>
                      <a:r>
                        <a:rPr lang="en-US" altLang="ja-JP" sz="1100" b="1" dirty="0">
                          <a:effectLst/>
                          <a:latin typeface="+mn-ea"/>
                          <a:ea typeface="+mn-ea"/>
                        </a:rPr>
                        <a:t>)</a:t>
                      </a:r>
                      <a:endParaRPr lang="en-US" sz="1100" b="1" dirty="0">
                        <a:effectLst/>
                        <a:latin typeface="+mn-ea"/>
                        <a:ea typeface="+mn-ea"/>
                      </a:endParaRPr>
                    </a:p>
                  </a:txBody>
                  <a:tcPr anchor="ctr"/>
                </a:tc>
                <a:tc>
                  <a:txBody>
                    <a:bodyPr/>
                    <a:lstStyle/>
                    <a:p>
                      <a:pPr algn="ctr"/>
                      <a:r>
                        <a:rPr lang="ja-JP" altLang="en-US" sz="1100" b="1" dirty="0">
                          <a:effectLst/>
                          <a:latin typeface="+mn-ea"/>
                          <a:ea typeface="+mn-ea"/>
                        </a:rPr>
                        <a:t>利率</a:t>
                      </a:r>
                      <a:r>
                        <a:rPr lang="en-US" altLang="ja-JP" sz="1100" b="1" dirty="0">
                          <a:effectLst/>
                          <a:latin typeface="+mn-ea"/>
                          <a:ea typeface="+mn-ea"/>
                        </a:rPr>
                        <a:t>(%)</a:t>
                      </a:r>
                      <a:endParaRPr lang="en-US" sz="1100" b="1" dirty="0">
                        <a:effectLst/>
                        <a:latin typeface="+mn-ea"/>
                        <a:ea typeface="+mn-ea"/>
                      </a:endParaRPr>
                    </a:p>
                  </a:txBody>
                  <a:tcPr anchor="ctr"/>
                </a:tc>
                <a:tc>
                  <a:txBody>
                    <a:bodyPr/>
                    <a:lstStyle/>
                    <a:p>
                      <a:pPr algn="ctr"/>
                      <a:r>
                        <a:rPr lang="ja-JP" altLang="en-US" sz="1100" b="1" dirty="0">
                          <a:effectLst/>
                          <a:latin typeface="+mn-ea"/>
                          <a:ea typeface="+mn-ea"/>
                        </a:rPr>
                        <a:t>借入の目的</a:t>
                      </a:r>
                      <a:endParaRPr lang="en-US" sz="1100" b="1" dirty="0">
                        <a:effectLst/>
                        <a:latin typeface="+mn-ea"/>
                        <a:ea typeface="+mn-ea"/>
                      </a:endParaRPr>
                    </a:p>
                  </a:txBody>
                  <a:tcPr anchor="ctr"/>
                </a:tc>
                <a:tc>
                  <a:txBody>
                    <a:bodyPr/>
                    <a:lstStyle/>
                    <a:p>
                      <a:pPr algn="ctr"/>
                      <a:r>
                        <a:rPr lang="ja-JP" altLang="en-US" sz="1100" b="1" dirty="0">
                          <a:effectLst/>
                          <a:latin typeface="+mn-ea"/>
                          <a:ea typeface="+mn-ea"/>
                        </a:rPr>
                        <a:t>勤続年数</a:t>
                      </a:r>
                      <a:endParaRPr lang="en-US" sz="1100" b="1" dirty="0">
                        <a:effectLst/>
                        <a:latin typeface="+mn-ea"/>
                        <a:ea typeface="+mn-ea"/>
                      </a:endParaRPr>
                    </a:p>
                  </a:txBody>
                  <a:tcPr anchor="ctr"/>
                </a:tc>
                <a:tc>
                  <a:txBody>
                    <a:bodyPr/>
                    <a:lstStyle/>
                    <a:p>
                      <a:pPr algn="ctr"/>
                      <a:r>
                        <a:rPr lang="ja-JP" altLang="en-US" sz="1100" b="1" dirty="0">
                          <a:effectLst/>
                          <a:latin typeface="+mn-ea"/>
                          <a:ea typeface="+mn-ea"/>
                        </a:rPr>
                        <a:t>信用</a:t>
                      </a:r>
                      <a:endParaRPr lang="en-US" altLang="ja-JP" sz="1100" b="1" dirty="0">
                        <a:effectLst/>
                        <a:latin typeface="+mn-ea"/>
                        <a:ea typeface="+mn-ea"/>
                      </a:endParaRPr>
                    </a:p>
                    <a:p>
                      <a:pPr algn="ctr"/>
                      <a:r>
                        <a:rPr lang="ja-JP" altLang="en-US" sz="1100" b="1" dirty="0">
                          <a:effectLst/>
                          <a:latin typeface="+mn-ea"/>
                          <a:ea typeface="+mn-ea"/>
                        </a:rPr>
                        <a:t>スコア</a:t>
                      </a:r>
                      <a:endParaRPr lang="en-US" sz="1100" b="1" dirty="0">
                        <a:effectLst/>
                        <a:latin typeface="+mn-ea"/>
                        <a:ea typeface="+mn-ea"/>
                      </a:endParaRPr>
                    </a:p>
                  </a:txBody>
                  <a:tcPr anchor="ctr"/>
                </a:tc>
                <a:tc>
                  <a:txBody>
                    <a:bodyPr/>
                    <a:lstStyle/>
                    <a:p>
                      <a:pPr algn="ctr"/>
                      <a:r>
                        <a:rPr lang="ja-JP" altLang="en-US" sz="1100" b="1" dirty="0">
                          <a:effectLst/>
                          <a:latin typeface="+mn-ea"/>
                          <a:ea typeface="+mn-ea"/>
                        </a:rPr>
                        <a:t>種別</a:t>
                      </a:r>
                    </a:p>
                  </a:txBody>
                  <a:tcPr anchor="ctr"/>
                </a:tc>
                <a:tc>
                  <a:txBody>
                    <a:bodyPr/>
                    <a:lstStyle/>
                    <a:p>
                      <a:pPr algn="ctr"/>
                      <a:r>
                        <a:rPr lang="ja-JP" altLang="en-US" sz="1100" b="1" dirty="0">
                          <a:effectLst/>
                          <a:latin typeface="+mn-ea"/>
                          <a:ea typeface="+mn-ea"/>
                        </a:rPr>
                        <a:t>等級</a:t>
                      </a:r>
                    </a:p>
                  </a:txBody>
                  <a:tcPr anchor="ctr"/>
                </a:tc>
                <a:tc>
                  <a:txBody>
                    <a:bodyPr/>
                    <a:lstStyle/>
                    <a:p>
                      <a:pPr algn="ctr"/>
                      <a:r>
                        <a:rPr lang="ja-JP" altLang="en-US" sz="1100" b="1" dirty="0">
                          <a:effectLst/>
                          <a:latin typeface="+mn-ea"/>
                          <a:ea typeface="+mn-ea"/>
                        </a:rPr>
                        <a:t>貸し倒れ</a:t>
                      </a:r>
                      <a:endParaRPr lang="en-US" sz="1100" b="1" dirty="0">
                        <a:effectLst/>
                        <a:latin typeface="+mn-ea"/>
                        <a:ea typeface="+mn-ea"/>
                      </a:endParaRPr>
                    </a:p>
                  </a:txBody>
                  <a:tcPr anchor="ctr"/>
                </a:tc>
                <a:extLst>
                  <a:ext uri="{0D108BD9-81ED-4DB2-BD59-A6C34878D82A}">
                    <a16:rowId xmlns:a16="http://schemas.microsoft.com/office/drawing/2014/main" val="2006228544"/>
                  </a:ext>
                </a:extLst>
              </a:tr>
              <a:tr h="288000">
                <a:tc>
                  <a:txBody>
                    <a:bodyPr/>
                    <a:lstStyle/>
                    <a:p>
                      <a:pPr algn="l"/>
                      <a:r>
                        <a:rPr lang="en-US" altLang="ja-JP" sz="1100" b="1" dirty="0">
                          <a:effectLst/>
                          <a:latin typeface="+mn-ea"/>
                          <a:ea typeface="+mn-ea"/>
                        </a:rPr>
                        <a:t>1254</a:t>
                      </a:r>
                    </a:p>
                  </a:txBody>
                  <a:tcPr anchor="ctr"/>
                </a:tc>
                <a:tc>
                  <a:txBody>
                    <a:bodyPr/>
                    <a:lstStyle/>
                    <a:p>
                      <a:pPr algn="l"/>
                      <a:r>
                        <a:rPr lang="en-US" altLang="ja-JP" sz="1100" b="1" dirty="0">
                          <a:effectLst/>
                          <a:latin typeface="+mn-ea"/>
                          <a:ea typeface="+mn-ea"/>
                        </a:rPr>
                        <a:t>Suzuki Taro</a:t>
                      </a:r>
                    </a:p>
                  </a:txBody>
                  <a:tcPr anchor="ctr"/>
                </a:tc>
                <a:tc>
                  <a:txBody>
                    <a:bodyPr/>
                    <a:lstStyle/>
                    <a:p>
                      <a:pPr algn="l"/>
                      <a:r>
                        <a:rPr lang="en-US" altLang="ja-JP" sz="1100" b="1" dirty="0">
                          <a:effectLst/>
                          <a:latin typeface="+mn-ea"/>
                          <a:ea typeface="+mn-ea"/>
                        </a:rPr>
                        <a:t>03-4321-xxxx</a:t>
                      </a:r>
                    </a:p>
                  </a:txBody>
                  <a:tcPr anchor="ctr"/>
                </a:tc>
                <a:tc>
                  <a:txBody>
                    <a:bodyPr/>
                    <a:lstStyle/>
                    <a:p>
                      <a:pPr algn="l"/>
                      <a:r>
                        <a:rPr kumimoji="1" lang="en-US" altLang="ja-JP" sz="1100" b="1" i="0" kern="1200" dirty="0">
                          <a:solidFill>
                            <a:schemeClr val="dk1"/>
                          </a:solidFill>
                          <a:effectLst/>
                          <a:latin typeface="+mn-ea"/>
                          <a:ea typeface="+mn-ea"/>
                          <a:cs typeface="+mn-cs"/>
                        </a:rPr>
                        <a:t>12,000,000</a:t>
                      </a:r>
                      <a:endParaRPr lang="en-US" altLang="ja-JP" sz="800" b="1" dirty="0">
                        <a:effectLst/>
                        <a:latin typeface="+mn-ea"/>
                        <a:ea typeface="+mn-ea"/>
                      </a:endParaRPr>
                    </a:p>
                  </a:txBody>
                  <a:tcPr anchor="ctr"/>
                </a:tc>
                <a:tc>
                  <a:txBody>
                    <a:bodyPr/>
                    <a:lstStyle/>
                    <a:p>
                      <a:pPr algn="l"/>
                      <a:r>
                        <a:rPr lang="en-US" altLang="ja-JP" sz="1100" b="1" dirty="0">
                          <a:effectLst/>
                          <a:latin typeface="+mn-ea"/>
                          <a:ea typeface="+mn-ea"/>
                        </a:rPr>
                        <a:t>5y</a:t>
                      </a:r>
                    </a:p>
                  </a:txBody>
                  <a:tcPr anchor="ctr"/>
                </a:tc>
                <a:tc>
                  <a:txBody>
                    <a:bodyPr/>
                    <a:lstStyle/>
                    <a:p>
                      <a:pPr algn="l"/>
                      <a:r>
                        <a:rPr lang="en-US" altLang="ja-JP" sz="1100" b="1" dirty="0">
                          <a:effectLst/>
                          <a:latin typeface="+mn-ea"/>
                          <a:ea typeface="+mn-ea"/>
                        </a:rPr>
                        <a:t>10.3</a:t>
                      </a:r>
                      <a:endParaRPr lang="ja-JP" altLang="en-US" sz="1100" b="1" dirty="0">
                        <a:effectLst/>
                        <a:latin typeface="+mn-ea"/>
                        <a:ea typeface="+mn-ea"/>
                      </a:endParaRPr>
                    </a:p>
                  </a:txBody>
                  <a:tcPr anchor="ctr"/>
                </a:tc>
                <a:tc>
                  <a:txBody>
                    <a:bodyPr/>
                    <a:lstStyle/>
                    <a:p>
                      <a:pPr algn="l"/>
                      <a:r>
                        <a:rPr lang="ja-JP" altLang="en-US" sz="1100" b="1" dirty="0">
                          <a:effectLst/>
                          <a:latin typeface="+mn-ea"/>
                          <a:ea typeface="+mn-ea"/>
                        </a:rPr>
                        <a:t>借入の整理</a:t>
                      </a:r>
                      <a:endParaRPr lang="en-US" altLang="ja-JP" sz="1100" b="1" dirty="0">
                        <a:effectLst/>
                        <a:latin typeface="+mn-ea"/>
                        <a:ea typeface="+mn-ea"/>
                      </a:endParaRPr>
                    </a:p>
                  </a:txBody>
                  <a:tcPr anchor="ctr"/>
                </a:tc>
                <a:tc>
                  <a:txBody>
                    <a:bodyPr/>
                    <a:lstStyle/>
                    <a:p>
                      <a:pPr algn="l"/>
                      <a:r>
                        <a:rPr lang="en-US" altLang="ja-JP" sz="1100" b="1" dirty="0">
                          <a:effectLst/>
                          <a:latin typeface="+mn-ea"/>
                          <a:ea typeface="+mn-ea"/>
                        </a:rPr>
                        <a:t>5y</a:t>
                      </a:r>
                    </a:p>
                  </a:txBody>
                  <a:tcPr anchor="ctr"/>
                </a:tc>
                <a:tc>
                  <a:txBody>
                    <a:bodyPr/>
                    <a:lstStyle/>
                    <a:p>
                      <a:pPr algn="l"/>
                      <a:r>
                        <a:rPr lang="en-US" altLang="ja-JP" sz="1100" b="1" dirty="0">
                          <a:effectLst/>
                          <a:latin typeface="+mn-ea"/>
                          <a:ea typeface="+mn-ea"/>
                        </a:rPr>
                        <a:t>672</a:t>
                      </a:r>
                    </a:p>
                  </a:txBody>
                  <a:tcPr anchor="ctr"/>
                </a:tc>
                <a:tc>
                  <a:txBody>
                    <a:bodyPr/>
                    <a:lstStyle/>
                    <a:p>
                      <a:pPr algn="l"/>
                      <a:r>
                        <a:rPr lang="ja-JP" altLang="en-US" sz="1100" b="1" dirty="0">
                          <a:effectLst/>
                          <a:latin typeface="+mn-ea"/>
                          <a:ea typeface="+mn-ea"/>
                        </a:rPr>
                        <a:t>法人</a:t>
                      </a:r>
                      <a:endParaRPr lang="en-US" altLang="ja-JP" sz="1100" b="1" dirty="0">
                        <a:effectLst/>
                        <a:latin typeface="+mn-ea"/>
                        <a:ea typeface="+mn-ea"/>
                      </a:endParaRPr>
                    </a:p>
                  </a:txBody>
                  <a:tcPr anchor="ctr"/>
                </a:tc>
                <a:tc>
                  <a:txBody>
                    <a:bodyPr/>
                    <a:lstStyle/>
                    <a:p>
                      <a:pPr algn="l"/>
                      <a:r>
                        <a:rPr lang="en-US" altLang="ja-JP" sz="1100" b="1" dirty="0">
                          <a:effectLst/>
                          <a:latin typeface="+mn-ea"/>
                          <a:ea typeface="+mn-ea"/>
                        </a:rPr>
                        <a:t>B2</a:t>
                      </a:r>
                    </a:p>
                  </a:txBody>
                  <a:tcPr anchor="ctr"/>
                </a:tc>
                <a:tc>
                  <a:txBody>
                    <a:bodyPr/>
                    <a:lstStyle/>
                    <a:p>
                      <a:pPr algn="l"/>
                      <a:r>
                        <a:rPr lang="en-US" altLang="ja-JP" sz="1100" b="1" dirty="0">
                          <a:effectLst/>
                          <a:latin typeface="+mn-ea"/>
                          <a:ea typeface="+mn-ea"/>
                        </a:rPr>
                        <a:t>0</a:t>
                      </a:r>
                    </a:p>
                  </a:txBody>
                  <a:tcPr anchor="ctr"/>
                </a:tc>
                <a:extLst>
                  <a:ext uri="{0D108BD9-81ED-4DB2-BD59-A6C34878D82A}">
                    <a16:rowId xmlns:a16="http://schemas.microsoft.com/office/drawing/2014/main" val="1421906561"/>
                  </a:ext>
                </a:extLst>
              </a:tr>
              <a:tr h="288000">
                <a:tc>
                  <a:txBody>
                    <a:bodyPr/>
                    <a:lstStyle/>
                    <a:p>
                      <a:pPr algn="l"/>
                      <a:r>
                        <a:rPr lang="en-US" altLang="ja-JP" sz="1100" b="1" dirty="0">
                          <a:effectLst/>
                          <a:latin typeface="+mn-ea"/>
                          <a:ea typeface="+mn-ea"/>
                        </a:rPr>
                        <a:t>1255</a:t>
                      </a:r>
                    </a:p>
                  </a:txBody>
                  <a:tcPr anchor="ctr"/>
                </a:tc>
                <a:tc>
                  <a:txBody>
                    <a:bodyPr/>
                    <a:lstStyle/>
                    <a:p>
                      <a:pPr algn="l"/>
                      <a:r>
                        <a:rPr lang="en-US" altLang="ja-JP" sz="1100" b="1" dirty="0">
                          <a:effectLst/>
                          <a:latin typeface="+mn-ea"/>
                          <a:ea typeface="+mn-ea"/>
                        </a:rPr>
                        <a:t>Sato Takeo</a:t>
                      </a:r>
                    </a:p>
                  </a:txBody>
                  <a:tcPr anchor="ctr"/>
                </a:tc>
                <a:tc>
                  <a:txBody>
                    <a:bodyPr/>
                    <a:lstStyle/>
                    <a:p>
                      <a:pPr algn="l"/>
                      <a:r>
                        <a:rPr lang="en-US" altLang="ja-JP" sz="1100" b="1" dirty="0">
                          <a:effectLst/>
                          <a:latin typeface="+mn-ea"/>
                          <a:ea typeface="+mn-ea"/>
                        </a:rPr>
                        <a:t>045-9024-xxxx</a:t>
                      </a:r>
                    </a:p>
                  </a:txBody>
                  <a:tcPr anchor="ctr"/>
                </a:tc>
                <a:tc>
                  <a:txBody>
                    <a:bodyPr/>
                    <a:lstStyle/>
                    <a:p>
                      <a:pPr algn="l"/>
                      <a:r>
                        <a:rPr lang="en-US" altLang="ja-JP" sz="1100" b="1" dirty="0">
                          <a:effectLst/>
                          <a:latin typeface="+mn-ea"/>
                          <a:ea typeface="+mn-ea"/>
                        </a:rPr>
                        <a:t>5,000,000</a:t>
                      </a:r>
                    </a:p>
                  </a:txBody>
                  <a:tcPr anchor="ctr"/>
                </a:tc>
                <a:tc>
                  <a:txBody>
                    <a:bodyPr/>
                    <a:lstStyle/>
                    <a:p>
                      <a:pPr algn="l"/>
                      <a:r>
                        <a:rPr lang="en-US" altLang="ja-JP" sz="1100" b="1" dirty="0">
                          <a:effectLst/>
                          <a:latin typeface="+mn-ea"/>
                          <a:ea typeface="+mn-ea"/>
                        </a:rPr>
                        <a:t>3y</a:t>
                      </a:r>
                    </a:p>
                  </a:txBody>
                  <a:tcPr anchor="ctr"/>
                </a:tc>
                <a:tc>
                  <a:txBody>
                    <a:bodyPr/>
                    <a:lstStyle/>
                    <a:p>
                      <a:pPr algn="l"/>
                      <a:r>
                        <a:rPr lang="en-US" altLang="ja-JP" sz="1100" b="1" dirty="0">
                          <a:effectLst/>
                          <a:latin typeface="+mn-ea"/>
                          <a:ea typeface="+mn-ea"/>
                        </a:rPr>
                        <a:t>17.1</a:t>
                      </a:r>
                      <a:endParaRPr lang="ja-JP" altLang="en-US" sz="1100" b="1" dirty="0">
                        <a:effectLst/>
                        <a:latin typeface="+mn-ea"/>
                        <a:ea typeface="+mn-ea"/>
                      </a:endParaRPr>
                    </a:p>
                  </a:txBody>
                  <a:tcPr anchor="ctr"/>
                </a:tc>
                <a:tc>
                  <a:txBody>
                    <a:bodyPr/>
                    <a:lstStyle/>
                    <a:p>
                      <a:pPr algn="l"/>
                      <a:r>
                        <a:rPr lang="ja-JP" altLang="en-US" sz="1100" b="1" dirty="0">
                          <a:effectLst/>
                          <a:latin typeface="+mn-ea"/>
                          <a:ea typeface="+mn-ea"/>
                        </a:rPr>
                        <a:t>住宅購入</a:t>
                      </a:r>
                      <a:endParaRPr lang="en-US" altLang="ja-JP" sz="1100" b="1" dirty="0">
                        <a:effectLst/>
                        <a:latin typeface="+mn-ea"/>
                        <a:ea typeface="+mn-ea"/>
                      </a:endParaRPr>
                    </a:p>
                  </a:txBody>
                  <a:tcPr anchor="ctr"/>
                </a:tc>
                <a:tc>
                  <a:txBody>
                    <a:bodyPr/>
                    <a:lstStyle/>
                    <a:p>
                      <a:pPr algn="l"/>
                      <a:r>
                        <a:rPr lang="en-US" altLang="ja-JP" sz="1100" b="1" dirty="0">
                          <a:effectLst/>
                          <a:latin typeface="+mn-ea"/>
                          <a:ea typeface="+mn-ea"/>
                        </a:rPr>
                        <a:t>2y</a:t>
                      </a:r>
                    </a:p>
                  </a:txBody>
                  <a:tcPr anchor="ctr"/>
                </a:tc>
                <a:tc>
                  <a:txBody>
                    <a:bodyPr/>
                    <a:lstStyle/>
                    <a:p>
                      <a:pPr algn="l"/>
                      <a:r>
                        <a:rPr lang="en-US" altLang="ja-JP" sz="1100" b="1" dirty="0">
                          <a:effectLst/>
                          <a:latin typeface="+mn-ea"/>
                          <a:ea typeface="+mn-ea"/>
                        </a:rPr>
                        <a:t>701</a:t>
                      </a:r>
                    </a:p>
                  </a:txBody>
                  <a:tcPr anchor="ctr"/>
                </a:tc>
                <a:tc>
                  <a:txBody>
                    <a:bodyPr/>
                    <a:lstStyle/>
                    <a:p>
                      <a:pPr algn="l"/>
                      <a:r>
                        <a:rPr lang="ja-JP" altLang="en-US" sz="1100" b="1" dirty="0">
                          <a:effectLst/>
                          <a:latin typeface="+mn-ea"/>
                          <a:ea typeface="+mn-ea"/>
                        </a:rPr>
                        <a:t>個人</a:t>
                      </a:r>
                      <a:endParaRPr lang="en-US" altLang="ja-JP" sz="1100" b="1" dirty="0">
                        <a:effectLst/>
                        <a:latin typeface="+mn-ea"/>
                        <a:ea typeface="+mn-ea"/>
                      </a:endParaRPr>
                    </a:p>
                  </a:txBody>
                  <a:tcPr anchor="ctr"/>
                </a:tc>
                <a:tc>
                  <a:txBody>
                    <a:bodyPr/>
                    <a:lstStyle/>
                    <a:p>
                      <a:pPr algn="l"/>
                      <a:r>
                        <a:rPr lang="en-US" altLang="ja-JP" sz="1100" b="1" dirty="0">
                          <a:effectLst/>
                          <a:latin typeface="+mn-ea"/>
                          <a:ea typeface="+mn-ea"/>
                        </a:rPr>
                        <a:t>C4</a:t>
                      </a:r>
                    </a:p>
                  </a:txBody>
                  <a:tcPr anchor="ctr"/>
                </a:tc>
                <a:tc>
                  <a:txBody>
                    <a:bodyPr/>
                    <a:lstStyle/>
                    <a:p>
                      <a:pPr algn="l"/>
                      <a:r>
                        <a:rPr lang="en-US" altLang="ja-JP" sz="1100" b="1" dirty="0">
                          <a:effectLst/>
                          <a:latin typeface="+mn-ea"/>
                          <a:ea typeface="+mn-ea"/>
                        </a:rPr>
                        <a:t>0</a:t>
                      </a:r>
                    </a:p>
                  </a:txBody>
                  <a:tcPr anchor="ctr"/>
                </a:tc>
                <a:extLst>
                  <a:ext uri="{0D108BD9-81ED-4DB2-BD59-A6C34878D82A}">
                    <a16:rowId xmlns:a16="http://schemas.microsoft.com/office/drawing/2014/main" val="3133906787"/>
                  </a:ext>
                </a:extLst>
              </a:tr>
              <a:tr h="288000">
                <a:tc>
                  <a:txBody>
                    <a:bodyPr/>
                    <a:lstStyle/>
                    <a:p>
                      <a:pPr algn="l"/>
                      <a:r>
                        <a:rPr kumimoji="1" lang="en-US" altLang="ja-JP" sz="1100" b="1" dirty="0">
                          <a:latin typeface="+mn-ea"/>
                          <a:ea typeface="+mn-ea"/>
                        </a:rPr>
                        <a:t>1256</a:t>
                      </a:r>
                      <a:endParaRPr kumimoji="1" lang="ja-JP" altLang="en-US" sz="1100" b="1" dirty="0">
                        <a:latin typeface="+mn-ea"/>
                        <a:ea typeface="+mn-ea"/>
                      </a:endParaRPr>
                    </a:p>
                  </a:txBody>
                  <a:tcPr anchor="ctr"/>
                </a:tc>
                <a:tc>
                  <a:txBody>
                    <a:bodyPr/>
                    <a:lstStyle/>
                    <a:p>
                      <a:pPr algn="l"/>
                      <a:r>
                        <a:rPr lang="en-US" altLang="ja-JP" sz="1100" b="1" dirty="0">
                          <a:effectLst/>
                          <a:latin typeface="+mn-ea"/>
                          <a:ea typeface="+mn-ea"/>
                        </a:rPr>
                        <a:t>Tanaka Kouichi</a:t>
                      </a:r>
                    </a:p>
                  </a:txBody>
                  <a:tcPr anchor="ctr"/>
                </a:tc>
                <a:tc>
                  <a:txBody>
                    <a:bodyPr/>
                    <a:lstStyle/>
                    <a:p>
                      <a:pPr algn="l"/>
                      <a:r>
                        <a:rPr lang="en-US" altLang="ja-JP" sz="1100" b="1" dirty="0">
                          <a:effectLst/>
                          <a:latin typeface="+mn-ea"/>
                          <a:ea typeface="+mn-ea"/>
                        </a:rPr>
                        <a:t>03-2431-xxxx</a:t>
                      </a:r>
                    </a:p>
                  </a:txBody>
                  <a:tcPr anchor="ctr"/>
                </a:tc>
                <a:tc>
                  <a:txBody>
                    <a:bodyPr/>
                    <a:lstStyle/>
                    <a:p>
                      <a:pPr algn="l"/>
                      <a:r>
                        <a:rPr lang="en-US" altLang="ja-JP" sz="1100" b="1" dirty="0">
                          <a:effectLst/>
                          <a:latin typeface="+mn-ea"/>
                          <a:ea typeface="+mn-ea"/>
                        </a:rPr>
                        <a:t>11,000,000</a:t>
                      </a:r>
                    </a:p>
                  </a:txBody>
                  <a:tcPr anchor="ctr"/>
                </a:tc>
                <a:tc>
                  <a:txBody>
                    <a:bodyPr/>
                    <a:lstStyle/>
                    <a:p>
                      <a:pPr algn="l"/>
                      <a:r>
                        <a:rPr lang="en-US" altLang="ja-JP" sz="1100" b="1" dirty="0">
                          <a:effectLst/>
                          <a:latin typeface="+mn-ea"/>
                          <a:ea typeface="+mn-ea"/>
                        </a:rPr>
                        <a:t>3y</a:t>
                      </a:r>
                    </a:p>
                  </a:txBody>
                  <a:tcPr anchor="ctr"/>
                </a:tc>
                <a:tc>
                  <a:txBody>
                    <a:bodyPr/>
                    <a:lstStyle/>
                    <a:p>
                      <a:pPr algn="l"/>
                      <a:r>
                        <a:rPr lang="en-US" altLang="ja-JP" sz="1100" b="1" dirty="0">
                          <a:effectLst/>
                          <a:latin typeface="+mn-ea"/>
                          <a:ea typeface="+mn-ea"/>
                        </a:rPr>
                        <a:t>13.8</a:t>
                      </a:r>
                      <a:endParaRPr lang="ja-JP" altLang="en-US" sz="1100" b="1" dirty="0">
                        <a:effectLst/>
                        <a:latin typeface="+mn-ea"/>
                        <a:ea typeface="+mn-ea"/>
                      </a:endParaRPr>
                    </a:p>
                  </a:txBody>
                  <a:tcPr anchor="ctr"/>
                </a:tc>
                <a:tc>
                  <a:txBody>
                    <a:bodyPr/>
                    <a:lstStyle/>
                    <a:p>
                      <a:pPr algn="l"/>
                      <a:r>
                        <a:rPr lang="ja-JP" altLang="en-US" sz="1100" b="1" dirty="0">
                          <a:effectLst/>
                          <a:latin typeface="+mn-ea"/>
                          <a:ea typeface="+mn-ea"/>
                        </a:rPr>
                        <a:t>借入の整理</a:t>
                      </a:r>
                      <a:endParaRPr lang="en-US" altLang="ja-JP" sz="1100" b="1" dirty="0">
                        <a:effectLst/>
                        <a:latin typeface="+mn-ea"/>
                        <a:ea typeface="+mn-ea"/>
                      </a:endParaRPr>
                    </a:p>
                  </a:txBody>
                  <a:tcPr anchor="ctr"/>
                </a:tc>
                <a:tc>
                  <a:txBody>
                    <a:bodyPr/>
                    <a:lstStyle/>
                    <a:p>
                      <a:pPr algn="l"/>
                      <a:r>
                        <a:rPr lang="en-US" altLang="ja-JP" sz="1100" b="1" dirty="0">
                          <a:effectLst/>
                          <a:latin typeface="+mn-ea"/>
                          <a:ea typeface="+mn-ea"/>
                        </a:rPr>
                        <a:t>1y</a:t>
                      </a:r>
                    </a:p>
                  </a:txBody>
                  <a:tcPr anchor="ctr"/>
                </a:tc>
                <a:tc>
                  <a:txBody>
                    <a:bodyPr/>
                    <a:lstStyle/>
                    <a:p>
                      <a:pPr algn="l"/>
                      <a:r>
                        <a:rPr lang="en-US" altLang="ja-JP" sz="1100" b="1" dirty="0">
                          <a:effectLst/>
                          <a:latin typeface="+mn-ea"/>
                          <a:ea typeface="+mn-ea"/>
                        </a:rPr>
                        <a:t>655</a:t>
                      </a:r>
                    </a:p>
                  </a:txBody>
                  <a:tcPr anchor="ctr"/>
                </a:tc>
                <a:tc>
                  <a:txBody>
                    <a:bodyPr/>
                    <a:lstStyle/>
                    <a:p>
                      <a:pPr algn="l"/>
                      <a:r>
                        <a:rPr lang="ja-JP" altLang="en-US" sz="1100" b="1" dirty="0">
                          <a:effectLst/>
                          <a:latin typeface="+mn-ea"/>
                          <a:ea typeface="+mn-ea"/>
                        </a:rPr>
                        <a:t>個人</a:t>
                      </a:r>
                      <a:endParaRPr lang="en-US" altLang="ja-JP" sz="1100" b="1" dirty="0">
                        <a:effectLst/>
                        <a:latin typeface="+mn-ea"/>
                        <a:ea typeface="+mn-ea"/>
                      </a:endParaRPr>
                    </a:p>
                  </a:txBody>
                  <a:tcPr anchor="ctr"/>
                </a:tc>
                <a:tc>
                  <a:txBody>
                    <a:bodyPr/>
                    <a:lstStyle/>
                    <a:p>
                      <a:pPr algn="l"/>
                      <a:r>
                        <a:rPr lang="en-US" altLang="ja-JP" sz="1100" b="1" dirty="0">
                          <a:effectLst/>
                          <a:latin typeface="+mn-ea"/>
                          <a:ea typeface="+mn-ea"/>
                        </a:rPr>
                        <a:t>C3</a:t>
                      </a:r>
                    </a:p>
                  </a:txBody>
                  <a:tcPr anchor="ctr"/>
                </a:tc>
                <a:tc>
                  <a:txBody>
                    <a:bodyPr/>
                    <a:lstStyle/>
                    <a:p>
                      <a:pPr algn="l"/>
                      <a:r>
                        <a:rPr lang="en-US" altLang="ja-JP" sz="1100" b="1" dirty="0">
                          <a:effectLst/>
                          <a:latin typeface="+mn-ea"/>
                          <a:ea typeface="+mn-ea"/>
                        </a:rPr>
                        <a:t>1</a:t>
                      </a:r>
                    </a:p>
                  </a:txBody>
                  <a:tcPr anchor="ctr"/>
                </a:tc>
                <a:extLst>
                  <a:ext uri="{0D108BD9-81ED-4DB2-BD59-A6C34878D82A}">
                    <a16:rowId xmlns:a16="http://schemas.microsoft.com/office/drawing/2014/main" val="1332891417"/>
                  </a:ext>
                </a:extLst>
              </a:tr>
            </a:tbl>
          </a:graphicData>
        </a:graphic>
      </p:graphicFrame>
      <p:sp>
        <p:nvSpPr>
          <p:cNvPr id="36" name="テキスト ボックス 35">
            <a:extLst>
              <a:ext uri="{FF2B5EF4-FFF2-40B4-BE49-F238E27FC236}">
                <a16:creationId xmlns:a16="http://schemas.microsoft.com/office/drawing/2014/main" id="{63420A7A-805D-4282-AD46-5EDCD8E0D031}"/>
              </a:ext>
            </a:extLst>
          </p:cNvPr>
          <p:cNvSpPr txBox="1"/>
          <p:nvPr/>
        </p:nvSpPr>
        <p:spPr>
          <a:xfrm>
            <a:off x="7989651" y="2574598"/>
            <a:ext cx="3507024" cy="31854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lnSpc>
                <a:spcPct val="130000"/>
              </a:lnSpc>
            </a:pPr>
            <a:r>
              <a:rPr lang="en-US" altLang="ja-JP" sz="1200" dirty="0"/>
              <a:t>※ </a:t>
            </a:r>
            <a:r>
              <a:rPr lang="ja-JP" altLang="en-US" sz="1200" dirty="0"/>
              <a:t>このデータは架空のデータです</a:t>
            </a:r>
          </a:p>
        </p:txBody>
      </p:sp>
      <p:graphicFrame>
        <p:nvGraphicFramePr>
          <p:cNvPr id="37" name="表 7">
            <a:extLst>
              <a:ext uri="{FF2B5EF4-FFF2-40B4-BE49-F238E27FC236}">
                <a16:creationId xmlns:a16="http://schemas.microsoft.com/office/drawing/2014/main" id="{1ECA41CF-A15E-46EB-A138-4823B8951541}"/>
              </a:ext>
            </a:extLst>
          </p:cNvPr>
          <p:cNvGraphicFramePr>
            <a:graphicFrameLocks noGrp="1"/>
          </p:cNvGraphicFramePr>
          <p:nvPr>
            <p:extLst>
              <p:ext uri="{D42A27DB-BD31-4B8C-83A1-F6EECF244321}">
                <p14:modId xmlns:p14="http://schemas.microsoft.com/office/powerpoint/2010/main" val="4273138783"/>
              </p:ext>
            </p:extLst>
          </p:nvPr>
        </p:nvGraphicFramePr>
        <p:xfrm>
          <a:off x="2133383" y="4337897"/>
          <a:ext cx="6609401" cy="2331720"/>
        </p:xfrm>
        <a:graphic>
          <a:graphicData uri="http://schemas.openxmlformats.org/drawingml/2006/table">
            <a:tbl>
              <a:tblPr firstRow="1" bandRow="1">
                <a:tableStyleId>{21E4AEA4-8DFA-4A89-87EB-49C32662AFE0}</a:tableStyleId>
              </a:tblPr>
              <a:tblGrid>
                <a:gridCol w="622627">
                  <a:extLst>
                    <a:ext uri="{9D8B030D-6E8A-4147-A177-3AD203B41FA5}">
                      <a16:colId xmlns:a16="http://schemas.microsoft.com/office/drawing/2014/main" val="3651834403"/>
                    </a:ext>
                  </a:extLst>
                </a:gridCol>
                <a:gridCol w="1318980">
                  <a:extLst>
                    <a:ext uri="{9D8B030D-6E8A-4147-A177-3AD203B41FA5}">
                      <a16:colId xmlns:a16="http://schemas.microsoft.com/office/drawing/2014/main" val="3565889333"/>
                    </a:ext>
                  </a:extLst>
                </a:gridCol>
                <a:gridCol w="1454331">
                  <a:extLst>
                    <a:ext uri="{9D8B030D-6E8A-4147-A177-3AD203B41FA5}">
                      <a16:colId xmlns:a16="http://schemas.microsoft.com/office/drawing/2014/main" val="3869457875"/>
                    </a:ext>
                  </a:extLst>
                </a:gridCol>
                <a:gridCol w="1245326">
                  <a:extLst>
                    <a:ext uri="{9D8B030D-6E8A-4147-A177-3AD203B41FA5}">
                      <a16:colId xmlns:a16="http://schemas.microsoft.com/office/drawing/2014/main" val="1593349839"/>
                    </a:ext>
                  </a:extLst>
                </a:gridCol>
                <a:gridCol w="1123406">
                  <a:extLst>
                    <a:ext uri="{9D8B030D-6E8A-4147-A177-3AD203B41FA5}">
                      <a16:colId xmlns:a16="http://schemas.microsoft.com/office/drawing/2014/main" val="3909416032"/>
                    </a:ext>
                  </a:extLst>
                </a:gridCol>
                <a:gridCol w="844731">
                  <a:extLst>
                    <a:ext uri="{9D8B030D-6E8A-4147-A177-3AD203B41FA5}">
                      <a16:colId xmlns:a16="http://schemas.microsoft.com/office/drawing/2014/main" val="1848831541"/>
                    </a:ext>
                  </a:extLst>
                </a:gridCol>
              </a:tblGrid>
              <a:tr h="0">
                <a:tc>
                  <a:txBody>
                    <a:bodyPr/>
                    <a:lstStyle/>
                    <a:p>
                      <a:pPr algn="r"/>
                      <a:endParaRPr lang="en-US" sz="1100" b="1" dirty="0">
                        <a:effectLst/>
                      </a:endParaRPr>
                    </a:p>
                  </a:txBody>
                  <a:tcPr anchor="ctr"/>
                </a:tc>
                <a:tc>
                  <a:txBody>
                    <a:bodyPr/>
                    <a:lstStyle/>
                    <a:p>
                      <a:pPr algn="r"/>
                      <a:r>
                        <a:rPr lang="ja-JP" altLang="en-US" sz="1100" b="1" dirty="0">
                          <a:effectLst/>
                        </a:rPr>
                        <a:t>顧客</a:t>
                      </a:r>
                      <a:r>
                        <a:rPr lang="en-US" altLang="ja-JP" sz="1100" b="1" dirty="0">
                          <a:effectLst/>
                        </a:rPr>
                        <a:t>ID</a:t>
                      </a:r>
                      <a:endParaRPr lang="en-US" sz="1100" b="1" dirty="0">
                        <a:effectLst/>
                      </a:endParaRPr>
                    </a:p>
                  </a:txBody>
                  <a:tcPr anchor="ctr"/>
                </a:tc>
                <a:tc>
                  <a:txBody>
                    <a:bodyPr/>
                    <a:lstStyle/>
                    <a:p>
                      <a:pPr algn="r"/>
                      <a:r>
                        <a:rPr lang="ja-JP" altLang="en-US" sz="1100" b="1" dirty="0">
                          <a:effectLst/>
                        </a:rPr>
                        <a:t>融資額</a:t>
                      </a:r>
                      <a:endParaRPr lang="en-US" sz="1100" b="1" dirty="0">
                        <a:effectLst/>
                      </a:endParaRPr>
                    </a:p>
                  </a:txBody>
                  <a:tcPr anchor="ctr"/>
                </a:tc>
                <a:tc>
                  <a:txBody>
                    <a:bodyPr/>
                    <a:lstStyle/>
                    <a:p>
                      <a:pPr algn="r"/>
                      <a:r>
                        <a:rPr lang="ja-JP" altLang="en-US" sz="1100" b="1" dirty="0">
                          <a:effectLst/>
                        </a:rPr>
                        <a:t>利率（</a:t>
                      </a:r>
                      <a:r>
                        <a:rPr lang="en-US" altLang="ja-JP" sz="1100" b="1" dirty="0">
                          <a:effectLst/>
                        </a:rPr>
                        <a:t>%</a:t>
                      </a:r>
                      <a:r>
                        <a:rPr lang="ja-JP" altLang="en-US" sz="1100" b="1" dirty="0">
                          <a:effectLst/>
                        </a:rPr>
                        <a:t>）</a:t>
                      </a:r>
                      <a:endParaRPr lang="en-US" sz="1100" b="1" dirty="0">
                        <a:effectLst/>
                      </a:endParaRPr>
                    </a:p>
                  </a:txBody>
                  <a:tcPr anchor="ctr"/>
                </a:tc>
                <a:tc>
                  <a:txBody>
                    <a:bodyPr/>
                    <a:lstStyle/>
                    <a:p>
                      <a:pPr algn="r"/>
                      <a:r>
                        <a:rPr lang="ja-JP" altLang="en-US" sz="1100" b="1" dirty="0">
                          <a:effectLst/>
                        </a:rPr>
                        <a:t>信用スコア</a:t>
                      </a:r>
                      <a:endParaRPr lang="en-US" sz="1100" b="1" dirty="0">
                        <a:effectLst/>
                      </a:endParaRPr>
                    </a:p>
                  </a:txBody>
                  <a:tcPr anchor="ctr"/>
                </a:tc>
                <a:tc>
                  <a:txBody>
                    <a:bodyPr/>
                    <a:lstStyle/>
                    <a:p>
                      <a:pPr algn="r"/>
                      <a:r>
                        <a:rPr lang="ja-JP" altLang="en-US" sz="1100" b="1" dirty="0">
                          <a:effectLst/>
                        </a:rPr>
                        <a:t>貸し倒れ</a:t>
                      </a:r>
                      <a:endParaRPr lang="en-US" sz="1100" b="1" dirty="0">
                        <a:effectLst/>
                      </a:endParaRPr>
                    </a:p>
                  </a:txBody>
                  <a:tcPr anchor="ctr"/>
                </a:tc>
                <a:extLst>
                  <a:ext uri="{0D108BD9-81ED-4DB2-BD59-A6C34878D82A}">
                    <a16:rowId xmlns:a16="http://schemas.microsoft.com/office/drawing/2014/main" val="2006228544"/>
                  </a:ext>
                </a:extLst>
              </a:tr>
              <a:tr h="0">
                <a:tc>
                  <a:txBody>
                    <a:bodyPr/>
                    <a:lstStyle/>
                    <a:p>
                      <a:pPr fontAlgn="ctr"/>
                      <a:r>
                        <a:rPr lang="en-US" sz="1100" b="1" dirty="0">
                          <a:effectLst/>
                        </a:rPr>
                        <a:t>count</a:t>
                      </a:r>
                    </a:p>
                  </a:txBody>
                  <a:tcPr anchor="ctr"/>
                </a:tc>
                <a:tc>
                  <a:txBody>
                    <a:bodyPr/>
                    <a:lstStyle/>
                    <a:p>
                      <a:pPr algn="r"/>
                      <a:r>
                        <a:rPr lang="en-US" altLang="ja-JP" sz="1100" b="1" dirty="0">
                          <a:effectLst/>
                        </a:rPr>
                        <a:t>20,000</a:t>
                      </a:r>
                    </a:p>
                  </a:txBody>
                  <a:tcPr anchor="ctr"/>
                </a:tc>
                <a:tc>
                  <a:txBody>
                    <a:bodyPr/>
                    <a:lstStyle/>
                    <a:p>
                      <a:pPr algn="r"/>
                      <a:r>
                        <a:rPr lang="en-US" altLang="ja-JP" sz="1100" b="1" dirty="0">
                          <a:effectLst/>
                        </a:rPr>
                        <a:t>20,000</a:t>
                      </a:r>
                    </a:p>
                  </a:txBody>
                  <a:tcPr anchor="ctr"/>
                </a:tc>
                <a:tc>
                  <a:txBody>
                    <a:bodyPr/>
                    <a:lstStyle/>
                    <a:p>
                      <a:pPr algn="r"/>
                      <a:r>
                        <a:rPr lang="en-US" altLang="ja-JP" sz="1100" b="1" dirty="0">
                          <a:effectLst/>
                        </a:rPr>
                        <a:t>20,000</a:t>
                      </a:r>
                    </a:p>
                  </a:txBody>
                  <a:tcPr anchor="ctr"/>
                </a:tc>
                <a:tc>
                  <a:txBody>
                    <a:bodyPr/>
                    <a:lstStyle/>
                    <a:p>
                      <a:pPr algn="r"/>
                      <a:r>
                        <a:rPr lang="en-US" altLang="ja-JP" sz="1100" b="1" dirty="0">
                          <a:effectLst/>
                        </a:rPr>
                        <a:t>20,000</a:t>
                      </a:r>
                    </a:p>
                  </a:txBody>
                  <a:tcPr anchor="ctr"/>
                </a:tc>
                <a:tc>
                  <a:txBody>
                    <a:bodyPr/>
                    <a:lstStyle/>
                    <a:p>
                      <a:pPr algn="r"/>
                      <a:r>
                        <a:rPr lang="en-US" altLang="ja-JP" sz="1100" b="1" dirty="0">
                          <a:effectLst/>
                        </a:rPr>
                        <a:t>20,000</a:t>
                      </a:r>
                    </a:p>
                  </a:txBody>
                  <a:tcPr anchor="ctr"/>
                </a:tc>
                <a:extLst>
                  <a:ext uri="{0D108BD9-81ED-4DB2-BD59-A6C34878D82A}">
                    <a16:rowId xmlns:a16="http://schemas.microsoft.com/office/drawing/2014/main" val="4033135601"/>
                  </a:ext>
                </a:extLst>
              </a:tr>
              <a:tr h="0">
                <a:tc>
                  <a:txBody>
                    <a:bodyPr/>
                    <a:lstStyle/>
                    <a:p>
                      <a:pPr fontAlgn="ctr"/>
                      <a:r>
                        <a:rPr lang="en-US" sz="1100" b="1" dirty="0">
                          <a:effectLst/>
                        </a:rPr>
                        <a:t>mean</a:t>
                      </a:r>
                    </a:p>
                  </a:txBody>
                  <a:tcPr anchor="ctr"/>
                </a:tc>
                <a:tc>
                  <a:txBody>
                    <a:bodyPr/>
                    <a:lstStyle/>
                    <a:p>
                      <a:pPr algn="r"/>
                      <a:r>
                        <a:rPr lang="en-US" altLang="ja-JP" sz="1100" b="1" dirty="0">
                          <a:effectLst/>
                        </a:rPr>
                        <a:t>10,000</a:t>
                      </a:r>
                    </a:p>
                  </a:txBody>
                  <a:tcPr anchor="ctr"/>
                </a:tc>
                <a:tc>
                  <a:txBody>
                    <a:bodyPr/>
                    <a:lstStyle/>
                    <a:p>
                      <a:pPr algn="r"/>
                      <a:r>
                        <a:rPr lang="en-US" altLang="ja-JP" sz="1100" b="1" dirty="0">
                          <a:effectLst/>
                        </a:rPr>
                        <a:t>1,622.44</a:t>
                      </a:r>
                    </a:p>
                  </a:txBody>
                  <a:tcPr anchor="ctr"/>
                </a:tc>
                <a:tc>
                  <a:txBody>
                    <a:bodyPr/>
                    <a:lstStyle/>
                    <a:p>
                      <a:pPr algn="r"/>
                      <a:r>
                        <a:rPr lang="en-US" altLang="ja-JP" sz="1100" b="1" dirty="0">
                          <a:effectLst/>
                        </a:rPr>
                        <a:t>13.24</a:t>
                      </a:r>
                    </a:p>
                  </a:txBody>
                  <a:tcPr anchor="ctr"/>
                </a:tc>
                <a:tc>
                  <a:txBody>
                    <a:bodyPr/>
                    <a:lstStyle/>
                    <a:p>
                      <a:pPr algn="r"/>
                      <a:r>
                        <a:rPr lang="en-US" altLang="ja-JP" sz="1100" b="1" dirty="0">
                          <a:effectLst/>
                        </a:rPr>
                        <a:t>682.81</a:t>
                      </a:r>
                    </a:p>
                  </a:txBody>
                  <a:tcPr anchor="ctr"/>
                </a:tc>
                <a:tc>
                  <a:txBody>
                    <a:bodyPr/>
                    <a:lstStyle/>
                    <a:p>
                      <a:pPr algn="r"/>
                      <a:r>
                        <a:rPr lang="en-US" altLang="ja-JP" sz="1100" b="1" dirty="0">
                          <a:effectLst/>
                        </a:rPr>
                        <a:t>0.23</a:t>
                      </a:r>
                    </a:p>
                  </a:txBody>
                  <a:tcPr anchor="ctr"/>
                </a:tc>
                <a:extLst>
                  <a:ext uri="{0D108BD9-81ED-4DB2-BD59-A6C34878D82A}">
                    <a16:rowId xmlns:a16="http://schemas.microsoft.com/office/drawing/2014/main" val="715990455"/>
                  </a:ext>
                </a:extLst>
              </a:tr>
              <a:tr h="0">
                <a:tc>
                  <a:txBody>
                    <a:bodyPr/>
                    <a:lstStyle/>
                    <a:p>
                      <a:pPr fontAlgn="ctr"/>
                      <a:r>
                        <a:rPr lang="en-US" sz="1100" b="1" dirty="0">
                          <a:effectLst/>
                        </a:rPr>
                        <a:t>std</a:t>
                      </a:r>
                    </a:p>
                  </a:txBody>
                  <a:tcPr anchor="ctr"/>
                </a:tc>
                <a:tc>
                  <a:txBody>
                    <a:bodyPr/>
                    <a:lstStyle/>
                    <a:p>
                      <a:pPr algn="r"/>
                      <a:r>
                        <a:rPr lang="en-US" altLang="ja-JP" sz="1100" b="1" dirty="0">
                          <a:effectLst/>
                        </a:rPr>
                        <a:t>5,211.95</a:t>
                      </a:r>
                    </a:p>
                  </a:txBody>
                  <a:tcPr anchor="ctr"/>
                </a:tc>
                <a:tc>
                  <a:txBody>
                    <a:bodyPr/>
                    <a:lstStyle/>
                    <a:p>
                      <a:pPr algn="r"/>
                      <a:r>
                        <a:rPr lang="en-US" altLang="ja-JP" sz="1100" b="1" dirty="0">
                          <a:effectLst/>
                        </a:rPr>
                        <a:t>730.29</a:t>
                      </a:r>
                    </a:p>
                  </a:txBody>
                  <a:tcPr anchor="ctr"/>
                </a:tc>
                <a:tc>
                  <a:txBody>
                    <a:bodyPr/>
                    <a:lstStyle/>
                    <a:p>
                      <a:pPr algn="r"/>
                      <a:r>
                        <a:rPr lang="en-US" altLang="ja-JP" sz="1100" b="1" dirty="0">
                          <a:effectLst/>
                        </a:rPr>
                        <a:t>4.87</a:t>
                      </a:r>
                    </a:p>
                  </a:txBody>
                  <a:tcPr anchor="ctr"/>
                </a:tc>
                <a:tc>
                  <a:txBody>
                    <a:bodyPr/>
                    <a:lstStyle/>
                    <a:p>
                      <a:pPr algn="r"/>
                      <a:r>
                        <a:rPr lang="en-US" altLang="ja-JP" sz="1100" b="1" dirty="0">
                          <a:effectLst/>
                        </a:rPr>
                        <a:t>28.66</a:t>
                      </a:r>
                    </a:p>
                  </a:txBody>
                  <a:tcPr anchor="ctr"/>
                </a:tc>
                <a:tc>
                  <a:txBody>
                    <a:bodyPr/>
                    <a:lstStyle/>
                    <a:p>
                      <a:pPr algn="r"/>
                      <a:r>
                        <a:rPr lang="en-US" altLang="ja-JP" sz="1100" b="1" dirty="0">
                          <a:effectLst/>
                        </a:rPr>
                        <a:t>0.42</a:t>
                      </a:r>
                    </a:p>
                  </a:txBody>
                  <a:tcPr anchor="ctr"/>
                </a:tc>
                <a:extLst>
                  <a:ext uri="{0D108BD9-81ED-4DB2-BD59-A6C34878D82A}">
                    <a16:rowId xmlns:a16="http://schemas.microsoft.com/office/drawing/2014/main" val="2874956715"/>
                  </a:ext>
                </a:extLst>
              </a:tr>
              <a:tr h="0">
                <a:tc>
                  <a:txBody>
                    <a:bodyPr/>
                    <a:lstStyle/>
                    <a:p>
                      <a:pPr fontAlgn="ctr"/>
                      <a:r>
                        <a:rPr lang="en-US" sz="1100" b="1" dirty="0">
                          <a:effectLst/>
                        </a:rPr>
                        <a:t>min</a:t>
                      </a:r>
                    </a:p>
                  </a:txBody>
                  <a:tcPr anchor="ctr"/>
                </a:tc>
                <a:tc>
                  <a:txBody>
                    <a:bodyPr/>
                    <a:lstStyle/>
                    <a:p>
                      <a:pPr algn="r"/>
                      <a:r>
                        <a:rPr lang="en-US" altLang="ja-JP" sz="1100" b="1" dirty="0">
                          <a:effectLst/>
                        </a:rPr>
                        <a:t>0.00</a:t>
                      </a:r>
                    </a:p>
                  </a:txBody>
                  <a:tcPr anchor="ctr"/>
                </a:tc>
                <a:tc>
                  <a:txBody>
                    <a:bodyPr/>
                    <a:lstStyle/>
                    <a:p>
                      <a:pPr algn="r"/>
                      <a:r>
                        <a:rPr lang="en-US" altLang="ja-JP" sz="1100" b="1" dirty="0">
                          <a:effectLst/>
                        </a:rPr>
                        <a:t>400.97</a:t>
                      </a:r>
                    </a:p>
                  </a:txBody>
                  <a:tcPr anchor="ctr"/>
                </a:tc>
                <a:tc>
                  <a:txBody>
                    <a:bodyPr/>
                    <a:lstStyle/>
                    <a:p>
                      <a:pPr algn="r"/>
                      <a:r>
                        <a:rPr lang="en-US" altLang="ja-JP" sz="1100" b="1" dirty="0">
                          <a:effectLst/>
                        </a:rPr>
                        <a:t>5.31</a:t>
                      </a:r>
                    </a:p>
                  </a:txBody>
                  <a:tcPr anchor="ctr"/>
                </a:tc>
                <a:tc>
                  <a:txBody>
                    <a:bodyPr/>
                    <a:lstStyle/>
                    <a:p>
                      <a:pPr algn="r"/>
                      <a:r>
                        <a:rPr lang="en-US" altLang="ja-JP" sz="1100" b="1" dirty="0">
                          <a:effectLst/>
                        </a:rPr>
                        <a:t>649.31</a:t>
                      </a:r>
                    </a:p>
                  </a:txBody>
                  <a:tcPr anchor="ctr"/>
                </a:tc>
                <a:tc>
                  <a:txBody>
                    <a:bodyPr/>
                    <a:lstStyle/>
                    <a:p>
                      <a:pPr algn="r"/>
                      <a:r>
                        <a:rPr lang="en-US" altLang="ja-JP" sz="1100" b="1" dirty="0">
                          <a:effectLst/>
                        </a:rPr>
                        <a:t>0.00</a:t>
                      </a:r>
                    </a:p>
                  </a:txBody>
                  <a:tcPr anchor="ctr"/>
                </a:tc>
                <a:extLst>
                  <a:ext uri="{0D108BD9-81ED-4DB2-BD59-A6C34878D82A}">
                    <a16:rowId xmlns:a16="http://schemas.microsoft.com/office/drawing/2014/main" val="1176193099"/>
                  </a:ext>
                </a:extLst>
              </a:tr>
              <a:tr h="0">
                <a:tc>
                  <a:txBody>
                    <a:bodyPr/>
                    <a:lstStyle/>
                    <a:p>
                      <a:pPr fontAlgn="ctr"/>
                      <a:r>
                        <a:rPr lang="en-US" altLang="ja-JP" sz="1100" b="1" dirty="0">
                          <a:effectLst/>
                        </a:rPr>
                        <a:t>25%</a:t>
                      </a:r>
                    </a:p>
                  </a:txBody>
                  <a:tcPr anchor="ctr"/>
                </a:tc>
                <a:tc>
                  <a:txBody>
                    <a:bodyPr/>
                    <a:lstStyle/>
                    <a:p>
                      <a:pPr algn="r"/>
                      <a:r>
                        <a:rPr lang="en-US" altLang="ja-JP" sz="1100" b="1" dirty="0">
                          <a:effectLst/>
                        </a:rPr>
                        <a:t>5,000.00</a:t>
                      </a:r>
                    </a:p>
                  </a:txBody>
                  <a:tcPr anchor="ctr"/>
                </a:tc>
                <a:tc>
                  <a:txBody>
                    <a:bodyPr/>
                    <a:lstStyle/>
                    <a:p>
                      <a:pPr algn="r"/>
                      <a:r>
                        <a:rPr lang="en-US" altLang="ja-JP" sz="1100" b="1" dirty="0">
                          <a:effectLst/>
                        </a:rPr>
                        <a:t>1,067.69</a:t>
                      </a:r>
                    </a:p>
                  </a:txBody>
                  <a:tcPr anchor="ctr"/>
                </a:tc>
                <a:tc>
                  <a:txBody>
                    <a:bodyPr/>
                    <a:lstStyle/>
                    <a:p>
                      <a:pPr algn="r"/>
                      <a:r>
                        <a:rPr lang="en-US" altLang="ja-JP" sz="1100" b="1" dirty="0">
                          <a:effectLst/>
                        </a:rPr>
                        <a:t>10.90</a:t>
                      </a:r>
                    </a:p>
                  </a:txBody>
                  <a:tcPr anchor="ctr"/>
                </a:tc>
                <a:tc>
                  <a:txBody>
                    <a:bodyPr/>
                    <a:lstStyle/>
                    <a:p>
                      <a:pPr algn="r"/>
                      <a:r>
                        <a:rPr lang="en-US" altLang="ja-JP" sz="1100" b="1" dirty="0">
                          <a:effectLst/>
                        </a:rPr>
                        <a:t>659.02</a:t>
                      </a:r>
                    </a:p>
                  </a:txBody>
                  <a:tcPr anchor="ctr"/>
                </a:tc>
                <a:tc>
                  <a:txBody>
                    <a:bodyPr/>
                    <a:lstStyle/>
                    <a:p>
                      <a:pPr algn="r"/>
                      <a:r>
                        <a:rPr lang="en-US" altLang="ja-JP" sz="1100" b="1" dirty="0">
                          <a:effectLst/>
                        </a:rPr>
                        <a:t>0.00</a:t>
                      </a:r>
                    </a:p>
                  </a:txBody>
                  <a:tcPr anchor="ctr"/>
                </a:tc>
                <a:extLst>
                  <a:ext uri="{0D108BD9-81ED-4DB2-BD59-A6C34878D82A}">
                    <a16:rowId xmlns:a16="http://schemas.microsoft.com/office/drawing/2014/main" val="240506891"/>
                  </a:ext>
                </a:extLst>
              </a:tr>
              <a:tr h="0">
                <a:tc>
                  <a:txBody>
                    <a:bodyPr/>
                    <a:lstStyle/>
                    <a:p>
                      <a:pPr fontAlgn="ctr"/>
                      <a:r>
                        <a:rPr lang="en-US" altLang="ja-JP" sz="1100" b="1" dirty="0">
                          <a:effectLst/>
                        </a:rPr>
                        <a:t>50%</a:t>
                      </a:r>
                    </a:p>
                  </a:txBody>
                  <a:tcPr anchor="ctr"/>
                </a:tc>
                <a:tc>
                  <a:txBody>
                    <a:bodyPr/>
                    <a:lstStyle/>
                    <a:p>
                      <a:pPr algn="r"/>
                      <a:r>
                        <a:rPr lang="en-US" altLang="ja-JP" sz="1100" b="1" dirty="0">
                          <a:effectLst/>
                        </a:rPr>
                        <a:t>10,000.00</a:t>
                      </a:r>
                    </a:p>
                  </a:txBody>
                  <a:tcPr anchor="ctr"/>
                </a:tc>
                <a:tc>
                  <a:txBody>
                    <a:bodyPr/>
                    <a:lstStyle/>
                    <a:p>
                      <a:pPr algn="r"/>
                      <a:r>
                        <a:rPr lang="en-US" altLang="ja-JP" sz="1100" b="1" dirty="0">
                          <a:effectLst/>
                        </a:rPr>
                        <a:t>1,189.12</a:t>
                      </a:r>
                    </a:p>
                  </a:txBody>
                  <a:tcPr anchor="ctr"/>
                </a:tc>
                <a:tc>
                  <a:txBody>
                    <a:bodyPr/>
                    <a:lstStyle/>
                    <a:p>
                      <a:pPr algn="r"/>
                      <a:r>
                        <a:rPr lang="en-US" altLang="ja-JP" sz="1100" b="1" dirty="0">
                          <a:effectLst/>
                        </a:rPr>
                        <a:t>13.81</a:t>
                      </a:r>
                    </a:p>
                  </a:txBody>
                  <a:tcPr anchor="ctr"/>
                </a:tc>
                <a:tc>
                  <a:txBody>
                    <a:bodyPr/>
                    <a:lstStyle/>
                    <a:p>
                      <a:pPr algn="r"/>
                      <a:r>
                        <a:rPr lang="en-US" altLang="ja-JP" sz="1100" b="1" dirty="0">
                          <a:effectLst/>
                        </a:rPr>
                        <a:t>678.06</a:t>
                      </a:r>
                    </a:p>
                  </a:txBody>
                  <a:tcPr anchor="ctr"/>
                </a:tc>
                <a:tc>
                  <a:txBody>
                    <a:bodyPr/>
                    <a:lstStyle/>
                    <a:p>
                      <a:pPr algn="r"/>
                      <a:r>
                        <a:rPr lang="en-US" altLang="ja-JP" sz="1100" b="1" dirty="0">
                          <a:effectLst/>
                        </a:rPr>
                        <a:t>0.00</a:t>
                      </a:r>
                    </a:p>
                  </a:txBody>
                  <a:tcPr anchor="ctr"/>
                </a:tc>
                <a:extLst>
                  <a:ext uri="{0D108BD9-81ED-4DB2-BD59-A6C34878D82A}">
                    <a16:rowId xmlns:a16="http://schemas.microsoft.com/office/drawing/2014/main" val="1421906561"/>
                  </a:ext>
                </a:extLst>
              </a:tr>
              <a:tr h="0">
                <a:tc>
                  <a:txBody>
                    <a:bodyPr/>
                    <a:lstStyle/>
                    <a:p>
                      <a:pPr fontAlgn="ctr"/>
                      <a:r>
                        <a:rPr lang="en-US" altLang="ja-JP" sz="1100" b="1" dirty="0">
                          <a:effectLst/>
                        </a:rPr>
                        <a:t>75%</a:t>
                      </a:r>
                    </a:p>
                  </a:txBody>
                  <a:tcPr anchor="ctr"/>
                </a:tc>
                <a:tc>
                  <a:txBody>
                    <a:bodyPr/>
                    <a:lstStyle/>
                    <a:p>
                      <a:pPr algn="r"/>
                      <a:r>
                        <a:rPr lang="en-US" altLang="ja-JP" sz="1100" b="1" dirty="0">
                          <a:effectLst/>
                        </a:rPr>
                        <a:t>15,000.00</a:t>
                      </a:r>
                    </a:p>
                  </a:txBody>
                  <a:tcPr anchor="ctr"/>
                </a:tc>
                <a:tc>
                  <a:txBody>
                    <a:bodyPr/>
                    <a:lstStyle/>
                    <a:p>
                      <a:pPr algn="r"/>
                      <a:r>
                        <a:rPr lang="en-US" altLang="ja-JP" sz="1100" b="1" dirty="0">
                          <a:effectLst/>
                        </a:rPr>
                        <a:t>2,249.82</a:t>
                      </a:r>
                    </a:p>
                  </a:txBody>
                  <a:tcPr anchor="ctr"/>
                </a:tc>
                <a:tc>
                  <a:txBody>
                    <a:bodyPr/>
                    <a:lstStyle/>
                    <a:p>
                      <a:pPr algn="r"/>
                      <a:r>
                        <a:rPr lang="en-US" altLang="ja-JP" sz="1100" b="1" dirty="0">
                          <a:effectLst/>
                        </a:rPr>
                        <a:t>18.05</a:t>
                      </a:r>
                    </a:p>
                  </a:txBody>
                  <a:tcPr anchor="ctr"/>
                </a:tc>
                <a:tc>
                  <a:txBody>
                    <a:bodyPr/>
                    <a:lstStyle/>
                    <a:p>
                      <a:pPr algn="r"/>
                      <a:r>
                        <a:rPr lang="en-US" altLang="ja-JP" sz="1100" b="1" dirty="0">
                          <a:effectLst/>
                        </a:rPr>
                        <a:t>699.44</a:t>
                      </a:r>
                    </a:p>
                  </a:txBody>
                  <a:tcPr anchor="ctr"/>
                </a:tc>
                <a:tc>
                  <a:txBody>
                    <a:bodyPr/>
                    <a:lstStyle/>
                    <a:p>
                      <a:pPr algn="r"/>
                      <a:r>
                        <a:rPr lang="en-US" altLang="ja-JP" sz="1100" b="1" dirty="0">
                          <a:effectLst/>
                        </a:rPr>
                        <a:t>0.00</a:t>
                      </a:r>
                    </a:p>
                  </a:txBody>
                  <a:tcPr anchor="ctr"/>
                </a:tc>
                <a:extLst>
                  <a:ext uri="{0D108BD9-81ED-4DB2-BD59-A6C34878D82A}">
                    <a16:rowId xmlns:a16="http://schemas.microsoft.com/office/drawing/2014/main" val="3133906787"/>
                  </a:ext>
                </a:extLst>
              </a:tr>
              <a:tr h="0">
                <a:tc>
                  <a:txBody>
                    <a:bodyPr/>
                    <a:lstStyle/>
                    <a:p>
                      <a:pPr fontAlgn="ctr"/>
                      <a:r>
                        <a:rPr lang="en-US" sz="1100" b="1" dirty="0">
                          <a:effectLst/>
                        </a:rPr>
                        <a:t>max</a:t>
                      </a:r>
                    </a:p>
                  </a:txBody>
                  <a:tcPr anchor="ctr"/>
                </a:tc>
                <a:tc>
                  <a:txBody>
                    <a:bodyPr/>
                    <a:lstStyle/>
                    <a:p>
                      <a:pPr algn="r"/>
                      <a:r>
                        <a:rPr lang="en-US" altLang="ja-JP" sz="1100" b="1" dirty="0">
                          <a:effectLst/>
                        </a:rPr>
                        <a:t>20,000.00</a:t>
                      </a:r>
                    </a:p>
                  </a:txBody>
                  <a:tcPr anchor="ctr"/>
                </a:tc>
                <a:tc>
                  <a:txBody>
                    <a:bodyPr/>
                    <a:lstStyle/>
                    <a:p>
                      <a:pPr algn="r"/>
                      <a:r>
                        <a:rPr lang="en-US" altLang="ja-JP" sz="1100" b="1" dirty="0">
                          <a:effectLst/>
                        </a:rPr>
                        <a:t>3,815.25</a:t>
                      </a:r>
                    </a:p>
                  </a:txBody>
                  <a:tcPr anchor="ctr"/>
                </a:tc>
                <a:tc>
                  <a:txBody>
                    <a:bodyPr/>
                    <a:lstStyle/>
                    <a:p>
                      <a:pPr algn="r"/>
                      <a:r>
                        <a:rPr lang="en-US" altLang="ja-JP" sz="1100" b="1" dirty="0">
                          <a:effectLst/>
                        </a:rPr>
                        <a:t>27.97</a:t>
                      </a:r>
                    </a:p>
                  </a:txBody>
                  <a:tcPr anchor="ctr"/>
                </a:tc>
                <a:tc>
                  <a:txBody>
                    <a:bodyPr/>
                    <a:lstStyle/>
                    <a:p>
                      <a:pPr algn="r"/>
                      <a:r>
                        <a:rPr lang="en-US" altLang="ja-JP" sz="1100" b="1" dirty="0">
                          <a:effectLst/>
                        </a:rPr>
                        <a:t>802.76</a:t>
                      </a:r>
                    </a:p>
                  </a:txBody>
                  <a:tcPr anchor="ctr"/>
                </a:tc>
                <a:tc>
                  <a:txBody>
                    <a:bodyPr/>
                    <a:lstStyle/>
                    <a:p>
                      <a:pPr algn="r"/>
                      <a:r>
                        <a:rPr lang="en-US" altLang="ja-JP" sz="1100" b="1" dirty="0">
                          <a:effectLst/>
                        </a:rPr>
                        <a:t>1.00</a:t>
                      </a:r>
                    </a:p>
                  </a:txBody>
                  <a:tcPr anchor="ctr"/>
                </a:tc>
                <a:extLst>
                  <a:ext uri="{0D108BD9-81ED-4DB2-BD59-A6C34878D82A}">
                    <a16:rowId xmlns:a16="http://schemas.microsoft.com/office/drawing/2014/main" val="1332891417"/>
                  </a:ext>
                </a:extLst>
              </a:tr>
            </a:tbl>
          </a:graphicData>
        </a:graphic>
      </p:graphicFrame>
      <p:sp>
        <p:nvSpPr>
          <p:cNvPr id="38" name="テキスト ボックス 37">
            <a:extLst>
              <a:ext uri="{FF2B5EF4-FFF2-40B4-BE49-F238E27FC236}">
                <a16:creationId xmlns:a16="http://schemas.microsoft.com/office/drawing/2014/main" id="{34269BEF-EC51-498A-A360-EFAFE7F73FB6}"/>
              </a:ext>
            </a:extLst>
          </p:cNvPr>
          <p:cNvSpPr txBox="1"/>
          <p:nvPr/>
        </p:nvSpPr>
        <p:spPr>
          <a:xfrm>
            <a:off x="8940188" y="5232828"/>
            <a:ext cx="2304434" cy="31854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200" dirty="0"/>
              <a:t>describe</a:t>
            </a:r>
            <a:r>
              <a:rPr lang="ja-JP" altLang="en-US" sz="1200" dirty="0"/>
              <a:t>メソッドの結果</a:t>
            </a:r>
          </a:p>
        </p:txBody>
      </p:sp>
      <p:sp>
        <p:nvSpPr>
          <p:cNvPr id="3" name="吹き出し: 角を丸めた四角形 2">
            <a:extLst>
              <a:ext uri="{FF2B5EF4-FFF2-40B4-BE49-F238E27FC236}">
                <a16:creationId xmlns:a16="http://schemas.microsoft.com/office/drawing/2014/main" id="{87D1E74A-C96D-4310-93E2-142C56A5CAC6}"/>
              </a:ext>
            </a:extLst>
          </p:cNvPr>
          <p:cNvSpPr/>
          <p:nvPr/>
        </p:nvSpPr>
        <p:spPr>
          <a:xfrm>
            <a:off x="8917577" y="5183020"/>
            <a:ext cx="2304434" cy="418167"/>
          </a:xfrm>
          <a:prstGeom prst="wedgeRoundRectCallout">
            <a:avLst>
              <a:gd name="adj1" fmla="val -54937"/>
              <a:gd name="adj2" fmla="val 77610"/>
              <a:gd name="adj3" fmla="val 16667"/>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9" name="テキスト ボックス 38">
            <a:extLst>
              <a:ext uri="{FF2B5EF4-FFF2-40B4-BE49-F238E27FC236}">
                <a16:creationId xmlns:a16="http://schemas.microsoft.com/office/drawing/2014/main" id="{F9929689-3B48-4C59-97BF-15EC74F32DF8}"/>
              </a:ext>
            </a:extLst>
          </p:cNvPr>
          <p:cNvSpPr txBox="1"/>
          <p:nvPr/>
        </p:nvSpPr>
        <p:spPr>
          <a:xfrm>
            <a:off x="8962799" y="4603770"/>
            <a:ext cx="2304434" cy="31854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200" dirty="0"/>
              <a:t>head</a:t>
            </a:r>
            <a:r>
              <a:rPr lang="ja-JP" altLang="en-US" sz="1200" dirty="0"/>
              <a:t>メソッドの結果</a:t>
            </a:r>
          </a:p>
        </p:txBody>
      </p:sp>
      <p:sp>
        <p:nvSpPr>
          <p:cNvPr id="40" name="吹き出し: 角を丸めた四角形 39">
            <a:extLst>
              <a:ext uri="{FF2B5EF4-FFF2-40B4-BE49-F238E27FC236}">
                <a16:creationId xmlns:a16="http://schemas.microsoft.com/office/drawing/2014/main" id="{5499BCCF-F543-4D10-8655-10B4D3FA095E}"/>
              </a:ext>
            </a:extLst>
          </p:cNvPr>
          <p:cNvSpPr/>
          <p:nvPr/>
        </p:nvSpPr>
        <p:spPr>
          <a:xfrm>
            <a:off x="8940188" y="4553962"/>
            <a:ext cx="2304434" cy="418167"/>
          </a:xfrm>
          <a:prstGeom prst="wedgeRoundRectCallout">
            <a:avLst>
              <a:gd name="adj1" fmla="val -47001"/>
              <a:gd name="adj2" fmla="val -111903"/>
              <a:gd name="adj3" fmla="val 16667"/>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983499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F107D-C7F9-8025-BB9A-38C66539A43F}"/>
              </a:ext>
            </a:extLst>
          </p:cNvPr>
          <p:cNvSpPr>
            <a:spLocks noGrp="1"/>
          </p:cNvSpPr>
          <p:nvPr>
            <p:ph type="title"/>
          </p:nvPr>
        </p:nvSpPr>
        <p:spPr/>
        <p:txBody>
          <a:bodyPr/>
          <a:lstStyle/>
          <a:p>
            <a:r>
              <a:rPr kumimoji="1" lang="ja-JP" altLang="en-US"/>
              <a:t>自然言語処理</a:t>
            </a:r>
          </a:p>
        </p:txBody>
      </p:sp>
    </p:spTree>
    <p:extLst>
      <p:ext uri="{BB962C8B-B14F-4D97-AF65-F5344CB8AC3E}">
        <p14:creationId xmlns:p14="http://schemas.microsoft.com/office/powerpoint/2010/main" val="246936044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707B1C5F-AFCA-40F4-AD1B-95AB7FE6A8FD}"/>
              </a:ext>
            </a:extLst>
          </p:cNvPr>
          <p:cNvSpPr txBox="1"/>
          <p:nvPr/>
        </p:nvSpPr>
        <p:spPr>
          <a:xfrm>
            <a:off x="794158" y="1197583"/>
            <a:ext cx="10567043" cy="51552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marL="357188" marR="0" indent="-357188" defTabSz="914400" fontAlgn="base">
              <a:lnSpc>
                <a:spcPct val="100000"/>
              </a:lnSpc>
              <a:spcBef>
                <a:spcPct val="20000"/>
              </a:spcBef>
              <a:spcAft>
                <a:spcPct val="0"/>
              </a:spcAft>
              <a:buClr>
                <a:schemeClr val="tx1"/>
              </a:buClr>
              <a:buSzTx/>
              <a:buFont typeface="Wingdings" panose="05000000000000000000" pitchFamily="2" charset="2"/>
              <a:buChar char="n"/>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288000" marR="0" lvl="1" indent="-288000" fontAlgn="base">
              <a:lnSpc>
                <a:spcPct val="110000"/>
              </a:lnSpc>
              <a:spcBef>
                <a:spcPts val="0"/>
              </a:spcBef>
              <a:spcAft>
                <a:spcPts val="600"/>
              </a:spcAft>
              <a:buClr>
                <a:schemeClr val="accent1"/>
              </a:buClr>
              <a:buSzTx/>
              <a:buFont typeface="Wingdings" panose="05000000000000000000" pitchFamily="2" charset="2"/>
              <a:buChar char="l"/>
              <a:tabLst/>
              <a:defRPr kumimoji="1" sz="1700" b="1" baseline="0">
                <a:solidFill>
                  <a:schemeClr val="tx1">
                    <a:lumMod val="75000"/>
                    <a:lumOff val="25000"/>
                  </a:schemeClr>
                </a:solidFill>
                <a:latin typeface="+mj-ea"/>
                <a:ea typeface="+mj-ea"/>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marL="342900" lvl="1" indent="-342900">
              <a:spcAft>
                <a:spcPts val="300"/>
              </a:spcAft>
              <a:buClr>
                <a:srgbClr val="F36C37"/>
              </a:buClr>
              <a:buFont typeface="+mj-lt"/>
              <a:buAutoNum type="arabicPeriod"/>
            </a:pPr>
            <a:r>
              <a:rPr lang="ja-JP" altLang="en-US" dirty="0"/>
              <a:t>説明変数と目的変数はそれぞれどの列にしますか？</a:t>
            </a:r>
            <a:br>
              <a:rPr lang="en-US" altLang="ja-JP" dirty="0"/>
            </a:br>
            <a:br>
              <a:rPr lang="en-US" altLang="ja-JP" sz="2400" dirty="0"/>
            </a:br>
            <a:endParaRPr lang="ja-JP" altLang="en-US" dirty="0"/>
          </a:p>
          <a:p>
            <a:pPr marL="342900" lvl="1" indent="-342900">
              <a:spcAft>
                <a:spcPts val="300"/>
              </a:spcAft>
              <a:buClr>
                <a:srgbClr val="F36C37"/>
              </a:buClr>
              <a:buFont typeface="+mj-lt"/>
              <a:buAutoNum type="arabicPeriod"/>
            </a:pPr>
            <a:r>
              <a:rPr lang="ja-JP" altLang="en-US" dirty="0"/>
              <a:t>学習前に必要な前処理はありますか？どのような前処理が必要ですか？</a:t>
            </a:r>
            <a:br>
              <a:rPr lang="en-US" altLang="ja-JP" dirty="0"/>
            </a:br>
            <a:br>
              <a:rPr lang="en-US" altLang="ja-JP" sz="2400" dirty="0"/>
            </a:br>
            <a:endParaRPr lang="ja-JP" altLang="en-US" dirty="0"/>
          </a:p>
          <a:p>
            <a:pPr marL="342900" lvl="1" indent="-342900">
              <a:spcAft>
                <a:spcPts val="300"/>
              </a:spcAft>
              <a:buClr>
                <a:srgbClr val="F36C37"/>
              </a:buClr>
              <a:buFont typeface="+mj-lt"/>
              <a:buAutoNum type="arabicPeriod"/>
            </a:pPr>
            <a:r>
              <a:rPr lang="ja-JP" altLang="en-US" dirty="0"/>
              <a:t>使用するモデルは何にしますか（まず最初に試してみようと思うモデル）？</a:t>
            </a:r>
            <a:br>
              <a:rPr lang="en-US" altLang="ja-JP" dirty="0"/>
            </a:br>
            <a:br>
              <a:rPr lang="en-US" altLang="ja-JP" sz="2400" dirty="0"/>
            </a:br>
            <a:endParaRPr lang="ja-JP" altLang="en-US" dirty="0"/>
          </a:p>
          <a:p>
            <a:pPr marL="342900" lvl="1" indent="-342900">
              <a:spcAft>
                <a:spcPts val="300"/>
              </a:spcAft>
              <a:buClr>
                <a:srgbClr val="F36C37"/>
              </a:buClr>
              <a:buFont typeface="+mj-lt"/>
              <a:buAutoNum type="arabicPeriod"/>
            </a:pPr>
            <a:r>
              <a:rPr lang="ja-JP" altLang="en-US" dirty="0"/>
              <a:t>学習後に確認する評価指標として、大事だと思うものを上げてください。</a:t>
            </a:r>
            <a:br>
              <a:rPr lang="en-US" altLang="ja-JP" dirty="0"/>
            </a:br>
            <a:br>
              <a:rPr lang="en-US" altLang="ja-JP" sz="2400" dirty="0"/>
            </a:br>
            <a:endParaRPr lang="en-US" altLang="ja-JP" dirty="0"/>
          </a:p>
          <a:p>
            <a:pPr marL="342900" lvl="1" indent="-342900">
              <a:spcAft>
                <a:spcPts val="300"/>
              </a:spcAft>
              <a:buClr>
                <a:srgbClr val="F36C37"/>
              </a:buClr>
              <a:buFont typeface="+mj-lt"/>
              <a:buAutoNum type="arabicPeriod"/>
            </a:pPr>
            <a:r>
              <a:rPr lang="ja-JP" altLang="en-US" dirty="0"/>
              <a:t>十分な精度が得られなかった場合に、どのようなことを試して精度を向上させますか？</a:t>
            </a:r>
            <a:br>
              <a:rPr lang="en-US" altLang="ja-JP" dirty="0"/>
            </a:br>
            <a:br>
              <a:rPr lang="en-US" altLang="ja-JP" sz="2400" dirty="0"/>
            </a:br>
            <a:endParaRPr lang="en-US" altLang="ja-JP" dirty="0"/>
          </a:p>
        </p:txBody>
      </p:sp>
      <p:sp>
        <p:nvSpPr>
          <p:cNvPr id="2" name="タイトル 1">
            <a:extLst>
              <a:ext uri="{FF2B5EF4-FFF2-40B4-BE49-F238E27FC236}">
                <a16:creationId xmlns:a16="http://schemas.microsoft.com/office/drawing/2014/main" id="{6B5FAC2C-DC35-4A29-9D78-A3E46DCC7185}"/>
              </a:ext>
            </a:extLst>
          </p:cNvPr>
          <p:cNvSpPr>
            <a:spLocks noGrp="1"/>
          </p:cNvSpPr>
          <p:nvPr>
            <p:ph type="title"/>
          </p:nvPr>
        </p:nvSpPr>
        <p:spPr>
          <a:xfrm>
            <a:off x="498066" y="348151"/>
            <a:ext cx="11455423" cy="482600"/>
          </a:xfrm>
        </p:spPr>
        <p:txBody>
          <a:bodyPr/>
          <a:lstStyle/>
          <a:p>
            <a:r>
              <a:rPr lang="en-US" altLang="ja-JP" dirty="0"/>
              <a:t>6-7-5.</a:t>
            </a:r>
            <a:r>
              <a:rPr kumimoji="1" lang="ja-JP" altLang="en-US" dirty="0"/>
              <a:t>ワークシート</a:t>
            </a:r>
          </a:p>
        </p:txBody>
      </p:sp>
      <p:sp>
        <p:nvSpPr>
          <p:cNvPr id="5" name="スライド番号プレースホルダー 4">
            <a:extLst>
              <a:ext uri="{FF2B5EF4-FFF2-40B4-BE49-F238E27FC236}">
                <a16:creationId xmlns:a16="http://schemas.microsoft.com/office/drawing/2014/main" id="{7F2958A7-7FB0-40F8-8AF1-D2CF2447E4C9}"/>
              </a:ext>
            </a:extLst>
          </p:cNvPr>
          <p:cNvSpPr>
            <a:spLocks noGrp="1"/>
          </p:cNvSpPr>
          <p:nvPr>
            <p:ph type="sldNum" sz="quarter" idx="10"/>
          </p:nvPr>
        </p:nvSpPr>
        <p:spPr/>
        <p:txBody>
          <a:bodyPr/>
          <a:lstStyle/>
          <a:p>
            <a:fld id="{5D750650-B10A-47BF-93C2-E1678438B37A}" type="slidenum">
              <a:rPr kumimoji="1" lang="ja-JP" altLang="en-US" smtClean="0"/>
              <a:pPr/>
              <a:t>280</a:t>
            </a:fld>
            <a:endParaRPr kumimoji="1" lang="ja-JP" altLang="en-US" dirty="0"/>
          </a:p>
        </p:txBody>
      </p:sp>
      <p:sp>
        <p:nvSpPr>
          <p:cNvPr id="4" name="四角形: 角を丸くする 3">
            <a:extLst>
              <a:ext uri="{FF2B5EF4-FFF2-40B4-BE49-F238E27FC236}">
                <a16:creationId xmlns:a16="http://schemas.microsoft.com/office/drawing/2014/main" id="{870961A6-4143-4C39-8AAE-8C67960CB563}"/>
              </a:ext>
            </a:extLst>
          </p:cNvPr>
          <p:cNvSpPr/>
          <p:nvPr/>
        </p:nvSpPr>
        <p:spPr>
          <a:xfrm>
            <a:off x="1062947" y="1596207"/>
            <a:ext cx="10344131" cy="668021"/>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endParaRPr kumimoji="1" lang="ja-JP" altLang="en-US" dirty="0">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A442BE2D-59D2-40FD-8474-713D24CA1FEE}"/>
              </a:ext>
            </a:extLst>
          </p:cNvPr>
          <p:cNvSpPr txBox="1">
            <a:spLocks/>
          </p:cNvSpPr>
          <p:nvPr/>
        </p:nvSpPr>
        <p:spPr bwMode="auto">
          <a:xfrm>
            <a:off x="654652" y="917138"/>
            <a:ext cx="10882695" cy="280445"/>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spcBef>
                <a:spcPts val="0"/>
              </a:spcBef>
              <a:spcAft>
                <a:spcPts val="0"/>
              </a:spcAft>
              <a:buClr>
                <a:srgbClr val="F36C37"/>
              </a:buClr>
              <a:buFont typeface="Wingdings" panose="05000000000000000000" pitchFamily="2" charset="2"/>
              <a:buChar char="u"/>
            </a:pPr>
            <a:r>
              <a:rPr lang="ja-JP" altLang="en-US" sz="1800" b="1" dirty="0">
                <a:solidFill>
                  <a:srgbClr val="F36C37"/>
                </a:solidFill>
              </a:rPr>
              <a:t>記入欄にどのように機械学習開発を進めるか記入しましょう。理由も簡単に記入してください。</a:t>
            </a:r>
          </a:p>
        </p:txBody>
      </p:sp>
      <p:cxnSp>
        <p:nvCxnSpPr>
          <p:cNvPr id="7" name="直線コネクタ 6">
            <a:extLst>
              <a:ext uri="{FF2B5EF4-FFF2-40B4-BE49-F238E27FC236}">
                <a16:creationId xmlns:a16="http://schemas.microsoft.com/office/drawing/2014/main" id="{84D5BAD2-6D5B-42BE-90C1-65A25167A52B}"/>
              </a:ext>
            </a:extLst>
          </p:cNvPr>
          <p:cNvCxnSpPr>
            <a:cxnSpLocks/>
          </p:cNvCxnSpPr>
          <p:nvPr/>
        </p:nvCxnSpPr>
        <p:spPr>
          <a:xfrm>
            <a:off x="748604" y="1220558"/>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94A68AF-2A67-4E5E-9FA7-B5098CB71F2F}"/>
              </a:ext>
            </a:extLst>
          </p:cNvPr>
          <p:cNvSpPr txBox="1"/>
          <p:nvPr/>
        </p:nvSpPr>
        <p:spPr>
          <a:xfrm>
            <a:off x="1127512" y="1639203"/>
            <a:ext cx="779665" cy="238764"/>
          </a:xfrm>
          <a:prstGeom prst="roundRect">
            <a:avLst/>
          </a:prstGeom>
          <a:solidFill>
            <a:srgbClr val="494949"/>
          </a:solidFill>
        </p:spPr>
        <p:txBody>
          <a:bodyPr wrap="square" tIns="72000" anchor="ctr">
            <a:noAutofit/>
          </a:bodyPr>
          <a:lstStyle/>
          <a:p>
            <a:pPr algn="ctr"/>
            <a:r>
              <a:rPr kumimoji="1" lang="ja-JP" altLang="en-US" sz="1200" b="1" spc="300" dirty="0">
                <a:solidFill>
                  <a:schemeClr val="bg1"/>
                </a:solidFill>
                <a:latin typeface="メイリオ" panose="020B0604030504040204" pitchFamily="50" charset="-128"/>
                <a:ea typeface="メイリオ" panose="020B0604030504040204" pitchFamily="50" charset="-128"/>
              </a:rPr>
              <a:t>記入欄</a:t>
            </a:r>
          </a:p>
        </p:txBody>
      </p:sp>
      <p:sp>
        <p:nvSpPr>
          <p:cNvPr id="10" name="四角形: 角を丸くする 9">
            <a:extLst>
              <a:ext uri="{FF2B5EF4-FFF2-40B4-BE49-F238E27FC236}">
                <a16:creationId xmlns:a16="http://schemas.microsoft.com/office/drawing/2014/main" id="{B3179C87-EE30-453C-A047-0E52F0CED5A4}"/>
              </a:ext>
            </a:extLst>
          </p:cNvPr>
          <p:cNvSpPr/>
          <p:nvPr/>
        </p:nvSpPr>
        <p:spPr>
          <a:xfrm>
            <a:off x="1062946" y="2573930"/>
            <a:ext cx="10344131" cy="668021"/>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endParaRPr kumimoji="1" lang="ja-JP" altLang="en-US" dirty="0">
              <a:latin typeface="メイリオ" panose="020B0604030504040204" pitchFamily="50" charset="-128"/>
              <a:ea typeface="メイリオ" panose="020B0604030504040204" pitchFamily="50" charset="-128"/>
            </a:endParaRPr>
          </a:p>
        </p:txBody>
      </p:sp>
      <p:sp>
        <p:nvSpPr>
          <p:cNvPr id="12" name="四角形: 角を丸くする 11">
            <a:extLst>
              <a:ext uri="{FF2B5EF4-FFF2-40B4-BE49-F238E27FC236}">
                <a16:creationId xmlns:a16="http://schemas.microsoft.com/office/drawing/2014/main" id="{2D31763F-8F4E-4A37-8D30-4436BF35E414}"/>
              </a:ext>
            </a:extLst>
          </p:cNvPr>
          <p:cNvSpPr/>
          <p:nvPr/>
        </p:nvSpPr>
        <p:spPr>
          <a:xfrm>
            <a:off x="1053711" y="3591313"/>
            <a:ext cx="10344131" cy="668021"/>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endParaRPr kumimoji="1" lang="ja-JP" altLang="en-US" dirty="0">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D72EF1B7-19F2-4B99-B6DD-EB12C87314DA}"/>
              </a:ext>
            </a:extLst>
          </p:cNvPr>
          <p:cNvSpPr/>
          <p:nvPr/>
        </p:nvSpPr>
        <p:spPr>
          <a:xfrm>
            <a:off x="1062946" y="4595323"/>
            <a:ext cx="10344131" cy="666470"/>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endParaRPr kumimoji="1" lang="ja-JP" altLang="en-US" dirty="0">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ECBA2105-E16B-477F-8A80-5F80FD7DA573}"/>
              </a:ext>
            </a:extLst>
          </p:cNvPr>
          <p:cNvSpPr/>
          <p:nvPr/>
        </p:nvSpPr>
        <p:spPr>
          <a:xfrm>
            <a:off x="1062946" y="5602007"/>
            <a:ext cx="10344131" cy="666470"/>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6327980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600" spc="150" dirty="0">
                <a:solidFill>
                  <a:srgbClr val="F36C37"/>
                </a:solidFill>
              </a:rPr>
              <a:t>6</a:t>
            </a:r>
            <a:r>
              <a:rPr lang="ja-JP" altLang="en-US" sz="3200" spc="150" dirty="0">
                <a:solidFill>
                  <a:srgbClr val="F36C37"/>
                </a:solidFill>
              </a:rPr>
              <a:t>章　ディープラーニング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281</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2148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1600" b="1" spc="300" dirty="0">
                <a:solidFill>
                  <a:srgbClr val="BFBFBF"/>
                </a:solidFill>
              </a:rPr>
              <a:t>6-1.</a:t>
            </a:r>
            <a:r>
              <a:rPr kumimoji="1" lang="ja-JP" altLang="en-US" sz="1600" b="1" spc="300" dirty="0">
                <a:solidFill>
                  <a:srgbClr val="BFBFBF"/>
                </a:solidFill>
              </a:rPr>
              <a:t>ディープラーニングの基礎</a:t>
            </a:r>
            <a:endParaRPr kumimoji="1" lang="en-US" altLang="ja-JP" sz="1600" b="1" spc="300" dirty="0">
              <a:solidFill>
                <a:srgbClr val="BFBFBF"/>
              </a:solidFill>
            </a:endParaRPr>
          </a:p>
          <a:p>
            <a:pPr algn="l">
              <a:lnSpc>
                <a:spcPct val="150000"/>
              </a:lnSpc>
            </a:pPr>
            <a:r>
              <a:rPr lang="en-US" altLang="ja-JP" sz="1600" b="1" spc="300" dirty="0">
                <a:solidFill>
                  <a:srgbClr val="BFBFBF"/>
                </a:solidFill>
              </a:rPr>
              <a:t>6-2.TensorFlow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p>
          <a:p>
            <a:pPr algn="l">
              <a:lnSpc>
                <a:spcPct val="150000"/>
              </a:lnSpc>
            </a:pPr>
            <a:r>
              <a:rPr lang="en-US" altLang="ja-JP" sz="1600" b="1" spc="300" dirty="0">
                <a:solidFill>
                  <a:srgbClr val="BFBFBF"/>
                </a:solidFill>
              </a:rPr>
              <a:t>6-3.TensorFlow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によるディープラーニングの実装</a:t>
            </a:r>
            <a:endParaRPr lang="en-US" altLang="ja-JP" sz="1600" b="1" spc="300" dirty="0">
              <a:solidFill>
                <a:srgbClr val="BFBFBF"/>
              </a:solidFill>
            </a:endParaRPr>
          </a:p>
          <a:p>
            <a:pPr algn="l">
              <a:lnSpc>
                <a:spcPct val="150000"/>
              </a:lnSpc>
            </a:pPr>
            <a:r>
              <a:rPr lang="en-US" altLang="ja-JP" sz="1600" b="1" spc="300" dirty="0">
                <a:solidFill>
                  <a:srgbClr val="BFBFBF"/>
                </a:solidFill>
              </a:rPr>
              <a:t>6-4.</a:t>
            </a:r>
            <a:r>
              <a:rPr lang="ja-JP" altLang="en-US" sz="1600" b="1" spc="300" dirty="0">
                <a:solidFill>
                  <a:srgbClr val="BFBFBF"/>
                </a:solidFill>
              </a:rPr>
              <a:t>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6-5.TensorFlow</a:t>
            </a:r>
            <a:r>
              <a:rPr lang="ja-JP" altLang="en-US" sz="1600" b="1" spc="300" dirty="0">
                <a:solidFill>
                  <a:srgbClr val="BFBFBF"/>
                </a:solidFill>
              </a:rPr>
              <a:t> </a:t>
            </a:r>
            <a:r>
              <a:rPr lang="en-US" altLang="ja-JP" sz="1600" b="1" spc="300" dirty="0">
                <a:solidFill>
                  <a:srgbClr val="BFBFBF"/>
                </a:solidFill>
              </a:rPr>
              <a:t>/</a:t>
            </a:r>
            <a:r>
              <a:rPr lang="ja-JP" altLang="en-US" sz="1600" b="1" spc="300" dirty="0">
                <a:solidFill>
                  <a:srgbClr val="BFBFBF"/>
                </a:solidFill>
              </a:rPr>
              <a:t> </a:t>
            </a:r>
            <a:r>
              <a:rPr lang="en-US" altLang="ja-JP" sz="1600" b="1" spc="300" dirty="0">
                <a:solidFill>
                  <a:srgbClr val="BFBFBF"/>
                </a:solidFill>
              </a:rPr>
              <a:t>Keras</a:t>
            </a:r>
            <a:r>
              <a:rPr lang="ja-JP" altLang="en-US" sz="1600" b="1" spc="300" dirty="0">
                <a:solidFill>
                  <a:srgbClr val="BFBFBF"/>
                </a:solidFill>
              </a:rPr>
              <a:t>によるディープラーニングモデルの改良</a:t>
            </a:r>
            <a:endParaRPr lang="en-US" altLang="ja-JP" sz="1600" b="1" spc="300" dirty="0">
              <a:solidFill>
                <a:srgbClr val="BFBFBF"/>
              </a:solidFill>
            </a:endParaRPr>
          </a:p>
          <a:p>
            <a:pPr algn="l">
              <a:lnSpc>
                <a:spcPct val="150000"/>
              </a:lnSpc>
            </a:pPr>
            <a:r>
              <a:rPr lang="en-US" altLang="ja-JP" sz="1600" b="1" spc="300" dirty="0">
                <a:solidFill>
                  <a:srgbClr val="BFBFBF"/>
                </a:solidFill>
              </a:rPr>
              <a:t>6-6.</a:t>
            </a:r>
            <a:r>
              <a:rPr lang="ja-JP" altLang="en-US" sz="1600" b="1" spc="300" dirty="0">
                <a:solidFill>
                  <a:srgbClr val="BFBFBF"/>
                </a:solidFill>
              </a:rPr>
              <a:t>演習：</a:t>
            </a:r>
            <a:r>
              <a:rPr lang="en-US" altLang="ja-JP" sz="1600" b="1" spc="300" dirty="0">
                <a:solidFill>
                  <a:srgbClr val="BFBFBF"/>
                </a:solidFill>
              </a:rPr>
              <a:t>TensorFlow /</a:t>
            </a:r>
            <a:r>
              <a:rPr lang="en-US" altLang="ja-JP" sz="1600" b="1" spc="300" dirty="0" err="1">
                <a:solidFill>
                  <a:srgbClr val="BFBFBF"/>
                </a:solidFill>
              </a:rPr>
              <a:t>Keras</a:t>
            </a:r>
            <a:endParaRPr lang="en-US" altLang="ja-JP" sz="1600" b="1" spc="300" dirty="0">
              <a:solidFill>
                <a:srgbClr val="BFBFBF"/>
              </a:solidFill>
            </a:endParaRPr>
          </a:p>
          <a:p>
            <a:pPr algn="l">
              <a:lnSpc>
                <a:spcPct val="150000"/>
              </a:lnSpc>
            </a:pPr>
            <a:r>
              <a:rPr lang="en-US" altLang="ja-JP" sz="1600" b="1" spc="300" dirty="0">
                <a:solidFill>
                  <a:srgbClr val="BFBFBF"/>
                </a:solidFill>
              </a:rPr>
              <a:t>6-7.</a:t>
            </a:r>
            <a:r>
              <a:rPr lang="ja-JP" altLang="en-US" sz="1600" b="1" spc="300" dirty="0">
                <a:solidFill>
                  <a:srgbClr val="BFBFBF"/>
                </a:solidFill>
              </a:rPr>
              <a:t>ワーク：構造化データへの機械学習の適用</a:t>
            </a:r>
            <a:endParaRPr lang="en-US" altLang="ja-JP" sz="1600" b="1" spc="300" dirty="0">
              <a:solidFill>
                <a:srgbClr val="BFBFBF"/>
              </a:solidFill>
            </a:endParaRPr>
          </a:p>
          <a:p>
            <a:pPr algn="l">
              <a:lnSpc>
                <a:spcPct val="150000"/>
              </a:lnSpc>
            </a:pPr>
            <a:r>
              <a:rPr lang="en-US" altLang="ja-JP" sz="1600" b="1" spc="300" dirty="0">
                <a:solidFill>
                  <a:srgbClr val="494949"/>
                </a:solidFill>
              </a:rPr>
              <a:t>6-8.</a:t>
            </a:r>
            <a:r>
              <a:rPr lang="ja-JP" altLang="en-US" sz="1600" b="1" spc="300" dirty="0">
                <a:solidFill>
                  <a:srgbClr val="494949"/>
                </a:solidFill>
              </a:rPr>
              <a:t>構造化データへの機械学習の活用例</a:t>
            </a:r>
            <a:endParaRPr lang="en-US" altLang="ja-JP" sz="1600" b="1" spc="300" dirty="0">
              <a:solidFill>
                <a:srgbClr val="494949"/>
              </a:solidFill>
            </a:endParaRPr>
          </a:p>
        </p:txBody>
      </p:sp>
    </p:spTree>
    <p:extLst>
      <p:ext uri="{BB962C8B-B14F-4D97-AF65-F5344CB8AC3E}">
        <p14:creationId xmlns:p14="http://schemas.microsoft.com/office/powerpoint/2010/main" val="344797562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3D3EB8E5-74B1-4D2E-AEEF-E2DA76C731E1}"/>
              </a:ext>
            </a:extLst>
          </p:cNvPr>
          <p:cNvSpPr/>
          <p:nvPr/>
        </p:nvSpPr>
        <p:spPr>
          <a:xfrm>
            <a:off x="766763" y="1354690"/>
            <a:ext cx="10599737" cy="5056868"/>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731837" y="1420086"/>
            <a:ext cx="10386245" cy="1103939"/>
          </a:xfrm>
          <a:prstGeom prst="rect">
            <a:avLst/>
          </a:prstGeom>
        </p:spPr>
        <p:txBody>
          <a:bodyPr vert="horz" wrap="squar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クレジットスコアリング</a:t>
            </a:r>
            <a:br>
              <a:rPr lang="en-US" altLang="ja-JP" sz="1800" dirty="0"/>
            </a:br>
            <a:br>
              <a:rPr lang="en-US" altLang="ja-JP" sz="800" dirty="0"/>
            </a:br>
            <a:r>
              <a:rPr lang="ja-JP" altLang="en-US" sz="1600" dirty="0"/>
              <a:t>　金融業界での代表的な事例として、債務不履行などを予測する、クレジットスコアリングがあります。融資部門、審査部門はもちろんのこと、個人向けのスコアリングサービスを</a:t>
            </a:r>
            <a:r>
              <a:rPr lang="en-US" altLang="ja-JP" sz="1600" dirty="0"/>
              <a:t>FinTech</a:t>
            </a:r>
            <a:r>
              <a:rPr lang="ja-JP" altLang="en-US" sz="1600" dirty="0"/>
              <a:t>企業が活用している事例もあります。</a:t>
            </a:r>
            <a:r>
              <a:rPr lang="en-US" altLang="ja-JP" sz="1600" dirty="0"/>
              <a:t>Kaggle</a:t>
            </a:r>
            <a:r>
              <a:rPr lang="ja-JP" altLang="en-US" sz="1600" dirty="0"/>
              <a:t>などのデータコンペでもおなじみのお題です。</a:t>
            </a:r>
            <a:br>
              <a:rPr lang="en-US" altLang="ja-JP" sz="1600" dirty="0"/>
            </a:br>
            <a:endParaRPr lang="en-US" altLang="ja-JP" sz="800" dirty="0"/>
          </a:p>
          <a:p>
            <a:pPr>
              <a:buClr>
                <a:srgbClr val="F36C37"/>
              </a:buClr>
              <a:buFont typeface="Wingdings" panose="05000000000000000000" pitchFamily="2" charset="2"/>
              <a:buChar char="l"/>
            </a:pPr>
            <a:r>
              <a:rPr lang="en-US" altLang="ja-JP" sz="1800" dirty="0"/>
              <a:t>LTV(Life</a:t>
            </a:r>
            <a:r>
              <a:rPr lang="ja-JP" altLang="en-US" sz="1800" dirty="0"/>
              <a:t> </a:t>
            </a:r>
            <a:r>
              <a:rPr lang="en-US" altLang="ja-JP" sz="1800" dirty="0"/>
              <a:t>Time</a:t>
            </a:r>
            <a:r>
              <a:rPr lang="ja-JP" altLang="en-US" sz="1800" dirty="0"/>
              <a:t> </a:t>
            </a:r>
            <a:r>
              <a:rPr lang="en-US" altLang="ja-JP" sz="1800" dirty="0"/>
              <a:t>Value</a:t>
            </a:r>
            <a:r>
              <a:rPr lang="ja-JP" altLang="en-US" sz="1800" dirty="0"/>
              <a:t>：顧客生涯価値</a:t>
            </a:r>
            <a:r>
              <a:rPr lang="en-US" altLang="ja-JP" sz="1800" dirty="0"/>
              <a:t>)</a:t>
            </a:r>
            <a:r>
              <a:rPr lang="ja-JP" altLang="en-US" sz="1800" dirty="0"/>
              <a:t>の予測</a:t>
            </a:r>
            <a:br>
              <a:rPr lang="en-US" altLang="ja-JP" sz="1800" dirty="0"/>
            </a:br>
            <a:br>
              <a:rPr lang="en-US" altLang="ja-JP" sz="900" dirty="0"/>
            </a:br>
            <a:r>
              <a:rPr lang="ja-JP" altLang="en-US" sz="1600" dirty="0"/>
              <a:t>　</a:t>
            </a:r>
            <a:r>
              <a:rPr lang="en-US" altLang="ja-JP" sz="1600" dirty="0"/>
              <a:t>E</a:t>
            </a:r>
            <a:r>
              <a:rPr lang="ja-JP" altLang="en-US" sz="1600" dirty="0"/>
              <a:t>コマースサイトなどで、顧客がその後生み出してくれる収益などを予測する</a:t>
            </a:r>
            <a:r>
              <a:rPr lang="en-US" altLang="ja-JP" sz="1600" dirty="0"/>
              <a:t>LTV</a:t>
            </a:r>
            <a:r>
              <a:rPr lang="ja-JP" altLang="en-US" sz="1600" dirty="0"/>
              <a:t>も代表的な機械学習の活用事例です。</a:t>
            </a:r>
            <a:r>
              <a:rPr lang="en-US" altLang="ja-JP" sz="1600" dirty="0"/>
              <a:t>E</a:t>
            </a:r>
            <a:r>
              <a:rPr lang="ja-JP" altLang="en-US" sz="1600" dirty="0"/>
              <a:t>コマースサイトのログなどから</a:t>
            </a:r>
            <a:r>
              <a:rPr lang="en-US" altLang="ja-JP" sz="1600" dirty="0"/>
              <a:t>Recency(</a:t>
            </a:r>
            <a:r>
              <a:rPr lang="ja-JP" altLang="en-US" sz="1600" dirty="0"/>
              <a:t>直近の購買からの経過日数</a:t>
            </a:r>
            <a:r>
              <a:rPr lang="en-US" altLang="ja-JP" sz="1600" dirty="0"/>
              <a:t>)</a:t>
            </a:r>
            <a:r>
              <a:rPr lang="ja-JP" altLang="en-US" sz="1600" dirty="0"/>
              <a:t>、</a:t>
            </a:r>
            <a:r>
              <a:rPr lang="en-US" altLang="ja-JP" sz="1600" dirty="0"/>
              <a:t>Frequency(</a:t>
            </a:r>
            <a:r>
              <a:rPr lang="ja-JP" altLang="en-US" sz="1600" dirty="0"/>
              <a:t>購買の回数</a:t>
            </a:r>
            <a:r>
              <a:rPr lang="en-US" altLang="ja-JP" sz="1600" dirty="0"/>
              <a:t>)</a:t>
            </a:r>
            <a:r>
              <a:rPr lang="ja-JP" altLang="en-US" sz="1600" dirty="0"/>
              <a:t>、</a:t>
            </a:r>
            <a:r>
              <a:rPr lang="en-US" altLang="ja-JP" sz="1600" dirty="0"/>
              <a:t>Monetary(</a:t>
            </a:r>
            <a:r>
              <a:rPr lang="ja-JP" altLang="en-US" sz="1600" dirty="0"/>
              <a:t>購買金額</a:t>
            </a:r>
            <a:r>
              <a:rPr lang="en-US" altLang="ja-JP" sz="1600" dirty="0"/>
              <a:t>)</a:t>
            </a:r>
            <a:r>
              <a:rPr lang="ja-JP" altLang="en-US" sz="1600" dirty="0"/>
              <a:t>などの、ユーザーの行動データを抽出し、その顧客が再度サイトで買い物をするかや、その後どれだけ購入してくれるかを予測することで、優良顧客を見抜いたり、離脱を防ぐ策を講じたりします。</a:t>
            </a:r>
            <a:br>
              <a:rPr lang="en-US" altLang="ja-JP" sz="1600" dirty="0"/>
            </a:br>
            <a:endParaRPr lang="en-US" altLang="ja-JP" sz="700" dirty="0"/>
          </a:p>
          <a:p>
            <a:pPr>
              <a:buClr>
                <a:srgbClr val="F36C37"/>
              </a:buClr>
              <a:buFont typeface="Wingdings" panose="05000000000000000000" pitchFamily="2" charset="2"/>
              <a:buChar char="l"/>
            </a:pPr>
            <a:r>
              <a:rPr lang="ja-JP" altLang="en-US" sz="1800" dirty="0"/>
              <a:t>価格査定</a:t>
            </a:r>
            <a:br>
              <a:rPr lang="en-US" altLang="ja-JP" sz="1800" dirty="0"/>
            </a:br>
            <a:br>
              <a:rPr lang="en-US" altLang="ja-JP" sz="700" dirty="0"/>
            </a:br>
            <a:r>
              <a:rPr lang="ja-JP" altLang="en-US" sz="1600" dirty="0"/>
              <a:t>　不動産、中古車、中古品などの価格の査定を</a:t>
            </a:r>
            <a:r>
              <a:rPr lang="en-US" altLang="ja-JP" sz="1600" dirty="0"/>
              <a:t>AI</a:t>
            </a:r>
            <a:r>
              <a:rPr lang="ja-JP" altLang="en-US" sz="1600" dirty="0"/>
              <a:t>が代行します。</a:t>
            </a:r>
            <a:br>
              <a:rPr lang="en-US" altLang="ja-JP" sz="1600" dirty="0"/>
            </a:br>
            <a:r>
              <a:rPr lang="ja-JP" altLang="en-US" sz="1600" dirty="0"/>
              <a:t>人手不足を解消し、ユーザーへも素早く結果を返すことができるようになります。</a:t>
            </a:r>
            <a:br>
              <a:rPr lang="en-US" altLang="ja-JP" sz="1800" dirty="0"/>
            </a:br>
            <a:endParaRPr lang="en-US" altLang="ja-JP" sz="700" dirty="0"/>
          </a:p>
          <a:p>
            <a:pPr>
              <a:buClr>
                <a:srgbClr val="F36C37"/>
              </a:buClr>
              <a:buFont typeface="Wingdings" panose="05000000000000000000" pitchFamily="2" charset="2"/>
              <a:buChar char="l"/>
            </a:pPr>
            <a:r>
              <a:rPr lang="ja-JP" altLang="en-US" sz="1800" dirty="0"/>
              <a:t>その他、異常検知・不正検知 など</a:t>
            </a:r>
            <a:endParaRPr lang="en-US" altLang="ja-JP" sz="1800" dirty="0"/>
          </a:p>
          <a:p>
            <a:pPr>
              <a:buClr>
                <a:srgbClr val="F36C37"/>
              </a:buClr>
              <a:buFont typeface="Wingdings" panose="05000000000000000000" pitchFamily="2" charset="2"/>
              <a:buChar char="l"/>
            </a:pPr>
            <a:endParaRPr lang="en-US" altLang="ja-JP"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6-8-1.</a:t>
            </a:r>
            <a:r>
              <a:rPr lang="ja-JP" altLang="en-US" dirty="0"/>
              <a:t>構造化データへの機械学習の活用例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282</a:t>
            </a:fld>
            <a:endParaRPr kumimoji="1" lang="ja-JP" altLang="en-US"/>
          </a:p>
        </p:txBody>
      </p:sp>
      <p:sp>
        <p:nvSpPr>
          <p:cNvPr id="10" name="テキスト ボックス 9">
            <a:extLst>
              <a:ext uri="{FF2B5EF4-FFF2-40B4-BE49-F238E27FC236}">
                <a16:creationId xmlns:a16="http://schemas.microsoft.com/office/drawing/2014/main" id="{53832DD6-D6F9-4CE9-956E-C4FE4BEE07CB}"/>
              </a:ext>
            </a:extLst>
          </p:cNvPr>
          <p:cNvSpPr txBox="1"/>
          <p:nvPr/>
        </p:nvSpPr>
        <p:spPr>
          <a:xfrm>
            <a:off x="766763" y="923033"/>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構造化データへの機械学習活用について代表的な事例を紹介します。</a:t>
            </a:r>
            <a:endParaRPr lang="en-US" altLang="ja-JP" sz="1800" dirty="0"/>
          </a:p>
        </p:txBody>
      </p:sp>
      <p:pic>
        <p:nvPicPr>
          <p:cNvPr id="8" name="図 7" descr="背景パターン が含まれている画像&#10;&#10;自動的に生成された説明">
            <a:extLst>
              <a:ext uri="{FF2B5EF4-FFF2-40B4-BE49-F238E27FC236}">
                <a16:creationId xmlns:a16="http://schemas.microsoft.com/office/drawing/2014/main" id="{B713686C-C3F9-4EE0-B090-C4FD16464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7367" y="4852240"/>
            <a:ext cx="3331132" cy="1424060"/>
          </a:xfrm>
          <a:prstGeom prst="rect">
            <a:avLst/>
          </a:prstGeom>
        </p:spPr>
      </p:pic>
    </p:spTree>
    <p:extLst>
      <p:ext uri="{BB962C8B-B14F-4D97-AF65-F5344CB8AC3E}">
        <p14:creationId xmlns:p14="http://schemas.microsoft.com/office/powerpoint/2010/main" val="389019863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12770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1900" b="1" dirty="0">
                <a:solidFill>
                  <a:srgbClr val="F36C37"/>
                </a:solidFill>
              </a:rPr>
              <a:t>この章では、</a:t>
            </a:r>
            <a:r>
              <a:rPr lang="en-US" altLang="ja-JP" sz="1900" b="1" dirty="0">
                <a:solidFill>
                  <a:srgbClr val="F36C37"/>
                </a:solidFill>
              </a:rPr>
              <a:t>AI</a:t>
            </a:r>
            <a:r>
              <a:rPr lang="ja-JP" altLang="en-US" sz="1900" b="1" dirty="0">
                <a:solidFill>
                  <a:srgbClr val="F36C37"/>
                </a:solidFill>
              </a:rPr>
              <a:t>の世界に大きなブレイクスルーを起こしたモデルである、</a:t>
            </a:r>
            <a:br>
              <a:rPr lang="en-US" altLang="ja-JP" sz="1900" b="1" dirty="0">
                <a:solidFill>
                  <a:srgbClr val="F36C37"/>
                </a:solidFill>
              </a:rPr>
            </a:br>
            <a:r>
              <a:rPr lang="ja-JP" altLang="en-US" sz="1900" b="1" dirty="0">
                <a:solidFill>
                  <a:srgbClr val="F36C37"/>
                </a:solidFill>
              </a:rPr>
              <a:t>ディープラーニングについて学びました。</a:t>
            </a:r>
          </a:p>
          <a:p>
            <a:pPr marL="0" indent="0" algn="ctr">
              <a:lnSpc>
                <a:spcPct val="120000"/>
              </a:lnSpc>
              <a:spcBef>
                <a:spcPts val="0"/>
              </a:spcBef>
              <a:spcAft>
                <a:spcPts val="2400"/>
              </a:spcAft>
              <a:buClr>
                <a:srgbClr val="F36C37"/>
              </a:buClr>
              <a:buNone/>
            </a:pPr>
            <a:r>
              <a:rPr lang="ja-JP" altLang="en-US" sz="1900" b="1" dirty="0">
                <a:solidFill>
                  <a:srgbClr val="F36C37"/>
                </a:solidFill>
              </a:rPr>
              <a:t>また、主要なフレームワークである</a:t>
            </a:r>
            <a:r>
              <a:rPr lang="en-US" altLang="ja-JP" sz="1900" b="1" dirty="0">
                <a:solidFill>
                  <a:srgbClr val="F36C37"/>
                </a:solidFill>
              </a:rPr>
              <a:t>TensorFlow / </a:t>
            </a:r>
            <a:r>
              <a:rPr lang="en-US" altLang="ja-JP" sz="1900" b="1" dirty="0" err="1">
                <a:solidFill>
                  <a:srgbClr val="F36C37"/>
                </a:solidFill>
              </a:rPr>
              <a:t>Keras</a:t>
            </a:r>
            <a:r>
              <a:rPr lang="ja-JP" altLang="en-US" sz="1900" b="1" dirty="0">
                <a:solidFill>
                  <a:srgbClr val="F36C37"/>
                </a:solidFill>
              </a:rPr>
              <a:t>での実装を体験し、</a:t>
            </a:r>
            <a:br>
              <a:rPr lang="en-US" altLang="ja-JP" sz="1900" b="1" dirty="0">
                <a:solidFill>
                  <a:srgbClr val="F36C37"/>
                </a:solidFill>
              </a:rPr>
            </a:br>
            <a:r>
              <a:rPr lang="ja-JP" altLang="en-US" sz="1900" b="1" dirty="0">
                <a:solidFill>
                  <a:srgbClr val="F36C37"/>
                </a:solidFill>
              </a:rPr>
              <a:t>ワークや活用例を通して構造化データに対しての機械学習の適用について確認しました。</a:t>
            </a:r>
            <a:endParaRPr lang="en-US" altLang="ja-JP" sz="1900" b="1" dirty="0">
              <a:solidFill>
                <a:srgbClr val="F36C37"/>
              </a:solidFill>
            </a:endParaRP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283</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章の目標は達成できましたか？</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TensorFlow</a:t>
            </a:r>
            <a:r>
              <a:rPr lang="ja-JP" altLang="en-US" sz="2000" b="1" dirty="0"/>
              <a:t> </a:t>
            </a:r>
            <a:r>
              <a:rPr lang="en-US" altLang="ja-JP" sz="2000" b="1" dirty="0"/>
              <a:t>/</a:t>
            </a:r>
            <a:r>
              <a:rPr lang="ja-JP" altLang="en-US" sz="2000" b="1" dirty="0"/>
              <a:t> </a:t>
            </a:r>
            <a:r>
              <a:rPr lang="en-US" altLang="ja-JP" sz="2000" b="1" dirty="0" err="1"/>
              <a:t>Keras</a:t>
            </a:r>
            <a:r>
              <a:rPr lang="ja-JP" altLang="en-US" sz="2000" b="1" dirty="0"/>
              <a:t>を用いてディープラーニングを実装できる</a:t>
            </a:r>
            <a:endParaRPr lang="en-US" altLang="ja-JP" sz="2000" b="1" dirty="0"/>
          </a:p>
          <a:p>
            <a:pPr>
              <a:lnSpc>
                <a:spcPct val="130000"/>
              </a:lnSpc>
              <a:spcBef>
                <a:spcPts val="0"/>
              </a:spcBef>
              <a:spcAft>
                <a:spcPts val="3000"/>
              </a:spcAft>
              <a:buClr>
                <a:schemeClr val="tx1">
                  <a:lumMod val="75000"/>
                  <a:lumOff val="25000"/>
                </a:schemeClr>
              </a:buClr>
            </a:pPr>
            <a:endParaRPr lang="en-US" altLang="ja-JP" sz="2000" b="1" dirty="0"/>
          </a:p>
        </p:txBody>
      </p:sp>
    </p:spTree>
    <p:extLst>
      <p:ext uri="{BB962C8B-B14F-4D97-AF65-F5344CB8AC3E}">
        <p14:creationId xmlns:p14="http://schemas.microsoft.com/office/powerpoint/2010/main" val="156627277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284</a:t>
            </a:fld>
            <a:endParaRPr lang="en-US" altLang="ja-JP" dirty="0"/>
          </a:p>
        </p:txBody>
      </p:sp>
    </p:spTree>
    <p:extLst>
      <p:ext uri="{BB962C8B-B14F-4D97-AF65-F5344CB8AC3E}">
        <p14:creationId xmlns:p14="http://schemas.microsoft.com/office/powerpoint/2010/main" val="290867887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111905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400" spc="150" dirty="0">
                <a:solidFill>
                  <a:srgbClr val="F36C37"/>
                </a:solidFill>
              </a:rPr>
              <a:t>7</a:t>
            </a:r>
            <a:r>
              <a:rPr lang="ja-JP" altLang="en-US" sz="3200" spc="150" dirty="0">
                <a:solidFill>
                  <a:srgbClr val="F36C37"/>
                </a:solidFill>
              </a:rPr>
              <a:t>章　</a:t>
            </a:r>
            <a:r>
              <a:rPr lang="en-US" altLang="ja-JP" sz="3200" spc="150" dirty="0">
                <a:solidFill>
                  <a:srgbClr val="F36C37"/>
                </a:solidFill>
              </a:rPr>
              <a:t>CNN</a:t>
            </a:r>
            <a:r>
              <a:rPr lang="ja-JP" altLang="en-US" sz="3200" spc="150" dirty="0">
                <a:solidFill>
                  <a:srgbClr val="F36C37"/>
                </a:solidFill>
              </a:rPr>
              <a:t>による画像分類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Tree>
    <p:extLst>
      <p:ext uri="{BB962C8B-B14F-4D97-AF65-F5344CB8AC3E}">
        <p14:creationId xmlns:p14="http://schemas.microsoft.com/office/powerpoint/2010/main" val="362943142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12770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この章では、ニューラルネットワークの発展形である</a:t>
            </a:r>
            <a:r>
              <a:rPr lang="en-US" altLang="ja-JP" sz="2000" b="1" dirty="0">
                <a:solidFill>
                  <a:srgbClr val="F36C37"/>
                </a:solidFill>
              </a:rPr>
              <a:t>CNN</a:t>
            </a:r>
            <a:r>
              <a:rPr lang="ja-JP" altLang="en-US" sz="2000" b="1" dirty="0">
                <a:solidFill>
                  <a:srgbClr val="F36C37"/>
                </a:solidFill>
              </a:rPr>
              <a:t>を用いた</a:t>
            </a:r>
            <a:br>
              <a:rPr lang="en-US" altLang="ja-JP" sz="2000" b="1" dirty="0">
                <a:solidFill>
                  <a:srgbClr val="F36C37"/>
                </a:solidFill>
              </a:rPr>
            </a:br>
            <a:r>
              <a:rPr lang="ja-JP" altLang="en-US" sz="2000" b="1" dirty="0">
                <a:solidFill>
                  <a:srgbClr val="F36C37"/>
                </a:solidFill>
              </a:rPr>
              <a:t>画像分類について学びます。</a:t>
            </a:r>
          </a:p>
          <a:p>
            <a:pPr marL="0" indent="0" algn="ctr">
              <a:lnSpc>
                <a:spcPct val="120000"/>
              </a:lnSpc>
              <a:spcBef>
                <a:spcPts val="0"/>
              </a:spcBef>
              <a:spcAft>
                <a:spcPts val="2400"/>
              </a:spcAft>
              <a:buClr>
                <a:srgbClr val="F36C37"/>
              </a:buClr>
              <a:buNone/>
            </a:pPr>
            <a:r>
              <a:rPr lang="ja-JP" altLang="en-US" sz="2000" b="1" dirty="0">
                <a:solidFill>
                  <a:srgbClr val="F36C37"/>
                </a:solidFill>
              </a:rPr>
              <a:t>また、</a:t>
            </a:r>
            <a:r>
              <a:rPr lang="en-US" altLang="ja-JP" sz="2000" b="1" dirty="0">
                <a:solidFill>
                  <a:srgbClr val="F36C37"/>
                </a:solidFill>
              </a:rPr>
              <a:t>TensorFlow / </a:t>
            </a:r>
            <a:r>
              <a:rPr lang="en-US" altLang="ja-JP" sz="2000" b="1" dirty="0" err="1">
                <a:solidFill>
                  <a:srgbClr val="F36C37"/>
                </a:solidFill>
              </a:rPr>
              <a:t>Keras</a:t>
            </a:r>
            <a:r>
              <a:rPr lang="ja-JP" altLang="en-US" sz="2000" b="1" dirty="0">
                <a:solidFill>
                  <a:srgbClr val="F36C37"/>
                </a:solidFill>
              </a:rPr>
              <a:t>での実装を体験します。</a:t>
            </a:r>
            <a:br>
              <a:rPr lang="en-US" altLang="ja-JP" sz="2000" b="1" dirty="0">
                <a:solidFill>
                  <a:srgbClr val="F36C37"/>
                </a:solidFill>
              </a:rPr>
            </a:br>
            <a:r>
              <a:rPr lang="ja-JP" altLang="en-US" sz="2000" b="1" dirty="0">
                <a:solidFill>
                  <a:srgbClr val="F36C37"/>
                </a:solidFill>
              </a:rPr>
              <a:t>また、画像分類の活用例も確認してみましょう。</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286</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TensorFlow</a:t>
            </a:r>
            <a:r>
              <a:rPr lang="ja-JP" altLang="en-US" sz="2000" b="1" dirty="0"/>
              <a:t> </a:t>
            </a:r>
            <a:r>
              <a:rPr lang="en-US" altLang="ja-JP" sz="2000" b="1" dirty="0"/>
              <a:t>/</a:t>
            </a:r>
            <a:r>
              <a:rPr lang="ja-JP" altLang="en-US" sz="2000" b="1" dirty="0"/>
              <a:t> </a:t>
            </a:r>
            <a:r>
              <a:rPr lang="en-US" altLang="ja-JP" sz="2000" b="1" dirty="0" err="1"/>
              <a:t>Keras</a:t>
            </a:r>
            <a:r>
              <a:rPr lang="ja-JP" altLang="en-US" sz="2000" b="1" dirty="0"/>
              <a:t>を用いて画像分類モデルを実装できる</a:t>
            </a:r>
            <a:endParaRPr lang="en-US" altLang="ja-JP" sz="2000" b="1" dirty="0"/>
          </a:p>
        </p:txBody>
      </p:sp>
    </p:spTree>
    <p:extLst>
      <p:ext uri="{BB962C8B-B14F-4D97-AF65-F5344CB8AC3E}">
        <p14:creationId xmlns:p14="http://schemas.microsoft.com/office/powerpoint/2010/main" val="37471937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400" spc="150" dirty="0">
                <a:solidFill>
                  <a:srgbClr val="F36C37"/>
                </a:solidFill>
              </a:rPr>
              <a:t>7</a:t>
            </a:r>
            <a:r>
              <a:rPr lang="ja-JP" altLang="en-US" sz="3200" spc="150" dirty="0">
                <a:solidFill>
                  <a:srgbClr val="F36C37"/>
                </a:solidFill>
              </a:rPr>
              <a:t>章</a:t>
            </a:r>
            <a:r>
              <a:rPr lang="ja-JP" altLang="en-US" spc="150" dirty="0">
                <a:solidFill>
                  <a:srgbClr val="F36C37"/>
                </a:solidFill>
              </a:rPr>
              <a:t>　</a:t>
            </a:r>
            <a:r>
              <a:rPr lang="en-US" altLang="ja-JP" sz="3200" spc="150" dirty="0">
                <a:solidFill>
                  <a:srgbClr val="F36C37"/>
                </a:solidFill>
              </a:rPr>
              <a:t>CNN</a:t>
            </a:r>
            <a:r>
              <a:rPr lang="ja-JP" altLang="en-US" sz="3200" spc="150" dirty="0">
                <a:solidFill>
                  <a:srgbClr val="F36C37"/>
                </a:solidFill>
              </a:rPr>
              <a:t>による画像分類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287</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tx1">
                    <a:lumMod val="75000"/>
                    <a:lumOff val="25000"/>
                  </a:schemeClr>
                </a:solidFill>
              </a:rPr>
              <a:t>7-1.</a:t>
            </a:r>
            <a:r>
              <a:rPr kumimoji="1" lang="ja-JP" altLang="en-US" sz="2800" b="1" spc="300" dirty="0">
                <a:solidFill>
                  <a:schemeClr val="tx1">
                    <a:lumMod val="75000"/>
                    <a:lumOff val="25000"/>
                  </a:schemeClr>
                </a:solidFill>
              </a:rPr>
              <a:t>畳み込みニューラルネットワーク（</a:t>
            </a:r>
            <a:r>
              <a:rPr kumimoji="1" lang="en-US" altLang="ja-JP" sz="2800" b="1" spc="300" dirty="0">
                <a:solidFill>
                  <a:schemeClr val="tx1">
                    <a:lumMod val="75000"/>
                    <a:lumOff val="25000"/>
                  </a:schemeClr>
                </a:solidFill>
              </a:rPr>
              <a:t>CNN</a:t>
            </a:r>
            <a:r>
              <a:rPr kumimoji="1" lang="ja-JP" altLang="en-US" sz="2800" b="1" spc="300" dirty="0">
                <a:solidFill>
                  <a:schemeClr val="tx1">
                    <a:lumMod val="75000"/>
                    <a:lumOff val="25000"/>
                  </a:schemeClr>
                </a:solidFill>
              </a:rPr>
              <a:t>）</a:t>
            </a:r>
            <a:endParaRPr kumimoji="1"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7-2.TensorFlow / Keras</a:t>
            </a:r>
            <a:r>
              <a:rPr lang="ja-JP" altLang="en-US" sz="2800" b="1" spc="300" dirty="0">
                <a:solidFill>
                  <a:schemeClr val="tx1">
                    <a:lumMod val="75000"/>
                    <a:lumOff val="25000"/>
                  </a:schemeClr>
                </a:solidFill>
              </a:rPr>
              <a:t>による</a:t>
            </a:r>
            <a:r>
              <a:rPr lang="en-US" altLang="ja-JP" sz="2800" b="1" spc="300" dirty="0">
                <a:solidFill>
                  <a:schemeClr val="tx1">
                    <a:lumMod val="75000"/>
                    <a:lumOff val="25000"/>
                  </a:schemeClr>
                </a:solidFill>
              </a:rPr>
              <a:t>CNN</a:t>
            </a:r>
            <a:r>
              <a:rPr lang="ja-JP" altLang="en-US" sz="2800" b="1" spc="300" dirty="0">
                <a:solidFill>
                  <a:schemeClr val="tx1">
                    <a:lumMod val="75000"/>
                    <a:lumOff val="25000"/>
                  </a:schemeClr>
                </a:solidFill>
              </a:rPr>
              <a:t>画像分類</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00879E"/>
                </a:solidFill>
              </a:rPr>
              <a:t>7-3.</a:t>
            </a:r>
            <a:r>
              <a:rPr lang="ja-JP" altLang="en-US" sz="2800" b="1" spc="300" dirty="0">
                <a:solidFill>
                  <a:srgbClr val="00879E"/>
                </a:solidFill>
              </a:rPr>
              <a:t>演習：</a:t>
            </a:r>
            <a:r>
              <a:rPr lang="en-US" altLang="ja-JP" sz="2800" b="1" spc="300" dirty="0">
                <a:solidFill>
                  <a:srgbClr val="00879E"/>
                </a:solidFill>
              </a:rPr>
              <a:t>CNN</a:t>
            </a:r>
            <a:r>
              <a:rPr lang="ja-JP" altLang="en-US" sz="2800" b="1" spc="300" dirty="0">
                <a:solidFill>
                  <a:srgbClr val="00879E"/>
                </a:solidFill>
              </a:rPr>
              <a:t>による画像分類</a:t>
            </a:r>
            <a:endParaRPr lang="en-US" altLang="ja-JP" sz="2800" b="1" spc="300" dirty="0">
              <a:solidFill>
                <a:srgbClr val="00879E"/>
              </a:solidFill>
            </a:endParaRPr>
          </a:p>
          <a:p>
            <a:pPr algn="l">
              <a:lnSpc>
                <a:spcPct val="150000"/>
              </a:lnSpc>
            </a:pPr>
            <a:r>
              <a:rPr lang="en-US" altLang="ja-JP" sz="2800" b="1" spc="300" dirty="0">
                <a:solidFill>
                  <a:schemeClr val="tx1">
                    <a:lumMod val="75000"/>
                    <a:lumOff val="25000"/>
                  </a:schemeClr>
                </a:solidFill>
              </a:rPr>
              <a:t>7-4.</a:t>
            </a:r>
            <a:r>
              <a:rPr lang="ja-JP" altLang="en-US" sz="2800" b="1" spc="300" dirty="0">
                <a:solidFill>
                  <a:schemeClr val="tx1">
                    <a:lumMod val="75000"/>
                    <a:lumOff val="25000"/>
                  </a:schemeClr>
                </a:solidFill>
              </a:rPr>
              <a:t>画像分類の活用例</a:t>
            </a:r>
            <a:endParaRPr lang="en-US" altLang="ja-JP" sz="2800" b="1" spc="300" dirty="0">
              <a:solidFill>
                <a:schemeClr val="tx1">
                  <a:lumMod val="75000"/>
                  <a:lumOff val="25000"/>
                </a:schemeClr>
              </a:solidFill>
            </a:endParaRPr>
          </a:p>
        </p:txBody>
      </p:sp>
    </p:spTree>
    <p:extLst>
      <p:ext uri="{BB962C8B-B14F-4D97-AF65-F5344CB8AC3E}">
        <p14:creationId xmlns:p14="http://schemas.microsoft.com/office/powerpoint/2010/main" val="111977920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7</a:t>
            </a:r>
            <a:r>
              <a:rPr kumimoji="1" lang="en-US" altLang="ja-JP" dirty="0"/>
              <a:t>-1-1.</a:t>
            </a:r>
            <a:r>
              <a:rPr lang="ja-JP" altLang="en-US" dirty="0"/>
              <a:t>画像分類とは</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288</a:t>
            </a:fld>
            <a:endParaRPr kumimoji="1" lang="ja-JP" altLang="en-US"/>
          </a:p>
        </p:txBody>
      </p:sp>
      <p:sp>
        <p:nvSpPr>
          <p:cNvPr id="9" name="四角形: 角を丸くする 8">
            <a:extLst>
              <a:ext uri="{FF2B5EF4-FFF2-40B4-BE49-F238E27FC236}">
                <a16:creationId xmlns:a16="http://schemas.microsoft.com/office/drawing/2014/main" id="{CD66FD05-ECB3-41D7-A86E-4AEAB900C20D}"/>
              </a:ext>
            </a:extLst>
          </p:cNvPr>
          <p:cNvSpPr/>
          <p:nvPr/>
        </p:nvSpPr>
        <p:spPr bwMode="auto">
          <a:xfrm>
            <a:off x="766762" y="1250476"/>
            <a:ext cx="10658475" cy="1820242"/>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1" name="グループ化 10">
            <a:extLst>
              <a:ext uri="{FF2B5EF4-FFF2-40B4-BE49-F238E27FC236}">
                <a16:creationId xmlns:a16="http://schemas.microsoft.com/office/drawing/2014/main" id="{3A7CC29D-DEA7-479E-ABF8-8DE75FFD1745}"/>
              </a:ext>
            </a:extLst>
          </p:cNvPr>
          <p:cNvGrpSpPr/>
          <p:nvPr/>
        </p:nvGrpSpPr>
        <p:grpSpPr>
          <a:xfrm>
            <a:off x="2683248" y="1019095"/>
            <a:ext cx="6825504" cy="468736"/>
            <a:chOff x="2154608" y="3539394"/>
            <a:chExt cx="6825505" cy="426124"/>
          </a:xfrm>
        </p:grpSpPr>
        <p:sp>
          <p:nvSpPr>
            <p:cNvPr id="14" name="四角形: 角を丸くする 13">
              <a:extLst>
                <a:ext uri="{FF2B5EF4-FFF2-40B4-BE49-F238E27FC236}">
                  <a16:creationId xmlns:a16="http://schemas.microsoft.com/office/drawing/2014/main" id="{D299B0F2-0400-476D-B4DE-1952206D1B67}"/>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5" name="正方形/長方形 14">
              <a:extLst>
                <a:ext uri="{FF2B5EF4-FFF2-40B4-BE49-F238E27FC236}">
                  <a16:creationId xmlns:a16="http://schemas.microsoft.com/office/drawing/2014/main" id="{06ADFF5E-314A-479C-8690-559864CF8616}"/>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画像分類</a:t>
              </a:r>
              <a:endParaRPr lang="en-US" altLang="ja-JP" sz="2400" b="1" spc="150" dirty="0">
                <a:solidFill>
                  <a:schemeClr val="bg1"/>
                </a:solidFill>
                <a:latin typeface="+mn-ea"/>
              </a:endParaRPr>
            </a:p>
          </p:txBody>
        </p:sp>
      </p:grpSp>
      <p:sp>
        <p:nvSpPr>
          <p:cNvPr id="16" name="テキスト ボックス 15">
            <a:extLst>
              <a:ext uri="{FF2B5EF4-FFF2-40B4-BE49-F238E27FC236}">
                <a16:creationId xmlns:a16="http://schemas.microsoft.com/office/drawing/2014/main" id="{F6BD93DF-98AC-480B-9050-28EBD5DC64AB}"/>
              </a:ext>
            </a:extLst>
          </p:cNvPr>
          <p:cNvSpPr txBox="1"/>
          <p:nvPr/>
        </p:nvSpPr>
        <p:spPr>
          <a:xfrm>
            <a:off x="825500" y="1671928"/>
            <a:ext cx="10548545" cy="118494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rgbClr val="494949"/>
                </a:solidFill>
              </a:rPr>
              <a:t>　</a:t>
            </a:r>
            <a:r>
              <a:rPr lang="ja-JP" altLang="en-US" sz="2000" dirty="0">
                <a:solidFill>
                  <a:srgbClr val="494949"/>
                </a:solidFill>
              </a:rPr>
              <a:t>画像認識技術は、応用範囲が広く様々な分野で活用されています。</a:t>
            </a:r>
            <a:endParaRPr lang="en-US" altLang="ja-JP" sz="2000" dirty="0">
              <a:solidFill>
                <a:srgbClr val="494949"/>
              </a:solidFill>
            </a:endParaRPr>
          </a:p>
          <a:p>
            <a:r>
              <a:rPr lang="ja-JP" altLang="en-US" sz="2000" spc="0" dirty="0">
                <a:solidFill>
                  <a:srgbClr val="494949"/>
                </a:solidFill>
              </a:rPr>
              <a:t>　教師あり学習で事前に正解をラベル付けされた画像を学習し、画像がどのラベルに属するものか予測することを画像分類といいます。</a:t>
            </a:r>
          </a:p>
        </p:txBody>
      </p:sp>
      <p:pic>
        <p:nvPicPr>
          <p:cNvPr id="18" name="図 17">
            <a:extLst>
              <a:ext uri="{FF2B5EF4-FFF2-40B4-BE49-F238E27FC236}">
                <a16:creationId xmlns:a16="http://schemas.microsoft.com/office/drawing/2014/main" id="{45B2B3C3-AB17-4428-8F3F-FA19A29A0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013" y="3376195"/>
            <a:ext cx="1157214" cy="1159179"/>
          </a:xfrm>
          <a:prstGeom prst="rect">
            <a:avLst/>
          </a:prstGeom>
          <a:effectLst>
            <a:outerShdw blurRad="63500" sx="102000" sy="102000" algn="ctr" rotWithShape="0">
              <a:prstClr val="black">
                <a:alpha val="40000"/>
              </a:prstClr>
            </a:outerShdw>
          </a:effectLst>
        </p:spPr>
      </p:pic>
      <p:pic>
        <p:nvPicPr>
          <p:cNvPr id="19" name="図 18">
            <a:extLst>
              <a:ext uri="{FF2B5EF4-FFF2-40B4-BE49-F238E27FC236}">
                <a16:creationId xmlns:a16="http://schemas.microsoft.com/office/drawing/2014/main" id="{A3414F84-DB31-4B0F-81E4-2790C30958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2048" y="4959364"/>
            <a:ext cx="1159179" cy="1159179"/>
          </a:xfrm>
          <a:prstGeom prst="rect">
            <a:avLst/>
          </a:prstGeom>
          <a:effectLst>
            <a:outerShdw blurRad="63500" sx="102000" sy="102000" algn="ctr" rotWithShape="0">
              <a:prstClr val="black">
                <a:alpha val="40000"/>
              </a:prstClr>
            </a:outerShdw>
          </a:effectLst>
        </p:spPr>
      </p:pic>
      <p:sp>
        <p:nvSpPr>
          <p:cNvPr id="3" name="テキスト ボックス 2">
            <a:extLst>
              <a:ext uri="{FF2B5EF4-FFF2-40B4-BE49-F238E27FC236}">
                <a16:creationId xmlns:a16="http://schemas.microsoft.com/office/drawing/2014/main" id="{6D5A3850-E80E-408D-9864-F1AC45AAB879}"/>
              </a:ext>
            </a:extLst>
          </p:cNvPr>
          <p:cNvSpPr txBox="1"/>
          <p:nvPr/>
        </p:nvSpPr>
        <p:spPr>
          <a:xfrm>
            <a:off x="1014301" y="3298044"/>
            <a:ext cx="997448" cy="307777"/>
          </a:xfrm>
          <a:prstGeom prst="rect">
            <a:avLst/>
          </a:prstGeom>
          <a:noFill/>
        </p:spPr>
        <p:txBody>
          <a:bodyPr wrap="square" rtlCol="0">
            <a:spAutoFit/>
          </a:bodyPr>
          <a:lstStyle/>
          <a:p>
            <a:pPr algn="ctr" defTabSz="914400" fontAlgn="base">
              <a:spcBef>
                <a:spcPct val="0"/>
              </a:spcBef>
              <a:spcAft>
                <a:spcPct val="0"/>
              </a:spcAft>
            </a:pPr>
            <a:r>
              <a:rPr kumimoji="1" lang="ja-JP" altLang="en-US" sz="1400" b="1" u="sng" dirty="0">
                <a:solidFill>
                  <a:srgbClr val="494949"/>
                </a:solidFill>
                <a:latin typeface="+mn-ea"/>
              </a:rPr>
              <a:t>画像分類</a:t>
            </a:r>
          </a:p>
        </p:txBody>
      </p:sp>
      <p:sp>
        <p:nvSpPr>
          <p:cNvPr id="20" name="テキスト ボックス 19">
            <a:extLst>
              <a:ext uri="{FF2B5EF4-FFF2-40B4-BE49-F238E27FC236}">
                <a16:creationId xmlns:a16="http://schemas.microsoft.com/office/drawing/2014/main" id="{4BB9B328-0695-4C65-A186-B7A60BCA9C30}"/>
              </a:ext>
            </a:extLst>
          </p:cNvPr>
          <p:cNvSpPr txBox="1"/>
          <p:nvPr/>
        </p:nvSpPr>
        <p:spPr>
          <a:xfrm>
            <a:off x="2462887" y="4523825"/>
            <a:ext cx="657497" cy="307777"/>
          </a:xfrm>
          <a:prstGeom prst="rect">
            <a:avLst/>
          </a:prstGeom>
          <a:noFill/>
        </p:spPr>
        <p:txBody>
          <a:bodyPr wrap="square" rtlCol="0">
            <a:spAutoFit/>
          </a:bodyPr>
          <a:lstStyle/>
          <a:p>
            <a:pPr algn="ctr" defTabSz="914400" fontAlgn="base">
              <a:spcBef>
                <a:spcPct val="0"/>
              </a:spcBef>
              <a:spcAft>
                <a:spcPct val="0"/>
              </a:spcAft>
            </a:pPr>
            <a:r>
              <a:rPr kumimoji="1" lang="ja-JP" altLang="en-US" sz="1400" b="1" dirty="0">
                <a:solidFill>
                  <a:srgbClr val="494949"/>
                </a:solidFill>
                <a:latin typeface="+mn-ea"/>
              </a:rPr>
              <a:t>ネコ</a:t>
            </a:r>
          </a:p>
        </p:txBody>
      </p:sp>
      <p:sp>
        <p:nvSpPr>
          <p:cNvPr id="21" name="テキスト ボックス 20">
            <a:extLst>
              <a:ext uri="{FF2B5EF4-FFF2-40B4-BE49-F238E27FC236}">
                <a16:creationId xmlns:a16="http://schemas.microsoft.com/office/drawing/2014/main" id="{BC7FA454-E0C8-4029-9568-24489960F9B0}"/>
              </a:ext>
            </a:extLst>
          </p:cNvPr>
          <p:cNvSpPr txBox="1"/>
          <p:nvPr/>
        </p:nvSpPr>
        <p:spPr>
          <a:xfrm>
            <a:off x="2462888" y="6135961"/>
            <a:ext cx="657497" cy="307777"/>
          </a:xfrm>
          <a:prstGeom prst="rect">
            <a:avLst/>
          </a:prstGeom>
          <a:noFill/>
        </p:spPr>
        <p:txBody>
          <a:bodyPr wrap="square" rtlCol="0">
            <a:spAutoFit/>
          </a:bodyPr>
          <a:lstStyle/>
          <a:p>
            <a:pPr algn="ctr" defTabSz="914400" fontAlgn="base">
              <a:spcBef>
                <a:spcPct val="0"/>
              </a:spcBef>
              <a:spcAft>
                <a:spcPct val="0"/>
              </a:spcAft>
            </a:pPr>
            <a:r>
              <a:rPr kumimoji="1" lang="ja-JP" altLang="en-US" sz="1400" b="1" dirty="0">
                <a:solidFill>
                  <a:srgbClr val="494949"/>
                </a:solidFill>
                <a:latin typeface="+mn-ea"/>
              </a:rPr>
              <a:t>イヌ</a:t>
            </a:r>
          </a:p>
        </p:txBody>
      </p:sp>
      <p:pic>
        <p:nvPicPr>
          <p:cNvPr id="22" name="図 21">
            <a:extLst>
              <a:ext uri="{FF2B5EF4-FFF2-40B4-BE49-F238E27FC236}">
                <a16:creationId xmlns:a16="http://schemas.microsoft.com/office/drawing/2014/main" id="{11B3687E-5B74-4DD4-992B-B28B2E845E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9160" y="4163695"/>
            <a:ext cx="936324" cy="1170893"/>
          </a:xfrm>
          <a:prstGeom prst="rect">
            <a:avLst/>
          </a:prstGeom>
        </p:spPr>
      </p:pic>
      <p:sp>
        <p:nvSpPr>
          <p:cNvPr id="23" name="矢印: 右 22">
            <a:extLst>
              <a:ext uri="{FF2B5EF4-FFF2-40B4-BE49-F238E27FC236}">
                <a16:creationId xmlns:a16="http://schemas.microsoft.com/office/drawing/2014/main" id="{6BAD010E-09A0-4CD4-9999-CE1EDBE0CB4D}"/>
              </a:ext>
            </a:extLst>
          </p:cNvPr>
          <p:cNvSpPr/>
          <p:nvPr/>
        </p:nvSpPr>
        <p:spPr>
          <a:xfrm rot="2159449">
            <a:off x="3517519" y="3943377"/>
            <a:ext cx="801189" cy="38144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4" name="矢印: 右 23">
            <a:extLst>
              <a:ext uri="{FF2B5EF4-FFF2-40B4-BE49-F238E27FC236}">
                <a16:creationId xmlns:a16="http://schemas.microsoft.com/office/drawing/2014/main" id="{CD4EAD48-B475-4F63-8451-5BE1D6C4B71A}"/>
              </a:ext>
            </a:extLst>
          </p:cNvPr>
          <p:cNvSpPr/>
          <p:nvPr/>
        </p:nvSpPr>
        <p:spPr>
          <a:xfrm rot="19397892">
            <a:off x="3518559" y="5127185"/>
            <a:ext cx="801189" cy="38144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5" name="テキスト ボックス 24">
            <a:extLst>
              <a:ext uri="{FF2B5EF4-FFF2-40B4-BE49-F238E27FC236}">
                <a16:creationId xmlns:a16="http://schemas.microsoft.com/office/drawing/2014/main" id="{2B1DF8D1-E8E0-4846-B0E5-2C2899542103}"/>
              </a:ext>
            </a:extLst>
          </p:cNvPr>
          <p:cNvSpPr txBox="1"/>
          <p:nvPr/>
        </p:nvSpPr>
        <p:spPr>
          <a:xfrm>
            <a:off x="4608573" y="5385064"/>
            <a:ext cx="657497" cy="307777"/>
          </a:xfrm>
          <a:prstGeom prst="rect">
            <a:avLst/>
          </a:prstGeom>
          <a:noFill/>
        </p:spPr>
        <p:txBody>
          <a:bodyPr wrap="square" rtlCol="0">
            <a:spAutoFit/>
          </a:bodyPr>
          <a:lstStyle/>
          <a:p>
            <a:pPr algn="ctr" defTabSz="914400" fontAlgn="base">
              <a:spcBef>
                <a:spcPct val="0"/>
              </a:spcBef>
              <a:spcAft>
                <a:spcPct val="0"/>
              </a:spcAft>
            </a:pPr>
            <a:r>
              <a:rPr kumimoji="1" lang="ja-JP" altLang="en-US" sz="1400" b="1" dirty="0">
                <a:solidFill>
                  <a:srgbClr val="494949"/>
                </a:solidFill>
                <a:latin typeface="+mn-ea"/>
              </a:rPr>
              <a:t>学習</a:t>
            </a:r>
          </a:p>
        </p:txBody>
      </p:sp>
      <p:pic>
        <p:nvPicPr>
          <p:cNvPr id="26" name="図 25">
            <a:extLst>
              <a:ext uri="{FF2B5EF4-FFF2-40B4-BE49-F238E27FC236}">
                <a16:creationId xmlns:a16="http://schemas.microsoft.com/office/drawing/2014/main" id="{FE987760-BF20-4888-A0D2-F45963DC12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1801" y="4163695"/>
            <a:ext cx="936324" cy="1170893"/>
          </a:xfrm>
          <a:prstGeom prst="rect">
            <a:avLst/>
          </a:prstGeom>
        </p:spPr>
      </p:pic>
      <p:sp>
        <p:nvSpPr>
          <p:cNvPr id="27" name="テキスト ボックス 26">
            <a:extLst>
              <a:ext uri="{FF2B5EF4-FFF2-40B4-BE49-F238E27FC236}">
                <a16:creationId xmlns:a16="http://schemas.microsoft.com/office/drawing/2014/main" id="{2F52D3DF-D99E-4DFF-AEBA-FCE3B3B0D213}"/>
              </a:ext>
            </a:extLst>
          </p:cNvPr>
          <p:cNvSpPr txBox="1"/>
          <p:nvPr/>
        </p:nvSpPr>
        <p:spPr>
          <a:xfrm>
            <a:off x="9221214" y="5402458"/>
            <a:ext cx="657497" cy="307777"/>
          </a:xfrm>
          <a:prstGeom prst="rect">
            <a:avLst/>
          </a:prstGeom>
          <a:noFill/>
        </p:spPr>
        <p:txBody>
          <a:bodyPr wrap="square" rtlCol="0">
            <a:spAutoFit/>
          </a:bodyPr>
          <a:lstStyle/>
          <a:p>
            <a:pPr algn="ctr" defTabSz="914400" fontAlgn="base">
              <a:spcBef>
                <a:spcPct val="0"/>
              </a:spcBef>
              <a:spcAft>
                <a:spcPct val="0"/>
              </a:spcAft>
            </a:pPr>
            <a:r>
              <a:rPr kumimoji="1" lang="ja-JP" altLang="en-US" sz="1400" b="1" dirty="0">
                <a:solidFill>
                  <a:srgbClr val="494949"/>
                </a:solidFill>
                <a:latin typeface="+mn-ea"/>
              </a:rPr>
              <a:t>予測</a:t>
            </a:r>
          </a:p>
        </p:txBody>
      </p:sp>
      <p:pic>
        <p:nvPicPr>
          <p:cNvPr id="6" name="図 5">
            <a:extLst>
              <a:ext uri="{FF2B5EF4-FFF2-40B4-BE49-F238E27FC236}">
                <a16:creationId xmlns:a16="http://schemas.microsoft.com/office/drawing/2014/main" id="{DA51C13F-559A-44EA-AB21-84CE9FDF08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6632" y="4243279"/>
            <a:ext cx="1159179" cy="1159179"/>
          </a:xfrm>
          <a:prstGeom prst="rect">
            <a:avLst/>
          </a:prstGeom>
          <a:effectLst>
            <a:outerShdw blurRad="63500" sx="102000" sy="102000" algn="ctr" rotWithShape="0">
              <a:prstClr val="black">
                <a:alpha val="40000"/>
              </a:prstClr>
            </a:outerShdw>
          </a:effectLst>
        </p:spPr>
      </p:pic>
      <p:sp>
        <p:nvSpPr>
          <p:cNvPr id="28" name="矢印: 右 27">
            <a:extLst>
              <a:ext uri="{FF2B5EF4-FFF2-40B4-BE49-F238E27FC236}">
                <a16:creationId xmlns:a16="http://schemas.microsoft.com/office/drawing/2014/main" id="{C66681AE-B7A4-4E42-B982-45E282AFB16C}"/>
              </a:ext>
            </a:extLst>
          </p:cNvPr>
          <p:cNvSpPr/>
          <p:nvPr/>
        </p:nvSpPr>
        <p:spPr>
          <a:xfrm>
            <a:off x="8165770" y="4577920"/>
            <a:ext cx="801189" cy="38144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9" name="吹き出し: 角を丸めた四角形 28">
            <a:extLst>
              <a:ext uri="{FF2B5EF4-FFF2-40B4-BE49-F238E27FC236}">
                <a16:creationId xmlns:a16="http://schemas.microsoft.com/office/drawing/2014/main" id="{D5AAA345-7388-431D-A4DB-A0230280898A}"/>
              </a:ext>
            </a:extLst>
          </p:cNvPr>
          <p:cNvSpPr/>
          <p:nvPr/>
        </p:nvSpPr>
        <p:spPr>
          <a:xfrm>
            <a:off x="10132967" y="3964030"/>
            <a:ext cx="709271" cy="416931"/>
          </a:xfrm>
          <a:prstGeom prst="wedgeRoundRectCallout">
            <a:avLst>
              <a:gd name="adj1" fmla="val -71958"/>
              <a:gd name="adj2" fmla="val 3478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ネコ</a:t>
            </a:r>
          </a:p>
        </p:txBody>
      </p:sp>
    </p:spTree>
    <p:extLst>
      <p:ext uri="{BB962C8B-B14F-4D97-AF65-F5344CB8AC3E}">
        <p14:creationId xmlns:p14="http://schemas.microsoft.com/office/powerpoint/2010/main" val="21813789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四角形: 角を丸くする 187">
            <a:extLst>
              <a:ext uri="{FF2B5EF4-FFF2-40B4-BE49-F238E27FC236}">
                <a16:creationId xmlns:a16="http://schemas.microsoft.com/office/drawing/2014/main" id="{C44C6DC8-B51E-4F96-B2D6-CC9BD38363BA}"/>
              </a:ext>
            </a:extLst>
          </p:cNvPr>
          <p:cNvSpPr/>
          <p:nvPr/>
        </p:nvSpPr>
        <p:spPr>
          <a:xfrm>
            <a:off x="7964214" y="5525180"/>
            <a:ext cx="3233769" cy="831679"/>
          </a:xfrm>
          <a:prstGeom prst="roundRect">
            <a:avLst/>
          </a:prstGeom>
          <a:solidFill>
            <a:schemeClr val="bg1"/>
          </a:solidFill>
          <a:ln w="28575">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7</a:t>
            </a:r>
            <a:r>
              <a:rPr kumimoji="1" lang="en-US" altLang="ja-JP" dirty="0"/>
              <a:t>-1-2.</a:t>
            </a:r>
            <a:r>
              <a:rPr lang="ja-JP" altLang="en-US" dirty="0"/>
              <a:t>画像データ</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a:xfrm>
            <a:off x="9265299" y="6390109"/>
            <a:ext cx="2743200" cy="204403"/>
          </a:xfrm>
        </p:spPr>
        <p:txBody>
          <a:bodyPr/>
          <a:lstStyle/>
          <a:p>
            <a:fld id="{5D750650-B10A-47BF-93C2-E1678438B37A}" type="slidenum">
              <a:rPr kumimoji="1" lang="ja-JP" altLang="en-US" smtClean="0"/>
              <a:pPr/>
              <a:t>289</a:t>
            </a:fld>
            <a:endParaRPr kumimoji="1" lang="ja-JP" altLang="en-US"/>
          </a:p>
        </p:txBody>
      </p:sp>
      <p:sp>
        <p:nvSpPr>
          <p:cNvPr id="17" name="テキスト ボックス 16">
            <a:extLst>
              <a:ext uri="{FF2B5EF4-FFF2-40B4-BE49-F238E27FC236}">
                <a16:creationId xmlns:a16="http://schemas.microsoft.com/office/drawing/2014/main" id="{DE3C40CA-C968-4239-ACF8-3137CF5D2E8E}"/>
              </a:ext>
            </a:extLst>
          </p:cNvPr>
          <p:cNvSpPr txBox="1"/>
          <p:nvPr/>
        </p:nvSpPr>
        <p:spPr>
          <a:xfrm>
            <a:off x="766764" y="884596"/>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画像分類について学ぶ前に画像データがどのようなデータなのか確認しておきましょう。</a:t>
            </a:r>
          </a:p>
        </p:txBody>
      </p:sp>
      <p:sp>
        <p:nvSpPr>
          <p:cNvPr id="18" name="コンテンツ プレースホルダー 2">
            <a:extLst>
              <a:ext uri="{FF2B5EF4-FFF2-40B4-BE49-F238E27FC236}">
                <a16:creationId xmlns:a16="http://schemas.microsoft.com/office/drawing/2014/main" id="{AA3BE57D-1729-4E3C-9C7A-16695B5896ED}"/>
              </a:ext>
            </a:extLst>
          </p:cNvPr>
          <p:cNvSpPr txBox="1">
            <a:spLocks/>
          </p:cNvSpPr>
          <p:nvPr/>
        </p:nvSpPr>
        <p:spPr bwMode="auto">
          <a:xfrm>
            <a:off x="624537" y="1417303"/>
            <a:ext cx="8640762" cy="1195268"/>
          </a:xfrm>
          <a:prstGeom prst="rect">
            <a:avLst/>
          </a:prstGeom>
        </p:spPr>
        <p:txBody>
          <a:bodyPr vert="horz" wrap="none" lIns="91440" tIns="45720" rIns="91440" bIns="45720" rtlCol="0">
            <a:norm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Clr>
                <a:srgbClr val="F36C37"/>
              </a:buClr>
            </a:pPr>
            <a:r>
              <a:rPr lang="ja-JP" altLang="en-US" sz="2000" b="1" dirty="0"/>
              <a:t>一般的な画像データ</a:t>
            </a:r>
          </a:p>
          <a:p>
            <a:pPr lvl="1">
              <a:buClr>
                <a:srgbClr val="F36C37"/>
              </a:buClr>
            </a:pPr>
            <a:r>
              <a:rPr lang="en-US" altLang="ja-JP" sz="2000" b="1" dirty="0"/>
              <a:t>24bit </a:t>
            </a:r>
            <a:r>
              <a:rPr lang="ja-JP" altLang="en-US" sz="2000" b="1" dirty="0"/>
              <a:t>カラー</a:t>
            </a:r>
            <a:r>
              <a:rPr lang="en-US" altLang="ja-JP" sz="2000" b="1" dirty="0"/>
              <a:t>: Red, Green, Blue</a:t>
            </a:r>
            <a:r>
              <a:rPr lang="ja-JP" altLang="en-US" sz="2000" b="1" dirty="0"/>
              <a:t>の</a:t>
            </a:r>
            <a:r>
              <a:rPr lang="en-US" altLang="ja-JP" sz="2000" b="1" dirty="0"/>
              <a:t>3</a:t>
            </a:r>
            <a:r>
              <a:rPr lang="ja-JP" altLang="en-US" sz="2000" b="1" dirty="0"/>
              <a:t>チャネル、</a:t>
            </a:r>
            <a:r>
              <a:rPr lang="en-US" altLang="ja-JP" sz="2000" b="1" dirty="0"/>
              <a:t>256</a:t>
            </a:r>
            <a:r>
              <a:rPr lang="ja-JP" altLang="en-US" sz="2000" b="1" dirty="0"/>
              <a:t>階調</a:t>
            </a:r>
          </a:p>
          <a:p>
            <a:pPr lvl="1">
              <a:buClr>
                <a:srgbClr val="F36C37"/>
              </a:buClr>
            </a:pPr>
            <a:r>
              <a:rPr lang="en-US" altLang="ja-JP" sz="2000" b="1" dirty="0"/>
              <a:t>8bit </a:t>
            </a:r>
            <a:r>
              <a:rPr lang="ja-JP" altLang="en-US" sz="2000" b="1" dirty="0"/>
              <a:t>グレースケール</a:t>
            </a:r>
            <a:r>
              <a:rPr lang="en-US" altLang="ja-JP" sz="2000" b="1" dirty="0"/>
              <a:t>: 1</a:t>
            </a:r>
            <a:r>
              <a:rPr lang="ja-JP" altLang="en-US" sz="2000" b="1" dirty="0"/>
              <a:t>チャネル、</a:t>
            </a:r>
            <a:r>
              <a:rPr lang="en-US" altLang="ja-JP" sz="2000" b="1" dirty="0"/>
              <a:t>256</a:t>
            </a:r>
            <a:r>
              <a:rPr lang="ja-JP" altLang="en-US" sz="2000" b="1" dirty="0"/>
              <a:t>階調</a:t>
            </a:r>
          </a:p>
        </p:txBody>
      </p:sp>
      <p:pic>
        <p:nvPicPr>
          <p:cNvPr id="20" name="図 19">
            <a:extLst>
              <a:ext uri="{FF2B5EF4-FFF2-40B4-BE49-F238E27FC236}">
                <a16:creationId xmlns:a16="http://schemas.microsoft.com/office/drawing/2014/main" id="{CA911EFC-79B1-4042-9958-27E3F20EA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8552" y="3100016"/>
            <a:ext cx="1628468" cy="1631233"/>
          </a:xfrm>
          <a:prstGeom prst="rect">
            <a:avLst/>
          </a:prstGeom>
          <a:effectLst>
            <a:outerShdw blurRad="63500" sx="102000" sy="102000" algn="ctr" rotWithShape="0">
              <a:prstClr val="black">
                <a:alpha val="40000"/>
              </a:prstClr>
            </a:outerShdw>
          </a:effectLst>
        </p:spPr>
      </p:pic>
      <p:sp>
        <p:nvSpPr>
          <p:cNvPr id="21" name="正方形/長方形 20">
            <a:extLst>
              <a:ext uri="{FF2B5EF4-FFF2-40B4-BE49-F238E27FC236}">
                <a16:creationId xmlns:a16="http://schemas.microsoft.com/office/drawing/2014/main" id="{7EF941FF-2F8C-410F-BA5F-C937CBD134AC}"/>
              </a:ext>
            </a:extLst>
          </p:cNvPr>
          <p:cNvSpPr/>
          <p:nvPr/>
        </p:nvSpPr>
        <p:spPr>
          <a:xfrm>
            <a:off x="2534732" y="3100235"/>
            <a:ext cx="439090" cy="399442"/>
          </a:xfrm>
          <a:prstGeom prst="rect">
            <a:avLst/>
          </a:prstGeom>
          <a:noFill/>
          <a:ln w="28575">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175" name="図 174">
            <a:extLst>
              <a:ext uri="{FF2B5EF4-FFF2-40B4-BE49-F238E27FC236}">
                <a16:creationId xmlns:a16="http://schemas.microsoft.com/office/drawing/2014/main" id="{98B6FE88-A973-4E8D-B7AB-CA9E0992A2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7518" y="5366568"/>
            <a:ext cx="830270" cy="831680"/>
          </a:xfrm>
          <a:prstGeom prst="rect">
            <a:avLst/>
          </a:prstGeom>
          <a:effectLst>
            <a:outerShdw blurRad="63500" sx="102000" sy="102000" algn="ctr" rotWithShape="0">
              <a:prstClr val="black">
                <a:alpha val="40000"/>
              </a:prstClr>
            </a:outerShdw>
          </a:effectLst>
        </p:spPr>
      </p:pic>
      <p:pic>
        <p:nvPicPr>
          <p:cNvPr id="177" name="図 176">
            <a:extLst>
              <a:ext uri="{FF2B5EF4-FFF2-40B4-BE49-F238E27FC236}">
                <a16:creationId xmlns:a16="http://schemas.microsoft.com/office/drawing/2014/main" id="{B28F62C1-0DC0-4967-BDCB-3F8EAEFFEB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9536" y="5366568"/>
            <a:ext cx="818150" cy="819539"/>
          </a:xfrm>
          <a:prstGeom prst="rect">
            <a:avLst/>
          </a:prstGeom>
          <a:effectLst>
            <a:outerShdw blurRad="63500" sx="102000" sy="102000" algn="ctr" rotWithShape="0">
              <a:prstClr val="black">
                <a:alpha val="40000"/>
              </a:prstClr>
            </a:outerShdw>
          </a:effectLst>
        </p:spPr>
      </p:pic>
      <p:pic>
        <p:nvPicPr>
          <p:cNvPr id="179" name="図 178">
            <a:extLst>
              <a:ext uri="{FF2B5EF4-FFF2-40B4-BE49-F238E27FC236}">
                <a16:creationId xmlns:a16="http://schemas.microsoft.com/office/drawing/2014/main" id="{A3923E19-C11D-467D-A27B-C10E61E14B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9143" y="5366568"/>
            <a:ext cx="830269" cy="831679"/>
          </a:xfrm>
          <a:prstGeom prst="rect">
            <a:avLst/>
          </a:prstGeom>
          <a:effectLst>
            <a:outerShdw blurRad="63500" sx="102000" sy="102000" algn="ctr" rotWithShape="0">
              <a:prstClr val="black">
                <a:alpha val="40000"/>
              </a:prstClr>
            </a:outerShdw>
          </a:effectLst>
        </p:spPr>
      </p:pic>
      <p:sp>
        <p:nvSpPr>
          <p:cNvPr id="180" name="矢印: 右 179">
            <a:extLst>
              <a:ext uri="{FF2B5EF4-FFF2-40B4-BE49-F238E27FC236}">
                <a16:creationId xmlns:a16="http://schemas.microsoft.com/office/drawing/2014/main" id="{942FF294-0D41-4095-A83F-9601F12C2A95}"/>
              </a:ext>
            </a:extLst>
          </p:cNvPr>
          <p:cNvSpPr/>
          <p:nvPr/>
        </p:nvSpPr>
        <p:spPr>
          <a:xfrm rot="16200000">
            <a:off x="2636738" y="4644764"/>
            <a:ext cx="265595" cy="747044"/>
          </a:xfrm>
          <a:prstGeom prst="rightArrow">
            <a:avLst>
              <a:gd name="adj1" fmla="val 50000"/>
              <a:gd name="adj2" fmla="val 100000"/>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81" name="テキスト ボックス 180">
            <a:extLst>
              <a:ext uri="{FF2B5EF4-FFF2-40B4-BE49-F238E27FC236}">
                <a16:creationId xmlns:a16="http://schemas.microsoft.com/office/drawing/2014/main" id="{DC1CB407-097F-4883-AE1E-0D99E66A489F}"/>
              </a:ext>
            </a:extLst>
          </p:cNvPr>
          <p:cNvSpPr txBox="1"/>
          <p:nvPr/>
        </p:nvSpPr>
        <p:spPr>
          <a:xfrm>
            <a:off x="1688611" y="6247702"/>
            <a:ext cx="2090063" cy="307777"/>
          </a:xfrm>
          <a:prstGeom prst="rect">
            <a:avLst/>
          </a:prstGeom>
          <a:noFill/>
        </p:spPr>
        <p:txBody>
          <a:bodyPr wrap="square" rtlCol="0">
            <a:spAutoFit/>
          </a:bodyPr>
          <a:lstStyle/>
          <a:p>
            <a:pPr algn="ctr" defTabSz="914400" fontAlgn="base">
              <a:spcBef>
                <a:spcPct val="0"/>
              </a:spcBef>
              <a:spcAft>
                <a:spcPct val="0"/>
              </a:spcAft>
            </a:pPr>
            <a:r>
              <a:rPr kumimoji="1" lang="en-US" altLang="ja-JP" sz="1400" b="1" dirty="0">
                <a:solidFill>
                  <a:srgbClr val="494949"/>
                </a:solidFill>
                <a:latin typeface="+mn-ea"/>
              </a:rPr>
              <a:t>RGB</a:t>
            </a:r>
            <a:r>
              <a:rPr kumimoji="1" lang="ja-JP" altLang="en-US" sz="1400" b="1" dirty="0">
                <a:solidFill>
                  <a:srgbClr val="494949"/>
                </a:solidFill>
                <a:latin typeface="+mn-ea"/>
              </a:rPr>
              <a:t>の</a:t>
            </a:r>
            <a:r>
              <a:rPr kumimoji="1" lang="en-US" altLang="ja-JP" sz="1400" b="1" dirty="0">
                <a:solidFill>
                  <a:srgbClr val="494949"/>
                </a:solidFill>
                <a:latin typeface="+mn-ea"/>
              </a:rPr>
              <a:t>3</a:t>
            </a:r>
            <a:r>
              <a:rPr kumimoji="1" lang="ja-JP" altLang="en-US" sz="1400" b="1" dirty="0">
                <a:solidFill>
                  <a:srgbClr val="494949"/>
                </a:solidFill>
                <a:latin typeface="+mn-ea"/>
              </a:rPr>
              <a:t>チャネル</a:t>
            </a:r>
          </a:p>
        </p:txBody>
      </p:sp>
      <p:sp>
        <p:nvSpPr>
          <p:cNvPr id="183" name="正方形/長方形 182">
            <a:extLst>
              <a:ext uri="{FF2B5EF4-FFF2-40B4-BE49-F238E27FC236}">
                <a16:creationId xmlns:a16="http://schemas.microsoft.com/office/drawing/2014/main" id="{704151F1-822B-4287-9402-2ADE71D70F78}"/>
              </a:ext>
            </a:extLst>
          </p:cNvPr>
          <p:cNvSpPr/>
          <p:nvPr/>
        </p:nvSpPr>
        <p:spPr>
          <a:xfrm>
            <a:off x="10741935" y="5921174"/>
            <a:ext cx="296876" cy="307777"/>
          </a:xfrm>
          <a:prstGeom prst="rect">
            <a:avLst/>
          </a:prstGeom>
        </p:spPr>
        <p:txBody>
          <a:bodyPr wrap="none">
            <a:spAutoFit/>
          </a:bodyPr>
          <a:lstStyle/>
          <a:p>
            <a:r>
              <a:rPr lang="en-US" altLang="ja-JP" sz="1400" dirty="0"/>
              <a:t>0</a:t>
            </a:r>
            <a:endParaRPr lang="ja-JP" altLang="en-US" sz="1400" dirty="0"/>
          </a:p>
        </p:txBody>
      </p:sp>
      <p:sp>
        <p:nvSpPr>
          <p:cNvPr id="184" name="正方形/長方形 183">
            <a:extLst>
              <a:ext uri="{FF2B5EF4-FFF2-40B4-BE49-F238E27FC236}">
                <a16:creationId xmlns:a16="http://schemas.microsoft.com/office/drawing/2014/main" id="{2830454E-4E31-4F13-88AB-737F304FC436}"/>
              </a:ext>
            </a:extLst>
          </p:cNvPr>
          <p:cNvSpPr/>
          <p:nvPr/>
        </p:nvSpPr>
        <p:spPr>
          <a:xfrm rot="5400000">
            <a:off x="9817552" y="5215402"/>
            <a:ext cx="182394" cy="1722720"/>
          </a:xfrm>
          <a:prstGeom prst="rect">
            <a:avLst/>
          </a:prstGeom>
          <a:gradFill flip="none" rotWithShape="1">
            <a:gsLst>
              <a:gs pos="0">
                <a:schemeClr val="tx1"/>
              </a:gs>
              <a:gs pos="50000">
                <a:schemeClr val="bg2">
                  <a:shade val="67500"/>
                  <a:satMod val="115000"/>
                </a:schemeClr>
              </a:gs>
              <a:gs pos="100000">
                <a:schemeClr val="bg1"/>
              </a:gs>
            </a:gsLst>
            <a:lin ang="5400000" scaled="1"/>
            <a:tileRect/>
          </a:gradFill>
          <a:ln w="9525"/>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sp>
        <p:nvSpPr>
          <p:cNvPr id="186" name="正方形/長方形 185">
            <a:extLst>
              <a:ext uri="{FF2B5EF4-FFF2-40B4-BE49-F238E27FC236}">
                <a16:creationId xmlns:a16="http://schemas.microsoft.com/office/drawing/2014/main" id="{0AA7D9B3-BAB4-4F6F-AC5D-D974EABE7D4D}"/>
              </a:ext>
            </a:extLst>
          </p:cNvPr>
          <p:cNvSpPr/>
          <p:nvPr/>
        </p:nvSpPr>
        <p:spPr>
          <a:xfrm>
            <a:off x="8601028" y="5921174"/>
            <a:ext cx="521297" cy="307777"/>
          </a:xfrm>
          <a:prstGeom prst="rect">
            <a:avLst/>
          </a:prstGeom>
        </p:spPr>
        <p:txBody>
          <a:bodyPr wrap="none">
            <a:spAutoFit/>
          </a:bodyPr>
          <a:lstStyle/>
          <a:p>
            <a:r>
              <a:rPr lang="en-US" altLang="ja-JP" sz="1400" dirty="0"/>
              <a:t>255</a:t>
            </a:r>
            <a:endParaRPr lang="ja-JP" altLang="en-US" sz="1400" dirty="0"/>
          </a:p>
        </p:txBody>
      </p:sp>
      <p:sp>
        <p:nvSpPr>
          <p:cNvPr id="187" name="テキスト ボックス 186">
            <a:extLst>
              <a:ext uri="{FF2B5EF4-FFF2-40B4-BE49-F238E27FC236}">
                <a16:creationId xmlns:a16="http://schemas.microsoft.com/office/drawing/2014/main" id="{2097599E-B46D-4761-8FE9-5778C6F0EA80}"/>
              </a:ext>
            </a:extLst>
          </p:cNvPr>
          <p:cNvSpPr txBox="1"/>
          <p:nvPr/>
        </p:nvSpPr>
        <p:spPr>
          <a:xfrm>
            <a:off x="8036133" y="5678338"/>
            <a:ext cx="2854240" cy="307777"/>
          </a:xfrm>
          <a:prstGeom prst="rect">
            <a:avLst/>
          </a:prstGeom>
          <a:noFill/>
        </p:spPr>
        <p:txBody>
          <a:bodyPr wrap="square" rtlCol="0">
            <a:spAutoFit/>
          </a:bodyPr>
          <a:lstStyle/>
          <a:p>
            <a:pPr algn="ctr" defTabSz="914400" fontAlgn="base">
              <a:spcBef>
                <a:spcPct val="0"/>
              </a:spcBef>
              <a:spcAft>
                <a:spcPct val="0"/>
              </a:spcAft>
            </a:pPr>
            <a:r>
              <a:rPr kumimoji="1" lang="ja-JP" altLang="en-US" sz="1400" b="1" dirty="0">
                <a:solidFill>
                  <a:srgbClr val="494949"/>
                </a:solidFill>
                <a:latin typeface="+mn-ea"/>
              </a:rPr>
              <a:t>グレースケールの色調イメージ</a:t>
            </a:r>
          </a:p>
        </p:txBody>
      </p:sp>
      <p:sp>
        <p:nvSpPr>
          <p:cNvPr id="190" name="テキスト ボックス 189">
            <a:extLst>
              <a:ext uri="{FF2B5EF4-FFF2-40B4-BE49-F238E27FC236}">
                <a16:creationId xmlns:a16="http://schemas.microsoft.com/office/drawing/2014/main" id="{5B6E9BC3-27D6-46F9-9005-8CB8620AC083}"/>
              </a:ext>
            </a:extLst>
          </p:cNvPr>
          <p:cNvSpPr txBox="1"/>
          <p:nvPr/>
        </p:nvSpPr>
        <p:spPr>
          <a:xfrm>
            <a:off x="2700708" y="2521985"/>
            <a:ext cx="6790580" cy="431657"/>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solidFill>
                  <a:srgbClr val="E94823"/>
                </a:solidFill>
              </a:rPr>
              <a:t>画像データ　→　</a:t>
            </a:r>
            <a:r>
              <a:rPr lang="en-US" altLang="ja-JP" sz="1800" dirty="0">
                <a:solidFill>
                  <a:srgbClr val="E94823"/>
                </a:solidFill>
              </a:rPr>
              <a:t>0</a:t>
            </a:r>
            <a:r>
              <a:rPr lang="ja-JP" altLang="en-US" sz="1800" dirty="0">
                <a:solidFill>
                  <a:srgbClr val="E94823"/>
                </a:solidFill>
              </a:rPr>
              <a:t>～</a:t>
            </a:r>
            <a:r>
              <a:rPr lang="en-US" altLang="ja-JP" sz="1800" dirty="0">
                <a:solidFill>
                  <a:srgbClr val="E94823"/>
                </a:solidFill>
              </a:rPr>
              <a:t>255</a:t>
            </a:r>
            <a:r>
              <a:rPr lang="ja-JP" altLang="en-US" sz="1800" dirty="0">
                <a:solidFill>
                  <a:srgbClr val="E94823"/>
                </a:solidFill>
              </a:rPr>
              <a:t>の数値が大量に集まったデータ</a:t>
            </a:r>
          </a:p>
        </p:txBody>
      </p:sp>
      <p:pic>
        <p:nvPicPr>
          <p:cNvPr id="4" name="図 3">
            <a:extLst>
              <a:ext uri="{FF2B5EF4-FFF2-40B4-BE49-F238E27FC236}">
                <a16:creationId xmlns:a16="http://schemas.microsoft.com/office/drawing/2014/main" id="{92A9E8B6-5430-0C79-A4E3-A3A6A8E86C30}"/>
              </a:ext>
            </a:extLst>
          </p:cNvPr>
          <p:cNvPicPr>
            <a:picLocks noChangeAspect="1"/>
          </p:cNvPicPr>
          <p:nvPr/>
        </p:nvPicPr>
        <p:blipFill>
          <a:blip r:embed="rId7"/>
          <a:stretch>
            <a:fillRect/>
          </a:stretch>
        </p:blipFill>
        <p:spPr>
          <a:xfrm>
            <a:off x="4467181" y="3056389"/>
            <a:ext cx="1069514" cy="1081138"/>
          </a:xfrm>
          <a:prstGeom prst="rect">
            <a:avLst/>
          </a:prstGeom>
        </p:spPr>
      </p:pic>
      <p:pic>
        <p:nvPicPr>
          <p:cNvPr id="9" name="図 8">
            <a:extLst>
              <a:ext uri="{FF2B5EF4-FFF2-40B4-BE49-F238E27FC236}">
                <a16:creationId xmlns:a16="http://schemas.microsoft.com/office/drawing/2014/main" id="{69120C1F-FCA7-3314-7FEC-059AC18EA162}"/>
              </a:ext>
            </a:extLst>
          </p:cNvPr>
          <p:cNvPicPr>
            <a:picLocks noChangeAspect="1"/>
          </p:cNvPicPr>
          <p:nvPr/>
        </p:nvPicPr>
        <p:blipFill>
          <a:blip r:embed="rId8"/>
          <a:stretch>
            <a:fillRect/>
          </a:stretch>
        </p:blipFill>
        <p:spPr>
          <a:xfrm>
            <a:off x="5912146" y="3056389"/>
            <a:ext cx="1117908" cy="1087748"/>
          </a:xfrm>
          <a:prstGeom prst="rect">
            <a:avLst/>
          </a:prstGeom>
        </p:spPr>
      </p:pic>
      <p:cxnSp>
        <p:nvCxnSpPr>
          <p:cNvPr id="6" name="直線矢印コネクタ 5">
            <a:extLst>
              <a:ext uri="{FF2B5EF4-FFF2-40B4-BE49-F238E27FC236}">
                <a16:creationId xmlns:a16="http://schemas.microsoft.com/office/drawing/2014/main" id="{8DBF546D-43DB-A05B-9906-60C7EAD647C7}"/>
              </a:ext>
            </a:extLst>
          </p:cNvPr>
          <p:cNvCxnSpPr/>
          <p:nvPr/>
        </p:nvCxnSpPr>
        <p:spPr>
          <a:xfrm>
            <a:off x="2972786" y="3299956"/>
            <a:ext cx="1421932" cy="0"/>
          </a:xfrm>
          <a:prstGeom prst="straightConnector1">
            <a:avLst/>
          </a:prstGeom>
          <a:ln w="47625">
            <a:solidFill>
              <a:srgbClr val="EB0046"/>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 name="正方形/長方形 6">
            <a:extLst>
              <a:ext uri="{FF2B5EF4-FFF2-40B4-BE49-F238E27FC236}">
                <a16:creationId xmlns:a16="http://schemas.microsoft.com/office/drawing/2014/main" id="{700EE19B-FA2F-F50C-9016-A58629321700}"/>
              </a:ext>
            </a:extLst>
          </p:cNvPr>
          <p:cNvSpPr/>
          <p:nvPr/>
        </p:nvSpPr>
        <p:spPr>
          <a:xfrm>
            <a:off x="4782393" y="3070416"/>
            <a:ext cx="439090" cy="399442"/>
          </a:xfrm>
          <a:prstGeom prst="rect">
            <a:avLst/>
          </a:prstGeom>
          <a:noFill/>
          <a:ln w="28575">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8" name="直線矢印コネクタ 7">
            <a:extLst>
              <a:ext uri="{FF2B5EF4-FFF2-40B4-BE49-F238E27FC236}">
                <a16:creationId xmlns:a16="http://schemas.microsoft.com/office/drawing/2014/main" id="{A87A77A6-D25E-C931-F404-3FB3E6D65403}"/>
              </a:ext>
            </a:extLst>
          </p:cNvPr>
          <p:cNvCxnSpPr>
            <a:cxnSpLocks/>
          </p:cNvCxnSpPr>
          <p:nvPr/>
        </p:nvCxnSpPr>
        <p:spPr>
          <a:xfrm>
            <a:off x="5236074" y="3293153"/>
            <a:ext cx="676072" cy="6803"/>
          </a:xfrm>
          <a:prstGeom prst="straightConnector1">
            <a:avLst/>
          </a:prstGeom>
          <a:ln w="47625">
            <a:solidFill>
              <a:srgbClr val="EB0046"/>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4" name="正方形/長方形 13">
            <a:extLst>
              <a:ext uri="{FF2B5EF4-FFF2-40B4-BE49-F238E27FC236}">
                <a16:creationId xmlns:a16="http://schemas.microsoft.com/office/drawing/2014/main" id="{D6C212BC-CC27-3CA9-0D12-BC36C45915C4}"/>
              </a:ext>
            </a:extLst>
          </p:cNvPr>
          <p:cNvSpPr/>
          <p:nvPr/>
        </p:nvSpPr>
        <p:spPr>
          <a:xfrm>
            <a:off x="6471100" y="3070416"/>
            <a:ext cx="439090" cy="399442"/>
          </a:xfrm>
          <a:prstGeom prst="rect">
            <a:avLst/>
          </a:prstGeom>
          <a:noFill/>
          <a:ln w="28575">
            <a:solidFill>
              <a:srgbClr val="EB00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16" name="図 15">
            <a:extLst>
              <a:ext uri="{FF2B5EF4-FFF2-40B4-BE49-F238E27FC236}">
                <a16:creationId xmlns:a16="http://schemas.microsoft.com/office/drawing/2014/main" id="{7344D425-D5C3-DC89-A874-8D9BB7232E0A}"/>
              </a:ext>
            </a:extLst>
          </p:cNvPr>
          <p:cNvPicPr>
            <a:picLocks noChangeAspect="1"/>
          </p:cNvPicPr>
          <p:nvPr/>
        </p:nvPicPr>
        <p:blipFill>
          <a:blip r:embed="rId9"/>
          <a:stretch>
            <a:fillRect/>
          </a:stretch>
        </p:blipFill>
        <p:spPr>
          <a:xfrm>
            <a:off x="7419411" y="3043347"/>
            <a:ext cx="2467986" cy="2297326"/>
          </a:xfrm>
          <a:prstGeom prst="rect">
            <a:avLst/>
          </a:prstGeom>
        </p:spPr>
      </p:pic>
      <p:sp>
        <p:nvSpPr>
          <p:cNvPr id="189" name="吹き出し: 四角形 188">
            <a:extLst>
              <a:ext uri="{FF2B5EF4-FFF2-40B4-BE49-F238E27FC236}">
                <a16:creationId xmlns:a16="http://schemas.microsoft.com/office/drawing/2014/main" id="{A19C5E9A-E2A0-478F-AD29-938FA7BE24A6}"/>
              </a:ext>
            </a:extLst>
          </p:cNvPr>
          <p:cNvSpPr/>
          <p:nvPr/>
        </p:nvSpPr>
        <p:spPr>
          <a:xfrm>
            <a:off x="9331669" y="3039429"/>
            <a:ext cx="2633739" cy="779142"/>
          </a:xfrm>
          <a:prstGeom prst="wedgeRectCallout">
            <a:avLst>
              <a:gd name="adj1" fmla="val -67929"/>
              <a:gd name="adj2" fmla="val 138000"/>
            </a:avLst>
          </a:prstGeom>
          <a:solidFill>
            <a:srgbClr val="F36C3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kumimoji="1" lang="ja-JP" altLang="en-US" sz="1400" b="1" dirty="0">
                <a:solidFill>
                  <a:schemeClr val="bg1"/>
                </a:solidFill>
              </a:rPr>
              <a:t>カラー画像の場合、ピクセル毎に</a:t>
            </a:r>
            <a:r>
              <a:rPr kumimoji="1" lang="en-US" altLang="ja-JP" sz="1400" b="1" dirty="0">
                <a:solidFill>
                  <a:schemeClr val="bg1"/>
                </a:solidFill>
              </a:rPr>
              <a:t>RGB</a:t>
            </a:r>
            <a:r>
              <a:rPr kumimoji="1" lang="ja-JP" altLang="en-US" sz="1400" b="1" dirty="0">
                <a:solidFill>
                  <a:schemeClr val="bg1"/>
                </a:solidFill>
              </a:rPr>
              <a:t>の情報を持つ</a:t>
            </a:r>
            <a:endParaRPr kumimoji="1" lang="en-US" altLang="ja-JP" sz="1400" b="1" dirty="0">
              <a:solidFill>
                <a:schemeClr val="bg1"/>
              </a:solidFill>
            </a:endParaRPr>
          </a:p>
          <a:p>
            <a:r>
              <a:rPr kumimoji="1" lang="ja-JP" altLang="en-US" sz="1400" b="1" dirty="0">
                <a:solidFill>
                  <a:schemeClr val="bg1"/>
                </a:solidFill>
              </a:rPr>
              <a:t>例）</a:t>
            </a:r>
            <a:r>
              <a:rPr kumimoji="1" lang="en-US" altLang="ja-JP" sz="1400" b="1" dirty="0">
                <a:solidFill>
                  <a:schemeClr val="bg1"/>
                </a:solidFill>
              </a:rPr>
              <a:t>R:142,G:65,B:85</a:t>
            </a:r>
            <a:endParaRPr kumimoji="1" lang="ja-JP" altLang="en-US" sz="1400" b="1" dirty="0">
              <a:solidFill>
                <a:schemeClr val="bg1"/>
              </a:solidFill>
            </a:endParaRPr>
          </a:p>
        </p:txBody>
      </p:sp>
      <p:cxnSp>
        <p:nvCxnSpPr>
          <p:cNvPr id="19" name="直線矢印コネクタ 18">
            <a:extLst>
              <a:ext uri="{FF2B5EF4-FFF2-40B4-BE49-F238E27FC236}">
                <a16:creationId xmlns:a16="http://schemas.microsoft.com/office/drawing/2014/main" id="{7F60A1E2-0125-6155-0136-89BCFB8C515E}"/>
              </a:ext>
            </a:extLst>
          </p:cNvPr>
          <p:cNvCxnSpPr>
            <a:cxnSpLocks/>
          </p:cNvCxnSpPr>
          <p:nvPr/>
        </p:nvCxnSpPr>
        <p:spPr>
          <a:xfrm>
            <a:off x="6918532" y="3293153"/>
            <a:ext cx="486973" cy="0"/>
          </a:xfrm>
          <a:prstGeom prst="straightConnector1">
            <a:avLst/>
          </a:prstGeom>
          <a:ln w="47625">
            <a:solidFill>
              <a:srgbClr val="EB0046"/>
            </a:solidFill>
            <a:headEnd type="none" w="med" len="med"/>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4458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E3B18D-B326-DE39-BF1A-A53B8AF32D6C}"/>
              </a:ext>
            </a:extLst>
          </p:cNvPr>
          <p:cNvSpPr>
            <a:spLocks noGrp="1"/>
          </p:cNvSpPr>
          <p:nvPr>
            <p:ph type="title" idx="4294967295"/>
          </p:nvPr>
        </p:nvSpPr>
        <p:spPr>
          <a:xfrm>
            <a:off x="0" y="0"/>
            <a:ext cx="11018838" cy="573088"/>
          </a:xfrm>
        </p:spPr>
        <p:txBody>
          <a:bodyPr/>
          <a:lstStyle/>
          <a:p>
            <a:r>
              <a:rPr lang="ja-JP" altLang="en-US"/>
              <a:t>生成</a:t>
            </a:r>
            <a:r>
              <a:rPr lang="en-US" altLang="ja-JP" dirty="0"/>
              <a:t> AI </a:t>
            </a:r>
            <a:endParaRPr kumimoji="1" lang="ja-JP" altLang="en-US"/>
          </a:p>
        </p:txBody>
      </p:sp>
    </p:spTree>
    <p:extLst>
      <p:ext uri="{BB962C8B-B14F-4D97-AF65-F5344CB8AC3E}">
        <p14:creationId xmlns:p14="http://schemas.microsoft.com/office/powerpoint/2010/main" val="116293801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7</a:t>
            </a:r>
            <a:r>
              <a:rPr kumimoji="1" lang="en-US" altLang="ja-JP" dirty="0"/>
              <a:t>-1-3.</a:t>
            </a:r>
            <a:r>
              <a:rPr lang="ja-JP" altLang="en-US" dirty="0"/>
              <a:t>画像分類とディープラーニング</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290</a:t>
            </a:fld>
            <a:endParaRPr kumimoji="1" lang="ja-JP" altLang="en-US"/>
          </a:p>
        </p:txBody>
      </p:sp>
      <p:sp>
        <p:nvSpPr>
          <p:cNvPr id="9" name="四角形: 角を丸くする 8">
            <a:extLst>
              <a:ext uri="{FF2B5EF4-FFF2-40B4-BE49-F238E27FC236}">
                <a16:creationId xmlns:a16="http://schemas.microsoft.com/office/drawing/2014/main" id="{CD66FD05-ECB3-41D7-A86E-4AEAB900C20D}"/>
              </a:ext>
            </a:extLst>
          </p:cNvPr>
          <p:cNvSpPr/>
          <p:nvPr/>
        </p:nvSpPr>
        <p:spPr bwMode="auto">
          <a:xfrm>
            <a:off x="766762" y="1218043"/>
            <a:ext cx="10658475" cy="2836567"/>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1" name="グループ化 10">
            <a:extLst>
              <a:ext uri="{FF2B5EF4-FFF2-40B4-BE49-F238E27FC236}">
                <a16:creationId xmlns:a16="http://schemas.microsoft.com/office/drawing/2014/main" id="{3A7CC29D-DEA7-479E-ABF8-8DE75FFD1745}"/>
              </a:ext>
            </a:extLst>
          </p:cNvPr>
          <p:cNvGrpSpPr/>
          <p:nvPr/>
        </p:nvGrpSpPr>
        <p:grpSpPr>
          <a:xfrm>
            <a:off x="2683248" y="986663"/>
            <a:ext cx="6825504" cy="468736"/>
            <a:chOff x="2154608" y="3539394"/>
            <a:chExt cx="6825505" cy="426124"/>
          </a:xfrm>
        </p:grpSpPr>
        <p:sp>
          <p:nvSpPr>
            <p:cNvPr id="14" name="四角形: 角を丸くする 13">
              <a:extLst>
                <a:ext uri="{FF2B5EF4-FFF2-40B4-BE49-F238E27FC236}">
                  <a16:creationId xmlns:a16="http://schemas.microsoft.com/office/drawing/2014/main" id="{D299B0F2-0400-476D-B4DE-1952206D1B67}"/>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5" name="正方形/長方形 14">
              <a:extLst>
                <a:ext uri="{FF2B5EF4-FFF2-40B4-BE49-F238E27FC236}">
                  <a16:creationId xmlns:a16="http://schemas.microsoft.com/office/drawing/2014/main" id="{06ADFF5E-314A-479C-8690-559864CF8616}"/>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画像認識には工夫が必要</a:t>
              </a:r>
              <a:endParaRPr lang="en-US" altLang="ja-JP" sz="2400" b="1" spc="150" dirty="0">
                <a:solidFill>
                  <a:schemeClr val="bg1"/>
                </a:solidFill>
                <a:latin typeface="+mn-ea"/>
              </a:endParaRPr>
            </a:p>
          </p:txBody>
        </p:sp>
      </p:grpSp>
      <p:sp>
        <p:nvSpPr>
          <p:cNvPr id="16" name="テキスト ボックス 15">
            <a:extLst>
              <a:ext uri="{FF2B5EF4-FFF2-40B4-BE49-F238E27FC236}">
                <a16:creationId xmlns:a16="http://schemas.microsoft.com/office/drawing/2014/main" id="{F6BD93DF-98AC-480B-9050-28EBD5DC64AB}"/>
              </a:ext>
            </a:extLst>
          </p:cNvPr>
          <p:cNvSpPr txBox="1"/>
          <p:nvPr/>
        </p:nvSpPr>
        <p:spPr>
          <a:xfrm>
            <a:off x="868755" y="1371422"/>
            <a:ext cx="10548545" cy="266226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これまでに学んできた、ニューラルネットワークは複雑な画像データに対してはあまり効果的ではありません。画像データは</a:t>
            </a:r>
            <a:r>
              <a:rPr lang="en-US" altLang="ja-JP" sz="2000" spc="0" dirty="0">
                <a:solidFill>
                  <a:schemeClr val="tx1">
                    <a:lumMod val="75000"/>
                    <a:lumOff val="25000"/>
                  </a:schemeClr>
                </a:solidFill>
              </a:rPr>
              <a:t>2</a:t>
            </a:r>
            <a:r>
              <a:rPr lang="ja-JP" altLang="en-US" sz="2000" spc="0" dirty="0">
                <a:solidFill>
                  <a:schemeClr val="tx1">
                    <a:lumMod val="75000"/>
                    <a:lumOff val="25000"/>
                  </a:schemeClr>
                </a:solidFill>
              </a:rPr>
              <a:t>次元のピクセルデータの集まりで、周囲のピクセルとの関係も重要な情報となるのですが、ニューラルネットワークではそれを表現しにくいためです。</a:t>
            </a:r>
            <a:endParaRPr lang="en-US" altLang="ja-JP" sz="2000" spc="0" dirty="0">
              <a:solidFill>
                <a:schemeClr val="tx1">
                  <a:lumMod val="75000"/>
                  <a:lumOff val="25000"/>
                </a:schemeClr>
              </a:solidFill>
            </a:endParaRPr>
          </a:p>
          <a:p>
            <a:r>
              <a:rPr lang="ja-JP" altLang="en-US" sz="2000" spc="0" dirty="0">
                <a:solidFill>
                  <a:schemeClr val="tx1">
                    <a:lumMod val="75000"/>
                    <a:lumOff val="25000"/>
                  </a:schemeClr>
                </a:solidFill>
              </a:rPr>
              <a:t>　そこで、画像分類には</a:t>
            </a:r>
            <a:r>
              <a:rPr lang="ja-JP" altLang="en-US" sz="2000" spc="0" dirty="0">
                <a:solidFill>
                  <a:srgbClr val="F36C37"/>
                </a:solidFill>
              </a:rPr>
              <a:t>畳み込みニューラルネットワーク（</a:t>
            </a:r>
            <a:r>
              <a:rPr lang="en-US" altLang="ja-JP" sz="2000" spc="0" dirty="0">
                <a:solidFill>
                  <a:srgbClr val="F36C37"/>
                </a:solidFill>
              </a:rPr>
              <a:t>CNN</a:t>
            </a:r>
            <a:r>
              <a:rPr lang="ja-JP" altLang="en-US" sz="2000" spc="0" dirty="0">
                <a:solidFill>
                  <a:srgbClr val="F36C37"/>
                </a:solidFill>
              </a:rPr>
              <a:t>）</a:t>
            </a:r>
            <a:r>
              <a:rPr lang="ja-JP" altLang="en-US" sz="2000" spc="0" dirty="0">
                <a:solidFill>
                  <a:schemeClr val="tx1">
                    <a:lumMod val="75000"/>
                    <a:lumOff val="25000"/>
                  </a:schemeClr>
                </a:solidFill>
              </a:rPr>
              <a:t>がよく用いられます。畳み込みニューラルネットワークでは、周囲のピクセルとの関係を加味する工夫が加えられています。</a:t>
            </a:r>
            <a:endParaRPr lang="en-US" altLang="ja-JP" sz="2000" spc="0" dirty="0">
              <a:solidFill>
                <a:schemeClr val="tx1">
                  <a:lumMod val="75000"/>
                  <a:lumOff val="25000"/>
                </a:schemeClr>
              </a:solidFill>
            </a:endParaRPr>
          </a:p>
        </p:txBody>
      </p:sp>
      <p:pic>
        <p:nvPicPr>
          <p:cNvPr id="18" name="図 17">
            <a:extLst>
              <a:ext uri="{FF2B5EF4-FFF2-40B4-BE49-F238E27FC236}">
                <a16:creationId xmlns:a16="http://schemas.microsoft.com/office/drawing/2014/main" id="{A2461079-16AD-43A7-997A-84C110C14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6689" y="4357257"/>
            <a:ext cx="1760083" cy="1763071"/>
          </a:xfrm>
          <a:prstGeom prst="rect">
            <a:avLst/>
          </a:prstGeom>
        </p:spPr>
      </p:pic>
      <p:pic>
        <p:nvPicPr>
          <p:cNvPr id="19" name="図 18">
            <a:extLst>
              <a:ext uri="{FF2B5EF4-FFF2-40B4-BE49-F238E27FC236}">
                <a16:creationId xmlns:a16="http://schemas.microsoft.com/office/drawing/2014/main" id="{ED3622E3-5424-4AE2-93B2-3E4F408DE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6277" y="4180356"/>
            <a:ext cx="709271" cy="963562"/>
          </a:xfrm>
          <a:prstGeom prst="rect">
            <a:avLst/>
          </a:prstGeom>
        </p:spPr>
      </p:pic>
      <p:sp>
        <p:nvSpPr>
          <p:cNvPr id="3" name="矢印: 右 2">
            <a:extLst>
              <a:ext uri="{FF2B5EF4-FFF2-40B4-BE49-F238E27FC236}">
                <a16:creationId xmlns:a16="http://schemas.microsoft.com/office/drawing/2014/main" id="{6C77F0B2-2D31-48F0-BD43-DAC491E3B61A}"/>
              </a:ext>
            </a:extLst>
          </p:cNvPr>
          <p:cNvSpPr/>
          <p:nvPr/>
        </p:nvSpPr>
        <p:spPr>
          <a:xfrm>
            <a:off x="4748831" y="4597287"/>
            <a:ext cx="801189" cy="38144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0" name="吹き出し: 角を丸めた四角形 19">
            <a:extLst>
              <a:ext uri="{FF2B5EF4-FFF2-40B4-BE49-F238E27FC236}">
                <a16:creationId xmlns:a16="http://schemas.microsoft.com/office/drawing/2014/main" id="{5B4012B7-091F-41D1-AC0F-3D0AD653C8E6}"/>
              </a:ext>
            </a:extLst>
          </p:cNvPr>
          <p:cNvSpPr/>
          <p:nvPr/>
        </p:nvSpPr>
        <p:spPr>
          <a:xfrm>
            <a:off x="6491805" y="4216734"/>
            <a:ext cx="709271" cy="416931"/>
          </a:xfrm>
          <a:prstGeom prst="wedgeRoundRectCallout">
            <a:avLst>
              <a:gd name="adj1" fmla="val -71958"/>
              <a:gd name="adj2" fmla="val 3478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rgbClr val="494949"/>
                </a:solidFill>
                <a:latin typeface="+mn-ea"/>
              </a:rPr>
              <a:t>ネコ</a:t>
            </a:r>
          </a:p>
        </p:txBody>
      </p:sp>
      <p:sp>
        <p:nvSpPr>
          <p:cNvPr id="21" name="矢印: 右 20">
            <a:extLst>
              <a:ext uri="{FF2B5EF4-FFF2-40B4-BE49-F238E27FC236}">
                <a16:creationId xmlns:a16="http://schemas.microsoft.com/office/drawing/2014/main" id="{E95EC582-C485-4164-90F4-4CC5472BC944}"/>
              </a:ext>
            </a:extLst>
          </p:cNvPr>
          <p:cNvSpPr/>
          <p:nvPr/>
        </p:nvSpPr>
        <p:spPr>
          <a:xfrm>
            <a:off x="4748831" y="5495956"/>
            <a:ext cx="801189" cy="38144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nvGrpSpPr>
          <p:cNvPr id="33" name="グループ化 32">
            <a:extLst>
              <a:ext uri="{FF2B5EF4-FFF2-40B4-BE49-F238E27FC236}">
                <a16:creationId xmlns:a16="http://schemas.microsoft.com/office/drawing/2014/main" id="{F24FC133-4FC7-42E2-80C8-883A7CAC827A}"/>
              </a:ext>
            </a:extLst>
          </p:cNvPr>
          <p:cNvGrpSpPr/>
          <p:nvPr/>
        </p:nvGrpSpPr>
        <p:grpSpPr>
          <a:xfrm>
            <a:off x="5660399" y="5552604"/>
            <a:ext cx="1662811" cy="253916"/>
            <a:chOff x="4502331" y="5831127"/>
            <a:chExt cx="1662811" cy="253916"/>
          </a:xfrm>
        </p:grpSpPr>
        <p:sp>
          <p:nvSpPr>
            <p:cNvPr id="7" name="正方形/長方形 6">
              <a:extLst>
                <a:ext uri="{FF2B5EF4-FFF2-40B4-BE49-F238E27FC236}">
                  <a16:creationId xmlns:a16="http://schemas.microsoft.com/office/drawing/2014/main" id="{700DCD80-CABF-4D9C-9946-76FD87D10A4B}"/>
                </a:ext>
              </a:extLst>
            </p:cNvPr>
            <p:cNvSpPr/>
            <p:nvPr/>
          </p:nvSpPr>
          <p:spPr>
            <a:xfrm>
              <a:off x="4502331" y="5904411"/>
              <a:ext cx="121920" cy="1132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2" name="正方形/長方形 21">
              <a:extLst>
                <a:ext uri="{FF2B5EF4-FFF2-40B4-BE49-F238E27FC236}">
                  <a16:creationId xmlns:a16="http://schemas.microsoft.com/office/drawing/2014/main" id="{A2BACF8B-DB7E-4C45-81B4-C35E928EBD4E}"/>
                </a:ext>
              </a:extLst>
            </p:cNvPr>
            <p:cNvSpPr/>
            <p:nvPr/>
          </p:nvSpPr>
          <p:spPr>
            <a:xfrm>
              <a:off x="4619218" y="5904411"/>
              <a:ext cx="121920" cy="113257"/>
            </a:xfrm>
            <a:prstGeom prst="rect">
              <a:avLst/>
            </a:prstGeom>
            <a:solidFill>
              <a:srgbClr val="FF85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3" name="正方形/長方形 22">
              <a:extLst>
                <a:ext uri="{FF2B5EF4-FFF2-40B4-BE49-F238E27FC236}">
                  <a16:creationId xmlns:a16="http://schemas.microsoft.com/office/drawing/2014/main" id="{1445FACA-9495-4647-8AE2-364ACD5B944D}"/>
                </a:ext>
              </a:extLst>
            </p:cNvPr>
            <p:cNvSpPr/>
            <p:nvPr/>
          </p:nvSpPr>
          <p:spPr>
            <a:xfrm>
              <a:off x="4741138" y="5904410"/>
              <a:ext cx="121920" cy="1132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4" name="正方形/長方形 23">
              <a:extLst>
                <a:ext uri="{FF2B5EF4-FFF2-40B4-BE49-F238E27FC236}">
                  <a16:creationId xmlns:a16="http://schemas.microsoft.com/office/drawing/2014/main" id="{6C18ADE3-9B17-42E0-B70F-06D422716042}"/>
                </a:ext>
              </a:extLst>
            </p:cNvPr>
            <p:cNvSpPr/>
            <p:nvPr/>
          </p:nvSpPr>
          <p:spPr>
            <a:xfrm>
              <a:off x="4863058" y="5904410"/>
              <a:ext cx="121920" cy="11325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5" name="正方形/長方形 24">
              <a:extLst>
                <a:ext uri="{FF2B5EF4-FFF2-40B4-BE49-F238E27FC236}">
                  <a16:creationId xmlns:a16="http://schemas.microsoft.com/office/drawing/2014/main" id="{7BC1195C-A0E9-4812-A222-689E47E2EA7A}"/>
                </a:ext>
              </a:extLst>
            </p:cNvPr>
            <p:cNvSpPr/>
            <p:nvPr/>
          </p:nvSpPr>
          <p:spPr>
            <a:xfrm>
              <a:off x="4984978" y="5904410"/>
              <a:ext cx="121920" cy="1132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6" name="正方形/長方形 25">
              <a:extLst>
                <a:ext uri="{FF2B5EF4-FFF2-40B4-BE49-F238E27FC236}">
                  <a16:creationId xmlns:a16="http://schemas.microsoft.com/office/drawing/2014/main" id="{304884DF-8B43-4C12-9B7F-2AC41F7E806F}"/>
                </a:ext>
              </a:extLst>
            </p:cNvPr>
            <p:cNvSpPr/>
            <p:nvPr/>
          </p:nvSpPr>
          <p:spPr>
            <a:xfrm>
              <a:off x="5106898" y="5904409"/>
              <a:ext cx="121920" cy="1132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7" name="正方形/長方形 26">
              <a:extLst>
                <a:ext uri="{FF2B5EF4-FFF2-40B4-BE49-F238E27FC236}">
                  <a16:creationId xmlns:a16="http://schemas.microsoft.com/office/drawing/2014/main" id="{3E86BDC6-F8F3-4C85-9613-F3A7D5A51C50}"/>
                </a:ext>
              </a:extLst>
            </p:cNvPr>
            <p:cNvSpPr/>
            <p:nvPr/>
          </p:nvSpPr>
          <p:spPr>
            <a:xfrm>
              <a:off x="5438655" y="5904411"/>
              <a:ext cx="121920" cy="1132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8" name="正方形/長方形 27">
              <a:extLst>
                <a:ext uri="{FF2B5EF4-FFF2-40B4-BE49-F238E27FC236}">
                  <a16:creationId xmlns:a16="http://schemas.microsoft.com/office/drawing/2014/main" id="{AADDBD89-4332-4DA9-A20D-F1A1BD9EC6AD}"/>
                </a:ext>
              </a:extLst>
            </p:cNvPr>
            <p:cNvSpPr/>
            <p:nvPr/>
          </p:nvSpPr>
          <p:spPr>
            <a:xfrm>
              <a:off x="5555542" y="5904411"/>
              <a:ext cx="121920" cy="113257"/>
            </a:xfrm>
            <a:prstGeom prst="rect">
              <a:avLst/>
            </a:prstGeom>
            <a:solidFill>
              <a:srgbClr val="FF85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9" name="正方形/長方形 28">
              <a:extLst>
                <a:ext uri="{FF2B5EF4-FFF2-40B4-BE49-F238E27FC236}">
                  <a16:creationId xmlns:a16="http://schemas.microsoft.com/office/drawing/2014/main" id="{FD65A7C8-B434-4418-9505-77C58F279FC9}"/>
                </a:ext>
              </a:extLst>
            </p:cNvPr>
            <p:cNvSpPr/>
            <p:nvPr/>
          </p:nvSpPr>
          <p:spPr>
            <a:xfrm>
              <a:off x="5677462" y="5904410"/>
              <a:ext cx="121920" cy="1132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0" name="正方形/長方形 29">
              <a:extLst>
                <a:ext uri="{FF2B5EF4-FFF2-40B4-BE49-F238E27FC236}">
                  <a16:creationId xmlns:a16="http://schemas.microsoft.com/office/drawing/2014/main" id="{D0703234-3303-4E5C-8C0A-C207238CB4A7}"/>
                </a:ext>
              </a:extLst>
            </p:cNvPr>
            <p:cNvSpPr/>
            <p:nvPr/>
          </p:nvSpPr>
          <p:spPr>
            <a:xfrm>
              <a:off x="5799382" y="5904410"/>
              <a:ext cx="121920" cy="11325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1" name="正方形/長方形 30">
              <a:extLst>
                <a:ext uri="{FF2B5EF4-FFF2-40B4-BE49-F238E27FC236}">
                  <a16:creationId xmlns:a16="http://schemas.microsoft.com/office/drawing/2014/main" id="{9FFB2D96-234A-473A-B9F9-28486902C2C4}"/>
                </a:ext>
              </a:extLst>
            </p:cNvPr>
            <p:cNvSpPr/>
            <p:nvPr/>
          </p:nvSpPr>
          <p:spPr>
            <a:xfrm>
              <a:off x="5921302" y="5904410"/>
              <a:ext cx="121920" cy="1132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2" name="正方形/長方形 31">
              <a:extLst>
                <a:ext uri="{FF2B5EF4-FFF2-40B4-BE49-F238E27FC236}">
                  <a16:creationId xmlns:a16="http://schemas.microsoft.com/office/drawing/2014/main" id="{47221EED-EBBC-412A-AE20-EBEEB1B05D10}"/>
                </a:ext>
              </a:extLst>
            </p:cNvPr>
            <p:cNvSpPr/>
            <p:nvPr/>
          </p:nvSpPr>
          <p:spPr>
            <a:xfrm>
              <a:off x="6043222" y="5904409"/>
              <a:ext cx="121920" cy="1132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F33FC083-5784-496E-9029-E05D32EE8586}"/>
                </a:ext>
              </a:extLst>
            </p:cNvPr>
            <p:cNvSpPr txBox="1"/>
            <p:nvPr/>
          </p:nvSpPr>
          <p:spPr>
            <a:xfrm>
              <a:off x="5153372" y="5831127"/>
              <a:ext cx="360727" cy="253916"/>
            </a:xfrm>
            <a:prstGeom prst="rect">
              <a:avLst/>
            </a:prstGeom>
            <a:noFill/>
          </p:spPr>
          <p:txBody>
            <a:bodyPr wrap="square" rtlCol="0">
              <a:spAutoFit/>
            </a:bodyPr>
            <a:lstStyle/>
            <a:p>
              <a:pPr algn="ctr" defTabSz="914400" fontAlgn="base">
                <a:spcBef>
                  <a:spcPct val="0"/>
                </a:spcBef>
                <a:spcAft>
                  <a:spcPct val="0"/>
                </a:spcAft>
              </a:pPr>
              <a:r>
                <a:rPr kumimoji="1" lang="en-US" altLang="ja-JP" sz="1050" b="1" dirty="0">
                  <a:solidFill>
                    <a:srgbClr val="000000"/>
                  </a:solidFill>
                  <a:latin typeface="+mn-ea"/>
                </a:rPr>
                <a:t>...</a:t>
              </a:r>
              <a:endParaRPr kumimoji="1" lang="ja-JP" altLang="en-US" sz="1050" b="1" dirty="0">
                <a:solidFill>
                  <a:srgbClr val="000000"/>
                </a:solidFill>
                <a:latin typeface="+mn-ea"/>
              </a:endParaRPr>
            </a:p>
          </p:txBody>
        </p:sp>
      </p:grpSp>
      <p:sp>
        <p:nvSpPr>
          <p:cNvPr id="34" name="矢印: 右 33">
            <a:extLst>
              <a:ext uri="{FF2B5EF4-FFF2-40B4-BE49-F238E27FC236}">
                <a16:creationId xmlns:a16="http://schemas.microsoft.com/office/drawing/2014/main" id="{FAB3FC0E-90B1-4D58-B679-84C8B272B570}"/>
              </a:ext>
            </a:extLst>
          </p:cNvPr>
          <p:cNvSpPr/>
          <p:nvPr/>
        </p:nvSpPr>
        <p:spPr>
          <a:xfrm>
            <a:off x="7515425" y="5470618"/>
            <a:ext cx="801189" cy="381444"/>
          </a:xfrm>
          <a:prstGeom prst="rightArrow">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35" name="図 34">
            <a:extLst>
              <a:ext uri="{FF2B5EF4-FFF2-40B4-BE49-F238E27FC236}">
                <a16:creationId xmlns:a16="http://schemas.microsoft.com/office/drawing/2014/main" id="{D01B9E22-49A0-44A9-9A94-E315F47BC3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6427" y="5075893"/>
            <a:ext cx="936324" cy="1170893"/>
          </a:xfrm>
          <a:prstGeom prst="rect">
            <a:avLst/>
          </a:prstGeom>
        </p:spPr>
      </p:pic>
      <p:pic>
        <p:nvPicPr>
          <p:cNvPr id="38" name="図 37" descr="食品 が含まれている画像&#10;&#10;自動的に生成された説明">
            <a:extLst>
              <a:ext uri="{FF2B5EF4-FFF2-40B4-BE49-F238E27FC236}">
                <a16:creationId xmlns:a16="http://schemas.microsoft.com/office/drawing/2014/main" id="{500BB9A0-2578-4AEF-8F76-3FB61068B864}"/>
              </a:ext>
            </a:extLst>
          </p:cNvPr>
          <p:cNvPicPr>
            <a:picLocks noChangeAspect="1"/>
          </p:cNvPicPr>
          <p:nvPr/>
        </p:nvPicPr>
        <p:blipFill rotWithShape="1">
          <a:blip r:embed="rId6">
            <a:extLst>
              <a:ext uri="{28A0092B-C50C-407E-A947-70E740481C1C}">
                <a14:useLocalDpi xmlns:a14="http://schemas.microsoft.com/office/drawing/2010/main" val="0"/>
              </a:ext>
            </a:extLst>
          </a:blip>
          <a:srcRect l="50738" t="4698" r="36077" b="83641"/>
          <a:stretch/>
        </p:blipFill>
        <p:spPr>
          <a:xfrm>
            <a:off x="8874589" y="4507598"/>
            <a:ext cx="634163" cy="560822"/>
          </a:xfrm>
          <a:prstGeom prst="rect">
            <a:avLst/>
          </a:prstGeom>
        </p:spPr>
      </p:pic>
    </p:spTree>
    <p:extLst>
      <p:ext uri="{BB962C8B-B14F-4D97-AF65-F5344CB8AC3E}">
        <p14:creationId xmlns:p14="http://schemas.microsoft.com/office/powerpoint/2010/main" val="5058537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990461-C4BB-4870-AD5B-FBEBBFCD73FC}"/>
              </a:ext>
            </a:extLst>
          </p:cNvPr>
          <p:cNvSpPr>
            <a:spLocks noGrp="1"/>
          </p:cNvSpPr>
          <p:nvPr>
            <p:ph type="title"/>
          </p:nvPr>
        </p:nvSpPr>
        <p:spPr/>
        <p:txBody>
          <a:bodyPr/>
          <a:lstStyle/>
          <a:p>
            <a:r>
              <a:rPr kumimoji="1" lang="en-US" altLang="ja-JP" dirty="0"/>
              <a:t>7-1-4.</a:t>
            </a:r>
            <a:r>
              <a:rPr kumimoji="1" lang="ja-JP" altLang="en-US" dirty="0"/>
              <a:t>畳み込みニューラルネットワーク（</a:t>
            </a:r>
            <a:r>
              <a:rPr kumimoji="1" lang="en-US" altLang="ja-JP" dirty="0"/>
              <a:t>CNN</a:t>
            </a:r>
            <a:r>
              <a:rPr kumimoji="1" lang="ja-JP" altLang="en-US" dirty="0"/>
              <a:t>）</a:t>
            </a:r>
          </a:p>
        </p:txBody>
      </p:sp>
      <p:sp>
        <p:nvSpPr>
          <p:cNvPr id="3" name="スライド番号プレースホルダー 2">
            <a:extLst>
              <a:ext uri="{FF2B5EF4-FFF2-40B4-BE49-F238E27FC236}">
                <a16:creationId xmlns:a16="http://schemas.microsoft.com/office/drawing/2014/main" id="{04C2AAF6-E0F2-4879-AF5A-F3359AAB7EA3}"/>
              </a:ext>
            </a:extLst>
          </p:cNvPr>
          <p:cNvSpPr>
            <a:spLocks noGrp="1"/>
          </p:cNvSpPr>
          <p:nvPr>
            <p:ph type="sldNum" sz="quarter" idx="10"/>
          </p:nvPr>
        </p:nvSpPr>
        <p:spPr/>
        <p:txBody>
          <a:bodyPr/>
          <a:lstStyle/>
          <a:p>
            <a:fld id="{5D750650-B10A-47BF-93C2-E1678438B37A}" type="slidenum">
              <a:rPr lang="en-US" altLang="ja-JP" smtClean="0"/>
              <a:pPr/>
              <a:t>291</a:t>
            </a:fld>
            <a:endParaRPr lang="en-US" altLang="ja-JP" dirty="0"/>
          </a:p>
        </p:txBody>
      </p:sp>
      <p:grpSp>
        <p:nvGrpSpPr>
          <p:cNvPr id="261" name="グループ化 260">
            <a:extLst>
              <a:ext uri="{FF2B5EF4-FFF2-40B4-BE49-F238E27FC236}">
                <a16:creationId xmlns:a16="http://schemas.microsoft.com/office/drawing/2014/main" id="{A7E429A2-7D79-4264-9A5C-721B02EFED8F}"/>
              </a:ext>
            </a:extLst>
          </p:cNvPr>
          <p:cNvGrpSpPr/>
          <p:nvPr/>
        </p:nvGrpSpPr>
        <p:grpSpPr>
          <a:xfrm>
            <a:off x="6387525" y="3497785"/>
            <a:ext cx="373260" cy="1490984"/>
            <a:chOff x="3322320" y="2207380"/>
            <a:chExt cx="373260" cy="1490984"/>
          </a:xfrm>
        </p:grpSpPr>
        <p:sp>
          <p:nvSpPr>
            <p:cNvPr id="262" name="楕円 261">
              <a:extLst>
                <a:ext uri="{FF2B5EF4-FFF2-40B4-BE49-F238E27FC236}">
                  <a16:creationId xmlns:a16="http://schemas.microsoft.com/office/drawing/2014/main" id="{E81F64D2-0946-4EEF-B43E-5C2A85F8417C}"/>
                </a:ext>
              </a:extLst>
            </p:cNvPr>
            <p:cNvSpPr/>
            <p:nvPr/>
          </p:nvSpPr>
          <p:spPr>
            <a:xfrm>
              <a:off x="3322320" y="2207380"/>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263" name="楕円 262">
              <a:extLst>
                <a:ext uri="{FF2B5EF4-FFF2-40B4-BE49-F238E27FC236}">
                  <a16:creationId xmlns:a16="http://schemas.microsoft.com/office/drawing/2014/main" id="{62363B85-EDD2-48B0-82FF-B7120DC1ED36}"/>
                </a:ext>
              </a:extLst>
            </p:cNvPr>
            <p:cNvSpPr/>
            <p:nvPr/>
          </p:nvSpPr>
          <p:spPr>
            <a:xfrm>
              <a:off x="3322320" y="2766242"/>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264" name="楕円 263">
              <a:extLst>
                <a:ext uri="{FF2B5EF4-FFF2-40B4-BE49-F238E27FC236}">
                  <a16:creationId xmlns:a16="http://schemas.microsoft.com/office/drawing/2014/main" id="{458CACE3-D3F0-4254-BF7F-BF9AFBE34527}"/>
                </a:ext>
              </a:extLst>
            </p:cNvPr>
            <p:cNvSpPr/>
            <p:nvPr/>
          </p:nvSpPr>
          <p:spPr>
            <a:xfrm>
              <a:off x="3322320" y="3325104"/>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sp>
        <p:nvSpPr>
          <p:cNvPr id="265" name="楕円 264">
            <a:extLst>
              <a:ext uri="{FF2B5EF4-FFF2-40B4-BE49-F238E27FC236}">
                <a16:creationId xmlns:a16="http://schemas.microsoft.com/office/drawing/2014/main" id="{64E95011-0CFA-4019-9E7A-F7105C1C3128}"/>
              </a:ext>
            </a:extLst>
          </p:cNvPr>
          <p:cNvSpPr/>
          <p:nvPr/>
        </p:nvSpPr>
        <p:spPr>
          <a:xfrm>
            <a:off x="8550995" y="3789873"/>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nvGrpSpPr>
          <p:cNvPr id="266" name="グループ化 265">
            <a:extLst>
              <a:ext uri="{FF2B5EF4-FFF2-40B4-BE49-F238E27FC236}">
                <a16:creationId xmlns:a16="http://schemas.microsoft.com/office/drawing/2014/main" id="{5A7F93DF-19F4-4CD8-AEE4-336CD97C4ACF}"/>
              </a:ext>
            </a:extLst>
          </p:cNvPr>
          <p:cNvGrpSpPr/>
          <p:nvPr/>
        </p:nvGrpSpPr>
        <p:grpSpPr>
          <a:xfrm>
            <a:off x="7469260" y="3256324"/>
            <a:ext cx="373260" cy="1973906"/>
            <a:chOff x="4406835" y="1983854"/>
            <a:chExt cx="373260" cy="1973906"/>
          </a:xfrm>
        </p:grpSpPr>
        <p:sp>
          <p:nvSpPr>
            <p:cNvPr id="267" name="楕円 266">
              <a:extLst>
                <a:ext uri="{FF2B5EF4-FFF2-40B4-BE49-F238E27FC236}">
                  <a16:creationId xmlns:a16="http://schemas.microsoft.com/office/drawing/2014/main" id="{094C7E68-F58E-4E19-9AFB-936606AEF3A3}"/>
                </a:ext>
              </a:extLst>
            </p:cNvPr>
            <p:cNvSpPr/>
            <p:nvPr/>
          </p:nvSpPr>
          <p:spPr>
            <a:xfrm>
              <a:off x="4406835" y="3584500"/>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268" name="楕円 267">
              <a:extLst>
                <a:ext uri="{FF2B5EF4-FFF2-40B4-BE49-F238E27FC236}">
                  <a16:creationId xmlns:a16="http://schemas.microsoft.com/office/drawing/2014/main" id="{D23587BA-3D31-4EB4-B590-E9F03D5AFE0A}"/>
                </a:ext>
              </a:extLst>
            </p:cNvPr>
            <p:cNvSpPr/>
            <p:nvPr/>
          </p:nvSpPr>
          <p:spPr>
            <a:xfrm>
              <a:off x="4406835" y="3050952"/>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269" name="楕円 268">
              <a:extLst>
                <a:ext uri="{FF2B5EF4-FFF2-40B4-BE49-F238E27FC236}">
                  <a16:creationId xmlns:a16="http://schemas.microsoft.com/office/drawing/2014/main" id="{63E87AD3-4060-4A5F-B8B9-06E0E0E92932}"/>
                </a:ext>
              </a:extLst>
            </p:cNvPr>
            <p:cNvSpPr/>
            <p:nvPr/>
          </p:nvSpPr>
          <p:spPr>
            <a:xfrm>
              <a:off x="4406835" y="2517403"/>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270" name="楕円 269">
              <a:extLst>
                <a:ext uri="{FF2B5EF4-FFF2-40B4-BE49-F238E27FC236}">
                  <a16:creationId xmlns:a16="http://schemas.microsoft.com/office/drawing/2014/main" id="{E2D12AB8-02E4-451E-A9F3-1352793934C9}"/>
                </a:ext>
              </a:extLst>
            </p:cNvPr>
            <p:cNvSpPr/>
            <p:nvPr/>
          </p:nvSpPr>
          <p:spPr>
            <a:xfrm>
              <a:off x="4406835" y="1983854"/>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cxnSp>
        <p:nvCxnSpPr>
          <p:cNvPr id="271" name="直線矢印コネクタ 270">
            <a:extLst>
              <a:ext uri="{FF2B5EF4-FFF2-40B4-BE49-F238E27FC236}">
                <a16:creationId xmlns:a16="http://schemas.microsoft.com/office/drawing/2014/main" id="{E0A27F85-C987-44DD-B4C3-6EB0A13E45FB}"/>
              </a:ext>
            </a:extLst>
          </p:cNvPr>
          <p:cNvCxnSpPr>
            <a:cxnSpLocks/>
            <a:stCxn id="265" idx="6"/>
          </p:cNvCxnSpPr>
          <p:nvPr/>
        </p:nvCxnSpPr>
        <p:spPr>
          <a:xfrm>
            <a:off x="8924255" y="3976503"/>
            <a:ext cx="524625" cy="0"/>
          </a:xfrm>
          <a:prstGeom prst="straightConnector1">
            <a:avLst/>
          </a:prstGeom>
          <a:ln w="9525">
            <a:solidFill>
              <a:schemeClr val="tx1"/>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72" name="直線矢印コネクタ 271">
            <a:extLst>
              <a:ext uri="{FF2B5EF4-FFF2-40B4-BE49-F238E27FC236}">
                <a16:creationId xmlns:a16="http://schemas.microsoft.com/office/drawing/2014/main" id="{5C2F8A9A-1D7C-4364-A2A0-1845BAFE668F}"/>
              </a:ext>
            </a:extLst>
          </p:cNvPr>
          <p:cNvCxnSpPr>
            <a:cxnSpLocks/>
            <a:stCxn id="267" idx="6"/>
            <a:endCxn id="265" idx="2"/>
          </p:cNvCxnSpPr>
          <p:nvPr/>
        </p:nvCxnSpPr>
        <p:spPr>
          <a:xfrm flipV="1">
            <a:off x="7842520" y="3976503"/>
            <a:ext cx="708475" cy="106709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3" name="直線矢印コネクタ 272">
            <a:extLst>
              <a:ext uri="{FF2B5EF4-FFF2-40B4-BE49-F238E27FC236}">
                <a16:creationId xmlns:a16="http://schemas.microsoft.com/office/drawing/2014/main" id="{E9231F00-0EEA-4248-AF62-E394623B1EAF}"/>
              </a:ext>
            </a:extLst>
          </p:cNvPr>
          <p:cNvCxnSpPr>
            <a:cxnSpLocks/>
            <a:stCxn id="268" idx="6"/>
            <a:endCxn id="265" idx="2"/>
          </p:cNvCxnSpPr>
          <p:nvPr/>
        </p:nvCxnSpPr>
        <p:spPr>
          <a:xfrm flipV="1">
            <a:off x="7842520" y="3976503"/>
            <a:ext cx="708475" cy="533549"/>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4" name="直線矢印コネクタ 273">
            <a:extLst>
              <a:ext uri="{FF2B5EF4-FFF2-40B4-BE49-F238E27FC236}">
                <a16:creationId xmlns:a16="http://schemas.microsoft.com/office/drawing/2014/main" id="{D42F7278-04D3-4729-B3CF-7B5C5D6D87E5}"/>
              </a:ext>
            </a:extLst>
          </p:cNvPr>
          <p:cNvCxnSpPr>
            <a:cxnSpLocks/>
            <a:stCxn id="269" idx="6"/>
            <a:endCxn id="265" idx="2"/>
          </p:cNvCxnSpPr>
          <p:nvPr/>
        </p:nvCxnSpPr>
        <p:spPr>
          <a:xfrm>
            <a:off x="7842520" y="3976503"/>
            <a:ext cx="708475" cy="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5" name="直線矢印コネクタ 274">
            <a:extLst>
              <a:ext uri="{FF2B5EF4-FFF2-40B4-BE49-F238E27FC236}">
                <a16:creationId xmlns:a16="http://schemas.microsoft.com/office/drawing/2014/main" id="{11F9A8F1-58CF-4CC3-A419-8C37C80DA83B}"/>
              </a:ext>
            </a:extLst>
          </p:cNvPr>
          <p:cNvCxnSpPr>
            <a:cxnSpLocks/>
            <a:stCxn id="270" idx="6"/>
            <a:endCxn id="265" idx="2"/>
          </p:cNvCxnSpPr>
          <p:nvPr/>
        </p:nvCxnSpPr>
        <p:spPr>
          <a:xfrm>
            <a:off x="7842520" y="3442954"/>
            <a:ext cx="708475" cy="533549"/>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6" name="直線矢印コネクタ 275">
            <a:extLst>
              <a:ext uri="{FF2B5EF4-FFF2-40B4-BE49-F238E27FC236}">
                <a16:creationId xmlns:a16="http://schemas.microsoft.com/office/drawing/2014/main" id="{88DD3963-0F72-469B-9198-0936B4B5BA7D}"/>
              </a:ext>
            </a:extLst>
          </p:cNvPr>
          <p:cNvCxnSpPr>
            <a:cxnSpLocks/>
            <a:stCxn id="264" idx="6"/>
            <a:endCxn id="267" idx="2"/>
          </p:cNvCxnSpPr>
          <p:nvPr/>
        </p:nvCxnSpPr>
        <p:spPr>
          <a:xfrm>
            <a:off x="6760785" y="4802139"/>
            <a:ext cx="708475" cy="241461"/>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7" name="直線矢印コネクタ 276">
            <a:extLst>
              <a:ext uri="{FF2B5EF4-FFF2-40B4-BE49-F238E27FC236}">
                <a16:creationId xmlns:a16="http://schemas.microsoft.com/office/drawing/2014/main" id="{7F6FB4E4-CAF5-4644-8818-DFC4AD3BCC16}"/>
              </a:ext>
            </a:extLst>
          </p:cNvPr>
          <p:cNvCxnSpPr>
            <a:cxnSpLocks/>
            <a:stCxn id="263" idx="6"/>
            <a:endCxn id="267" idx="2"/>
          </p:cNvCxnSpPr>
          <p:nvPr/>
        </p:nvCxnSpPr>
        <p:spPr>
          <a:xfrm>
            <a:off x="6760785" y="4243277"/>
            <a:ext cx="708475" cy="800323"/>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8" name="直線矢印コネクタ 277">
            <a:extLst>
              <a:ext uri="{FF2B5EF4-FFF2-40B4-BE49-F238E27FC236}">
                <a16:creationId xmlns:a16="http://schemas.microsoft.com/office/drawing/2014/main" id="{1D2986F6-71EF-46F1-8399-D74AD92565AC}"/>
              </a:ext>
            </a:extLst>
          </p:cNvPr>
          <p:cNvCxnSpPr>
            <a:cxnSpLocks/>
            <a:stCxn id="262" idx="6"/>
            <a:endCxn id="267" idx="2"/>
          </p:cNvCxnSpPr>
          <p:nvPr/>
        </p:nvCxnSpPr>
        <p:spPr>
          <a:xfrm>
            <a:off x="6760785" y="3684415"/>
            <a:ext cx="708475" cy="135918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9" name="直線矢印コネクタ 278">
            <a:extLst>
              <a:ext uri="{FF2B5EF4-FFF2-40B4-BE49-F238E27FC236}">
                <a16:creationId xmlns:a16="http://schemas.microsoft.com/office/drawing/2014/main" id="{2AB9633C-7864-43F3-B59F-43CC1D6B8D5F}"/>
              </a:ext>
            </a:extLst>
          </p:cNvPr>
          <p:cNvCxnSpPr>
            <a:cxnSpLocks/>
            <a:stCxn id="262" idx="6"/>
            <a:endCxn id="268" idx="2"/>
          </p:cNvCxnSpPr>
          <p:nvPr/>
        </p:nvCxnSpPr>
        <p:spPr>
          <a:xfrm>
            <a:off x="6760785" y="3684415"/>
            <a:ext cx="708475" cy="82563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0" name="直線矢印コネクタ 279">
            <a:extLst>
              <a:ext uri="{FF2B5EF4-FFF2-40B4-BE49-F238E27FC236}">
                <a16:creationId xmlns:a16="http://schemas.microsoft.com/office/drawing/2014/main" id="{B82084DD-1141-4FF3-A7F8-A48AA3DB9F1C}"/>
              </a:ext>
            </a:extLst>
          </p:cNvPr>
          <p:cNvCxnSpPr>
            <a:cxnSpLocks/>
            <a:stCxn id="263" idx="6"/>
            <a:endCxn id="268" idx="2"/>
          </p:cNvCxnSpPr>
          <p:nvPr/>
        </p:nvCxnSpPr>
        <p:spPr>
          <a:xfrm>
            <a:off x="6760785" y="4243277"/>
            <a:ext cx="708475" cy="26677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1" name="直線矢印コネクタ 280">
            <a:extLst>
              <a:ext uri="{FF2B5EF4-FFF2-40B4-BE49-F238E27FC236}">
                <a16:creationId xmlns:a16="http://schemas.microsoft.com/office/drawing/2014/main" id="{3A019B0D-7231-4701-A94B-8DBDEAA73291}"/>
              </a:ext>
            </a:extLst>
          </p:cNvPr>
          <p:cNvCxnSpPr>
            <a:cxnSpLocks/>
            <a:stCxn id="264" idx="6"/>
            <a:endCxn id="268" idx="2"/>
          </p:cNvCxnSpPr>
          <p:nvPr/>
        </p:nvCxnSpPr>
        <p:spPr>
          <a:xfrm flipV="1">
            <a:off x="6760785" y="4510052"/>
            <a:ext cx="708475" cy="29208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2" name="直線矢印コネクタ 281">
            <a:extLst>
              <a:ext uri="{FF2B5EF4-FFF2-40B4-BE49-F238E27FC236}">
                <a16:creationId xmlns:a16="http://schemas.microsoft.com/office/drawing/2014/main" id="{965C9E03-C56D-45A2-A091-E0FA50CFB1AE}"/>
              </a:ext>
            </a:extLst>
          </p:cNvPr>
          <p:cNvCxnSpPr>
            <a:cxnSpLocks/>
            <a:stCxn id="264" idx="6"/>
            <a:endCxn id="269" idx="2"/>
          </p:cNvCxnSpPr>
          <p:nvPr/>
        </p:nvCxnSpPr>
        <p:spPr>
          <a:xfrm flipV="1">
            <a:off x="6760785" y="3976503"/>
            <a:ext cx="708475" cy="825636"/>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3" name="直線矢印コネクタ 282">
            <a:extLst>
              <a:ext uri="{FF2B5EF4-FFF2-40B4-BE49-F238E27FC236}">
                <a16:creationId xmlns:a16="http://schemas.microsoft.com/office/drawing/2014/main" id="{DB52D661-D41D-41F2-ACD6-38368101ED70}"/>
              </a:ext>
            </a:extLst>
          </p:cNvPr>
          <p:cNvCxnSpPr>
            <a:cxnSpLocks/>
            <a:stCxn id="264" idx="6"/>
            <a:endCxn id="270" idx="2"/>
          </p:cNvCxnSpPr>
          <p:nvPr/>
        </p:nvCxnSpPr>
        <p:spPr>
          <a:xfrm flipV="1">
            <a:off x="6760785" y="3442954"/>
            <a:ext cx="708475" cy="135918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4" name="直線矢印コネクタ 283">
            <a:extLst>
              <a:ext uri="{FF2B5EF4-FFF2-40B4-BE49-F238E27FC236}">
                <a16:creationId xmlns:a16="http://schemas.microsoft.com/office/drawing/2014/main" id="{84C60163-D008-40F8-9AFF-BE7026ABB791}"/>
              </a:ext>
            </a:extLst>
          </p:cNvPr>
          <p:cNvCxnSpPr>
            <a:cxnSpLocks/>
            <a:stCxn id="270" idx="2"/>
            <a:endCxn id="262" idx="6"/>
          </p:cNvCxnSpPr>
          <p:nvPr/>
        </p:nvCxnSpPr>
        <p:spPr>
          <a:xfrm flipH="1">
            <a:off x="6760785" y="3442954"/>
            <a:ext cx="708475" cy="241461"/>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5" name="直線矢印コネクタ 284">
            <a:extLst>
              <a:ext uri="{FF2B5EF4-FFF2-40B4-BE49-F238E27FC236}">
                <a16:creationId xmlns:a16="http://schemas.microsoft.com/office/drawing/2014/main" id="{EE28BD8E-BE6D-4FB5-9EDC-E8B41AD16E17}"/>
              </a:ext>
            </a:extLst>
          </p:cNvPr>
          <p:cNvCxnSpPr>
            <a:cxnSpLocks/>
            <a:stCxn id="269" idx="2"/>
            <a:endCxn id="262" idx="6"/>
          </p:cNvCxnSpPr>
          <p:nvPr/>
        </p:nvCxnSpPr>
        <p:spPr>
          <a:xfrm flipH="1" flipV="1">
            <a:off x="6760785" y="3684415"/>
            <a:ext cx="708475" cy="292088"/>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6" name="直線矢印コネクタ 285">
            <a:extLst>
              <a:ext uri="{FF2B5EF4-FFF2-40B4-BE49-F238E27FC236}">
                <a16:creationId xmlns:a16="http://schemas.microsoft.com/office/drawing/2014/main" id="{FBE90FE2-219E-4E1C-A2E9-C681D5E4B4BE}"/>
              </a:ext>
            </a:extLst>
          </p:cNvPr>
          <p:cNvCxnSpPr>
            <a:cxnSpLocks/>
            <a:stCxn id="263" idx="6"/>
            <a:endCxn id="270" idx="2"/>
          </p:cNvCxnSpPr>
          <p:nvPr/>
        </p:nvCxnSpPr>
        <p:spPr>
          <a:xfrm flipV="1">
            <a:off x="6760785" y="3442954"/>
            <a:ext cx="708475" cy="800323"/>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7" name="直線矢印コネクタ 286">
            <a:extLst>
              <a:ext uri="{FF2B5EF4-FFF2-40B4-BE49-F238E27FC236}">
                <a16:creationId xmlns:a16="http://schemas.microsoft.com/office/drawing/2014/main" id="{E91E8D3D-04CA-4A7C-931B-2FA2B6FDEE39}"/>
              </a:ext>
            </a:extLst>
          </p:cNvPr>
          <p:cNvCxnSpPr>
            <a:cxnSpLocks/>
            <a:stCxn id="263" idx="6"/>
            <a:endCxn id="269" idx="2"/>
          </p:cNvCxnSpPr>
          <p:nvPr/>
        </p:nvCxnSpPr>
        <p:spPr>
          <a:xfrm flipV="1">
            <a:off x="6760785" y="3976503"/>
            <a:ext cx="708475" cy="266774"/>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8" name="直線矢印コネクタ 287">
            <a:extLst>
              <a:ext uri="{FF2B5EF4-FFF2-40B4-BE49-F238E27FC236}">
                <a16:creationId xmlns:a16="http://schemas.microsoft.com/office/drawing/2014/main" id="{DF2BC077-7949-447A-9CA0-2B588D6B6219}"/>
              </a:ext>
            </a:extLst>
          </p:cNvPr>
          <p:cNvCxnSpPr>
            <a:cxnSpLocks/>
            <a:stCxn id="264" idx="2"/>
          </p:cNvCxnSpPr>
          <p:nvPr/>
        </p:nvCxnSpPr>
        <p:spPr>
          <a:xfrm flipH="1">
            <a:off x="5665500" y="4802139"/>
            <a:ext cx="722025" cy="8099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9" name="直線矢印コネクタ 288">
            <a:extLst>
              <a:ext uri="{FF2B5EF4-FFF2-40B4-BE49-F238E27FC236}">
                <a16:creationId xmlns:a16="http://schemas.microsoft.com/office/drawing/2014/main" id="{1267CF3A-F449-4328-BDDC-C8B0056025D1}"/>
              </a:ext>
            </a:extLst>
          </p:cNvPr>
          <p:cNvCxnSpPr>
            <a:cxnSpLocks/>
            <a:stCxn id="263" idx="2"/>
          </p:cNvCxnSpPr>
          <p:nvPr/>
        </p:nvCxnSpPr>
        <p:spPr>
          <a:xfrm flipH="1">
            <a:off x="5665500" y="4243277"/>
            <a:ext cx="722025" cy="639852"/>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0" name="直線矢印コネクタ 289">
            <a:extLst>
              <a:ext uri="{FF2B5EF4-FFF2-40B4-BE49-F238E27FC236}">
                <a16:creationId xmlns:a16="http://schemas.microsoft.com/office/drawing/2014/main" id="{2C6E259C-94AC-4890-A418-23CA4A556D51}"/>
              </a:ext>
            </a:extLst>
          </p:cNvPr>
          <p:cNvCxnSpPr>
            <a:cxnSpLocks/>
            <a:stCxn id="262" idx="2"/>
          </p:cNvCxnSpPr>
          <p:nvPr/>
        </p:nvCxnSpPr>
        <p:spPr>
          <a:xfrm flipH="1">
            <a:off x="5665500" y="3684415"/>
            <a:ext cx="722025" cy="1198714"/>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1" name="直線矢印コネクタ 290">
            <a:extLst>
              <a:ext uri="{FF2B5EF4-FFF2-40B4-BE49-F238E27FC236}">
                <a16:creationId xmlns:a16="http://schemas.microsoft.com/office/drawing/2014/main" id="{35C35062-0CBE-4ADD-B814-5E76A7EE8458}"/>
              </a:ext>
            </a:extLst>
          </p:cNvPr>
          <p:cNvCxnSpPr>
            <a:cxnSpLocks/>
            <a:stCxn id="262" idx="2"/>
          </p:cNvCxnSpPr>
          <p:nvPr/>
        </p:nvCxnSpPr>
        <p:spPr>
          <a:xfrm flipH="1">
            <a:off x="5665500" y="3684415"/>
            <a:ext cx="722025" cy="878789"/>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2" name="直線矢印コネクタ 291">
            <a:extLst>
              <a:ext uri="{FF2B5EF4-FFF2-40B4-BE49-F238E27FC236}">
                <a16:creationId xmlns:a16="http://schemas.microsoft.com/office/drawing/2014/main" id="{593CF710-AE72-4549-8113-7147111BEDA0}"/>
              </a:ext>
            </a:extLst>
          </p:cNvPr>
          <p:cNvCxnSpPr>
            <a:cxnSpLocks/>
            <a:stCxn id="263" idx="2"/>
          </p:cNvCxnSpPr>
          <p:nvPr/>
        </p:nvCxnSpPr>
        <p:spPr>
          <a:xfrm flipH="1">
            <a:off x="5665500" y="4243277"/>
            <a:ext cx="722025" cy="31992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3" name="直線矢印コネクタ 292">
            <a:extLst>
              <a:ext uri="{FF2B5EF4-FFF2-40B4-BE49-F238E27FC236}">
                <a16:creationId xmlns:a16="http://schemas.microsoft.com/office/drawing/2014/main" id="{4EFE9E89-D368-4B30-841B-D63FC0EFC55F}"/>
              </a:ext>
            </a:extLst>
          </p:cNvPr>
          <p:cNvCxnSpPr>
            <a:cxnSpLocks/>
            <a:stCxn id="264" idx="2"/>
          </p:cNvCxnSpPr>
          <p:nvPr/>
        </p:nvCxnSpPr>
        <p:spPr>
          <a:xfrm flipH="1" flipV="1">
            <a:off x="5665500" y="4563204"/>
            <a:ext cx="722025" cy="23893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4" name="直線矢印コネクタ 293">
            <a:extLst>
              <a:ext uri="{FF2B5EF4-FFF2-40B4-BE49-F238E27FC236}">
                <a16:creationId xmlns:a16="http://schemas.microsoft.com/office/drawing/2014/main" id="{A1593EBF-2F2F-4FAD-B6A4-298B34994FF2}"/>
              </a:ext>
            </a:extLst>
          </p:cNvPr>
          <p:cNvCxnSpPr>
            <a:cxnSpLocks/>
            <a:stCxn id="264" idx="2"/>
          </p:cNvCxnSpPr>
          <p:nvPr/>
        </p:nvCxnSpPr>
        <p:spPr>
          <a:xfrm flipH="1" flipV="1">
            <a:off x="5665500" y="4243278"/>
            <a:ext cx="722025" cy="558861"/>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5" name="直線矢印コネクタ 294">
            <a:extLst>
              <a:ext uri="{FF2B5EF4-FFF2-40B4-BE49-F238E27FC236}">
                <a16:creationId xmlns:a16="http://schemas.microsoft.com/office/drawing/2014/main" id="{6A7BBCC7-F689-4251-9898-F1C1E59D8376}"/>
              </a:ext>
            </a:extLst>
          </p:cNvPr>
          <p:cNvCxnSpPr>
            <a:cxnSpLocks/>
            <a:stCxn id="263" idx="2"/>
          </p:cNvCxnSpPr>
          <p:nvPr/>
        </p:nvCxnSpPr>
        <p:spPr>
          <a:xfrm flipH="1">
            <a:off x="5665500" y="4243277"/>
            <a:ext cx="722025" cy="1"/>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6" name="直線矢印コネクタ 295">
            <a:extLst>
              <a:ext uri="{FF2B5EF4-FFF2-40B4-BE49-F238E27FC236}">
                <a16:creationId xmlns:a16="http://schemas.microsoft.com/office/drawing/2014/main" id="{FA911CD1-8AC4-4A9E-81D6-32D41074CB9F}"/>
              </a:ext>
            </a:extLst>
          </p:cNvPr>
          <p:cNvCxnSpPr>
            <a:cxnSpLocks/>
            <a:stCxn id="262" idx="2"/>
          </p:cNvCxnSpPr>
          <p:nvPr/>
        </p:nvCxnSpPr>
        <p:spPr>
          <a:xfrm flipH="1">
            <a:off x="5665500" y="3684415"/>
            <a:ext cx="722025" cy="558863"/>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7" name="直線矢印コネクタ 296">
            <a:extLst>
              <a:ext uri="{FF2B5EF4-FFF2-40B4-BE49-F238E27FC236}">
                <a16:creationId xmlns:a16="http://schemas.microsoft.com/office/drawing/2014/main" id="{D83B49F6-E98E-49F2-B182-C38044F7BCCF}"/>
              </a:ext>
            </a:extLst>
          </p:cNvPr>
          <p:cNvCxnSpPr>
            <a:cxnSpLocks/>
            <a:stCxn id="262" idx="2"/>
          </p:cNvCxnSpPr>
          <p:nvPr/>
        </p:nvCxnSpPr>
        <p:spPr>
          <a:xfrm flipH="1">
            <a:off x="5665500" y="3684415"/>
            <a:ext cx="722025" cy="23893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8" name="直線矢印コネクタ 297">
            <a:extLst>
              <a:ext uri="{FF2B5EF4-FFF2-40B4-BE49-F238E27FC236}">
                <a16:creationId xmlns:a16="http://schemas.microsoft.com/office/drawing/2014/main" id="{334C740E-FEBF-47D9-BA4B-7088D30C7E98}"/>
              </a:ext>
            </a:extLst>
          </p:cNvPr>
          <p:cNvCxnSpPr>
            <a:cxnSpLocks/>
            <a:stCxn id="263" idx="2"/>
          </p:cNvCxnSpPr>
          <p:nvPr/>
        </p:nvCxnSpPr>
        <p:spPr>
          <a:xfrm flipH="1" flipV="1">
            <a:off x="5665500" y="3923352"/>
            <a:ext cx="722025" cy="31992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99" name="直線矢印コネクタ 298">
            <a:extLst>
              <a:ext uri="{FF2B5EF4-FFF2-40B4-BE49-F238E27FC236}">
                <a16:creationId xmlns:a16="http://schemas.microsoft.com/office/drawing/2014/main" id="{A53EA531-1049-4951-A7BB-AEAAF9CF3E84}"/>
              </a:ext>
            </a:extLst>
          </p:cNvPr>
          <p:cNvCxnSpPr>
            <a:cxnSpLocks/>
            <a:stCxn id="264" idx="2"/>
          </p:cNvCxnSpPr>
          <p:nvPr/>
        </p:nvCxnSpPr>
        <p:spPr>
          <a:xfrm flipH="1" flipV="1">
            <a:off x="5665500" y="3923352"/>
            <a:ext cx="722025" cy="87878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0" name="直線矢印コネクタ 299">
            <a:extLst>
              <a:ext uri="{FF2B5EF4-FFF2-40B4-BE49-F238E27FC236}">
                <a16:creationId xmlns:a16="http://schemas.microsoft.com/office/drawing/2014/main" id="{DCF29301-7287-4400-AAD8-61FF7E253FED}"/>
              </a:ext>
            </a:extLst>
          </p:cNvPr>
          <p:cNvCxnSpPr>
            <a:cxnSpLocks/>
            <a:stCxn id="264" idx="2"/>
          </p:cNvCxnSpPr>
          <p:nvPr/>
        </p:nvCxnSpPr>
        <p:spPr>
          <a:xfrm flipH="1" flipV="1">
            <a:off x="5665500" y="3603426"/>
            <a:ext cx="722025" cy="1198713"/>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1" name="直線矢印コネクタ 300">
            <a:extLst>
              <a:ext uri="{FF2B5EF4-FFF2-40B4-BE49-F238E27FC236}">
                <a16:creationId xmlns:a16="http://schemas.microsoft.com/office/drawing/2014/main" id="{1780AACA-2222-4BA7-9DDD-4F0FFBD6F917}"/>
              </a:ext>
            </a:extLst>
          </p:cNvPr>
          <p:cNvCxnSpPr>
            <a:cxnSpLocks/>
            <a:stCxn id="263" idx="2"/>
          </p:cNvCxnSpPr>
          <p:nvPr/>
        </p:nvCxnSpPr>
        <p:spPr>
          <a:xfrm flipH="1" flipV="1">
            <a:off x="5665500" y="3603426"/>
            <a:ext cx="722025" cy="639851"/>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2" name="直線矢印コネクタ 301">
            <a:extLst>
              <a:ext uri="{FF2B5EF4-FFF2-40B4-BE49-F238E27FC236}">
                <a16:creationId xmlns:a16="http://schemas.microsoft.com/office/drawing/2014/main" id="{0E03AA9F-828B-442E-8EE1-ECC7758AACDB}"/>
              </a:ext>
            </a:extLst>
          </p:cNvPr>
          <p:cNvCxnSpPr>
            <a:cxnSpLocks/>
            <a:stCxn id="262" idx="2"/>
          </p:cNvCxnSpPr>
          <p:nvPr/>
        </p:nvCxnSpPr>
        <p:spPr>
          <a:xfrm flipH="1" flipV="1">
            <a:off x="5665500" y="3603426"/>
            <a:ext cx="722025" cy="80989"/>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03" name="正方形/長方形 302">
            <a:extLst>
              <a:ext uri="{FF2B5EF4-FFF2-40B4-BE49-F238E27FC236}">
                <a16:creationId xmlns:a16="http://schemas.microsoft.com/office/drawing/2014/main" id="{899D0A84-E279-42F8-8358-5B4AC3553A88}"/>
              </a:ext>
            </a:extLst>
          </p:cNvPr>
          <p:cNvSpPr/>
          <p:nvPr/>
        </p:nvSpPr>
        <p:spPr>
          <a:xfrm>
            <a:off x="1627052" y="3281768"/>
            <a:ext cx="1210588" cy="338554"/>
          </a:xfrm>
          <a:prstGeom prst="rect">
            <a:avLst/>
          </a:prstGeom>
        </p:spPr>
        <p:txBody>
          <a:bodyPr wrap="none">
            <a:spAutoFit/>
          </a:bodyPr>
          <a:lstStyle/>
          <a:p>
            <a:r>
              <a:rPr kumimoji="1" lang="ja-JP" altLang="en-US" sz="1600" b="1" dirty="0"/>
              <a:t>画像データ</a:t>
            </a:r>
            <a:endParaRPr lang="ja-JP" altLang="en-US" b="1" dirty="0"/>
          </a:p>
        </p:txBody>
      </p:sp>
      <p:sp>
        <p:nvSpPr>
          <p:cNvPr id="304" name="正方形/長方形 303">
            <a:extLst>
              <a:ext uri="{FF2B5EF4-FFF2-40B4-BE49-F238E27FC236}">
                <a16:creationId xmlns:a16="http://schemas.microsoft.com/office/drawing/2014/main" id="{89D657FF-854D-470A-8073-C568C2B35EC1}"/>
              </a:ext>
            </a:extLst>
          </p:cNvPr>
          <p:cNvSpPr/>
          <p:nvPr/>
        </p:nvSpPr>
        <p:spPr>
          <a:xfrm>
            <a:off x="8945909" y="4069646"/>
            <a:ext cx="595035" cy="338554"/>
          </a:xfrm>
          <a:prstGeom prst="rect">
            <a:avLst/>
          </a:prstGeom>
        </p:spPr>
        <p:txBody>
          <a:bodyPr wrap="none">
            <a:spAutoFit/>
          </a:bodyPr>
          <a:lstStyle/>
          <a:p>
            <a:r>
              <a:rPr kumimoji="1" lang="ja-JP" altLang="en-US" sz="1600" b="1" dirty="0"/>
              <a:t>出力</a:t>
            </a:r>
            <a:endParaRPr lang="ja-JP" altLang="en-US" sz="1600" b="1" dirty="0"/>
          </a:p>
        </p:txBody>
      </p:sp>
      <p:cxnSp>
        <p:nvCxnSpPr>
          <p:cNvPr id="305" name="直線矢印コネクタ 304">
            <a:extLst>
              <a:ext uri="{FF2B5EF4-FFF2-40B4-BE49-F238E27FC236}">
                <a16:creationId xmlns:a16="http://schemas.microsoft.com/office/drawing/2014/main" id="{E1D9EE22-51F3-43BE-ACEC-8F56F57E9AB9}"/>
              </a:ext>
            </a:extLst>
          </p:cNvPr>
          <p:cNvCxnSpPr>
            <a:cxnSpLocks/>
            <a:stCxn id="315" idx="3"/>
            <a:endCxn id="316" idx="1"/>
          </p:cNvCxnSpPr>
          <p:nvPr/>
        </p:nvCxnSpPr>
        <p:spPr>
          <a:xfrm>
            <a:off x="4997247" y="4208291"/>
            <a:ext cx="176151" cy="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6" name="直線矢印コネクタ 305">
            <a:extLst>
              <a:ext uri="{FF2B5EF4-FFF2-40B4-BE49-F238E27FC236}">
                <a16:creationId xmlns:a16="http://schemas.microsoft.com/office/drawing/2014/main" id="{0A0CF2C6-CAFD-4817-9496-6637B6EA0766}"/>
              </a:ext>
            </a:extLst>
          </p:cNvPr>
          <p:cNvCxnSpPr>
            <a:cxnSpLocks/>
            <a:endCxn id="317" idx="1"/>
          </p:cNvCxnSpPr>
          <p:nvPr/>
        </p:nvCxnSpPr>
        <p:spPr>
          <a:xfrm>
            <a:off x="2826215" y="4208291"/>
            <a:ext cx="301776" cy="0"/>
          </a:xfrm>
          <a:prstGeom prst="straightConnector1">
            <a:avLst/>
          </a:prstGeom>
          <a:ln w="9525">
            <a:solidFill>
              <a:schemeClr val="tx1"/>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307" name="楕円 306">
            <a:extLst>
              <a:ext uri="{FF2B5EF4-FFF2-40B4-BE49-F238E27FC236}">
                <a16:creationId xmlns:a16="http://schemas.microsoft.com/office/drawing/2014/main" id="{BCE9A1BA-E2E9-4F43-8323-ABE0DE3F477E}"/>
              </a:ext>
            </a:extLst>
          </p:cNvPr>
          <p:cNvSpPr/>
          <p:nvPr/>
        </p:nvSpPr>
        <p:spPr>
          <a:xfrm>
            <a:off x="8550995" y="4323422"/>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cxnSp>
        <p:nvCxnSpPr>
          <p:cNvPr id="308" name="直線矢印コネクタ 307">
            <a:extLst>
              <a:ext uri="{FF2B5EF4-FFF2-40B4-BE49-F238E27FC236}">
                <a16:creationId xmlns:a16="http://schemas.microsoft.com/office/drawing/2014/main" id="{0A84F0F7-94AE-4454-B37E-BEB8D0075FB3}"/>
              </a:ext>
            </a:extLst>
          </p:cNvPr>
          <p:cNvCxnSpPr>
            <a:cxnSpLocks/>
            <a:stCxn id="270" idx="6"/>
            <a:endCxn id="307" idx="2"/>
          </p:cNvCxnSpPr>
          <p:nvPr/>
        </p:nvCxnSpPr>
        <p:spPr>
          <a:xfrm>
            <a:off x="7842520" y="3442954"/>
            <a:ext cx="708475" cy="1067098"/>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9" name="直線矢印コネクタ 308">
            <a:extLst>
              <a:ext uri="{FF2B5EF4-FFF2-40B4-BE49-F238E27FC236}">
                <a16:creationId xmlns:a16="http://schemas.microsoft.com/office/drawing/2014/main" id="{A919C889-B323-41A2-BF68-0256C756D64E}"/>
              </a:ext>
            </a:extLst>
          </p:cNvPr>
          <p:cNvCxnSpPr>
            <a:cxnSpLocks/>
            <a:stCxn id="269" idx="6"/>
            <a:endCxn id="307" idx="2"/>
          </p:cNvCxnSpPr>
          <p:nvPr/>
        </p:nvCxnSpPr>
        <p:spPr>
          <a:xfrm>
            <a:off x="7842520" y="3976503"/>
            <a:ext cx="708475" cy="533549"/>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10" name="直線矢印コネクタ 309">
            <a:extLst>
              <a:ext uri="{FF2B5EF4-FFF2-40B4-BE49-F238E27FC236}">
                <a16:creationId xmlns:a16="http://schemas.microsoft.com/office/drawing/2014/main" id="{42874F21-AC29-4CA9-B8EE-ACAF785C4A5F}"/>
              </a:ext>
            </a:extLst>
          </p:cNvPr>
          <p:cNvCxnSpPr>
            <a:cxnSpLocks/>
            <a:stCxn id="268" idx="6"/>
            <a:endCxn id="307" idx="2"/>
          </p:cNvCxnSpPr>
          <p:nvPr/>
        </p:nvCxnSpPr>
        <p:spPr>
          <a:xfrm>
            <a:off x="7842520" y="4510052"/>
            <a:ext cx="708475" cy="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11" name="直線矢印コネクタ 310">
            <a:extLst>
              <a:ext uri="{FF2B5EF4-FFF2-40B4-BE49-F238E27FC236}">
                <a16:creationId xmlns:a16="http://schemas.microsoft.com/office/drawing/2014/main" id="{7F6D1681-B12E-4BDB-9DEA-01A1E96CFFE1}"/>
              </a:ext>
            </a:extLst>
          </p:cNvPr>
          <p:cNvCxnSpPr>
            <a:cxnSpLocks/>
            <a:stCxn id="267" idx="6"/>
            <a:endCxn id="307" idx="2"/>
          </p:cNvCxnSpPr>
          <p:nvPr/>
        </p:nvCxnSpPr>
        <p:spPr>
          <a:xfrm flipV="1">
            <a:off x="7842520" y="4510052"/>
            <a:ext cx="708475" cy="533548"/>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12" name="直線矢印コネクタ 311">
            <a:extLst>
              <a:ext uri="{FF2B5EF4-FFF2-40B4-BE49-F238E27FC236}">
                <a16:creationId xmlns:a16="http://schemas.microsoft.com/office/drawing/2014/main" id="{98DA64AB-CEE8-4FE9-9FD9-204964967023}"/>
              </a:ext>
            </a:extLst>
          </p:cNvPr>
          <p:cNvCxnSpPr>
            <a:cxnSpLocks/>
          </p:cNvCxnSpPr>
          <p:nvPr/>
        </p:nvCxnSpPr>
        <p:spPr>
          <a:xfrm>
            <a:off x="8924255" y="4510052"/>
            <a:ext cx="524625" cy="0"/>
          </a:xfrm>
          <a:prstGeom prst="straightConnector1">
            <a:avLst/>
          </a:prstGeom>
          <a:ln w="9525">
            <a:solidFill>
              <a:schemeClr val="tx1"/>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313" name="直線矢印コネクタ 312">
            <a:extLst>
              <a:ext uri="{FF2B5EF4-FFF2-40B4-BE49-F238E27FC236}">
                <a16:creationId xmlns:a16="http://schemas.microsoft.com/office/drawing/2014/main" id="{8DB48D38-1EF3-4F08-8567-446A2DD95E26}"/>
              </a:ext>
            </a:extLst>
          </p:cNvPr>
          <p:cNvCxnSpPr>
            <a:cxnSpLocks/>
            <a:stCxn id="318" idx="3"/>
            <a:endCxn id="315" idx="1"/>
          </p:cNvCxnSpPr>
          <p:nvPr/>
        </p:nvCxnSpPr>
        <p:spPr>
          <a:xfrm>
            <a:off x="4315445" y="4208291"/>
            <a:ext cx="176150" cy="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14" name="直線矢印コネクタ 313">
            <a:extLst>
              <a:ext uri="{FF2B5EF4-FFF2-40B4-BE49-F238E27FC236}">
                <a16:creationId xmlns:a16="http://schemas.microsoft.com/office/drawing/2014/main" id="{0F0B7F58-1362-4C4E-A4F7-A15A9AAA6A4A}"/>
              </a:ext>
            </a:extLst>
          </p:cNvPr>
          <p:cNvCxnSpPr>
            <a:cxnSpLocks/>
            <a:stCxn id="317" idx="3"/>
            <a:endCxn id="318" idx="1"/>
          </p:cNvCxnSpPr>
          <p:nvPr/>
        </p:nvCxnSpPr>
        <p:spPr>
          <a:xfrm>
            <a:off x="3633643" y="4208291"/>
            <a:ext cx="176150" cy="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15" name="正方形/長方形 314">
            <a:extLst>
              <a:ext uri="{FF2B5EF4-FFF2-40B4-BE49-F238E27FC236}">
                <a16:creationId xmlns:a16="http://schemas.microsoft.com/office/drawing/2014/main" id="{0E0224D9-F2AC-4C27-A1A8-3887E641A6F5}"/>
              </a:ext>
            </a:extLst>
          </p:cNvPr>
          <p:cNvSpPr/>
          <p:nvPr/>
        </p:nvSpPr>
        <p:spPr>
          <a:xfrm>
            <a:off x="4491595" y="3256324"/>
            <a:ext cx="505652" cy="1903934"/>
          </a:xfrm>
          <a:prstGeom prst="rect">
            <a:avLst/>
          </a:prstGeom>
          <a:solidFill>
            <a:srgbClr val="FF9681"/>
          </a:solidFill>
          <a:ln>
            <a:noFill/>
          </a:ln>
        </p:spPr>
        <p:style>
          <a:lnRef idx="2">
            <a:schemeClr val="accent4">
              <a:shade val="50000"/>
            </a:schemeClr>
          </a:lnRef>
          <a:fillRef idx="1">
            <a:schemeClr val="accent4"/>
          </a:fillRef>
          <a:effectRef idx="0">
            <a:schemeClr val="accent4"/>
          </a:effectRef>
          <a:fontRef idx="minor">
            <a:schemeClr val="lt1"/>
          </a:fontRef>
        </p:style>
        <p:txBody>
          <a:bodyPr vert="eaVert" rtlCol="0" anchor="ctr"/>
          <a:lstStyle/>
          <a:p>
            <a:pPr algn="ctr"/>
            <a:r>
              <a:rPr kumimoji="1" lang="ja-JP" altLang="en-US" sz="1600" b="1" dirty="0">
                <a:solidFill>
                  <a:schemeClr val="tx1"/>
                </a:solidFill>
              </a:rPr>
              <a:t>畳み込み層</a:t>
            </a:r>
          </a:p>
        </p:txBody>
      </p:sp>
      <p:sp>
        <p:nvSpPr>
          <p:cNvPr id="316" name="正方形/長方形 315">
            <a:extLst>
              <a:ext uri="{FF2B5EF4-FFF2-40B4-BE49-F238E27FC236}">
                <a16:creationId xmlns:a16="http://schemas.microsoft.com/office/drawing/2014/main" id="{58710E8F-BB61-4E78-BA73-12B7373A78B5}"/>
              </a:ext>
            </a:extLst>
          </p:cNvPr>
          <p:cNvSpPr/>
          <p:nvPr/>
        </p:nvSpPr>
        <p:spPr>
          <a:xfrm>
            <a:off x="5173398" y="3256324"/>
            <a:ext cx="505652" cy="1903934"/>
          </a:xfrm>
          <a:prstGeom prst="rect">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vert="eaVert" rtlCol="0" anchor="ctr"/>
          <a:lstStyle/>
          <a:p>
            <a:pPr algn="ctr"/>
            <a:r>
              <a:rPr kumimoji="1" lang="ja-JP" altLang="en-US" sz="1600" b="1" dirty="0">
                <a:solidFill>
                  <a:schemeClr val="tx1"/>
                </a:solidFill>
              </a:rPr>
              <a:t>プーリング層</a:t>
            </a:r>
          </a:p>
        </p:txBody>
      </p:sp>
      <p:sp>
        <p:nvSpPr>
          <p:cNvPr id="317" name="正方形/長方形 316">
            <a:extLst>
              <a:ext uri="{FF2B5EF4-FFF2-40B4-BE49-F238E27FC236}">
                <a16:creationId xmlns:a16="http://schemas.microsoft.com/office/drawing/2014/main" id="{8B79BA43-EA23-451D-8924-8A09246AD558}"/>
              </a:ext>
            </a:extLst>
          </p:cNvPr>
          <p:cNvSpPr/>
          <p:nvPr/>
        </p:nvSpPr>
        <p:spPr>
          <a:xfrm>
            <a:off x="3127991" y="3256324"/>
            <a:ext cx="505652" cy="1903934"/>
          </a:xfrm>
          <a:prstGeom prst="rect">
            <a:avLst/>
          </a:prstGeom>
          <a:solidFill>
            <a:srgbClr val="FF9681"/>
          </a:solidFill>
          <a:ln>
            <a:noFill/>
          </a:ln>
        </p:spPr>
        <p:style>
          <a:lnRef idx="2">
            <a:schemeClr val="accent4">
              <a:shade val="50000"/>
            </a:schemeClr>
          </a:lnRef>
          <a:fillRef idx="1">
            <a:schemeClr val="accent4"/>
          </a:fillRef>
          <a:effectRef idx="0">
            <a:schemeClr val="accent4"/>
          </a:effectRef>
          <a:fontRef idx="minor">
            <a:schemeClr val="lt1"/>
          </a:fontRef>
        </p:style>
        <p:txBody>
          <a:bodyPr vert="eaVert" rtlCol="0" anchor="ctr"/>
          <a:lstStyle/>
          <a:p>
            <a:pPr algn="ctr"/>
            <a:r>
              <a:rPr kumimoji="1" lang="ja-JP" altLang="en-US" sz="1600" b="1" dirty="0">
                <a:solidFill>
                  <a:schemeClr val="tx1"/>
                </a:solidFill>
              </a:rPr>
              <a:t>畳み込み層</a:t>
            </a:r>
          </a:p>
        </p:txBody>
      </p:sp>
      <p:sp>
        <p:nvSpPr>
          <p:cNvPr id="318" name="正方形/長方形 317">
            <a:extLst>
              <a:ext uri="{FF2B5EF4-FFF2-40B4-BE49-F238E27FC236}">
                <a16:creationId xmlns:a16="http://schemas.microsoft.com/office/drawing/2014/main" id="{889DDF96-65FD-4CA8-AF18-E5CDADDA2035}"/>
              </a:ext>
            </a:extLst>
          </p:cNvPr>
          <p:cNvSpPr/>
          <p:nvPr/>
        </p:nvSpPr>
        <p:spPr>
          <a:xfrm>
            <a:off x="3809793" y="3256324"/>
            <a:ext cx="505652" cy="1903934"/>
          </a:xfrm>
          <a:prstGeom prst="rect">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vert="eaVert" rtlCol="0" anchor="ctr"/>
          <a:lstStyle/>
          <a:p>
            <a:pPr algn="ctr"/>
            <a:r>
              <a:rPr kumimoji="1" lang="ja-JP" altLang="en-US" sz="1600" b="1" dirty="0">
                <a:solidFill>
                  <a:schemeClr val="tx1"/>
                </a:solidFill>
              </a:rPr>
              <a:t>プーリング層</a:t>
            </a:r>
          </a:p>
        </p:txBody>
      </p:sp>
      <p:sp>
        <p:nvSpPr>
          <p:cNvPr id="319" name="左中かっこ 318">
            <a:extLst>
              <a:ext uri="{FF2B5EF4-FFF2-40B4-BE49-F238E27FC236}">
                <a16:creationId xmlns:a16="http://schemas.microsoft.com/office/drawing/2014/main" id="{FD90BF12-F6E1-4503-B274-B59D54BB2821}"/>
              </a:ext>
            </a:extLst>
          </p:cNvPr>
          <p:cNvSpPr/>
          <p:nvPr/>
        </p:nvSpPr>
        <p:spPr>
          <a:xfrm rot="16200000">
            <a:off x="7172170" y="4856204"/>
            <a:ext cx="241462" cy="1628079"/>
          </a:xfrm>
          <a:prstGeom prst="leftBrace">
            <a:avLst>
              <a:gd name="adj1" fmla="val 82488"/>
              <a:gd name="adj2" fmla="val 48106"/>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322" name="正方形/長方形 321">
            <a:extLst>
              <a:ext uri="{FF2B5EF4-FFF2-40B4-BE49-F238E27FC236}">
                <a16:creationId xmlns:a16="http://schemas.microsoft.com/office/drawing/2014/main" id="{FF44BE43-3209-4C5A-9DE2-0E0A2E155E53}"/>
              </a:ext>
            </a:extLst>
          </p:cNvPr>
          <p:cNvSpPr/>
          <p:nvPr/>
        </p:nvSpPr>
        <p:spPr>
          <a:xfrm>
            <a:off x="6302085" y="5809332"/>
            <a:ext cx="1856572" cy="338554"/>
          </a:xfrm>
          <a:prstGeom prst="rect">
            <a:avLst/>
          </a:prstGeom>
        </p:spPr>
        <p:txBody>
          <a:bodyPr wrap="square" lIns="91440" tIns="45720" rIns="91440" bIns="45720" anchor="t">
            <a:spAutoFit/>
          </a:bodyPr>
          <a:lstStyle/>
          <a:p>
            <a:pPr algn="ctr"/>
            <a:r>
              <a:rPr lang="en-US" altLang="ja-JP" sz="1600" b="1" dirty="0" err="1"/>
              <a:t>全結合層</a:t>
            </a:r>
            <a:endParaRPr lang="en-US" altLang="ja-JP" sz="1600" b="1" dirty="0">
              <a:cs typeface="Arial"/>
            </a:endParaRPr>
          </a:p>
        </p:txBody>
      </p:sp>
      <p:sp>
        <p:nvSpPr>
          <p:cNvPr id="324" name="正方形/長方形 323">
            <a:extLst>
              <a:ext uri="{FF2B5EF4-FFF2-40B4-BE49-F238E27FC236}">
                <a16:creationId xmlns:a16="http://schemas.microsoft.com/office/drawing/2014/main" id="{ACED7A44-0A63-48C3-B119-D1D6B38CC054}"/>
              </a:ext>
            </a:extLst>
          </p:cNvPr>
          <p:cNvSpPr/>
          <p:nvPr/>
        </p:nvSpPr>
        <p:spPr>
          <a:xfrm>
            <a:off x="9562598" y="3817231"/>
            <a:ext cx="737870" cy="273850"/>
          </a:xfrm>
          <a:prstGeom prst="rect">
            <a:avLst/>
          </a:prstGeom>
          <a:solidFill>
            <a:schemeClr val="accent5">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sp>
        <p:nvSpPr>
          <p:cNvPr id="325" name="正方形/長方形 324">
            <a:extLst>
              <a:ext uri="{FF2B5EF4-FFF2-40B4-BE49-F238E27FC236}">
                <a16:creationId xmlns:a16="http://schemas.microsoft.com/office/drawing/2014/main" id="{50680418-D9D7-4632-A01E-E572EC60F301}"/>
              </a:ext>
            </a:extLst>
          </p:cNvPr>
          <p:cNvSpPr/>
          <p:nvPr/>
        </p:nvSpPr>
        <p:spPr>
          <a:xfrm>
            <a:off x="9562598" y="4343084"/>
            <a:ext cx="112757" cy="270221"/>
          </a:xfrm>
          <a:prstGeom prst="rect">
            <a:avLst/>
          </a:prstGeom>
          <a:solidFill>
            <a:schemeClr val="accent5">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sp>
        <p:nvSpPr>
          <p:cNvPr id="326" name="正方形/長方形 325">
            <a:extLst>
              <a:ext uri="{FF2B5EF4-FFF2-40B4-BE49-F238E27FC236}">
                <a16:creationId xmlns:a16="http://schemas.microsoft.com/office/drawing/2014/main" id="{104BE3B3-E77F-41D0-A505-61082CB2DCB1}"/>
              </a:ext>
            </a:extLst>
          </p:cNvPr>
          <p:cNvSpPr/>
          <p:nvPr/>
        </p:nvSpPr>
        <p:spPr>
          <a:xfrm>
            <a:off x="9540944" y="3800268"/>
            <a:ext cx="800219" cy="307777"/>
          </a:xfrm>
          <a:prstGeom prst="rect">
            <a:avLst/>
          </a:prstGeom>
        </p:spPr>
        <p:txBody>
          <a:bodyPr wrap="none">
            <a:spAutoFit/>
          </a:bodyPr>
          <a:lstStyle/>
          <a:p>
            <a:r>
              <a:rPr kumimoji="1" lang="en-US" altLang="ja-JP" sz="1400" b="1" dirty="0"/>
              <a:t>cat: 0.8</a:t>
            </a:r>
            <a:endParaRPr lang="ja-JP" altLang="en-US" sz="1400" b="1" dirty="0"/>
          </a:p>
        </p:txBody>
      </p:sp>
      <p:sp>
        <p:nvSpPr>
          <p:cNvPr id="327" name="正方形/長方形 326">
            <a:extLst>
              <a:ext uri="{FF2B5EF4-FFF2-40B4-BE49-F238E27FC236}">
                <a16:creationId xmlns:a16="http://schemas.microsoft.com/office/drawing/2014/main" id="{229CAF30-CB84-41D1-A5F3-0A1DFE2B00D4}"/>
              </a:ext>
            </a:extLst>
          </p:cNvPr>
          <p:cNvSpPr/>
          <p:nvPr/>
        </p:nvSpPr>
        <p:spPr>
          <a:xfrm>
            <a:off x="9540944" y="4324306"/>
            <a:ext cx="869149" cy="307777"/>
          </a:xfrm>
          <a:prstGeom prst="rect">
            <a:avLst/>
          </a:prstGeom>
        </p:spPr>
        <p:txBody>
          <a:bodyPr wrap="none">
            <a:spAutoFit/>
          </a:bodyPr>
          <a:lstStyle/>
          <a:p>
            <a:r>
              <a:rPr kumimoji="1" lang="en-US" altLang="ja-JP" sz="1400" b="1" dirty="0"/>
              <a:t>dog: 0.2</a:t>
            </a:r>
            <a:endParaRPr lang="ja-JP" altLang="en-US" sz="1400" b="1" dirty="0"/>
          </a:p>
        </p:txBody>
      </p:sp>
      <p:sp>
        <p:nvSpPr>
          <p:cNvPr id="328" name="正方形/長方形 327">
            <a:extLst>
              <a:ext uri="{FF2B5EF4-FFF2-40B4-BE49-F238E27FC236}">
                <a16:creationId xmlns:a16="http://schemas.microsoft.com/office/drawing/2014/main" id="{5190D474-F9C3-4F82-A87F-B0BD64040408}"/>
              </a:ext>
            </a:extLst>
          </p:cNvPr>
          <p:cNvSpPr/>
          <p:nvPr/>
        </p:nvSpPr>
        <p:spPr>
          <a:xfrm>
            <a:off x="1713247" y="4656095"/>
            <a:ext cx="1056700" cy="553998"/>
          </a:xfrm>
          <a:prstGeom prst="rect">
            <a:avLst/>
          </a:prstGeom>
        </p:spPr>
        <p:txBody>
          <a:bodyPr wrap="none">
            <a:spAutoFit/>
          </a:bodyPr>
          <a:lstStyle/>
          <a:p>
            <a:pPr algn="ctr"/>
            <a:r>
              <a:rPr kumimoji="1" lang="en-US" altLang="ja-JP" b="1" dirty="0"/>
              <a:t>cat</a:t>
            </a:r>
          </a:p>
          <a:p>
            <a:pPr algn="ctr"/>
            <a:r>
              <a:rPr kumimoji="1" lang="en-US" altLang="ja-JP" sz="1200" b="1" dirty="0"/>
              <a:t>(</a:t>
            </a:r>
            <a:r>
              <a:rPr kumimoji="1" lang="ja-JP" altLang="en-US" sz="1200" b="1" dirty="0"/>
              <a:t>教師ラベル</a:t>
            </a:r>
            <a:r>
              <a:rPr kumimoji="1" lang="en-US" altLang="ja-JP" sz="1200" b="1" dirty="0"/>
              <a:t>)</a:t>
            </a:r>
            <a:endParaRPr lang="ja-JP" altLang="en-US" b="1" dirty="0"/>
          </a:p>
        </p:txBody>
      </p:sp>
      <p:pic>
        <p:nvPicPr>
          <p:cNvPr id="329" name="図 328">
            <a:extLst>
              <a:ext uri="{FF2B5EF4-FFF2-40B4-BE49-F238E27FC236}">
                <a16:creationId xmlns:a16="http://schemas.microsoft.com/office/drawing/2014/main" id="{E9F72377-0D26-48C5-9642-EDF6D8D347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174" y="3583543"/>
            <a:ext cx="1157214" cy="1159179"/>
          </a:xfrm>
          <a:prstGeom prst="rect">
            <a:avLst/>
          </a:prstGeom>
          <a:effectLst>
            <a:outerShdw blurRad="63500" sx="102000" sy="102000" algn="ctr" rotWithShape="0">
              <a:prstClr val="black">
                <a:alpha val="40000"/>
              </a:prstClr>
            </a:outerShdw>
          </a:effectLst>
        </p:spPr>
      </p:pic>
      <p:sp>
        <p:nvSpPr>
          <p:cNvPr id="330" name="テキスト ボックス 329">
            <a:extLst>
              <a:ext uri="{FF2B5EF4-FFF2-40B4-BE49-F238E27FC236}">
                <a16:creationId xmlns:a16="http://schemas.microsoft.com/office/drawing/2014/main" id="{780CA6B4-1CA6-4D92-A158-1578432D7B03}"/>
              </a:ext>
            </a:extLst>
          </p:cNvPr>
          <p:cNvSpPr txBox="1"/>
          <p:nvPr/>
        </p:nvSpPr>
        <p:spPr>
          <a:xfrm>
            <a:off x="749436" y="933432"/>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畳み込みニューラルネットワーク（</a:t>
            </a:r>
            <a:r>
              <a:rPr lang="en-US" altLang="ja-JP" sz="1800" dirty="0"/>
              <a:t>CNN</a:t>
            </a:r>
            <a:r>
              <a:rPr lang="ja-JP" altLang="en-US" sz="1800" dirty="0"/>
              <a:t>）とは</a:t>
            </a:r>
          </a:p>
          <a:p>
            <a:pPr lvl="1">
              <a:buClr>
                <a:srgbClr val="F36C37"/>
              </a:buClr>
            </a:pPr>
            <a:r>
              <a:rPr lang="ja-JP" altLang="en-US" sz="1400" b="1" dirty="0">
                <a:solidFill>
                  <a:srgbClr val="494949"/>
                </a:solidFill>
              </a:rPr>
              <a:t>全結合層の手前に</a:t>
            </a:r>
            <a:r>
              <a:rPr lang="ja-JP" altLang="en-US" sz="1400" b="1" dirty="0">
                <a:solidFill>
                  <a:srgbClr val="F36C37"/>
                </a:solidFill>
              </a:rPr>
              <a:t>畳み込み層</a:t>
            </a:r>
            <a:r>
              <a:rPr lang="ja-JP" altLang="en-US" sz="1400" b="1" dirty="0"/>
              <a:t>と</a:t>
            </a:r>
            <a:r>
              <a:rPr lang="ja-JP" altLang="en-US" sz="1400" b="1" dirty="0">
                <a:solidFill>
                  <a:srgbClr val="F36C37"/>
                </a:solidFill>
              </a:rPr>
              <a:t>プーリング層</a:t>
            </a:r>
            <a:r>
              <a:rPr lang="ja-JP" altLang="en-US" sz="1400" b="1" dirty="0"/>
              <a:t>を持つ</a:t>
            </a:r>
            <a:endParaRPr lang="en-US" altLang="ja-JP" sz="1400" b="1" dirty="0"/>
          </a:p>
          <a:p>
            <a:pPr lvl="1">
              <a:buClr>
                <a:srgbClr val="F36C37"/>
              </a:buClr>
            </a:pPr>
            <a:r>
              <a:rPr lang="ja-JP" altLang="en-US" sz="1400" b="1" dirty="0">
                <a:solidFill>
                  <a:srgbClr val="F36C37"/>
                </a:solidFill>
              </a:rPr>
              <a:t>畳み込み層：</a:t>
            </a:r>
            <a:r>
              <a:rPr lang="ja-JP" altLang="en-US" sz="1400" b="1" dirty="0"/>
              <a:t>畳み込みカーネル（フィルタ）で画像の特徴を抽出する</a:t>
            </a:r>
            <a:endParaRPr lang="en-US" altLang="ja-JP" sz="1400" b="1" dirty="0"/>
          </a:p>
          <a:p>
            <a:pPr lvl="1">
              <a:buClr>
                <a:srgbClr val="F36C37"/>
              </a:buClr>
            </a:pPr>
            <a:r>
              <a:rPr lang="ja-JP" altLang="en-US" sz="1400" b="1" dirty="0">
                <a:solidFill>
                  <a:srgbClr val="F36C37"/>
                </a:solidFill>
              </a:rPr>
              <a:t>プーリング層：</a:t>
            </a:r>
            <a:r>
              <a:rPr lang="ja-JP" altLang="en-US" sz="1400" b="1" dirty="0"/>
              <a:t>プーリングカーネル（フィルタ）で画像情報を圧縮し、全体的な特徴をとらえやすくする</a:t>
            </a:r>
            <a:endParaRPr lang="en-US" altLang="ja-JP" sz="1400" b="1" dirty="0"/>
          </a:p>
        </p:txBody>
      </p:sp>
      <p:sp>
        <p:nvSpPr>
          <p:cNvPr id="71" name="正方形/長方形 70">
            <a:extLst>
              <a:ext uri="{FF2B5EF4-FFF2-40B4-BE49-F238E27FC236}">
                <a16:creationId xmlns:a16="http://schemas.microsoft.com/office/drawing/2014/main" id="{2AAD671B-D00A-4397-A40E-F5B2977A66CF}"/>
              </a:ext>
            </a:extLst>
          </p:cNvPr>
          <p:cNvSpPr/>
          <p:nvPr/>
        </p:nvSpPr>
        <p:spPr>
          <a:xfrm>
            <a:off x="7929397" y="2516040"/>
            <a:ext cx="3894313" cy="584775"/>
          </a:xfrm>
          <a:prstGeom prst="rect">
            <a:avLst/>
          </a:prstGeom>
        </p:spPr>
        <p:txBody>
          <a:bodyPr wrap="square" lIns="91440" tIns="45720" rIns="91440" bIns="45720" anchor="t">
            <a:spAutoFit/>
          </a:bodyPr>
          <a:lstStyle/>
          <a:p>
            <a:r>
              <a:rPr lang="en-US" altLang="ja-JP" sz="1600" dirty="0">
                <a:cs typeface="Arial"/>
              </a:rPr>
              <a:t>※ CNN</a:t>
            </a:r>
            <a:r>
              <a:rPr lang="ja-JP" altLang="en-US" sz="1600" dirty="0">
                <a:cs typeface="Arial"/>
              </a:rPr>
              <a:t>にもさまざまな種類があるため、</a:t>
            </a:r>
            <a:endParaRPr lang="en-US" altLang="ja-JP" sz="1600" dirty="0">
              <a:cs typeface="Arial"/>
            </a:endParaRPr>
          </a:p>
          <a:p>
            <a:r>
              <a:rPr lang="ja-JP" altLang="en-US" sz="1600" dirty="0">
                <a:cs typeface="Arial"/>
              </a:rPr>
              <a:t>　 代表的な構成を記載しています。</a:t>
            </a:r>
            <a:endParaRPr lang="en-US" altLang="ja-JP" sz="1600" dirty="0">
              <a:cs typeface="Arial"/>
            </a:endParaRPr>
          </a:p>
        </p:txBody>
      </p:sp>
    </p:spTree>
    <p:extLst>
      <p:ext uri="{BB962C8B-B14F-4D97-AF65-F5344CB8AC3E}">
        <p14:creationId xmlns:p14="http://schemas.microsoft.com/office/powerpoint/2010/main" val="372359958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0362CF-91B9-408D-B891-FC63CD563D08}"/>
              </a:ext>
            </a:extLst>
          </p:cNvPr>
          <p:cNvSpPr>
            <a:spLocks noGrp="1"/>
          </p:cNvSpPr>
          <p:nvPr>
            <p:ph type="title"/>
          </p:nvPr>
        </p:nvSpPr>
        <p:spPr/>
        <p:txBody>
          <a:bodyPr/>
          <a:lstStyle/>
          <a:p>
            <a:r>
              <a:rPr kumimoji="1" lang="en-US" altLang="ja-JP" dirty="0"/>
              <a:t>7-1-5.</a:t>
            </a:r>
            <a:r>
              <a:rPr lang="ja-JP" altLang="en-US" dirty="0"/>
              <a:t>サンプルデータセット</a:t>
            </a:r>
            <a:r>
              <a:rPr lang="en-US" altLang="ja-JP" dirty="0"/>
              <a:t>MNIST</a:t>
            </a:r>
            <a:endParaRPr kumimoji="1" lang="ja-JP" altLang="en-US" dirty="0"/>
          </a:p>
        </p:txBody>
      </p:sp>
      <p:sp>
        <p:nvSpPr>
          <p:cNvPr id="3" name="スライド番号プレースホルダー 2">
            <a:extLst>
              <a:ext uri="{FF2B5EF4-FFF2-40B4-BE49-F238E27FC236}">
                <a16:creationId xmlns:a16="http://schemas.microsoft.com/office/drawing/2014/main" id="{50A0F27A-E948-44CF-A528-6960FB3769BE}"/>
              </a:ext>
            </a:extLst>
          </p:cNvPr>
          <p:cNvSpPr>
            <a:spLocks noGrp="1"/>
          </p:cNvSpPr>
          <p:nvPr>
            <p:ph type="sldNum" sz="quarter" idx="10"/>
          </p:nvPr>
        </p:nvSpPr>
        <p:spPr/>
        <p:txBody>
          <a:bodyPr/>
          <a:lstStyle/>
          <a:p>
            <a:fld id="{5D750650-B10A-47BF-93C2-E1678438B37A}" type="slidenum">
              <a:rPr lang="en-US" altLang="ja-JP" smtClean="0"/>
              <a:pPr/>
              <a:t>292</a:t>
            </a:fld>
            <a:endParaRPr lang="en-US" altLang="ja-JP" dirty="0"/>
          </a:p>
        </p:txBody>
      </p:sp>
      <p:sp>
        <p:nvSpPr>
          <p:cNvPr id="5" name="四角形: 角を丸くする 4">
            <a:extLst>
              <a:ext uri="{FF2B5EF4-FFF2-40B4-BE49-F238E27FC236}">
                <a16:creationId xmlns:a16="http://schemas.microsoft.com/office/drawing/2014/main" id="{5FD5EB99-1966-47C6-B95C-87EBD778CA6A}"/>
              </a:ext>
            </a:extLst>
          </p:cNvPr>
          <p:cNvSpPr/>
          <p:nvPr/>
        </p:nvSpPr>
        <p:spPr bwMode="auto">
          <a:xfrm>
            <a:off x="766762" y="1808793"/>
            <a:ext cx="10658475" cy="1785157"/>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6" name="グループ化 5">
            <a:extLst>
              <a:ext uri="{FF2B5EF4-FFF2-40B4-BE49-F238E27FC236}">
                <a16:creationId xmlns:a16="http://schemas.microsoft.com/office/drawing/2014/main" id="{A5B8FDF7-F9CC-4C90-B90A-26378CE21D86}"/>
              </a:ext>
            </a:extLst>
          </p:cNvPr>
          <p:cNvGrpSpPr/>
          <p:nvPr/>
        </p:nvGrpSpPr>
        <p:grpSpPr>
          <a:xfrm>
            <a:off x="2683248" y="1577411"/>
            <a:ext cx="6825504" cy="468736"/>
            <a:chOff x="2154608" y="3539394"/>
            <a:chExt cx="6825505" cy="426124"/>
          </a:xfrm>
        </p:grpSpPr>
        <p:sp>
          <p:nvSpPr>
            <p:cNvPr id="7" name="四角形: 角を丸くする 6">
              <a:extLst>
                <a:ext uri="{FF2B5EF4-FFF2-40B4-BE49-F238E27FC236}">
                  <a16:creationId xmlns:a16="http://schemas.microsoft.com/office/drawing/2014/main" id="{5FC199B6-1F0B-44E9-AE79-34C27B5AE223}"/>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8" name="正方形/長方形 7">
              <a:extLst>
                <a:ext uri="{FF2B5EF4-FFF2-40B4-BE49-F238E27FC236}">
                  <a16:creationId xmlns:a16="http://schemas.microsoft.com/office/drawing/2014/main" id="{DC8D8600-6F3C-4BC4-9493-9289F781B392}"/>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MNIST</a:t>
              </a:r>
            </a:p>
          </p:txBody>
        </p:sp>
      </p:grpSp>
      <p:sp>
        <p:nvSpPr>
          <p:cNvPr id="9" name="テキスト ボックス 8">
            <a:extLst>
              <a:ext uri="{FF2B5EF4-FFF2-40B4-BE49-F238E27FC236}">
                <a16:creationId xmlns:a16="http://schemas.microsoft.com/office/drawing/2014/main" id="{A0DF6731-E92C-4F5C-9466-EA39240A7DE3}"/>
              </a:ext>
            </a:extLst>
          </p:cNvPr>
          <p:cNvSpPr txBox="1"/>
          <p:nvPr/>
        </p:nvSpPr>
        <p:spPr>
          <a:xfrm>
            <a:off x="1448678" y="2039678"/>
            <a:ext cx="9416563" cy="155427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ja-JP" altLang="en-US" sz="2000" spc="0" dirty="0">
                <a:solidFill>
                  <a:schemeClr val="tx1">
                    <a:lumMod val="75000"/>
                    <a:lumOff val="25000"/>
                  </a:schemeClr>
                </a:solidFill>
              </a:rPr>
              <a:t>　</a:t>
            </a:r>
            <a:r>
              <a:rPr lang="en-US" altLang="ja-JP" sz="2000" spc="0" dirty="0">
                <a:solidFill>
                  <a:srgbClr val="F36C37"/>
                </a:solidFill>
              </a:rPr>
              <a:t>MNIST</a:t>
            </a:r>
            <a:r>
              <a:rPr lang="ja-JP" altLang="en-US" sz="2000" spc="0" dirty="0">
                <a:solidFill>
                  <a:schemeClr val="tx1">
                    <a:lumMod val="75000"/>
                    <a:lumOff val="25000"/>
                  </a:schemeClr>
                </a:solidFill>
              </a:rPr>
              <a:t>は</a:t>
            </a:r>
            <a:r>
              <a:rPr lang="en-US" altLang="ja-JP" sz="2000" spc="0" dirty="0">
                <a:solidFill>
                  <a:schemeClr val="tx1">
                    <a:lumMod val="75000"/>
                    <a:lumOff val="25000"/>
                  </a:schemeClr>
                </a:solidFill>
              </a:rPr>
              <a:t>0</a:t>
            </a:r>
            <a:r>
              <a:rPr lang="ja-JP" altLang="en-US" sz="2000" spc="0" dirty="0">
                <a:solidFill>
                  <a:schemeClr val="tx1">
                    <a:lumMod val="75000"/>
                    <a:lumOff val="25000"/>
                  </a:schemeClr>
                </a:solidFill>
              </a:rPr>
              <a:t>～</a:t>
            </a:r>
            <a:r>
              <a:rPr lang="en-US" altLang="ja-JP" sz="2000" spc="0" dirty="0">
                <a:solidFill>
                  <a:schemeClr val="tx1">
                    <a:lumMod val="75000"/>
                    <a:lumOff val="25000"/>
                  </a:schemeClr>
                </a:solidFill>
              </a:rPr>
              <a:t>9</a:t>
            </a:r>
            <a:r>
              <a:rPr lang="ja-JP" altLang="en-US" sz="2000" spc="0" dirty="0">
                <a:solidFill>
                  <a:schemeClr val="tx1">
                    <a:lumMod val="75000"/>
                    <a:lumOff val="25000"/>
                  </a:schemeClr>
                </a:solidFill>
              </a:rPr>
              <a:t>までの数値を手書きしたデータを集めたデータセットです。画像分類の学習や技術の検証に良く用いられています。</a:t>
            </a:r>
            <a:endParaRPr lang="en-US" altLang="ja-JP" sz="2000" spc="0" dirty="0">
              <a:solidFill>
                <a:schemeClr val="tx1">
                  <a:lumMod val="75000"/>
                  <a:lumOff val="25000"/>
                </a:schemeClr>
              </a:solidFill>
            </a:endParaRPr>
          </a:p>
          <a:p>
            <a:r>
              <a:rPr lang="ja-JP" altLang="en-US" sz="2000" spc="0" dirty="0">
                <a:solidFill>
                  <a:schemeClr val="tx1">
                    <a:lumMod val="75000"/>
                    <a:lumOff val="25000"/>
                  </a:schemeClr>
                </a:solidFill>
              </a:rPr>
              <a:t>　内容が非常に分かり易く、データ量・データの質ともに良く、サイズも手ごろである為まずはこちらを使用して、</a:t>
            </a:r>
            <a:r>
              <a:rPr lang="en-US" altLang="ja-JP" sz="2000" spc="0" dirty="0">
                <a:solidFill>
                  <a:schemeClr val="tx1">
                    <a:lumMod val="75000"/>
                    <a:lumOff val="25000"/>
                  </a:schemeClr>
                </a:solidFill>
              </a:rPr>
              <a:t>CNN</a:t>
            </a:r>
            <a:r>
              <a:rPr lang="ja-JP" altLang="en-US" sz="2000" spc="0" dirty="0">
                <a:solidFill>
                  <a:schemeClr val="tx1">
                    <a:lumMod val="75000"/>
                    <a:lumOff val="25000"/>
                  </a:schemeClr>
                </a:solidFill>
              </a:rPr>
              <a:t>の基本を学びましょう。</a:t>
            </a:r>
          </a:p>
        </p:txBody>
      </p:sp>
      <p:sp>
        <p:nvSpPr>
          <p:cNvPr id="10" name="テキスト ボックス 9">
            <a:extLst>
              <a:ext uri="{FF2B5EF4-FFF2-40B4-BE49-F238E27FC236}">
                <a16:creationId xmlns:a16="http://schemas.microsoft.com/office/drawing/2014/main" id="{C9A1C61D-CB9D-45CD-BA37-942446E40355}"/>
              </a:ext>
            </a:extLst>
          </p:cNvPr>
          <p:cNvSpPr txBox="1"/>
          <p:nvPr/>
        </p:nvSpPr>
        <p:spPr>
          <a:xfrm>
            <a:off x="766764" y="1020381"/>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テキストで使用するサンプルデータセットを先に説明しておきます。</a:t>
            </a:r>
          </a:p>
        </p:txBody>
      </p:sp>
      <p:sp>
        <p:nvSpPr>
          <p:cNvPr id="11" name="コンテンツ プレースホルダー 2">
            <a:extLst>
              <a:ext uri="{FF2B5EF4-FFF2-40B4-BE49-F238E27FC236}">
                <a16:creationId xmlns:a16="http://schemas.microsoft.com/office/drawing/2014/main" id="{B765BA33-CC7A-4C4D-92E2-C5FD14D70193}"/>
              </a:ext>
            </a:extLst>
          </p:cNvPr>
          <p:cNvSpPr txBox="1">
            <a:spLocks/>
          </p:cNvSpPr>
          <p:nvPr/>
        </p:nvSpPr>
        <p:spPr bwMode="auto">
          <a:xfrm>
            <a:off x="766762" y="3720047"/>
            <a:ext cx="8640762" cy="921622"/>
          </a:xfrm>
          <a:prstGeom prst="rect">
            <a:avLst/>
          </a:prstGeom>
        </p:spPr>
        <p:txBody>
          <a:bodyPr vert="horz" wrap="none" lIns="91440" tIns="45720" rIns="91440" bIns="45720" rtlCol="0">
            <a:norm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Clr>
                <a:srgbClr val="F36C37"/>
              </a:buClr>
            </a:pPr>
            <a:r>
              <a:rPr lang="en-US" altLang="ja-JP" sz="1600" b="1" dirty="0"/>
              <a:t>0</a:t>
            </a:r>
            <a:r>
              <a:rPr lang="ja-JP" altLang="en-US" sz="1600" b="1" dirty="0"/>
              <a:t>～</a:t>
            </a:r>
            <a:r>
              <a:rPr lang="en-US" altLang="ja-JP" sz="1600" b="1" dirty="0"/>
              <a:t>9</a:t>
            </a:r>
            <a:r>
              <a:rPr lang="ja-JP" altLang="en-US" sz="1600" b="1" dirty="0"/>
              <a:t>までのラベル付けされた手書き数値</a:t>
            </a:r>
            <a:r>
              <a:rPr lang="en-US" altLang="ja-JP" sz="1600" b="1" dirty="0"/>
              <a:t>7</a:t>
            </a:r>
            <a:r>
              <a:rPr lang="ja-JP" altLang="en-US" sz="1600" b="1" dirty="0"/>
              <a:t>万件（学習用</a:t>
            </a:r>
            <a:r>
              <a:rPr lang="en-US" altLang="ja-JP" sz="1600" b="1" dirty="0"/>
              <a:t>6</a:t>
            </a:r>
            <a:r>
              <a:rPr lang="ja-JP" altLang="en-US" sz="1600" b="1" dirty="0"/>
              <a:t>万件、テスト用１万件）の画像が用意されている</a:t>
            </a:r>
          </a:p>
          <a:p>
            <a:pPr>
              <a:buClr>
                <a:srgbClr val="F36C37"/>
              </a:buClr>
            </a:pPr>
            <a:r>
              <a:rPr lang="ja-JP" altLang="en-US" sz="1600" b="1" dirty="0"/>
              <a:t>グレースケール画像で、サイズは</a:t>
            </a:r>
            <a:r>
              <a:rPr lang="en-US" altLang="ja-JP" sz="1600" b="1" dirty="0"/>
              <a:t>28×28</a:t>
            </a:r>
            <a:r>
              <a:rPr lang="ja-JP" altLang="en-US" sz="1600" b="1" dirty="0"/>
              <a:t>ピクセル</a:t>
            </a:r>
            <a:endParaRPr lang="en-US" altLang="ja-JP" sz="1600" b="1" dirty="0"/>
          </a:p>
          <a:p>
            <a:pPr>
              <a:buClr>
                <a:srgbClr val="F36C37"/>
              </a:buClr>
            </a:pPr>
            <a:r>
              <a:rPr lang="en-US" altLang="ja-JP" sz="1600" b="1" dirty="0"/>
              <a:t>scikit-learn</a:t>
            </a:r>
            <a:r>
              <a:rPr lang="ja-JP" altLang="en-US" sz="1600" b="1" dirty="0"/>
              <a:t>、</a:t>
            </a:r>
            <a:r>
              <a:rPr lang="en-US" altLang="ja-JP" sz="1600" b="1" dirty="0" err="1"/>
              <a:t>Keras</a:t>
            </a:r>
            <a:r>
              <a:rPr lang="ja-JP" altLang="en-US" sz="1600" b="1" dirty="0"/>
              <a:t>などのライブラリからデータセットをダウンロードできる</a:t>
            </a:r>
            <a:endParaRPr lang="en-US" altLang="ja-JP" sz="1600" b="1" dirty="0"/>
          </a:p>
        </p:txBody>
      </p:sp>
      <p:pic>
        <p:nvPicPr>
          <p:cNvPr id="14" name="図 13">
            <a:extLst>
              <a:ext uri="{FF2B5EF4-FFF2-40B4-BE49-F238E27FC236}">
                <a16:creationId xmlns:a16="http://schemas.microsoft.com/office/drawing/2014/main" id="{06A36F0D-1093-42F2-9884-3D570CA1BC82}"/>
              </a:ext>
            </a:extLst>
          </p:cNvPr>
          <p:cNvPicPr>
            <a:picLocks noChangeAspect="1"/>
          </p:cNvPicPr>
          <p:nvPr/>
        </p:nvPicPr>
        <p:blipFill>
          <a:blip r:embed="rId3"/>
          <a:stretch>
            <a:fillRect/>
          </a:stretch>
        </p:blipFill>
        <p:spPr>
          <a:xfrm>
            <a:off x="2950926" y="4641669"/>
            <a:ext cx="6314373" cy="1704225"/>
          </a:xfrm>
          <a:prstGeom prst="rect">
            <a:avLst/>
          </a:prstGeom>
        </p:spPr>
      </p:pic>
    </p:spTree>
    <p:extLst>
      <p:ext uri="{BB962C8B-B14F-4D97-AF65-F5344CB8AC3E}">
        <p14:creationId xmlns:p14="http://schemas.microsoft.com/office/powerpoint/2010/main" val="359973896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0362CF-91B9-408D-B891-FC63CD563D08}"/>
              </a:ext>
            </a:extLst>
          </p:cNvPr>
          <p:cNvSpPr>
            <a:spLocks noGrp="1"/>
          </p:cNvSpPr>
          <p:nvPr>
            <p:ph type="title"/>
          </p:nvPr>
        </p:nvSpPr>
        <p:spPr/>
        <p:txBody>
          <a:bodyPr/>
          <a:lstStyle/>
          <a:p>
            <a:r>
              <a:rPr kumimoji="1" lang="en-US" altLang="ja-JP" dirty="0"/>
              <a:t>7-1-6.</a:t>
            </a:r>
            <a:r>
              <a:rPr kumimoji="1" lang="ja-JP" altLang="en-US" dirty="0"/>
              <a:t>畳み込み層①</a:t>
            </a:r>
          </a:p>
        </p:txBody>
      </p:sp>
      <p:sp>
        <p:nvSpPr>
          <p:cNvPr id="3" name="スライド番号プレースホルダー 2">
            <a:extLst>
              <a:ext uri="{FF2B5EF4-FFF2-40B4-BE49-F238E27FC236}">
                <a16:creationId xmlns:a16="http://schemas.microsoft.com/office/drawing/2014/main" id="{50A0F27A-E948-44CF-A528-6960FB3769BE}"/>
              </a:ext>
            </a:extLst>
          </p:cNvPr>
          <p:cNvSpPr>
            <a:spLocks noGrp="1"/>
          </p:cNvSpPr>
          <p:nvPr>
            <p:ph type="sldNum" sz="quarter" idx="10"/>
          </p:nvPr>
        </p:nvSpPr>
        <p:spPr/>
        <p:txBody>
          <a:bodyPr/>
          <a:lstStyle/>
          <a:p>
            <a:fld id="{5D750650-B10A-47BF-93C2-E1678438B37A}" type="slidenum">
              <a:rPr lang="en-US" altLang="ja-JP" smtClean="0"/>
              <a:pPr/>
              <a:t>293</a:t>
            </a:fld>
            <a:endParaRPr lang="en-US" altLang="ja-JP" dirty="0"/>
          </a:p>
        </p:txBody>
      </p:sp>
      <p:sp>
        <p:nvSpPr>
          <p:cNvPr id="4" name="四角形: 角を丸くする 3">
            <a:extLst>
              <a:ext uri="{FF2B5EF4-FFF2-40B4-BE49-F238E27FC236}">
                <a16:creationId xmlns:a16="http://schemas.microsoft.com/office/drawing/2014/main" id="{EB0CF0F5-4A03-482D-AC0E-068DD1244C70}"/>
              </a:ext>
            </a:extLst>
          </p:cNvPr>
          <p:cNvSpPr/>
          <p:nvPr/>
        </p:nvSpPr>
        <p:spPr>
          <a:xfrm>
            <a:off x="3389808" y="2351350"/>
            <a:ext cx="5754214" cy="2581098"/>
          </a:xfrm>
          <a:prstGeom prst="roundRect">
            <a:avLst>
              <a:gd name="adj" fmla="val 7120"/>
            </a:avLst>
          </a:prstGeom>
          <a:noFill/>
          <a:ln w="28575">
            <a:solidFill>
              <a:srgbClr val="00879E"/>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sz="1600" dirty="0">
              <a:solidFill>
                <a:schemeClr val="tx1"/>
              </a:solidFill>
            </a:endParaRPr>
          </a:p>
        </p:txBody>
      </p:sp>
      <p:grpSp>
        <p:nvGrpSpPr>
          <p:cNvPr id="5" name="グループ化 4">
            <a:extLst>
              <a:ext uri="{FF2B5EF4-FFF2-40B4-BE49-F238E27FC236}">
                <a16:creationId xmlns:a16="http://schemas.microsoft.com/office/drawing/2014/main" id="{1775FF10-2CCB-4004-9B1B-320AEA49CD6A}"/>
              </a:ext>
            </a:extLst>
          </p:cNvPr>
          <p:cNvGrpSpPr/>
          <p:nvPr/>
        </p:nvGrpSpPr>
        <p:grpSpPr>
          <a:xfrm>
            <a:off x="7389897" y="4996771"/>
            <a:ext cx="1711960" cy="1405442"/>
            <a:chOff x="4572000" y="1749763"/>
            <a:chExt cx="1711960" cy="1405442"/>
          </a:xfrm>
        </p:grpSpPr>
        <p:pic>
          <p:nvPicPr>
            <p:cNvPr id="6" name="図 5">
              <a:extLst>
                <a:ext uri="{FF2B5EF4-FFF2-40B4-BE49-F238E27FC236}">
                  <a16:creationId xmlns:a16="http://schemas.microsoft.com/office/drawing/2014/main" id="{5EB9E4B6-9777-43D2-991A-3167335BA005}"/>
                </a:ext>
              </a:extLst>
            </p:cNvPr>
            <p:cNvPicPr>
              <a:picLocks noChangeAspect="1"/>
            </p:cNvPicPr>
            <p:nvPr/>
          </p:nvPicPr>
          <p:blipFill rotWithShape="1">
            <a:blip r:embed="rId3"/>
            <a:srcRect b="23890"/>
            <a:stretch/>
          </p:blipFill>
          <p:spPr>
            <a:xfrm>
              <a:off x="4572000" y="2057540"/>
              <a:ext cx="1711960" cy="1097665"/>
            </a:xfrm>
            <a:prstGeom prst="rect">
              <a:avLst/>
            </a:prstGeom>
          </p:spPr>
        </p:pic>
        <p:sp>
          <p:nvSpPr>
            <p:cNvPr id="7" name="正方形/長方形 6">
              <a:extLst>
                <a:ext uri="{FF2B5EF4-FFF2-40B4-BE49-F238E27FC236}">
                  <a16:creationId xmlns:a16="http://schemas.microsoft.com/office/drawing/2014/main" id="{322AE29A-8FC7-409A-BF04-04C342285F94}"/>
                </a:ext>
              </a:extLst>
            </p:cNvPr>
            <p:cNvSpPr/>
            <p:nvPr/>
          </p:nvSpPr>
          <p:spPr>
            <a:xfrm>
              <a:off x="4617502" y="1749763"/>
              <a:ext cx="1620957" cy="307777"/>
            </a:xfrm>
            <a:prstGeom prst="rect">
              <a:avLst/>
            </a:prstGeom>
          </p:spPr>
          <p:txBody>
            <a:bodyPr wrap="none">
              <a:spAutoFit/>
            </a:bodyPr>
            <a:lstStyle/>
            <a:p>
              <a:pPr algn="ctr"/>
              <a:r>
                <a:rPr lang="ja-JP" altLang="en-US" sz="1400" b="1" dirty="0">
                  <a:solidFill>
                    <a:srgbClr val="494949"/>
                  </a:solidFill>
                </a:rPr>
                <a:t>学習後のカーネル</a:t>
              </a:r>
            </a:p>
          </p:txBody>
        </p:sp>
      </p:grpSp>
      <p:sp>
        <p:nvSpPr>
          <p:cNvPr id="8" name="矢印: 右 7">
            <a:extLst>
              <a:ext uri="{FF2B5EF4-FFF2-40B4-BE49-F238E27FC236}">
                <a16:creationId xmlns:a16="http://schemas.microsoft.com/office/drawing/2014/main" id="{D4AD9DAF-F3C7-4481-91AB-EA5BD184DEB3}"/>
              </a:ext>
            </a:extLst>
          </p:cNvPr>
          <p:cNvSpPr/>
          <p:nvPr/>
        </p:nvSpPr>
        <p:spPr>
          <a:xfrm>
            <a:off x="5224875" y="5496171"/>
            <a:ext cx="2052289" cy="640080"/>
          </a:xfrm>
          <a:prstGeom prst="rightArrow">
            <a:avLst/>
          </a:prstGeom>
          <a:solidFill>
            <a:srgbClr val="FF968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endParaRPr>
          </a:p>
        </p:txBody>
      </p:sp>
      <p:grpSp>
        <p:nvGrpSpPr>
          <p:cNvPr id="9" name="グループ化 8">
            <a:extLst>
              <a:ext uri="{FF2B5EF4-FFF2-40B4-BE49-F238E27FC236}">
                <a16:creationId xmlns:a16="http://schemas.microsoft.com/office/drawing/2014/main" id="{226D2993-AA5C-4758-A7EA-B3A057C220B1}"/>
              </a:ext>
            </a:extLst>
          </p:cNvPr>
          <p:cNvGrpSpPr/>
          <p:nvPr/>
        </p:nvGrpSpPr>
        <p:grpSpPr>
          <a:xfrm>
            <a:off x="1763781" y="4996771"/>
            <a:ext cx="3348361" cy="1406918"/>
            <a:chOff x="107270" y="4679780"/>
            <a:chExt cx="3348361" cy="1406918"/>
          </a:xfrm>
        </p:grpSpPr>
        <p:grpSp>
          <p:nvGrpSpPr>
            <p:cNvPr id="10" name="グループ化 9">
              <a:extLst>
                <a:ext uri="{FF2B5EF4-FFF2-40B4-BE49-F238E27FC236}">
                  <a16:creationId xmlns:a16="http://schemas.microsoft.com/office/drawing/2014/main" id="{8E5124BE-8931-4028-BB13-B5288B4146D0}"/>
                </a:ext>
              </a:extLst>
            </p:cNvPr>
            <p:cNvGrpSpPr/>
            <p:nvPr/>
          </p:nvGrpSpPr>
          <p:grpSpPr>
            <a:xfrm>
              <a:off x="1733296" y="4679780"/>
              <a:ext cx="1722335" cy="1406918"/>
              <a:chOff x="1060355" y="1749763"/>
              <a:chExt cx="1722335" cy="1406918"/>
            </a:xfrm>
          </p:grpSpPr>
          <p:pic>
            <p:nvPicPr>
              <p:cNvPr id="12" name="図 11">
                <a:extLst>
                  <a:ext uri="{FF2B5EF4-FFF2-40B4-BE49-F238E27FC236}">
                    <a16:creationId xmlns:a16="http://schemas.microsoft.com/office/drawing/2014/main" id="{68446D4A-5633-46F3-A2E3-0681B0A1AF2C}"/>
                  </a:ext>
                </a:extLst>
              </p:cNvPr>
              <p:cNvPicPr>
                <a:picLocks noChangeAspect="1"/>
              </p:cNvPicPr>
              <p:nvPr/>
            </p:nvPicPr>
            <p:blipFill rotWithShape="1">
              <a:blip r:embed="rId4"/>
              <a:srcRect b="23512"/>
              <a:stretch/>
            </p:blipFill>
            <p:spPr>
              <a:xfrm>
                <a:off x="1060355" y="2057540"/>
                <a:ext cx="1722335" cy="1099141"/>
              </a:xfrm>
              <a:prstGeom prst="rect">
                <a:avLst/>
              </a:prstGeom>
            </p:spPr>
          </p:pic>
          <p:sp>
            <p:nvSpPr>
              <p:cNvPr id="13" name="正方形/長方形 12">
                <a:extLst>
                  <a:ext uri="{FF2B5EF4-FFF2-40B4-BE49-F238E27FC236}">
                    <a16:creationId xmlns:a16="http://schemas.microsoft.com/office/drawing/2014/main" id="{6FEAD16B-9764-4F5D-90D6-F86770A68CF6}"/>
                  </a:ext>
                </a:extLst>
              </p:cNvPr>
              <p:cNvSpPr/>
              <p:nvPr/>
            </p:nvSpPr>
            <p:spPr>
              <a:xfrm>
                <a:off x="1111044" y="1749763"/>
                <a:ext cx="1620957" cy="307777"/>
              </a:xfrm>
              <a:prstGeom prst="rect">
                <a:avLst/>
              </a:prstGeom>
            </p:spPr>
            <p:txBody>
              <a:bodyPr wrap="none">
                <a:spAutoFit/>
              </a:bodyPr>
              <a:lstStyle/>
              <a:p>
                <a:pPr algn="ctr"/>
                <a:r>
                  <a:rPr lang="ja-JP" altLang="en-US" sz="1400" b="1" dirty="0">
                    <a:solidFill>
                      <a:srgbClr val="494949"/>
                    </a:solidFill>
                  </a:rPr>
                  <a:t>学習前のカーネル</a:t>
                </a:r>
              </a:p>
            </p:txBody>
          </p:sp>
        </p:grpSp>
        <p:sp>
          <p:nvSpPr>
            <p:cNvPr id="11" name="正方形/長方形 10">
              <a:extLst>
                <a:ext uri="{FF2B5EF4-FFF2-40B4-BE49-F238E27FC236}">
                  <a16:creationId xmlns:a16="http://schemas.microsoft.com/office/drawing/2014/main" id="{4630D9ED-98E3-4AAC-861B-E2BFA07EE69A}"/>
                </a:ext>
              </a:extLst>
            </p:cNvPr>
            <p:cNvSpPr/>
            <p:nvPr/>
          </p:nvSpPr>
          <p:spPr>
            <a:xfrm>
              <a:off x="107270" y="5268387"/>
              <a:ext cx="1569660" cy="461665"/>
            </a:xfrm>
            <a:prstGeom prst="rect">
              <a:avLst/>
            </a:prstGeom>
          </p:spPr>
          <p:txBody>
            <a:bodyPr wrap="none">
              <a:spAutoFit/>
            </a:bodyPr>
            <a:lstStyle/>
            <a:p>
              <a:r>
                <a:rPr kumimoji="1" lang="ja-JP" altLang="en-US" sz="1200" b="1" dirty="0">
                  <a:solidFill>
                    <a:srgbClr val="494949"/>
                  </a:solidFill>
                </a:rPr>
                <a:t>初期値はランダムで</a:t>
              </a:r>
              <a:endParaRPr kumimoji="1" lang="en-US" altLang="ja-JP" sz="1200" b="1" dirty="0">
                <a:solidFill>
                  <a:srgbClr val="494949"/>
                </a:solidFill>
              </a:endParaRPr>
            </a:p>
            <a:p>
              <a:r>
                <a:rPr kumimoji="1" lang="ja-JP" altLang="en-US" sz="1200" b="1" dirty="0">
                  <a:solidFill>
                    <a:srgbClr val="494949"/>
                  </a:solidFill>
                </a:rPr>
                <a:t>適当なフィルタ</a:t>
              </a:r>
              <a:endParaRPr lang="ja-JP" altLang="en-US" sz="1200" b="1" dirty="0">
                <a:solidFill>
                  <a:srgbClr val="494949"/>
                </a:solidFill>
              </a:endParaRPr>
            </a:p>
          </p:txBody>
        </p:sp>
      </p:grpSp>
      <p:sp>
        <p:nvSpPr>
          <p:cNvPr id="14" name="矢印: 右 13">
            <a:extLst>
              <a:ext uri="{FF2B5EF4-FFF2-40B4-BE49-F238E27FC236}">
                <a16:creationId xmlns:a16="http://schemas.microsoft.com/office/drawing/2014/main" id="{443C3B7E-50B6-4AF5-91B6-F9DA4F46C362}"/>
              </a:ext>
            </a:extLst>
          </p:cNvPr>
          <p:cNvSpPr/>
          <p:nvPr/>
        </p:nvSpPr>
        <p:spPr>
          <a:xfrm>
            <a:off x="5210603" y="3428019"/>
            <a:ext cx="1592082" cy="673666"/>
          </a:xfrm>
          <a:prstGeom prst="rightArrow">
            <a:avLst/>
          </a:prstGeom>
          <a:solidFill>
            <a:srgbClr val="FF968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cxnSp>
        <p:nvCxnSpPr>
          <p:cNvPr id="15" name="直線コネクタ 14">
            <a:extLst>
              <a:ext uri="{FF2B5EF4-FFF2-40B4-BE49-F238E27FC236}">
                <a16:creationId xmlns:a16="http://schemas.microsoft.com/office/drawing/2014/main" id="{B4CD6D46-AE3F-431D-834A-D8F3E63B7E24}"/>
              </a:ext>
            </a:extLst>
          </p:cNvPr>
          <p:cNvCxnSpPr>
            <a:cxnSpLocks/>
            <a:stCxn id="33" idx="2"/>
            <a:endCxn id="32" idx="0"/>
          </p:cNvCxnSpPr>
          <p:nvPr/>
        </p:nvCxnSpPr>
        <p:spPr>
          <a:xfrm>
            <a:off x="7216274" y="4105247"/>
            <a:ext cx="1" cy="255744"/>
          </a:xfrm>
          <a:prstGeom prst="line">
            <a:avLst/>
          </a:prstGeom>
          <a:ln w="19050">
            <a:solidFill>
              <a:schemeClr val="tx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6" name="矢印: 右 15">
            <a:extLst>
              <a:ext uri="{FF2B5EF4-FFF2-40B4-BE49-F238E27FC236}">
                <a16:creationId xmlns:a16="http://schemas.microsoft.com/office/drawing/2014/main" id="{C5FBDC6B-DBB6-4DB2-AB98-B85A4756A6CF}"/>
              </a:ext>
            </a:extLst>
          </p:cNvPr>
          <p:cNvSpPr/>
          <p:nvPr/>
        </p:nvSpPr>
        <p:spPr>
          <a:xfrm>
            <a:off x="2627546" y="3493092"/>
            <a:ext cx="658058" cy="543520"/>
          </a:xfrm>
          <a:prstGeom prst="rightArrow">
            <a:avLst/>
          </a:prstGeom>
          <a:solidFill>
            <a:srgbClr val="FF968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grpSp>
        <p:nvGrpSpPr>
          <p:cNvPr id="17" name="グループ化 16">
            <a:extLst>
              <a:ext uri="{FF2B5EF4-FFF2-40B4-BE49-F238E27FC236}">
                <a16:creationId xmlns:a16="http://schemas.microsoft.com/office/drawing/2014/main" id="{4E07F41A-C504-4B8C-ADAE-E8B1F696359C}"/>
              </a:ext>
            </a:extLst>
          </p:cNvPr>
          <p:cNvGrpSpPr/>
          <p:nvPr/>
        </p:nvGrpSpPr>
        <p:grpSpPr>
          <a:xfrm>
            <a:off x="1521520" y="2914325"/>
            <a:ext cx="1082348" cy="1270044"/>
            <a:chOff x="744696" y="2612090"/>
            <a:chExt cx="1082348" cy="1270044"/>
          </a:xfrm>
        </p:grpSpPr>
        <p:pic>
          <p:nvPicPr>
            <p:cNvPr id="18" name="図 17">
              <a:extLst>
                <a:ext uri="{FF2B5EF4-FFF2-40B4-BE49-F238E27FC236}">
                  <a16:creationId xmlns:a16="http://schemas.microsoft.com/office/drawing/2014/main" id="{67A7056D-7DFA-488F-8334-178E67D6DA8E}"/>
                </a:ext>
              </a:extLst>
            </p:cNvPr>
            <p:cNvPicPr>
              <a:picLocks noChangeAspect="1"/>
            </p:cNvPicPr>
            <p:nvPr/>
          </p:nvPicPr>
          <p:blipFill>
            <a:blip r:embed="rId5"/>
            <a:stretch>
              <a:fillRect/>
            </a:stretch>
          </p:blipFill>
          <p:spPr>
            <a:xfrm>
              <a:off x="762484" y="2952360"/>
              <a:ext cx="923341" cy="929774"/>
            </a:xfrm>
            <a:prstGeom prst="rect">
              <a:avLst/>
            </a:prstGeom>
            <a:ln>
              <a:solidFill>
                <a:schemeClr val="tx1">
                  <a:lumMod val="75000"/>
                  <a:lumOff val="25000"/>
                </a:schemeClr>
              </a:solidFill>
            </a:ln>
          </p:spPr>
        </p:pic>
        <p:sp>
          <p:nvSpPr>
            <p:cNvPr id="19" name="正方形/長方形 18">
              <a:extLst>
                <a:ext uri="{FF2B5EF4-FFF2-40B4-BE49-F238E27FC236}">
                  <a16:creationId xmlns:a16="http://schemas.microsoft.com/office/drawing/2014/main" id="{55372CD9-3E12-4C17-B61F-256987039116}"/>
                </a:ext>
              </a:extLst>
            </p:cNvPr>
            <p:cNvSpPr/>
            <p:nvPr/>
          </p:nvSpPr>
          <p:spPr>
            <a:xfrm>
              <a:off x="744696" y="2612090"/>
              <a:ext cx="1082348" cy="307777"/>
            </a:xfrm>
            <a:prstGeom prst="rect">
              <a:avLst/>
            </a:prstGeom>
          </p:spPr>
          <p:txBody>
            <a:bodyPr wrap="none">
              <a:spAutoFit/>
            </a:bodyPr>
            <a:lstStyle/>
            <a:p>
              <a:r>
                <a:rPr kumimoji="1" lang="ja-JP" altLang="en-US" sz="1400" b="1" dirty="0">
                  <a:solidFill>
                    <a:srgbClr val="494949"/>
                  </a:solidFill>
                </a:rPr>
                <a:t>入力データ</a:t>
              </a:r>
              <a:endParaRPr lang="ja-JP" altLang="en-US" sz="1400" b="1" dirty="0">
                <a:solidFill>
                  <a:srgbClr val="494949"/>
                </a:solidFill>
              </a:endParaRPr>
            </a:p>
          </p:txBody>
        </p:sp>
      </p:grpSp>
      <p:grpSp>
        <p:nvGrpSpPr>
          <p:cNvPr id="20" name="グループ化 19">
            <a:extLst>
              <a:ext uri="{FF2B5EF4-FFF2-40B4-BE49-F238E27FC236}">
                <a16:creationId xmlns:a16="http://schemas.microsoft.com/office/drawing/2014/main" id="{3D59BB72-84FA-40C9-A0E6-55DA47AD24BB}"/>
              </a:ext>
            </a:extLst>
          </p:cNvPr>
          <p:cNvGrpSpPr/>
          <p:nvPr/>
        </p:nvGrpSpPr>
        <p:grpSpPr>
          <a:xfrm>
            <a:off x="4336672" y="2670085"/>
            <a:ext cx="410019" cy="2100944"/>
            <a:chOff x="2406102" y="4270688"/>
            <a:chExt cx="410019" cy="2100944"/>
          </a:xfrm>
        </p:grpSpPr>
        <p:pic>
          <p:nvPicPr>
            <p:cNvPr id="21" name="図 20">
              <a:extLst>
                <a:ext uri="{FF2B5EF4-FFF2-40B4-BE49-F238E27FC236}">
                  <a16:creationId xmlns:a16="http://schemas.microsoft.com/office/drawing/2014/main" id="{94227E84-55E5-4DFB-8671-5F9B1F4BF65D}"/>
                </a:ext>
              </a:extLst>
            </p:cNvPr>
            <p:cNvPicPr>
              <a:picLocks noChangeAspect="1"/>
            </p:cNvPicPr>
            <p:nvPr/>
          </p:nvPicPr>
          <p:blipFill>
            <a:blip r:embed="rId6"/>
            <a:stretch>
              <a:fillRect/>
            </a:stretch>
          </p:blipFill>
          <p:spPr>
            <a:xfrm>
              <a:off x="2408920" y="4270688"/>
              <a:ext cx="404383" cy="407201"/>
            </a:xfrm>
            <a:prstGeom prst="rect">
              <a:avLst/>
            </a:prstGeom>
            <a:ln>
              <a:solidFill>
                <a:schemeClr val="tx1">
                  <a:lumMod val="75000"/>
                  <a:lumOff val="25000"/>
                </a:schemeClr>
              </a:solidFill>
            </a:ln>
          </p:spPr>
        </p:pic>
        <p:pic>
          <p:nvPicPr>
            <p:cNvPr id="22" name="図 21">
              <a:extLst>
                <a:ext uri="{FF2B5EF4-FFF2-40B4-BE49-F238E27FC236}">
                  <a16:creationId xmlns:a16="http://schemas.microsoft.com/office/drawing/2014/main" id="{F05A771D-EE05-424B-BD8D-B82CD77E09E7}"/>
                </a:ext>
              </a:extLst>
            </p:cNvPr>
            <p:cNvPicPr>
              <a:picLocks noChangeAspect="1"/>
            </p:cNvPicPr>
            <p:nvPr/>
          </p:nvPicPr>
          <p:blipFill>
            <a:blip r:embed="rId7"/>
            <a:stretch>
              <a:fillRect/>
            </a:stretch>
          </p:blipFill>
          <p:spPr>
            <a:xfrm>
              <a:off x="2407511" y="4783254"/>
              <a:ext cx="407201" cy="410019"/>
            </a:xfrm>
            <a:prstGeom prst="rect">
              <a:avLst/>
            </a:prstGeom>
            <a:ln>
              <a:solidFill>
                <a:schemeClr val="tx1">
                  <a:lumMod val="75000"/>
                  <a:lumOff val="25000"/>
                </a:schemeClr>
              </a:solidFill>
            </a:ln>
          </p:spPr>
        </p:pic>
        <p:cxnSp>
          <p:nvCxnSpPr>
            <p:cNvPr id="23" name="直線コネクタ 22">
              <a:extLst>
                <a:ext uri="{FF2B5EF4-FFF2-40B4-BE49-F238E27FC236}">
                  <a16:creationId xmlns:a16="http://schemas.microsoft.com/office/drawing/2014/main" id="{20EE6CC7-B8B4-46B5-9A8C-7E6CFAC33BF2}"/>
                </a:ext>
              </a:extLst>
            </p:cNvPr>
            <p:cNvCxnSpPr>
              <a:cxnSpLocks/>
              <a:stCxn id="24" idx="2"/>
              <a:endCxn id="25" idx="0"/>
            </p:cNvCxnSpPr>
            <p:nvPr/>
          </p:nvCxnSpPr>
          <p:spPr>
            <a:xfrm>
              <a:off x="2611111" y="5702288"/>
              <a:ext cx="1" cy="262143"/>
            </a:xfrm>
            <a:prstGeom prst="line">
              <a:avLst/>
            </a:prstGeom>
            <a:ln w="19050">
              <a:solidFill>
                <a:schemeClr val="tx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24" name="図 23">
              <a:extLst>
                <a:ext uri="{FF2B5EF4-FFF2-40B4-BE49-F238E27FC236}">
                  <a16:creationId xmlns:a16="http://schemas.microsoft.com/office/drawing/2014/main" id="{5F3AFB2E-47DA-4290-9708-5DAC85933BA7}"/>
                </a:ext>
              </a:extLst>
            </p:cNvPr>
            <p:cNvPicPr>
              <a:picLocks noChangeAspect="1"/>
            </p:cNvPicPr>
            <p:nvPr/>
          </p:nvPicPr>
          <p:blipFill>
            <a:blip r:embed="rId8"/>
            <a:stretch>
              <a:fillRect/>
            </a:stretch>
          </p:blipFill>
          <p:spPr>
            <a:xfrm>
              <a:off x="2406806" y="5293678"/>
              <a:ext cx="408610" cy="408610"/>
            </a:xfrm>
            <a:prstGeom prst="rect">
              <a:avLst/>
            </a:prstGeom>
            <a:ln>
              <a:solidFill>
                <a:schemeClr val="tx1">
                  <a:lumMod val="75000"/>
                  <a:lumOff val="25000"/>
                </a:schemeClr>
              </a:solidFill>
            </a:ln>
          </p:spPr>
        </p:pic>
        <p:pic>
          <p:nvPicPr>
            <p:cNvPr id="25" name="図 24">
              <a:extLst>
                <a:ext uri="{FF2B5EF4-FFF2-40B4-BE49-F238E27FC236}">
                  <a16:creationId xmlns:a16="http://schemas.microsoft.com/office/drawing/2014/main" id="{DD359EAE-7509-42BB-A1AE-4F4AF4BE9677}"/>
                </a:ext>
              </a:extLst>
            </p:cNvPr>
            <p:cNvPicPr>
              <a:picLocks noChangeAspect="1"/>
            </p:cNvPicPr>
            <p:nvPr/>
          </p:nvPicPr>
          <p:blipFill>
            <a:blip r:embed="rId9"/>
            <a:stretch>
              <a:fillRect/>
            </a:stretch>
          </p:blipFill>
          <p:spPr>
            <a:xfrm>
              <a:off x="2406102" y="5964431"/>
              <a:ext cx="410019" cy="407201"/>
            </a:xfrm>
            <a:prstGeom prst="rect">
              <a:avLst/>
            </a:prstGeom>
            <a:ln>
              <a:solidFill>
                <a:schemeClr val="tx1">
                  <a:lumMod val="75000"/>
                  <a:lumOff val="25000"/>
                </a:schemeClr>
              </a:solidFill>
            </a:ln>
          </p:spPr>
        </p:pic>
      </p:grpSp>
      <p:sp>
        <p:nvSpPr>
          <p:cNvPr id="26" name="正方形/長方形 25">
            <a:extLst>
              <a:ext uri="{FF2B5EF4-FFF2-40B4-BE49-F238E27FC236}">
                <a16:creationId xmlns:a16="http://schemas.microsoft.com/office/drawing/2014/main" id="{5EC0D5E4-EB5D-43EC-9BB0-83A2C39EAC40}"/>
              </a:ext>
            </a:extLst>
          </p:cNvPr>
          <p:cNvSpPr/>
          <p:nvPr/>
        </p:nvSpPr>
        <p:spPr>
          <a:xfrm>
            <a:off x="3853467" y="2336240"/>
            <a:ext cx="1620957" cy="307777"/>
          </a:xfrm>
          <a:prstGeom prst="rect">
            <a:avLst/>
          </a:prstGeom>
        </p:spPr>
        <p:txBody>
          <a:bodyPr wrap="none">
            <a:spAutoFit/>
          </a:bodyPr>
          <a:lstStyle/>
          <a:p>
            <a:r>
              <a:rPr lang="ja-JP" altLang="en-US" sz="1400" b="1" dirty="0">
                <a:solidFill>
                  <a:srgbClr val="494949"/>
                </a:solidFill>
              </a:rPr>
              <a:t>畳み込みカーネル</a:t>
            </a:r>
          </a:p>
        </p:txBody>
      </p:sp>
      <p:grpSp>
        <p:nvGrpSpPr>
          <p:cNvPr id="27" name="グループ化 26">
            <a:extLst>
              <a:ext uri="{FF2B5EF4-FFF2-40B4-BE49-F238E27FC236}">
                <a16:creationId xmlns:a16="http://schemas.microsoft.com/office/drawing/2014/main" id="{1CA4F8B5-2A45-46CE-AB7E-4DD476937FFD}"/>
              </a:ext>
            </a:extLst>
          </p:cNvPr>
          <p:cNvGrpSpPr/>
          <p:nvPr/>
        </p:nvGrpSpPr>
        <p:grpSpPr>
          <a:xfrm>
            <a:off x="6553272" y="2336240"/>
            <a:ext cx="1441420" cy="2439055"/>
            <a:chOff x="4729095" y="3991318"/>
            <a:chExt cx="1441420" cy="2439055"/>
          </a:xfrm>
        </p:grpSpPr>
        <p:grpSp>
          <p:nvGrpSpPr>
            <p:cNvPr id="28" name="グループ化 27">
              <a:extLst>
                <a:ext uri="{FF2B5EF4-FFF2-40B4-BE49-F238E27FC236}">
                  <a16:creationId xmlns:a16="http://schemas.microsoft.com/office/drawing/2014/main" id="{4579DC2A-84C0-460E-8B9C-74D6B9C74243}"/>
                </a:ext>
              </a:extLst>
            </p:cNvPr>
            <p:cNvGrpSpPr/>
            <p:nvPr/>
          </p:nvGrpSpPr>
          <p:grpSpPr>
            <a:xfrm>
              <a:off x="5183516" y="4320897"/>
              <a:ext cx="417162" cy="2109476"/>
              <a:chOff x="3300768" y="4265707"/>
              <a:chExt cx="417162" cy="2109476"/>
            </a:xfrm>
          </p:grpSpPr>
          <p:pic>
            <p:nvPicPr>
              <p:cNvPr id="30" name="図 29">
                <a:extLst>
                  <a:ext uri="{FF2B5EF4-FFF2-40B4-BE49-F238E27FC236}">
                    <a16:creationId xmlns:a16="http://schemas.microsoft.com/office/drawing/2014/main" id="{9086B443-EFD6-4E30-98DB-178E747F168E}"/>
                  </a:ext>
                </a:extLst>
              </p:cNvPr>
              <p:cNvPicPr>
                <a:picLocks noChangeAspect="1"/>
              </p:cNvPicPr>
              <p:nvPr/>
            </p:nvPicPr>
            <p:blipFill>
              <a:blip r:embed="rId10"/>
              <a:stretch>
                <a:fillRect/>
              </a:stretch>
            </p:blipFill>
            <p:spPr>
              <a:xfrm>
                <a:off x="3300768" y="4265707"/>
                <a:ext cx="417162" cy="417162"/>
              </a:xfrm>
              <a:prstGeom prst="rect">
                <a:avLst/>
              </a:prstGeom>
              <a:ln>
                <a:solidFill>
                  <a:schemeClr val="tx1">
                    <a:lumMod val="75000"/>
                    <a:lumOff val="25000"/>
                  </a:schemeClr>
                </a:solidFill>
              </a:ln>
            </p:spPr>
          </p:pic>
          <p:pic>
            <p:nvPicPr>
              <p:cNvPr id="31" name="図 30">
                <a:extLst>
                  <a:ext uri="{FF2B5EF4-FFF2-40B4-BE49-F238E27FC236}">
                    <a16:creationId xmlns:a16="http://schemas.microsoft.com/office/drawing/2014/main" id="{90F08977-F527-463A-A1F7-00B0BB5F0AA3}"/>
                  </a:ext>
                </a:extLst>
              </p:cNvPr>
              <p:cNvPicPr>
                <a:picLocks noChangeAspect="1"/>
              </p:cNvPicPr>
              <p:nvPr/>
            </p:nvPicPr>
            <p:blipFill>
              <a:blip r:embed="rId11"/>
              <a:stretch>
                <a:fillRect/>
              </a:stretch>
            </p:blipFill>
            <p:spPr>
              <a:xfrm>
                <a:off x="3302197" y="4782539"/>
                <a:ext cx="414305" cy="411448"/>
              </a:xfrm>
              <a:prstGeom prst="rect">
                <a:avLst/>
              </a:prstGeom>
              <a:ln>
                <a:solidFill>
                  <a:schemeClr val="tx1">
                    <a:lumMod val="75000"/>
                    <a:lumOff val="25000"/>
                  </a:schemeClr>
                </a:solidFill>
              </a:ln>
            </p:spPr>
          </p:pic>
          <p:pic>
            <p:nvPicPr>
              <p:cNvPr id="32" name="図 31">
                <a:extLst>
                  <a:ext uri="{FF2B5EF4-FFF2-40B4-BE49-F238E27FC236}">
                    <a16:creationId xmlns:a16="http://schemas.microsoft.com/office/drawing/2014/main" id="{FFFCBA7D-E3F7-4F73-8FEA-097CA52C2A8B}"/>
                  </a:ext>
                </a:extLst>
              </p:cNvPr>
              <p:cNvPicPr>
                <a:picLocks noChangeAspect="1"/>
              </p:cNvPicPr>
              <p:nvPr/>
            </p:nvPicPr>
            <p:blipFill>
              <a:blip r:embed="rId12"/>
              <a:stretch>
                <a:fillRect/>
              </a:stretch>
            </p:blipFill>
            <p:spPr>
              <a:xfrm>
                <a:off x="3303626" y="5960879"/>
                <a:ext cx="411447" cy="414304"/>
              </a:xfrm>
              <a:prstGeom prst="rect">
                <a:avLst/>
              </a:prstGeom>
              <a:ln>
                <a:solidFill>
                  <a:schemeClr val="tx1">
                    <a:lumMod val="75000"/>
                    <a:lumOff val="25000"/>
                  </a:schemeClr>
                </a:solidFill>
              </a:ln>
            </p:spPr>
          </p:pic>
          <p:pic>
            <p:nvPicPr>
              <p:cNvPr id="33" name="図 32">
                <a:extLst>
                  <a:ext uri="{FF2B5EF4-FFF2-40B4-BE49-F238E27FC236}">
                    <a16:creationId xmlns:a16="http://schemas.microsoft.com/office/drawing/2014/main" id="{247BCEC9-F8B1-4D5F-B5E0-52CFA645ECD0}"/>
                  </a:ext>
                </a:extLst>
              </p:cNvPr>
              <p:cNvPicPr>
                <a:picLocks noChangeAspect="1"/>
              </p:cNvPicPr>
              <p:nvPr/>
            </p:nvPicPr>
            <p:blipFill>
              <a:blip r:embed="rId13"/>
              <a:stretch>
                <a:fillRect/>
              </a:stretch>
            </p:blipFill>
            <p:spPr>
              <a:xfrm>
                <a:off x="3302911" y="5290831"/>
                <a:ext cx="412876" cy="414304"/>
              </a:xfrm>
              <a:prstGeom prst="rect">
                <a:avLst/>
              </a:prstGeom>
              <a:ln>
                <a:solidFill>
                  <a:schemeClr val="tx1">
                    <a:lumMod val="75000"/>
                    <a:lumOff val="25000"/>
                  </a:schemeClr>
                </a:solidFill>
              </a:ln>
            </p:spPr>
          </p:pic>
        </p:grpSp>
        <p:sp>
          <p:nvSpPr>
            <p:cNvPr id="29" name="正方形/長方形 28">
              <a:extLst>
                <a:ext uri="{FF2B5EF4-FFF2-40B4-BE49-F238E27FC236}">
                  <a16:creationId xmlns:a16="http://schemas.microsoft.com/office/drawing/2014/main" id="{FC550D39-132C-487A-BA88-E26EDEDA56F3}"/>
                </a:ext>
              </a:extLst>
            </p:cNvPr>
            <p:cNvSpPr/>
            <p:nvPr/>
          </p:nvSpPr>
          <p:spPr>
            <a:xfrm>
              <a:off x="4729095" y="3991318"/>
              <a:ext cx="1441420" cy="307777"/>
            </a:xfrm>
            <a:prstGeom prst="rect">
              <a:avLst/>
            </a:prstGeom>
          </p:spPr>
          <p:txBody>
            <a:bodyPr wrap="none">
              <a:spAutoFit/>
            </a:bodyPr>
            <a:lstStyle/>
            <a:p>
              <a:r>
                <a:rPr lang="ja-JP" altLang="en-US" sz="1400" b="1" dirty="0">
                  <a:solidFill>
                    <a:srgbClr val="494949"/>
                  </a:solidFill>
                </a:rPr>
                <a:t>抽出された特徴</a:t>
              </a:r>
            </a:p>
          </p:txBody>
        </p:sp>
      </p:grpSp>
      <p:sp>
        <p:nvSpPr>
          <p:cNvPr id="34" name="左中かっこ 33">
            <a:extLst>
              <a:ext uri="{FF2B5EF4-FFF2-40B4-BE49-F238E27FC236}">
                <a16:creationId xmlns:a16="http://schemas.microsoft.com/office/drawing/2014/main" id="{9F7AF0D1-45AB-4F0C-A562-EB0BEC72DB84}"/>
              </a:ext>
            </a:extLst>
          </p:cNvPr>
          <p:cNvSpPr/>
          <p:nvPr/>
        </p:nvSpPr>
        <p:spPr>
          <a:xfrm rot="10800000">
            <a:off x="4867288" y="2665818"/>
            <a:ext cx="185979" cy="2114142"/>
          </a:xfrm>
          <a:prstGeom prst="leftBrace">
            <a:avLst>
              <a:gd name="adj1" fmla="val 82488"/>
              <a:gd name="adj2" fmla="val 18791"/>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820E388F-696F-467C-AB92-30BC74C546FB}"/>
              </a:ext>
            </a:extLst>
          </p:cNvPr>
          <p:cNvSpPr/>
          <p:nvPr/>
        </p:nvSpPr>
        <p:spPr>
          <a:xfrm>
            <a:off x="5141807" y="4266270"/>
            <a:ext cx="1313180" cy="261610"/>
          </a:xfrm>
          <a:prstGeom prst="rect">
            <a:avLst/>
          </a:prstGeom>
        </p:spPr>
        <p:txBody>
          <a:bodyPr wrap="none">
            <a:spAutoFit/>
          </a:bodyPr>
          <a:lstStyle/>
          <a:p>
            <a:r>
              <a:rPr kumimoji="1" lang="ja-JP" altLang="en-US" sz="1100" b="1" dirty="0">
                <a:solidFill>
                  <a:srgbClr val="494949"/>
                </a:solidFill>
              </a:rPr>
              <a:t>任意のカーネル数</a:t>
            </a:r>
            <a:endParaRPr lang="ja-JP" altLang="en-US" sz="1100" b="1" dirty="0">
              <a:solidFill>
                <a:srgbClr val="494949"/>
              </a:solidFill>
            </a:endParaRPr>
          </a:p>
        </p:txBody>
      </p:sp>
      <p:sp>
        <p:nvSpPr>
          <p:cNvPr id="36" name="左中かっこ 35">
            <a:extLst>
              <a:ext uri="{FF2B5EF4-FFF2-40B4-BE49-F238E27FC236}">
                <a16:creationId xmlns:a16="http://schemas.microsoft.com/office/drawing/2014/main" id="{4C701E9A-6044-4466-9CFD-E612297A8BA3}"/>
              </a:ext>
            </a:extLst>
          </p:cNvPr>
          <p:cNvSpPr/>
          <p:nvPr/>
        </p:nvSpPr>
        <p:spPr>
          <a:xfrm rot="10800000">
            <a:off x="7528373" y="2665818"/>
            <a:ext cx="185979" cy="2114142"/>
          </a:xfrm>
          <a:prstGeom prst="leftBrace">
            <a:avLst>
              <a:gd name="adj1" fmla="val 82488"/>
              <a:gd name="adj2" fmla="val 18791"/>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B7985B1-BC60-4130-BD44-E9F56C5F44C4}"/>
              </a:ext>
            </a:extLst>
          </p:cNvPr>
          <p:cNvSpPr/>
          <p:nvPr/>
        </p:nvSpPr>
        <p:spPr>
          <a:xfrm>
            <a:off x="7741604" y="4266270"/>
            <a:ext cx="1031051" cy="430887"/>
          </a:xfrm>
          <a:prstGeom prst="rect">
            <a:avLst/>
          </a:prstGeom>
        </p:spPr>
        <p:txBody>
          <a:bodyPr wrap="none">
            <a:spAutoFit/>
          </a:bodyPr>
          <a:lstStyle/>
          <a:p>
            <a:r>
              <a:rPr kumimoji="1" lang="ja-JP" altLang="en-US" sz="1100" b="1" dirty="0">
                <a:solidFill>
                  <a:srgbClr val="494949"/>
                </a:solidFill>
              </a:rPr>
              <a:t>カーネル毎に</a:t>
            </a:r>
            <a:br>
              <a:rPr kumimoji="1" lang="en-US" altLang="ja-JP" sz="1100" b="1" dirty="0">
                <a:solidFill>
                  <a:srgbClr val="494949"/>
                </a:solidFill>
              </a:rPr>
            </a:br>
            <a:r>
              <a:rPr kumimoji="1" lang="ja-JP" altLang="en-US" sz="1100" b="1" dirty="0">
                <a:solidFill>
                  <a:srgbClr val="494949"/>
                </a:solidFill>
              </a:rPr>
              <a:t>特徴を抽出</a:t>
            </a:r>
            <a:endParaRPr lang="ja-JP" altLang="en-US" sz="1100" b="1" dirty="0">
              <a:solidFill>
                <a:srgbClr val="494949"/>
              </a:solidFill>
            </a:endParaRPr>
          </a:p>
        </p:txBody>
      </p:sp>
      <p:sp>
        <p:nvSpPr>
          <p:cNvPr id="38" name="正方形/長方形 37">
            <a:extLst>
              <a:ext uri="{FF2B5EF4-FFF2-40B4-BE49-F238E27FC236}">
                <a16:creationId xmlns:a16="http://schemas.microsoft.com/office/drawing/2014/main" id="{61E5FB75-C169-4C48-A6E9-ED7D0798744D}"/>
              </a:ext>
            </a:extLst>
          </p:cNvPr>
          <p:cNvSpPr/>
          <p:nvPr/>
        </p:nvSpPr>
        <p:spPr>
          <a:xfrm>
            <a:off x="841692" y="2315521"/>
            <a:ext cx="1620957" cy="307777"/>
          </a:xfrm>
          <a:prstGeom prst="rect">
            <a:avLst/>
          </a:prstGeom>
        </p:spPr>
        <p:txBody>
          <a:bodyPr wrap="none">
            <a:spAutoFit/>
          </a:bodyPr>
          <a:lstStyle/>
          <a:p>
            <a:r>
              <a:rPr lang="ja-JP" altLang="en-US" sz="1400" b="1" u="sng" dirty="0">
                <a:solidFill>
                  <a:srgbClr val="494949"/>
                </a:solidFill>
              </a:rPr>
              <a:t>畳み込み層の処理</a:t>
            </a:r>
          </a:p>
        </p:txBody>
      </p:sp>
      <p:sp>
        <p:nvSpPr>
          <p:cNvPr id="39" name="正方形/長方形 38">
            <a:extLst>
              <a:ext uri="{FF2B5EF4-FFF2-40B4-BE49-F238E27FC236}">
                <a16:creationId xmlns:a16="http://schemas.microsoft.com/office/drawing/2014/main" id="{754C57C1-F901-460E-9C5C-6A5BBEB1A176}"/>
              </a:ext>
            </a:extLst>
          </p:cNvPr>
          <p:cNvSpPr/>
          <p:nvPr/>
        </p:nvSpPr>
        <p:spPr>
          <a:xfrm>
            <a:off x="5294200" y="3610963"/>
            <a:ext cx="1261884" cy="307777"/>
          </a:xfrm>
          <a:prstGeom prst="rect">
            <a:avLst/>
          </a:prstGeom>
        </p:spPr>
        <p:txBody>
          <a:bodyPr wrap="none">
            <a:spAutoFit/>
          </a:bodyPr>
          <a:lstStyle/>
          <a:p>
            <a:r>
              <a:rPr kumimoji="1" lang="ja-JP" altLang="en-US" sz="1400" b="1" dirty="0"/>
              <a:t>畳み込み演算</a:t>
            </a:r>
            <a:endParaRPr lang="ja-JP" altLang="en-US" sz="1400" b="1" dirty="0"/>
          </a:p>
        </p:txBody>
      </p:sp>
      <p:sp>
        <p:nvSpPr>
          <p:cNvPr id="40" name="正方形/長方形 39">
            <a:extLst>
              <a:ext uri="{FF2B5EF4-FFF2-40B4-BE49-F238E27FC236}">
                <a16:creationId xmlns:a16="http://schemas.microsoft.com/office/drawing/2014/main" id="{BDABF64C-7574-4BC5-ACA7-FEA9767F0FD1}"/>
              </a:ext>
            </a:extLst>
          </p:cNvPr>
          <p:cNvSpPr/>
          <p:nvPr/>
        </p:nvSpPr>
        <p:spPr>
          <a:xfrm>
            <a:off x="4866458" y="6047979"/>
            <a:ext cx="2429195" cy="430887"/>
          </a:xfrm>
          <a:prstGeom prst="rect">
            <a:avLst/>
          </a:prstGeom>
        </p:spPr>
        <p:txBody>
          <a:bodyPr wrap="square">
            <a:spAutoFit/>
          </a:bodyPr>
          <a:lstStyle/>
          <a:p>
            <a:pPr algn="ctr"/>
            <a:r>
              <a:rPr kumimoji="1" lang="ja-JP" altLang="en-US" sz="1050" b="1" dirty="0">
                <a:solidFill>
                  <a:srgbClr val="494949"/>
                </a:solidFill>
              </a:rPr>
              <a:t>訓練データによって特徴を</a:t>
            </a:r>
            <a:br>
              <a:rPr kumimoji="1" lang="en-US" altLang="ja-JP" sz="1050" b="1" dirty="0">
                <a:solidFill>
                  <a:srgbClr val="494949"/>
                </a:solidFill>
              </a:rPr>
            </a:br>
            <a:r>
              <a:rPr kumimoji="1" lang="ja-JP" altLang="en-US" sz="1050" b="1" dirty="0">
                <a:solidFill>
                  <a:srgbClr val="494949"/>
                </a:solidFill>
              </a:rPr>
              <a:t>捉えやすいように更新</a:t>
            </a:r>
          </a:p>
        </p:txBody>
      </p:sp>
      <p:sp>
        <p:nvSpPr>
          <p:cNvPr id="42" name="テキスト ボックス 41">
            <a:extLst>
              <a:ext uri="{FF2B5EF4-FFF2-40B4-BE49-F238E27FC236}">
                <a16:creationId xmlns:a16="http://schemas.microsoft.com/office/drawing/2014/main" id="{9F752DF4-7B68-4677-B33C-6559B68DE0C3}"/>
              </a:ext>
            </a:extLst>
          </p:cNvPr>
          <p:cNvSpPr txBox="1"/>
          <p:nvPr/>
        </p:nvSpPr>
        <p:spPr>
          <a:xfrm>
            <a:off x="766763" y="814966"/>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畳み込み層で行われる特徴抽出処理について学びます。</a:t>
            </a:r>
          </a:p>
        </p:txBody>
      </p:sp>
      <p:sp>
        <p:nvSpPr>
          <p:cNvPr id="44" name="テキスト ボックス 43">
            <a:extLst>
              <a:ext uri="{FF2B5EF4-FFF2-40B4-BE49-F238E27FC236}">
                <a16:creationId xmlns:a16="http://schemas.microsoft.com/office/drawing/2014/main" id="{A5C8BBD9-81EB-4355-AA4D-9FA05153DFD6}"/>
              </a:ext>
            </a:extLst>
          </p:cNvPr>
          <p:cNvSpPr txBox="1"/>
          <p:nvPr/>
        </p:nvSpPr>
        <p:spPr>
          <a:xfrm>
            <a:off x="596537" y="1192111"/>
            <a:ext cx="10998926" cy="1034129"/>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solidFill>
                  <a:srgbClr val="E94823"/>
                </a:solidFill>
              </a:rPr>
              <a:t>　畳み込み層では複数の畳み込みカーネルと呼ばれる画像フィルタを用いて、元の画像をそれぞれのカーネルに対応した特徴データに変換します。カーネルの数だけ特徴を抽出したデータが出来上がります。</a:t>
            </a:r>
            <a:endParaRPr lang="en-US" altLang="ja-JP" sz="1600" dirty="0">
              <a:solidFill>
                <a:srgbClr val="E94823"/>
              </a:solidFill>
            </a:endParaRPr>
          </a:p>
          <a:p>
            <a:pPr algn="l">
              <a:lnSpc>
                <a:spcPct val="130000"/>
              </a:lnSpc>
            </a:pPr>
            <a:r>
              <a:rPr lang="ja-JP" altLang="en-US" sz="1600" dirty="0">
                <a:solidFill>
                  <a:srgbClr val="E94823"/>
                </a:solidFill>
              </a:rPr>
              <a:t>　カーネルは学習時にパラメータ更新され、特徴をとらえられるように調整されていきます。</a:t>
            </a:r>
          </a:p>
        </p:txBody>
      </p:sp>
    </p:spTree>
    <p:extLst>
      <p:ext uri="{BB962C8B-B14F-4D97-AF65-F5344CB8AC3E}">
        <p14:creationId xmlns:p14="http://schemas.microsoft.com/office/powerpoint/2010/main" val="34395187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表 36">
            <a:extLst>
              <a:ext uri="{FF2B5EF4-FFF2-40B4-BE49-F238E27FC236}">
                <a16:creationId xmlns:a16="http://schemas.microsoft.com/office/drawing/2014/main" id="{6376EB6D-839B-4D7C-A31C-3A7F173EDD66}"/>
              </a:ext>
            </a:extLst>
          </p:cNvPr>
          <p:cNvGraphicFramePr>
            <a:graphicFrameLocks noGrp="1"/>
          </p:cNvGraphicFramePr>
          <p:nvPr>
            <p:extLst>
              <p:ext uri="{D42A27DB-BD31-4B8C-83A1-F6EECF244321}">
                <p14:modId xmlns:p14="http://schemas.microsoft.com/office/powerpoint/2010/main" val="2073928559"/>
              </p:ext>
            </p:extLst>
          </p:nvPr>
        </p:nvGraphicFramePr>
        <p:xfrm>
          <a:off x="8029062" y="4582750"/>
          <a:ext cx="1364442" cy="1371600"/>
        </p:xfrm>
        <a:graphic>
          <a:graphicData uri="http://schemas.openxmlformats.org/drawingml/2006/table">
            <a:tbl>
              <a:tblPr>
                <a:tableStyleId>{D7AC3CCA-C797-4891-BE02-D94E43425B78}</a:tableStyleId>
              </a:tblPr>
              <a:tblGrid>
                <a:gridCol w="227407">
                  <a:extLst>
                    <a:ext uri="{9D8B030D-6E8A-4147-A177-3AD203B41FA5}">
                      <a16:colId xmlns:a16="http://schemas.microsoft.com/office/drawing/2014/main" val="239765840"/>
                    </a:ext>
                  </a:extLst>
                </a:gridCol>
                <a:gridCol w="227407">
                  <a:extLst>
                    <a:ext uri="{9D8B030D-6E8A-4147-A177-3AD203B41FA5}">
                      <a16:colId xmlns:a16="http://schemas.microsoft.com/office/drawing/2014/main" val="2836815148"/>
                    </a:ext>
                  </a:extLst>
                </a:gridCol>
                <a:gridCol w="227407">
                  <a:extLst>
                    <a:ext uri="{9D8B030D-6E8A-4147-A177-3AD203B41FA5}">
                      <a16:colId xmlns:a16="http://schemas.microsoft.com/office/drawing/2014/main" val="1803105154"/>
                    </a:ext>
                  </a:extLst>
                </a:gridCol>
                <a:gridCol w="227407">
                  <a:extLst>
                    <a:ext uri="{9D8B030D-6E8A-4147-A177-3AD203B41FA5}">
                      <a16:colId xmlns:a16="http://schemas.microsoft.com/office/drawing/2014/main" val="2079769513"/>
                    </a:ext>
                  </a:extLst>
                </a:gridCol>
                <a:gridCol w="227407">
                  <a:extLst>
                    <a:ext uri="{9D8B030D-6E8A-4147-A177-3AD203B41FA5}">
                      <a16:colId xmlns:a16="http://schemas.microsoft.com/office/drawing/2014/main" val="1349448090"/>
                    </a:ext>
                  </a:extLst>
                </a:gridCol>
                <a:gridCol w="227407">
                  <a:extLst>
                    <a:ext uri="{9D8B030D-6E8A-4147-A177-3AD203B41FA5}">
                      <a16:colId xmlns:a16="http://schemas.microsoft.com/office/drawing/2014/main" val="4144782347"/>
                    </a:ext>
                  </a:extLst>
                </a:gridCol>
              </a:tblGrid>
              <a:tr h="205800">
                <a:tc>
                  <a:txBody>
                    <a:bodyPr/>
                    <a:lstStyle/>
                    <a:p>
                      <a:endParaRPr kumimoji="1" lang="ja-JP" altLang="en-US" sz="900" dirty="0"/>
                    </a:p>
                  </a:txBody>
                  <a:tcPr>
                    <a:solidFill>
                      <a:schemeClr val="accent1"/>
                    </a:solidFill>
                  </a:tcPr>
                </a:tc>
                <a:tc>
                  <a:txBody>
                    <a:bodyPr/>
                    <a:lstStyle/>
                    <a:p>
                      <a:endParaRPr kumimoji="1" lang="ja-JP" altLang="en-US" sz="900" dirty="0"/>
                    </a:p>
                  </a:txBody>
                  <a:tcPr>
                    <a:solidFill>
                      <a:schemeClr val="accent1"/>
                    </a:solidFill>
                  </a:tcPr>
                </a:tc>
                <a:tc>
                  <a:txBody>
                    <a:bodyPr/>
                    <a:lstStyle/>
                    <a:p>
                      <a:endParaRPr kumimoji="1" lang="ja-JP" altLang="en-US" sz="900" dirty="0"/>
                    </a:p>
                  </a:txBody>
                  <a:tcPr/>
                </a:tc>
                <a:tc>
                  <a:txBody>
                    <a:bodyPr/>
                    <a:lstStyle/>
                    <a:p>
                      <a:endParaRPr kumimoji="1" lang="ja-JP" altLang="en-US" sz="900" dirty="0"/>
                    </a:p>
                  </a:txBody>
                  <a:tcPr/>
                </a:tc>
                <a:tc>
                  <a:txBody>
                    <a:bodyPr/>
                    <a:lstStyle/>
                    <a:p>
                      <a:endParaRPr kumimoji="1" lang="ja-JP" altLang="en-US" sz="900" dirty="0"/>
                    </a:p>
                  </a:txBody>
                  <a:tcPr/>
                </a:tc>
                <a:tc>
                  <a:txBody>
                    <a:bodyPr/>
                    <a:lstStyle/>
                    <a:p>
                      <a:endParaRPr kumimoji="1" lang="ja-JP" altLang="en-US" sz="900" dirty="0"/>
                    </a:p>
                  </a:txBody>
                  <a:tcPr>
                    <a:solidFill>
                      <a:schemeClr val="accent1"/>
                    </a:solidFill>
                  </a:tcPr>
                </a:tc>
                <a:extLst>
                  <a:ext uri="{0D108BD9-81ED-4DB2-BD59-A6C34878D82A}">
                    <a16:rowId xmlns:a16="http://schemas.microsoft.com/office/drawing/2014/main" val="2451481859"/>
                  </a:ext>
                </a:extLst>
              </a:tr>
              <a:tr h="205800">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dirty="0"/>
                    </a:p>
                  </a:txBody>
                  <a:tcPr/>
                </a:tc>
                <a:extLst>
                  <a:ext uri="{0D108BD9-81ED-4DB2-BD59-A6C34878D82A}">
                    <a16:rowId xmlns:a16="http://schemas.microsoft.com/office/drawing/2014/main" val="223435787"/>
                  </a:ext>
                </a:extLst>
              </a:tr>
              <a:tr h="205800">
                <a:tc>
                  <a:txBody>
                    <a:bodyPr/>
                    <a:lstStyle/>
                    <a:p>
                      <a:endParaRPr kumimoji="1" lang="ja-JP" altLang="en-US" sz="900" dirty="0"/>
                    </a:p>
                  </a:txBody>
                  <a:tcPr/>
                </a:tc>
                <a:tc>
                  <a:txBody>
                    <a:bodyPr/>
                    <a:lstStyle/>
                    <a:p>
                      <a:endParaRPr kumimoji="1" lang="ja-JP" altLang="en-US" sz="900" dirty="0"/>
                    </a:p>
                  </a:txBody>
                  <a:tcPr/>
                </a:tc>
                <a:tc>
                  <a:txBody>
                    <a:bodyPr/>
                    <a:lstStyle/>
                    <a:p>
                      <a:endParaRPr kumimoji="1" lang="ja-JP" altLang="en-US" sz="900"/>
                    </a:p>
                  </a:txBody>
                  <a:tcPr/>
                </a:tc>
                <a:tc>
                  <a:txBody>
                    <a:bodyPr/>
                    <a:lstStyle/>
                    <a:p>
                      <a:endParaRPr kumimoji="1" lang="ja-JP" altLang="en-US" sz="900" dirty="0"/>
                    </a:p>
                  </a:txBody>
                  <a:tcPr/>
                </a:tc>
                <a:tc>
                  <a:txBody>
                    <a:bodyPr/>
                    <a:lstStyle/>
                    <a:p>
                      <a:endParaRPr kumimoji="1" lang="ja-JP" altLang="en-US" sz="900"/>
                    </a:p>
                  </a:txBody>
                  <a:tcPr/>
                </a:tc>
                <a:tc>
                  <a:txBody>
                    <a:bodyPr/>
                    <a:lstStyle/>
                    <a:p>
                      <a:endParaRPr kumimoji="1" lang="ja-JP" altLang="en-US" sz="900" dirty="0"/>
                    </a:p>
                  </a:txBody>
                  <a:tcPr/>
                </a:tc>
                <a:extLst>
                  <a:ext uri="{0D108BD9-81ED-4DB2-BD59-A6C34878D82A}">
                    <a16:rowId xmlns:a16="http://schemas.microsoft.com/office/drawing/2014/main" val="3558857805"/>
                  </a:ext>
                </a:extLst>
              </a:tr>
              <a:tr h="205800">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dirty="0"/>
                    </a:p>
                  </a:txBody>
                  <a:tcPr/>
                </a:tc>
                <a:extLst>
                  <a:ext uri="{0D108BD9-81ED-4DB2-BD59-A6C34878D82A}">
                    <a16:rowId xmlns:a16="http://schemas.microsoft.com/office/drawing/2014/main" val="2118771327"/>
                  </a:ext>
                </a:extLst>
              </a:tr>
              <a:tr h="205800">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dirty="0"/>
                    </a:p>
                  </a:txBody>
                  <a:tcPr/>
                </a:tc>
                <a:extLst>
                  <a:ext uri="{0D108BD9-81ED-4DB2-BD59-A6C34878D82A}">
                    <a16:rowId xmlns:a16="http://schemas.microsoft.com/office/drawing/2014/main" val="1981026845"/>
                  </a:ext>
                </a:extLst>
              </a:tr>
              <a:tr h="205800">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dirty="0"/>
                    </a:p>
                  </a:txBody>
                  <a:tcPr/>
                </a:tc>
                <a:tc>
                  <a:txBody>
                    <a:bodyPr/>
                    <a:lstStyle/>
                    <a:p>
                      <a:endParaRPr kumimoji="1" lang="ja-JP" altLang="en-US" sz="900" dirty="0"/>
                    </a:p>
                  </a:txBody>
                  <a:tcPr>
                    <a:solidFill>
                      <a:schemeClr val="accent1"/>
                    </a:solidFill>
                  </a:tcPr>
                </a:tc>
                <a:extLst>
                  <a:ext uri="{0D108BD9-81ED-4DB2-BD59-A6C34878D82A}">
                    <a16:rowId xmlns:a16="http://schemas.microsoft.com/office/drawing/2014/main" val="266191955"/>
                  </a:ext>
                </a:extLst>
              </a:tr>
            </a:tbl>
          </a:graphicData>
        </a:graphic>
      </p:graphicFrame>
      <p:sp>
        <p:nvSpPr>
          <p:cNvPr id="2" name="タイトル 1">
            <a:extLst>
              <a:ext uri="{FF2B5EF4-FFF2-40B4-BE49-F238E27FC236}">
                <a16:creationId xmlns:a16="http://schemas.microsoft.com/office/drawing/2014/main" id="{7D0362CF-91B9-408D-B891-FC63CD563D08}"/>
              </a:ext>
            </a:extLst>
          </p:cNvPr>
          <p:cNvSpPr>
            <a:spLocks noGrp="1"/>
          </p:cNvSpPr>
          <p:nvPr>
            <p:ph type="title"/>
          </p:nvPr>
        </p:nvSpPr>
        <p:spPr/>
        <p:txBody>
          <a:bodyPr/>
          <a:lstStyle/>
          <a:p>
            <a:r>
              <a:rPr kumimoji="1" lang="en-US" altLang="ja-JP" dirty="0"/>
              <a:t>7-1-7.</a:t>
            </a:r>
            <a:r>
              <a:rPr kumimoji="1" lang="ja-JP" altLang="en-US" dirty="0"/>
              <a:t>畳み込み層②</a:t>
            </a:r>
          </a:p>
        </p:txBody>
      </p:sp>
      <p:sp>
        <p:nvSpPr>
          <p:cNvPr id="3" name="スライド番号プレースホルダー 2">
            <a:extLst>
              <a:ext uri="{FF2B5EF4-FFF2-40B4-BE49-F238E27FC236}">
                <a16:creationId xmlns:a16="http://schemas.microsoft.com/office/drawing/2014/main" id="{50A0F27A-E948-44CF-A528-6960FB3769BE}"/>
              </a:ext>
            </a:extLst>
          </p:cNvPr>
          <p:cNvSpPr>
            <a:spLocks noGrp="1"/>
          </p:cNvSpPr>
          <p:nvPr>
            <p:ph type="sldNum" sz="quarter" idx="10"/>
          </p:nvPr>
        </p:nvSpPr>
        <p:spPr/>
        <p:txBody>
          <a:bodyPr/>
          <a:lstStyle/>
          <a:p>
            <a:fld id="{5D750650-B10A-47BF-93C2-E1678438B37A}" type="slidenum">
              <a:rPr lang="en-US" altLang="ja-JP" smtClean="0"/>
              <a:pPr/>
              <a:t>294</a:t>
            </a:fld>
            <a:endParaRPr lang="en-US" altLang="ja-JP" dirty="0"/>
          </a:p>
        </p:txBody>
      </p:sp>
      <p:sp>
        <p:nvSpPr>
          <p:cNvPr id="4" name="正方形/長方形 3">
            <a:extLst>
              <a:ext uri="{FF2B5EF4-FFF2-40B4-BE49-F238E27FC236}">
                <a16:creationId xmlns:a16="http://schemas.microsoft.com/office/drawing/2014/main" id="{163313E7-223B-4E71-AB22-57096F6E40A2}"/>
              </a:ext>
            </a:extLst>
          </p:cNvPr>
          <p:cNvSpPr/>
          <p:nvPr/>
        </p:nvSpPr>
        <p:spPr>
          <a:xfrm>
            <a:off x="2431725" y="2045150"/>
            <a:ext cx="1383712" cy="2215991"/>
          </a:xfrm>
          <a:prstGeom prst="rect">
            <a:avLst/>
          </a:prstGeom>
        </p:spPr>
        <p:txBody>
          <a:bodyPr wrap="none">
            <a:spAutoFit/>
          </a:bodyPr>
          <a:lstStyle/>
          <a:p>
            <a:r>
              <a:rPr lang="en-US" altLang="ja-JP" sz="13800" dirty="0"/>
              <a:t>A</a:t>
            </a:r>
            <a:endParaRPr lang="ja-JP" altLang="en-US" sz="13800" dirty="0"/>
          </a:p>
        </p:txBody>
      </p:sp>
      <p:sp>
        <p:nvSpPr>
          <p:cNvPr id="5" name="正方形/長方形 4">
            <a:extLst>
              <a:ext uri="{FF2B5EF4-FFF2-40B4-BE49-F238E27FC236}">
                <a16:creationId xmlns:a16="http://schemas.microsoft.com/office/drawing/2014/main" id="{B1F8599E-306F-4783-BF26-5A412D11D031}"/>
              </a:ext>
            </a:extLst>
          </p:cNvPr>
          <p:cNvSpPr/>
          <p:nvPr/>
        </p:nvSpPr>
        <p:spPr>
          <a:xfrm>
            <a:off x="4679663" y="2027336"/>
            <a:ext cx="1383712" cy="2215991"/>
          </a:xfrm>
          <a:prstGeom prst="rect">
            <a:avLst/>
          </a:prstGeom>
        </p:spPr>
        <p:txBody>
          <a:bodyPr wrap="none">
            <a:spAutoFit/>
          </a:bodyPr>
          <a:lstStyle/>
          <a:p>
            <a:r>
              <a:rPr lang="en-US" altLang="ja-JP" sz="13800" dirty="0"/>
              <a:t>A</a:t>
            </a:r>
            <a:endParaRPr lang="ja-JP" altLang="en-US" sz="13800" dirty="0"/>
          </a:p>
        </p:txBody>
      </p:sp>
      <p:sp>
        <p:nvSpPr>
          <p:cNvPr id="6" name="正方形/長方形 5">
            <a:extLst>
              <a:ext uri="{FF2B5EF4-FFF2-40B4-BE49-F238E27FC236}">
                <a16:creationId xmlns:a16="http://schemas.microsoft.com/office/drawing/2014/main" id="{CF30FC63-E635-451D-A324-F5A5645EA72D}"/>
              </a:ext>
            </a:extLst>
          </p:cNvPr>
          <p:cNvSpPr/>
          <p:nvPr/>
        </p:nvSpPr>
        <p:spPr>
          <a:xfrm>
            <a:off x="7167904" y="2022305"/>
            <a:ext cx="1383712" cy="2215991"/>
          </a:xfrm>
          <a:prstGeom prst="rect">
            <a:avLst/>
          </a:prstGeom>
        </p:spPr>
        <p:txBody>
          <a:bodyPr wrap="none">
            <a:spAutoFit/>
          </a:bodyPr>
          <a:lstStyle/>
          <a:p>
            <a:r>
              <a:rPr lang="en-US" altLang="ja-JP" sz="13800" dirty="0"/>
              <a:t>A</a:t>
            </a:r>
            <a:endParaRPr lang="ja-JP" altLang="en-US" sz="13800" dirty="0"/>
          </a:p>
        </p:txBody>
      </p:sp>
      <p:sp>
        <p:nvSpPr>
          <p:cNvPr id="7" name="正方形/長方形 6">
            <a:extLst>
              <a:ext uri="{FF2B5EF4-FFF2-40B4-BE49-F238E27FC236}">
                <a16:creationId xmlns:a16="http://schemas.microsoft.com/office/drawing/2014/main" id="{53A3D2A6-3665-4053-9C2A-CB4E51F05BD8}"/>
              </a:ext>
            </a:extLst>
          </p:cNvPr>
          <p:cNvSpPr/>
          <p:nvPr/>
        </p:nvSpPr>
        <p:spPr>
          <a:xfrm>
            <a:off x="9625386" y="2045150"/>
            <a:ext cx="1383712" cy="2215991"/>
          </a:xfrm>
          <a:prstGeom prst="rect">
            <a:avLst/>
          </a:prstGeom>
        </p:spPr>
        <p:txBody>
          <a:bodyPr wrap="none">
            <a:spAutoFit/>
          </a:bodyPr>
          <a:lstStyle/>
          <a:p>
            <a:r>
              <a:rPr lang="en-US" altLang="ja-JP" sz="13800" dirty="0"/>
              <a:t>A</a:t>
            </a:r>
            <a:endParaRPr lang="ja-JP" altLang="en-US" sz="13800" dirty="0"/>
          </a:p>
        </p:txBody>
      </p:sp>
      <p:sp>
        <p:nvSpPr>
          <p:cNvPr id="8" name="吹き出し: 四角形 7">
            <a:extLst>
              <a:ext uri="{FF2B5EF4-FFF2-40B4-BE49-F238E27FC236}">
                <a16:creationId xmlns:a16="http://schemas.microsoft.com/office/drawing/2014/main" id="{1E628E1D-8912-42F0-9C0D-BB685A3136D5}"/>
              </a:ext>
            </a:extLst>
          </p:cNvPr>
          <p:cNvSpPr/>
          <p:nvPr/>
        </p:nvSpPr>
        <p:spPr>
          <a:xfrm>
            <a:off x="887099" y="4306047"/>
            <a:ext cx="6707393" cy="2097932"/>
          </a:xfrm>
          <a:prstGeom prst="wedgeRectCallout">
            <a:avLst>
              <a:gd name="adj1" fmla="val 36704"/>
              <a:gd name="adj2" fmla="val -3235"/>
            </a:avLst>
          </a:prstGeom>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200" dirty="0">
              <a:solidFill>
                <a:schemeClr val="tx1"/>
              </a:solidFill>
            </a:endParaRPr>
          </a:p>
        </p:txBody>
      </p:sp>
      <p:sp>
        <p:nvSpPr>
          <p:cNvPr id="10" name="正方形/長方形 9">
            <a:extLst>
              <a:ext uri="{FF2B5EF4-FFF2-40B4-BE49-F238E27FC236}">
                <a16:creationId xmlns:a16="http://schemas.microsoft.com/office/drawing/2014/main" id="{334C44BC-407F-4622-902B-30AAA8737182}"/>
              </a:ext>
            </a:extLst>
          </p:cNvPr>
          <p:cNvSpPr/>
          <p:nvPr/>
        </p:nvSpPr>
        <p:spPr>
          <a:xfrm>
            <a:off x="6334967" y="2999664"/>
            <a:ext cx="530915" cy="369332"/>
          </a:xfrm>
          <a:prstGeom prst="rect">
            <a:avLst/>
          </a:prstGeom>
        </p:spPr>
        <p:txBody>
          <a:bodyPr wrap="none">
            <a:spAutoFit/>
          </a:bodyPr>
          <a:lstStyle/>
          <a:p>
            <a:pPr algn="ctr"/>
            <a:r>
              <a:rPr kumimoji="1" lang="ja-JP" altLang="en-US" dirty="0"/>
              <a:t>・・・</a:t>
            </a:r>
            <a:endParaRPr lang="ja-JP" altLang="en-US" dirty="0"/>
          </a:p>
        </p:txBody>
      </p:sp>
      <p:sp>
        <p:nvSpPr>
          <p:cNvPr id="11" name="正方形/長方形 10">
            <a:extLst>
              <a:ext uri="{FF2B5EF4-FFF2-40B4-BE49-F238E27FC236}">
                <a16:creationId xmlns:a16="http://schemas.microsoft.com/office/drawing/2014/main" id="{C13882AE-9BDA-4439-AED4-BD88CB03CC00}"/>
              </a:ext>
            </a:extLst>
          </p:cNvPr>
          <p:cNvSpPr/>
          <p:nvPr/>
        </p:nvSpPr>
        <p:spPr>
          <a:xfrm>
            <a:off x="3945720" y="5166322"/>
            <a:ext cx="1601721" cy="954107"/>
          </a:xfrm>
          <a:prstGeom prst="rect">
            <a:avLst/>
          </a:prstGeom>
        </p:spPr>
        <p:txBody>
          <a:bodyPr wrap="none">
            <a:spAutoFit/>
          </a:bodyPr>
          <a:lstStyle/>
          <a:p>
            <a:r>
              <a:rPr kumimoji="1" lang="en-US" altLang="ja-JP" sz="1200" dirty="0"/>
              <a:t>0×</a:t>
            </a:r>
            <a:r>
              <a:rPr kumimoji="1" lang="en-US" altLang="ja-JP" sz="1200" dirty="0">
                <a:solidFill>
                  <a:srgbClr val="FF0000"/>
                </a:solidFill>
              </a:rPr>
              <a:t>-1 </a:t>
            </a:r>
            <a:r>
              <a:rPr kumimoji="1" lang="en-US" altLang="ja-JP" sz="1200" dirty="0"/>
              <a:t>+ 0×</a:t>
            </a:r>
            <a:r>
              <a:rPr kumimoji="1" lang="en-US" altLang="ja-JP" sz="1200" dirty="0">
                <a:solidFill>
                  <a:srgbClr val="FF0000"/>
                </a:solidFill>
              </a:rPr>
              <a:t>0 </a:t>
            </a:r>
            <a:r>
              <a:rPr kumimoji="1" lang="en-US" altLang="ja-JP" sz="1200" dirty="0"/>
              <a:t>+ 1×</a:t>
            </a:r>
            <a:r>
              <a:rPr kumimoji="1" lang="en-US" altLang="ja-JP" sz="1200" dirty="0">
                <a:solidFill>
                  <a:srgbClr val="FF0000"/>
                </a:solidFill>
              </a:rPr>
              <a:t>1</a:t>
            </a:r>
            <a:r>
              <a:rPr kumimoji="1" lang="en-US" altLang="ja-JP" sz="1200" dirty="0"/>
              <a:t> +</a:t>
            </a:r>
            <a:endParaRPr kumimoji="1" lang="en-US" altLang="ja-JP" sz="1200" dirty="0">
              <a:solidFill>
                <a:srgbClr val="FF0000"/>
              </a:solidFill>
            </a:endParaRPr>
          </a:p>
          <a:p>
            <a:r>
              <a:rPr kumimoji="1" lang="en-US" altLang="ja-JP" sz="1200" dirty="0"/>
              <a:t>1×</a:t>
            </a:r>
            <a:r>
              <a:rPr kumimoji="1" lang="en-US" altLang="ja-JP" sz="1200" dirty="0">
                <a:solidFill>
                  <a:srgbClr val="FF0000"/>
                </a:solidFill>
              </a:rPr>
              <a:t>-1 </a:t>
            </a:r>
            <a:r>
              <a:rPr kumimoji="1" lang="en-US" altLang="ja-JP" sz="1200" dirty="0"/>
              <a:t>+ 2×</a:t>
            </a:r>
            <a:r>
              <a:rPr kumimoji="1" lang="en-US" altLang="ja-JP" sz="1200" dirty="0">
                <a:solidFill>
                  <a:srgbClr val="FF0000"/>
                </a:solidFill>
              </a:rPr>
              <a:t>0 </a:t>
            </a:r>
            <a:r>
              <a:rPr kumimoji="1" lang="en-US" altLang="ja-JP" sz="1200" dirty="0"/>
              <a:t>+ 3×</a:t>
            </a:r>
            <a:r>
              <a:rPr kumimoji="1" lang="en-US" altLang="ja-JP" sz="1200" dirty="0">
                <a:solidFill>
                  <a:srgbClr val="FF0000"/>
                </a:solidFill>
              </a:rPr>
              <a:t>1</a:t>
            </a:r>
            <a:r>
              <a:rPr kumimoji="1" lang="en-US" altLang="ja-JP" sz="1200" dirty="0"/>
              <a:t> +</a:t>
            </a:r>
            <a:endParaRPr lang="ja-JP" altLang="en-US" sz="1200" dirty="0">
              <a:solidFill>
                <a:srgbClr val="FF0000"/>
              </a:solidFill>
            </a:endParaRPr>
          </a:p>
          <a:p>
            <a:r>
              <a:rPr kumimoji="1" lang="en-US" altLang="ja-JP" sz="1200" dirty="0"/>
              <a:t>1×</a:t>
            </a:r>
            <a:r>
              <a:rPr kumimoji="1" lang="en-US" altLang="ja-JP" sz="1200" dirty="0">
                <a:solidFill>
                  <a:srgbClr val="FF0000"/>
                </a:solidFill>
              </a:rPr>
              <a:t>-1 </a:t>
            </a:r>
            <a:r>
              <a:rPr kumimoji="1" lang="en-US" altLang="ja-JP" sz="1200" dirty="0"/>
              <a:t>+ 2×</a:t>
            </a:r>
            <a:r>
              <a:rPr kumimoji="1" lang="en-US" altLang="ja-JP" sz="1200" dirty="0">
                <a:solidFill>
                  <a:srgbClr val="FF0000"/>
                </a:solidFill>
              </a:rPr>
              <a:t>0 </a:t>
            </a:r>
            <a:r>
              <a:rPr kumimoji="1" lang="en-US" altLang="ja-JP" sz="1200" dirty="0"/>
              <a:t>+ 3×</a:t>
            </a:r>
            <a:r>
              <a:rPr kumimoji="1" lang="en-US" altLang="ja-JP" sz="1200" dirty="0">
                <a:solidFill>
                  <a:srgbClr val="FF0000"/>
                </a:solidFill>
              </a:rPr>
              <a:t>1 </a:t>
            </a:r>
            <a:r>
              <a:rPr kumimoji="1" lang="en-US" altLang="ja-JP" sz="1200" dirty="0"/>
              <a:t>+</a:t>
            </a:r>
          </a:p>
          <a:p>
            <a:r>
              <a:rPr kumimoji="1" lang="en-US" altLang="ja-JP" sz="1200" dirty="0">
                <a:solidFill>
                  <a:srgbClr val="FF0000"/>
                </a:solidFill>
              </a:rPr>
              <a:t>(-2) </a:t>
            </a:r>
            <a:r>
              <a:rPr kumimoji="1" lang="en-US" altLang="ja-JP" sz="1200" dirty="0"/>
              <a:t>= </a:t>
            </a:r>
            <a:r>
              <a:rPr kumimoji="1" lang="en-US" altLang="ja-JP" sz="2000" b="1" dirty="0">
                <a:solidFill>
                  <a:srgbClr val="FF0000"/>
                </a:solidFill>
              </a:rPr>
              <a:t>3</a:t>
            </a:r>
            <a:endParaRPr kumimoji="1" lang="en-US" altLang="ja-JP" sz="1200" b="1" dirty="0">
              <a:solidFill>
                <a:srgbClr val="FF0000"/>
              </a:solidFill>
            </a:endParaRPr>
          </a:p>
        </p:txBody>
      </p:sp>
      <p:sp>
        <p:nvSpPr>
          <p:cNvPr id="13" name="正方形/長方形 12">
            <a:extLst>
              <a:ext uri="{FF2B5EF4-FFF2-40B4-BE49-F238E27FC236}">
                <a16:creationId xmlns:a16="http://schemas.microsoft.com/office/drawing/2014/main" id="{58569077-8AB8-432C-98EE-E0E7567EE0DC}"/>
              </a:ext>
            </a:extLst>
          </p:cNvPr>
          <p:cNvSpPr/>
          <p:nvPr/>
        </p:nvSpPr>
        <p:spPr>
          <a:xfrm>
            <a:off x="2647867" y="4316487"/>
            <a:ext cx="1415772" cy="338554"/>
          </a:xfrm>
          <a:prstGeom prst="rect">
            <a:avLst/>
          </a:prstGeom>
        </p:spPr>
        <p:txBody>
          <a:bodyPr wrap="none">
            <a:spAutoFit/>
          </a:bodyPr>
          <a:lstStyle/>
          <a:p>
            <a:r>
              <a:rPr lang="ja-JP" altLang="en-US" sz="1600" b="1" dirty="0">
                <a:solidFill>
                  <a:srgbClr val="494949"/>
                </a:solidFill>
              </a:rPr>
              <a:t>畳み込み演算</a:t>
            </a:r>
          </a:p>
        </p:txBody>
      </p:sp>
      <p:sp>
        <p:nvSpPr>
          <p:cNvPr id="14" name="正方形/長方形 13">
            <a:extLst>
              <a:ext uri="{FF2B5EF4-FFF2-40B4-BE49-F238E27FC236}">
                <a16:creationId xmlns:a16="http://schemas.microsoft.com/office/drawing/2014/main" id="{62939B79-605F-422A-8B75-CAA02B1914A6}"/>
              </a:ext>
            </a:extLst>
          </p:cNvPr>
          <p:cNvSpPr/>
          <p:nvPr/>
        </p:nvSpPr>
        <p:spPr>
          <a:xfrm>
            <a:off x="8252664" y="5967183"/>
            <a:ext cx="1082348" cy="307777"/>
          </a:xfrm>
          <a:prstGeom prst="rect">
            <a:avLst/>
          </a:prstGeom>
        </p:spPr>
        <p:txBody>
          <a:bodyPr wrap="none">
            <a:spAutoFit/>
          </a:bodyPr>
          <a:lstStyle/>
          <a:p>
            <a:r>
              <a:rPr lang="ja-JP" altLang="en-US" sz="1400" dirty="0">
                <a:solidFill>
                  <a:srgbClr val="494949"/>
                </a:solidFill>
              </a:rPr>
              <a:t>特徴マップ</a:t>
            </a:r>
          </a:p>
        </p:txBody>
      </p:sp>
      <p:sp>
        <p:nvSpPr>
          <p:cNvPr id="15" name="正方形/長方形 14">
            <a:extLst>
              <a:ext uri="{FF2B5EF4-FFF2-40B4-BE49-F238E27FC236}">
                <a16:creationId xmlns:a16="http://schemas.microsoft.com/office/drawing/2014/main" id="{6F736F7B-65B7-4CED-AAF0-4E746B18B3B0}"/>
              </a:ext>
            </a:extLst>
          </p:cNvPr>
          <p:cNvSpPr/>
          <p:nvPr/>
        </p:nvSpPr>
        <p:spPr>
          <a:xfrm>
            <a:off x="4920943" y="1802322"/>
            <a:ext cx="6109365" cy="307777"/>
          </a:xfrm>
          <a:prstGeom prst="rect">
            <a:avLst/>
          </a:prstGeom>
        </p:spPr>
        <p:txBody>
          <a:bodyPr wrap="none">
            <a:spAutoFit/>
          </a:bodyPr>
          <a:lstStyle/>
          <a:p>
            <a:pPr algn="ctr"/>
            <a:r>
              <a:rPr lang="ja-JP" altLang="en-US" sz="1400" b="1" dirty="0">
                <a:solidFill>
                  <a:srgbClr val="494949"/>
                </a:solidFill>
              </a:rPr>
              <a:t>ストライドとして設定した分だけ移動して畳み込み演算の実行を繰り返す</a:t>
            </a:r>
            <a:endParaRPr kumimoji="1" lang="ja-JP" altLang="en-US" sz="1400" b="1" dirty="0">
              <a:solidFill>
                <a:srgbClr val="494949"/>
              </a:solidFill>
            </a:endParaRPr>
          </a:p>
        </p:txBody>
      </p:sp>
      <p:sp>
        <p:nvSpPr>
          <p:cNvPr id="16" name="左中かっこ 15">
            <a:extLst>
              <a:ext uri="{FF2B5EF4-FFF2-40B4-BE49-F238E27FC236}">
                <a16:creationId xmlns:a16="http://schemas.microsoft.com/office/drawing/2014/main" id="{695FF2A2-2A3A-4785-ADEC-A57F0E28FE3E}"/>
              </a:ext>
            </a:extLst>
          </p:cNvPr>
          <p:cNvSpPr/>
          <p:nvPr/>
        </p:nvSpPr>
        <p:spPr>
          <a:xfrm rot="5400000">
            <a:off x="7709069" y="-1069005"/>
            <a:ext cx="234768" cy="6622675"/>
          </a:xfrm>
          <a:prstGeom prst="leftBrace">
            <a:avLst>
              <a:gd name="adj1" fmla="val 82488"/>
              <a:gd name="adj2" fmla="val 48106"/>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57D7B13-B4E5-492B-AD60-CBD1B1FB2BAC}"/>
              </a:ext>
            </a:extLst>
          </p:cNvPr>
          <p:cNvSpPr/>
          <p:nvPr/>
        </p:nvSpPr>
        <p:spPr>
          <a:xfrm>
            <a:off x="1150387" y="6008389"/>
            <a:ext cx="1082348" cy="307777"/>
          </a:xfrm>
          <a:prstGeom prst="rect">
            <a:avLst/>
          </a:prstGeom>
        </p:spPr>
        <p:txBody>
          <a:bodyPr wrap="none">
            <a:spAutoFit/>
          </a:bodyPr>
          <a:lstStyle/>
          <a:p>
            <a:r>
              <a:rPr lang="ja-JP" altLang="en-US" sz="1400" b="1" dirty="0">
                <a:solidFill>
                  <a:srgbClr val="494949"/>
                </a:solidFill>
              </a:rPr>
              <a:t>入力データ</a:t>
            </a:r>
          </a:p>
        </p:txBody>
      </p:sp>
      <p:sp>
        <p:nvSpPr>
          <p:cNvPr id="18" name="正方形/長方形 17">
            <a:extLst>
              <a:ext uri="{FF2B5EF4-FFF2-40B4-BE49-F238E27FC236}">
                <a16:creationId xmlns:a16="http://schemas.microsoft.com/office/drawing/2014/main" id="{210BBCF0-A841-4B64-BE85-9C878EB3FC7D}"/>
              </a:ext>
            </a:extLst>
          </p:cNvPr>
          <p:cNvSpPr/>
          <p:nvPr/>
        </p:nvSpPr>
        <p:spPr>
          <a:xfrm>
            <a:off x="2322020" y="6003669"/>
            <a:ext cx="1620957" cy="307777"/>
          </a:xfrm>
          <a:prstGeom prst="rect">
            <a:avLst/>
          </a:prstGeom>
        </p:spPr>
        <p:txBody>
          <a:bodyPr wrap="none">
            <a:spAutoFit/>
          </a:bodyPr>
          <a:lstStyle/>
          <a:p>
            <a:r>
              <a:rPr lang="ja-JP" altLang="en-US" sz="1400" b="1" dirty="0">
                <a:solidFill>
                  <a:srgbClr val="494949"/>
                </a:solidFill>
              </a:rPr>
              <a:t>畳み込みカーネル</a:t>
            </a:r>
          </a:p>
        </p:txBody>
      </p:sp>
      <p:cxnSp>
        <p:nvCxnSpPr>
          <p:cNvPr id="19" name="直線コネクタ 18">
            <a:extLst>
              <a:ext uri="{FF2B5EF4-FFF2-40B4-BE49-F238E27FC236}">
                <a16:creationId xmlns:a16="http://schemas.microsoft.com/office/drawing/2014/main" id="{A2B9FC7E-7087-4093-BA9C-5D98DDF2E0A9}"/>
              </a:ext>
            </a:extLst>
          </p:cNvPr>
          <p:cNvCxnSpPr>
            <a:cxnSpLocks/>
            <a:stCxn id="32" idx="2"/>
          </p:cNvCxnSpPr>
          <p:nvPr/>
        </p:nvCxnSpPr>
        <p:spPr>
          <a:xfrm flipH="1">
            <a:off x="9367705" y="3937068"/>
            <a:ext cx="1463777" cy="1888198"/>
          </a:xfrm>
          <a:prstGeom prst="line">
            <a:avLst/>
          </a:prstGeom>
          <a:ln w="12700">
            <a:solidFill>
              <a:srgbClr val="FF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aphicFrame>
        <p:nvGraphicFramePr>
          <p:cNvPr id="20" name="表 19">
            <a:extLst>
              <a:ext uri="{FF2B5EF4-FFF2-40B4-BE49-F238E27FC236}">
                <a16:creationId xmlns:a16="http://schemas.microsoft.com/office/drawing/2014/main" id="{A69D40B1-C4C7-4381-A05E-669146B6CF87}"/>
              </a:ext>
            </a:extLst>
          </p:cNvPr>
          <p:cNvGraphicFramePr>
            <a:graphicFrameLocks noGrp="1"/>
          </p:cNvGraphicFramePr>
          <p:nvPr>
            <p:extLst>
              <p:ext uri="{D42A27DB-BD31-4B8C-83A1-F6EECF244321}">
                <p14:modId xmlns:p14="http://schemas.microsoft.com/office/powerpoint/2010/main" val="4046987165"/>
              </p:ext>
            </p:extLst>
          </p:nvPr>
        </p:nvGraphicFramePr>
        <p:xfrm>
          <a:off x="1134843" y="4926389"/>
          <a:ext cx="1063569" cy="1066353"/>
        </p:xfrm>
        <a:graphic>
          <a:graphicData uri="http://schemas.openxmlformats.org/drawingml/2006/table">
            <a:tbl>
              <a:tblPr>
                <a:tableStyleId>{5C22544A-7EE6-4342-B048-85BDC9FD1C3A}</a:tableStyleId>
              </a:tblPr>
              <a:tblGrid>
                <a:gridCol w="354523">
                  <a:extLst>
                    <a:ext uri="{9D8B030D-6E8A-4147-A177-3AD203B41FA5}">
                      <a16:colId xmlns:a16="http://schemas.microsoft.com/office/drawing/2014/main" val="218123854"/>
                    </a:ext>
                  </a:extLst>
                </a:gridCol>
                <a:gridCol w="354523">
                  <a:extLst>
                    <a:ext uri="{9D8B030D-6E8A-4147-A177-3AD203B41FA5}">
                      <a16:colId xmlns:a16="http://schemas.microsoft.com/office/drawing/2014/main" val="2391846098"/>
                    </a:ext>
                  </a:extLst>
                </a:gridCol>
                <a:gridCol w="354523">
                  <a:extLst>
                    <a:ext uri="{9D8B030D-6E8A-4147-A177-3AD203B41FA5}">
                      <a16:colId xmlns:a16="http://schemas.microsoft.com/office/drawing/2014/main" val="997975410"/>
                    </a:ext>
                  </a:extLst>
                </a:gridCol>
              </a:tblGrid>
              <a:tr h="355451">
                <a:tc>
                  <a:txBody>
                    <a:bodyPr/>
                    <a:lstStyle/>
                    <a:p>
                      <a:pPr algn="ctr"/>
                      <a:r>
                        <a:rPr kumimoji="1" lang="en-US" altLang="ja-JP" sz="1200" b="0" dirty="0"/>
                        <a:t>0</a:t>
                      </a:r>
                      <a:endParaRPr kumimoji="1" lang="ja-JP" altLang="en-US" sz="1200" b="0" dirty="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200" b="0" dirty="0"/>
                        <a:t>0</a:t>
                      </a:r>
                      <a:endParaRPr kumimoji="1" lang="ja-JP" altLang="en-US" sz="1200" b="0" dirty="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200" b="0" dirty="0"/>
                        <a:t>1</a:t>
                      </a:r>
                      <a:endParaRPr kumimoji="1" lang="ja-JP" altLang="en-US" sz="1200" b="0" dirty="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355451">
                <a:tc>
                  <a:txBody>
                    <a:bodyPr/>
                    <a:lstStyle/>
                    <a:p>
                      <a:pPr algn="ctr"/>
                      <a:r>
                        <a:rPr kumimoji="1" lang="en-US" altLang="ja-JP" sz="1200" b="0" dirty="0"/>
                        <a:t>1</a:t>
                      </a:r>
                      <a:endParaRPr kumimoji="1" lang="ja-JP" altLang="en-US" sz="1200" b="0" dirty="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200" b="0" dirty="0"/>
                        <a:t>2</a:t>
                      </a:r>
                      <a:endParaRPr kumimoji="1" lang="ja-JP" altLang="en-US" sz="1200" b="0" dirty="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200" b="0" dirty="0"/>
                        <a:t>3</a:t>
                      </a:r>
                      <a:endParaRPr kumimoji="1" lang="ja-JP" altLang="en-US" sz="1200" b="0" dirty="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355451">
                <a:tc>
                  <a:txBody>
                    <a:bodyPr/>
                    <a:lstStyle/>
                    <a:p>
                      <a:pPr algn="ctr"/>
                      <a:r>
                        <a:rPr kumimoji="1" lang="en-US" altLang="ja-JP" sz="1200" b="0" dirty="0"/>
                        <a:t>1</a:t>
                      </a:r>
                      <a:endParaRPr kumimoji="1" lang="ja-JP" altLang="en-US" sz="1200" b="0" dirty="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200" b="0" dirty="0"/>
                        <a:t>2</a:t>
                      </a:r>
                      <a:endParaRPr kumimoji="1" lang="ja-JP" altLang="en-US" sz="1200" b="0" dirty="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200" b="0" dirty="0"/>
                        <a:t>3</a:t>
                      </a:r>
                      <a:endParaRPr kumimoji="1" lang="ja-JP" altLang="en-US" sz="1200" b="0" dirty="0"/>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bl>
          </a:graphicData>
        </a:graphic>
      </p:graphicFrame>
      <p:graphicFrame>
        <p:nvGraphicFramePr>
          <p:cNvPr id="21" name="表 20">
            <a:extLst>
              <a:ext uri="{FF2B5EF4-FFF2-40B4-BE49-F238E27FC236}">
                <a16:creationId xmlns:a16="http://schemas.microsoft.com/office/drawing/2014/main" id="{092AEDA5-4D97-4EAB-822E-E2730DD3CF26}"/>
              </a:ext>
            </a:extLst>
          </p:cNvPr>
          <p:cNvGraphicFramePr>
            <a:graphicFrameLocks noGrp="1"/>
          </p:cNvGraphicFramePr>
          <p:nvPr>
            <p:extLst>
              <p:ext uri="{D42A27DB-BD31-4B8C-83A1-F6EECF244321}">
                <p14:modId xmlns:p14="http://schemas.microsoft.com/office/powerpoint/2010/main" val="105285954"/>
              </p:ext>
            </p:extLst>
          </p:nvPr>
        </p:nvGraphicFramePr>
        <p:xfrm>
          <a:off x="2638284" y="4946630"/>
          <a:ext cx="1063569" cy="1046298"/>
        </p:xfrm>
        <a:graphic>
          <a:graphicData uri="http://schemas.openxmlformats.org/drawingml/2006/table">
            <a:tbl>
              <a:tblPr>
                <a:tableStyleId>{5C22544A-7EE6-4342-B048-85BDC9FD1C3A}</a:tableStyleId>
              </a:tblPr>
              <a:tblGrid>
                <a:gridCol w="354523">
                  <a:extLst>
                    <a:ext uri="{9D8B030D-6E8A-4147-A177-3AD203B41FA5}">
                      <a16:colId xmlns:a16="http://schemas.microsoft.com/office/drawing/2014/main" val="218123854"/>
                    </a:ext>
                  </a:extLst>
                </a:gridCol>
                <a:gridCol w="354523">
                  <a:extLst>
                    <a:ext uri="{9D8B030D-6E8A-4147-A177-3AD203B41FA5}">
                      <a16:colId xmlns:a16="http://schemas.microsoft.com/office/drawing/2014/main" val="2391846098"/>
                    </a:ext>
                  </a:extLst>
                </a:gridCol>
                <a:gridCol w="354523">
                  <a:extLst>
                    <a:ext uri="{9D8B030D-6E8A-4147-A177-3AD203B41FA5}">
                      <a16:colId xmlns:a16="http://schemas.microsoft.com/office/drawing/2014/main" val="997975410"/>
                    </a:ext>
                  </a:extLst>
                </a:gridCol>
              </a:tblGrid>
              <a:tr h="348766">
                <a:tc>
                  <a:txBody>
                    <a:bodyPr/>
                    <a:lstStyle/>
                    <a:p>
                      <a:pPr algn="ctr"/>
                      <a:r>
                        <a:rPr kumimoji="1" lang="en-US" altLang="ja-JP" sz="1200" b="0" dirty="0">
                          <a:solidFill>
                            <a:srgbClr val="FF0000"/>
                          </a:solidFill>
                        </a:rPr>
                        <a:t>-1</a:t>
                      </a:r>
                      <a:endParaRPr kumimoji="1" lang="ja-JP" altLang="en-US" sz="1200" b="0" dirty="0">
                        <a:solidFill>
                          <a:srgbClr val="FF0000"/>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tc>
                  <a:txBody>
                    <a:bodyPr/>
                    <a:lstStyle/>
                    <a:p>
                      <a:pPr algn="ctr"/>
                      <a:r>
                        <a:rPr kumimoji="1" lang="en-US" altLang="ja-JP" sz="1200" b="0" dirty="0">
                          <a:solidFill>
                            <a:srgbClr val="FF0000"/>
                          </a:solidFill>
                        </a:rPr>
                        <a:t>0</a:t>
                      </a:r>
                      <a:endParaRPr kumimoji="1" lang="ja-JP" altLang="en-US" sz="1200" b="0" dirty="0">
                        <a:solidFill>
                          <a:srgbClr val="FF0000"/>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tc>
                  <a:txBody>
                    <a:bodyPr/>
                    <a:lstStyle/>
                    <a:p>
                      <a:pPr algn="ctr"/>
                      <a:r>
                        <a:rPr kumimoji="1" lang="en-US" altLang="ja-JP" sz="1200" b="0" dirty="0">
                          <a:solidFill>
                            <a:srgbClr val="FF0000"/>
                          </a:solidFill>
                        </a:rPr>
                        <a:t>1</a:t>
                      </a:r>
                      <a:endParaRPr kumimoji="1" lang="ja-JP" altLang="en-US" sz="1200" b="0" dirty="0">
                        <a:solidFill>
                          <a:srgbClr val="FF0000"/>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348766">
                <a:tc>
                  <a:txBody>
                    <a:bodyPr/>
                    <a:lstStyle/>
                    <a:p>
                      <a:pPr algn="ctr"/>
                      <a:r>
                        <a:rPr kumimoji="1" lang="en-US" altLang="ja-JP" sz="1200" b="0" dirty="0">
                          <a:solidFill>
                            <a:srgbClr val="FF0000"/>
                          </a:solidFill>
                        </a:rPr>
                        <a:t>-1</a:t>
                      </a:r>
                      <a:endParaRPr kumimoji="1" lang="ja-JP" altLang="en-US" sz="1200" b="0" dirty="0">
                        <a:solidFill>
                          <a:srgbClr val="FF0000"/>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tc>
                  <a:txBody>
                    <a:bodyPr/>
                    <a:lstStyle/>
                    <a:p>
                      <a:pPr algn="ctr"/>
                      <a:r>
                        <a:rPr kumimoji="1" lang="en-US" altLang="ja-JP" sz="1200" b="0" dirty="0">
                          <a:solidFill>
                            <a:srgbClr val="FF0000"/>
                          </a:solidFill>
                        </a:rPr>
                        <a:t>0</a:t>
                      </a:r>
                      <a:endParaRPr kumimoji="1" lang="ja-JP" altLang="en-US" sz="1200" b="0" dirty="0">
                        <a:solidFill>
                          <a:srgbClr val="FF0000"/>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tc>
                  <a:txBody>
                    <a:bodyPr/>
                    <a:lstStyle/>
                    <a:p>
                      <a:pPr algn="ctr"/>
                      <a:r>
                        <a:rPr kumimoji="1" lang="en-US" altLang="ja-JP" sz="1200" b="0" dirty="0">
                          <a:solidFill>
                            <a:srgbClr val="FF0000"/>
                          </a:solidFill>
                        </a:rPr>
                        <a:t>1</a:t>
                      </a:r>
                      <a:endParaRPr kumimoji="1" lang="ja-JP" altLang="en-US" sz="1200" b="0" dirty="0">
                        <a:solidFill>
                          <a:srgbClr val="FF0000"/>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348766">
                <a:tc>
                  <a:txBody>
                    <a:bodyPr/>
                    <a:lstStyle/>
                    <a:p>
                      <a:pPr algn="ctr"/>
                      <a:r>
                        <a:rPr kumimoji="1" lang="en-US" altLang="ja-JP" sz="1200" b="0" dirty="0">
                          <a:solidFill>
                            <a:srgbClr val="FF0000"/>
                          </a:solidFill>
                        </a:rPr>
                        <a:t>-1</a:t>
                      </a:r>
                      <a:endParaRPr kumimoji="1" lang="ja-JP" altLang="en-US" sz="1200" b="0" dirty="0">
                        <a:solidFill>
                          <a:srgbClr val="FF0000"/>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tc>
                  <a:txBody>
                    <a:bodyPr/>
                    <a:lstStyle/>
                    <a:p>
                      <a:pPr algn="ctr"/>
                      <a:r>
                        <a:rPr kumimoji="1" lang="en-US" altLang="ja-JP" sz="1200" b="0" dirty="0">
                          <a:solidFill>
                            <a:srgbClr val="FF0000"/>
                          </a:solidFill>
                        </a:rPr>
                        <a:t>0</a:t>
                      </a:r>
                      <a:endParaRPr kumimoji="1" lang="ja-JP" altLang="en-US" sz="1200" b="0" dirty="0">
                        <a:solidFill>
                          <a:srgbClr val="FF0000"/>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tc>
                  <a:txBody>
                    <a:bodyPr/>
                    <a:lstStyle/>
                    <a:p>
                      <a:pPr algn="ctr"/>
                      <a:r>
                        <a:rPr kumimoji="1" lang="en-US" altLang="ja-JP" sz="1200" b="0" dirty="0">
                          <a:solidFill>
                            <a:srgbClr val="FF0000"/>
                          </a:solidFill>
                        </a:rPr>
                        <a:t>1</a:t>
                      </a:r>
                      <a:endParaRPr kumimoji="1" lang="ja-JP" altLang="en-US" sz="1200" b="0" dirty="0">
                        <a:solidFill>
                          <a:srgbClr val="FF0000"/>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bl>
          </a:graphicData>
        </a:graphic>
      </p:graphicFrame>
      <p:sp>
        <p:nvSpPr>
          <p:cNvPr id="22" name="正方形/長方形 21">
            <a:extLst>
              <a:ext uri="{FF2B5EF4-FFF2-40B4-BE49-F238E27FC236}">
                <a16:creationId xmlns:a16="http://schemas.microsoft.com/office/drawing/2014/main" id="{4F36EA33-EF01-4603-869B-392FECDAAA89}"/>
              </a:ext>
            </a:extLst>
          </p:cNvPr>
          <p:cNvSpPr/>
          <p:nvPr/>
        </p:nvSpPr>
        <p:spPr>
          <a:xfrm>
            <a:off x="2624307" y="4944298"/>
            <a:ext cx="1077546" cy="10486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aphicFrame>
        <p:nvGraphicFramePr>
          <p:cNvPr id="23" name="表 22">
            <a:extLst>
              <a:ext uri="{FF2B5EF4-FFF2-40B4-BE49-F238E27FC236}">
                <a16:creationId xmlns:a16="http://schemas.microsoft.com/office/drawing/2014/main" id="{94E9E3F8-0341-44C9-B3D8-6FC2329E42BC}"/>
              </a:ext>
            </a:extLst>
          </p:cNvPr>
          <p:cNvGraphicFramePr>
            <a:graphicFrameLocks noGrp="1"/>
          </p:cNvGraphicFramePr>
          <p:nvPr>
            <p:extLst>
              <p:ext uri="{D42A27DB-BD31-4B8C-83A1-F6EECF244321}">
                <p14:modId xmlns:p14="http://schemas.microsoft.com/office/powerpoint/2010/main" val="2777143966"/>
              </p:ext>
            </p:extLst>
          </p:nvPr>
        </p:nvGraphicFramePr>
        <p:xfrm>
          <a:off x="2268993" y="2464736"/>
          <a:ext cx="1666240" cy="1474816"/>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889018391"/>
                    </a:ext>
                  </a:extLst>
                </a:gridCol>
                <a:gridCol w="208280">
                  <a:extLst>
                    <a:ext uri="{9D8B030D-6E8A-4147-A177-3AD203B41FA5}">
                      <a16:colId xmlns:a16="http://schemas.microsoft.com/office/drawing/2014/main" val="2619634270"/>
                    </a:ext>
                  </a:extLst>
                </a:gridCol>
                <a:gridCol w="208280">
                  <a:extLst>
                    <a:ext uri="{9D8B030D-6E8A-4147-A177-3AD203B41FA5}">
                      <a16:colId xmlns:a16="http://schemas.microsoft.com/office/drawing/2014/main" val="2927264191"/>
                    </a:ext>
                  </a:extLst>
                </a:gridCol>
                <a:gridCol w="208280">
                  <a:extLst>
                    <a:ext uri="{9D8B030D-6E8A-4147-A177-3AD203B41FA5}">
                      <a16:colId xmlns:a16="http://schemas.microsoft.com/office/drawing/2014/main" val="1667985783"/>
                    </a:ext>
                  </a:extLst>
                </a:gridCol>
                <a:gridCol w="208280">
                  <a:extLst>
                    <a:ext uri="{9D8B030D-6E8A-4147-A177-3AD203B41FA5}">
                      <a16:colId xmlns:a16="http://schemas.microsoft.com/office/drawing/2014/main" val="3274214655"/>
                    </a:ext>
                  </a:extLst>
                </a:gridCol>
                <a:gridCol w="208280">
                  <a:extLst>
                    <a:ext uri="{9D8B030D-6E8A-4147-A177-3AD203B41FA5}">
                      <a16:colId xmlns:a16="http://schemas.microsoft.com/office/drawing/2014/main" val="3171548158"/>
                    </a:ext>
                  </a:extLst>
                </a:gridCol>
                <a:gridCol w="208280">
                  <a:extLst>
                    <a:ext uri="{9D8B030D-6E8A-4147-A177-3AD203B41FA5}">
                      <a16:colId xmlns:a16="http://schemas.microsoft.com/office/drawing/2014/main" val="928585349"/>
                    </a:ext>
                  </a:extLst>
                </a:gridCol>
                <a:gridCol w="208280">
                  <a:extLst>
                    <a:ext uri="{9D8B030D-6E8A-4147-A177-3AD203B41FA5}">
                      <a16:colId xmlns:a16="http://schemas.microsoft.com/office/drawing/2014/main" val="2115560212"/>
                    </a:ext>
                  </a:extLst>
                </a:gridCol>
              </a:tblGrid>
              <a:tr h="184352">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077384076"/>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198060152"/>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403077772"/>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142205369"/>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257762411"/>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116001670"/>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2576749979"/>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250436576"/>
                  </a:ext>
                </a:extLst>
              </a:tr>
            </a:tbl>
          </a:graphicData>
        </a:graphic>
      </p:graphicFrame>
      <p:sp>
        <p:nvSpPr>
          <p:cNvPr id="24" name="正方形/長方形 23">
            <a:extLst>
              <a:ext uri="{FF2B5EF4-FFF2-40B4-BE49-F238E27FC236}">
                <a16:creationId xmlns:a16="http://schemas.microsoft.com/office/drawing/2014/main" id="{CD25C3C3-9E5D-4227-B3F0-33436AB99603}"/>
              </a:ext>
            </a:extLst>
          </p:cNvPr>
          <p:cNvSpPr/>
          <p:nvPr/>
        </p:nvSpPr>
        <p:spPr>
          <a:xfrm>
            <a:off x="2279288" y="2470080"/>
            <a:ext cx="612930" cy="5454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a:extLst>
              <a:ext uri="{FF2B5EF4-FFF2-40B4-BE49-F238E27FC236}">
                <a16:creationId xmlns:a16="http://schemas.microsoft.com/office/drawing/2014/main" id="{E692DBF4-DE89-4F06-BBED-FABF8F79470C}"/>
              </a:ext>
            </a:extLst>
          </p:cNvPr>
          <p:cNvSpPr/>
          <p:nvPr/>
        </p:nvSpPr>
        <p:spPr>
          <a:xfrm>
            <a:off x="2615963" y="3959812"/>
            <a:ext cx="1082348" cy="307777"/>
          </a:xfrm>
          <a:prstGeom prst="rect">
            <a:avLst/>
          </a:prstGeom>
        </p:spPr>
        <p:txBody>
          <a:bodyPr wrap="none">
            <a:spAutoFit/>
          </a:bodyPr>
          <a:lstStyle/>
          <a:p>
            <a:r>
              <a:rPr lang="ja-JP" altLang="en-US" sz="1400" b="1" dirty="0">
                <a:solidFill>
                  <a:srgbClr val="494949"/>
                </a:solidFill>
              </a:rPr>
              <a:t>入力データ</a:t>
            </a:r>
          </a:p>
        </p:txBody>
      </p:sp>
      <p:sp>
        <p:nvSpPr>
          <p:cNvPr id="26" name="吹き出し: 四角形 25">
            <a:extLst>
              <a:ext uri="{FF2B5EF4-FFF2-40B4-BE49-F238E27FC236}">
                <a16:creationId xmlns:a16="http://schemas.microsoft.com/office/drawing/2014/main" id="{CA23879D-D519-49F9-B204-563D259BD98B}"/>
              </a:ext>
            </a:extLst>
          </p:cNvPr>
          <p:cNvSpPr/>
          <p:nvPr/>
        </p:nvSpPr>
        <p:spPr>
          <a:xfrm>
            <a:off x="2402418" y="1932228"/>
            <a:ext cx="1666239" cy="316895"/>
          </a:xfrm>
          <a:prstGeom prst="wedgeRectCallout">
            <a:avLst>
              <a:gd name="adj1" fmla="val -36985"/>
              <a:gd name="adj2" fmla="val 108860"/>
            </a:avLst>
          </a:prstGeom>
          <a:solidFill>
            <a:srgbClr val="FF968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ja-JP" altLang="en-US" sz="1400" b="1" dirty="0">
                <a:solidFill>
                  <a:srgbClr val="494949"/>
                </a:solidFill>
              </a:rPr>
              <a:t>畳み込みカーネル</a:t>
            </a:r>
            <a:endParaRPr kumimoji="1" lang="ja-JP" altLang="en-US" sz="1400" b="1" dirty="0">
              <a:solidFill>
                <a:srgbClr val="494949"/>
              </a:solidFill>
            </a:endParaRPr>
          </a:p>
        </p:txBody>
      </p:sp>
      <p:graphicFrame>
        <p:nvGraphicFramePr>
          <p:cNvPr id="27" name="表 26">
            <a:extLst>
              <a:ext uri="{FF2B5EF4-FFF2-40B4-BE49-F238E27FC236}">
                <a16:creationId xmlns:a16="http://schemas.microsoft.com/office/drawing/2014/main" id="{989EAC20-EFD5-412A-968E-03A9FE4681CA}"/>
              </a:ext>
            </a:extLst>
          </p:cNvPr>
          <p:cNvGraphicFramePr>
            <a:graphicFrameLocks noGrp="1"/>
          </p:cNvGraphicFramePr>
          <p:nvPr>
            <p:extLst>
              <p:ext uri="{D42A27DB-BD31-4B8C-83A1-F6EECF244321}">
                <p14:modId xmlns:p14="http://schemas.microsoft.com/office/powerpoint/2010/main" val="2436901744"/>
              </p:ext>
            </p:extLst>
          </p:nvPr>
        </p:nvGraphicFramePr>
        <p:xfrm>
          <a:off x="4520125" y="2446922"/>
          <a:ext cx="1666240" cy="1474816"/>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889018391"/>
                    </a:ext>
                  </a:extLst>
                </a:gridCol>
                <a:gridCol w="208280">
                  <a:extLst>
                    <a:ext uri="{9D8B030D-6E8A-4147-A177-3AD203B41FA5}">
                      <a16:colId xmlns:a16="http://schemas.microsoft.com/office/drawing/2014/main" val="2619634270"/>
                    </a:ext>
                  </a:extLst>
                </a:gridCol>
                <a:gridCol w="208280">
                  <a:extLst>
                    <a:ext uri="{9D8B030D-6E8A-4147-A177-3AD203B41FA5}">
                      <a16:colId xmlns:a16="http://schemas.microsoft.com/office/drawing/2014/main" val="2927264191"/>
                    </a:ext>
                  </a:extLst>
                </a:gridCol>
                <a:gridCol w="208280">
                  <a:extLst>
                    <a:ext uri="{9D8B030D-6E8A-4147-A177-3AD203B41FA5}">
                      <a16:colId xmlns:a16="http://schemas.microsoft.com/office/drawing/2014/main" val="1667985783"/>
                    </a:ext>
                  </a:extLst>
                </a:gridCol>
                <a:gridCol w="208280">
                  <a:extLst>
                    <a:ext uri="{9D8B030D-6E8A-4147-A177-3AD203B41FA5}">
                      <a16:colId xmlns:a16="http://schemas.microsoft.com/office/drawing/2014/main" val="3274214655"/>
                    </a:ext>
                  </a:extLst>
                </a:gridCol>
                <a:gridCol w="208280">
                  <a:extLst>
                    <a:ext uri="{9D8B030D-6E8A-4147-A177-3AD203B41FA5}">
                      <a16:colId xmlns:a16="http://schemas.microsoft.com/office/drawing/2014/main" val="3171548158"/>
                    </a:ext>
                  </a:extLst>
                </a:gridCol>
                <a:gridCol w="208280">
                  <a:extLst>
                    <a:ext uri="{9D8B030D-6E8A-4147-A177-3AD203B41FA5}">
                      <a16:colId xmlns:a16="http://schemas.microsoft.com/office/drawing/2014/main" val="928585349"/>
                    </a:ext>
                  </a:extLst>
                </a:gridCol>
                <a:gridCol w="208280">
                  <a:extLst>
                    <a:ext uri="{9D8B030D-6E8A-4147-A177-3AD203B41FA5}">
                      <a16:colId xmlns:a16="http://schemas.microsoft.com/office/drawing/2014/main" val="2115560212"/>
                    </a:ext>
                  </a:extLst>
                </a:gridCol>
              </a:tblGrid>
              <a:tr h="184352">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077384076"/>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198060152"/>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403077772"/>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142205369"/>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257762411"/>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116001670"/>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2576749979"/>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250436576"/>
                  </a:ext>
                </a:extLst>
              </a:tr>
            </a:tbl>
          </a:graphicData>
        </a:graphic>
      </p:graphicFrame>
      <p:sp>
        <p:nvSpPr>
          <p:cNvPr id="28" name="正方形/長方形 27">
            <a:extLst>
              <a:ext uri="{FF2B5EF4-FFF2-40B4-BE49-F238E27FC236}">
                <a16:creationId xmlns:a16="http://schemas.microsoft.com/office/drawing/2014/main" id="{49EF0BC9-A439-49A8-BD7B-D552D89533B3}"/>
              </a:ext>
            </a:extLst>
          </p:cNvPr>
          <p:cNvSpPr/>
          <p:nvPr/>
        </p:nvSpPr>
        <p:spPr>
          <a:xfrm>
            <a:off x="4740315" y="2452266"/>
            <a:ext cx="612930" cy="5454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aphicFrame>
        <p:nvGraphicFramePr>
          <p:cNvPr id="29" name="表 28">
            <a:extLst>
              <a:ext uri="{FF2B5EF4-FFF2-40B4-BE49-F238E27FC236}">
                <a16:creationId xmlns:a16="http://schemas.microsoft.com/office/drawing/2014/main" id="{B89AEEA5-B6DF-4825-A61F-06084B857597}"/>
              </a:ext>
            </a:extLst>
          </p:cNvPr>
          <p:cNvGraphicFramePr>
            <a:graphicFrameLocks noGrp="1"/>
          </p:cNvGraphicFramePr>
          <p:nvPr>
            <p:extLst>
              <p:ext uri="{D42A27DB-BD31-4B8C-83A1-F6EECF244321}">
                <p14:modId xmlns:p14="http://schemas.microsoft.com/office/powerpoint/2010/main" val="2279422629"/>
              </p:ext>
            </p:extLst>
          </p:nvPr>
        </p:nvGraphicFramePr>
        <p:xfrm>
          <a:off x="7008620" y="2441891"/>
          <a:ext cx="1666240" cy="1474816"/>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889018391"/>
                    </a:ext>
                  </a:extLst>
                </a:gridCol>
                <a:gridCol w="208280">
                  <a:extLst>
                    <a:ext uri="{9D8B030D-6E8A-4147-A177-3AD203B41FA5}">
                      <a16:colId xmlns:a16="http://schemas.microsoft.com/office/drawing/2014/main" val="2619634270"/>
                    </a:ext>
                  </a:extLst>
                </a:gridCol>
                <a:gridCol w="208280">
                  <a:extLst>
                    <a:ext uri="{9D8B030D-6E8A-4147-A177-3AD203B41FA5}">
                      <a16:colId xmlns:a16="http://schemas.microsoft.com/office/drawing/2014/main" val="2927264191"/>
                    </a:ext>
                  </a:extLst>
                </a:gridCol>
                <a:gridCol w="208280">
                  <a:extLst>
                    <a:ext uri="{9D8B030D-6E8A-4147-A177-3AD203B41FA5}">
                      <a16:colId xmlns:a16="http://schemas.microsoft.com/office/drawing/2014/main" val="1667985783"/>
                    </a:ext>
                  </a:extLst>
                </a:gridCol>
                <a:gridCol w="208280">
                  <a:extLst>
                    <a:ext uri="{9D8B030D-6E8A-4147-A177-3AD203B41FA5}">
                      <a16:colId xmlns:a16="http://schemas.microsoft.com/office/drawing/2014/main" val="3274214655"/>
                    </a:ext>
                  </a:extLst>
                </a:gridCol>
                <a:gridCol w="208280">
                  <a:extLst>
                    <a:ext uri="{9D8B030D-6E8A-4147-A177-3AD203B41FA5}">
                      <a16:colId xmlns:a16="http://schemas.microsoft.com/office/drawing/2014/main" val="3171548158"/>
                    </a:ext>
                  </a:extLst>
                </a:gridCol>
                <a:gridCol w="208280">
                  <a:extLst>
                    <a:ext uri="{9D8B030D-6E8A-4147-A177-3AD203B41FA5}">
                      <a16:colId xmlns:a16="http://schemas.microsoft.com/office/drawing/2014/main" val="928585349"/>
                    </a:ext>
                  </a:extLst>
                </a:gridCol>
                <a:gridCol w="208280">
                  <a:extLst>
                    <a:ext uri="{9D8B030D-6E8A-4147-A177-3AD203B41FA5}">
                      <a16:colId xmlns:a16="http://schemas.microsoft.com/office/drawing/2014/main" val="2115560212"/>
                    </a:ext>
                  </a:extLst>
                </a:gridCol>
              </a:tblGrid>
              <a:tr h="184352">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077384076"/>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198060152"/>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403077772"/>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142205369"/>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257762411"/>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116001670"/>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2576749979"/>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250436576"/>
                  </a:ext>
                </a:extLst>
              </a:tr>
            </a:tbl>
          </a:graphicData>
        </a:graphic>
      </p:graphicFrame>
      <p:sp>
        <p:nvSpPr>
          <p:cNvPr id="30" name="正方形/長方形 29">
            <a:extLst>
              <a:ext uri="{FF2B5EF4-FFF2-40B4-BE49-F238E27FC236}">
                <a16:creationId xmlns:a16="http://schemas.microsoft.com/office/drawing/2014/main" id="{A0287827-2B0A-4704-841C-2889C5F9EE1F}"/>
              </a:ext>
            </a:extLst>
          </p:cNvPr>
          <p:cNvSpPr/>
          <p:nvPr/>
        </p:nvSpPr>
        <p:spPr>
          <a:xfrm>
            <a:off x="8045024" y="2447235"/>
            <a:ext cx="612930" cy="5454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aphicFrame>
        <p:nvGraphicFramePr>
          <p:cNvPr id="31" name="表 30">
            <a:extLst>
              <a:ext uri="{FF2B5EF4-FFF2-40B4-BE49-F238E27FC236}">
                <a16:creationId xmlns:a16="http://schemas.microsoft.com/office/drawing/2014/main" id="{142C9C80-F0F3-40B6-B48F-FADBE02E04D9}"/>
              </a:ext>
            </a:extLst>
          </p:cNvPr>
          <p:cNvGraphicFramePr>
            <a:graphicFrameLocks noGrp="1"/>
          </p:cNvGraphicFramePr>
          <p:nvPr>
            <p:extLst>
              <p:ext uri="{D42A27DB-BD31-4B8C-83A1-F6EECF244321}">
                <p14:modId xmlns:p14="http://schemas.microsoft.com/office/powerpoint/2010/main" val="3389432077"/>
              </p:ext>
            </p:extLst>
          </p:nvPr>
        </p:nvGraphicFramePr>
        <p:xfrm>
          <a:off x="9471551" y="2464736"/>
          <a:ext cx="1666240" cy="1474816"/>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889018391"/>
                    </a:ext>
                  </a:extLst>
                </a:gridCol>
                <a:gridCol w="208280">
                  <a:extLst>
                    <a:ext uri="{9D8B030D-6E8A-4147-A177-3AD203B41FA5}">
                      <a16:colId xmlns:a16="http://schemas.microsoft.com/office/drawing/2014/main" val="2619634270"/>
                    </a:ext>
                  </a:extLst>
                </a:gridCol>
                <a:gridCol w="208280">
                  <a:extLst>
                    <a:ext uri="{9D8B030D-6E8A-4147-A177-3AD203B41FA5}">
                      <a16:colId xmlns:a16="http://schemas.microsoft.com/office/drawing/2014/main" val="2927264191"/>
                    </a:ext>
                  </a:extLst>
                </a:gridCol>
                <a:gridCol w="208280">
                  <a:extLst>
                    <a:ext uri="{9D8B030D-6E8A-4147-A177-3AD203B41FA5}">
                      <a16:colId xmlns:a16="http://schemas.microsoft.com/office/drawing/2014/main" val="1667985783"/>
                    </a:ext>
                  </a:extLst>
                </a:gridCol>
                <a:gridCol w="208280">
                  <a:extLst>
                    <a:ext uri="{9D8B030D-6E8A-4147-A177-3AD203B41FA5}">
                      <a16:colId xmlns:a16="http://schemas.microsoft.com/office/drawing/2014/main" val="3274214655"/>
                    </a:ext>
                  </a:extLst>
                </a:gridCol>
                <a:gridCol w="208280">
                  <a:extLst>
                    <a:ext uri="{9D8B030D-6E8A-4147-A177-3AD203B41FA5}">
                      <a16:colId xmlns:a16="http://schemas.microsoft.com/office/drawing/2014/main" val="3171548158"/>
                    </a:ext>
                  </a:extLst>
                </a:gridCol>
                <a:gridCol w="208280">
                  <a:extLst>
                    <a:ext uri="{9D8B030D-6E8A-4147-A177-3AD203B41FA5}">
                      <a16:colId xmlns:a16="http://schemas.microsoft.com/office/drawing/2014/main" val="928585349"/>
                    </a:ext>
                  </a:extLst>
                </a:gridCol>
                <a:gridCol w="208280">
                  <a:extLst>
                    <a:ext uri="{9D8B030D-6E8A-4147-A177-3AD203B41FA5}">
                      <a16:colId xmlns:a16="http://schemas.microsoft.com/office/drawing/2014/main" val="2115560212"/>
                    </a:ext>
                  </a:extLst>
                </a:gridCol>
              </a:tblGrid>
              <a:tr h="184352">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077384076"/>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198060152"/>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403077772"/>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142205369"/>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257762411"/>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116001670"/>
                  </a:ext>
                </a:extLst>
              </a:tr>
              <a:tr h="184352">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2576749979"/>
                  </a:ext>
                </a:extLst>
              </a:tr>
              <a:tr h="184352">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endParaRPr kumimoji="1" lang="ja-JP" altLang="en-US" sz="3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250436576"/>
                  </a:ext>
                </a:extLst>
              </a:tr>
            </a:tbl>
          </a:graphicData>
        </a:graphic>
      </p:graphicFrame>
      <p:sp>
        <p:nvSpPr>
          <p:cNvPr id="32" name="正方形/長方形 31">
            <a:extLst>
              <a:ext uri="{FF2B5EF4-FFF2-40B4-BE49-F238E27FC236}">
                <a16:creationId xmlns:a16="http://schemas.microsoft.com/office/drawing/2014/main" id="{B2623038-172C-494A-AEF5-1EEF422B41B0}"/>
              </a:ext>
            </a:extLst>
          </p:cNvPr>
          <p:cNvSpPr/>
          <p:nvPr/>
        </p:nvSpPr>
        <p:spPr>
          <a:xfrm>
            <a:off x="10525017" y="3391651"/>
            <a:ext cx="612930" cy="5454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a:extLst>
              <a:ext uri="{FF2B5EF4-FFF2-40B4-BE49-F238E27FC236}">
                <a16:creationId xmlns:a16="http://schemas.microsoft.com/office/drawing/2014/main" id="{F24BC996-2F9D-4AB7-A111-4D7352D0B0BF}"/>
              </a:ext>
            </a:extLst>
          </p:cNvPr>
          <p:cNvSpPr/>
          <p:nvPr/>
        </p:nvSpPr>
        <p:spPr>
          <a:xfrm>
            <a:off x="8844021" y="3012002"/>
            <a:ext cx="530915" cy="369332"/>
          </a:xfrm>
          <a:prstGeom prst="rect">
            <a:avLst/>
          </a:prstGeom>
        </p:spPr>
        <p:txBody>
          <a:bodyPr wrap="none">
            <a:spAutoFit/>
          </a:bodyPr>
          <a:lstStyle/>
          <a:p>
            <a:pPr algn="ctr"/>
            <a:r>
              <a:rPr kumimoji="1" lang="ja-JP" altLang="en-US" dirty="0"/>
              <a:t>・・・</a:t>
            </a:r>
            <a:endParaRPr lang="ja-JP" altLang="en-US" dirty="0"/>
          </a:p>
        </p:txBody>
      </p:sp>
      <p:cxnSp>
        <p:nvCxnSpPr>
          <p:cNvPr id="34" name="直線コネクタ 33">
            <a:extLst>
              <a:ext uri="{FF2B5EF4-FFF2-40B4-BE49-F238E27FC236}">
                <a16:creationId xmlns:a16="http://schemas.microsoft.com/office/drawing/2014/main" id="{A381E8D2-B3E1-4E1B-B11F-6465F8A28601}"/>
              </a:ext>
            </a:extLst>
          </p:cNvPr>
          <p:cNvCxnSpPr>
            <a:cxnSpLocks/>
            <a:stCxn id="30" idx="2"/>
          </p:cNvCxnSpPr>
          <p:nvPr/>
        </p:nvCxnSpPr>
        <p:spPr>
          <a:xfrm>
            <a:off x="8351489" y="2992652"/>
            <a:ext cx="933878" cy="1604893"/>
          </a:xfrm>
          <a:prstGeom prst="line">
            <a:avLst/>
          </a:prstGeom>
          <a:ln w="12700">
            <a:solidFill>
              <a:srgbClr val="FF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5" name="直線コネクタ 34">
            <a:extLst>
              <a:ext uri="{FF2B5EF4-FFF2-40B4-BE49-F238E27FC236}">
                <a16:creationId xmlns:a16="http://schemas.microsoft.com/office/drawing/2014/main" id="{B930997A-D3B2-4063-9DC2-197F5BAD2713}"/>
              </a:ext>
            </a:extLst>
          </p:cNvPr>
          <p:cNvCxnSpPr>
            <a:cxnSpLocks/>
            <a:stCxn id="28" idx="3"/>
          </p:cNvCxnSpPr>
          <p:nvPr/>
        </p:nvCxnSpPr>
        <p:spPr>
          <a:xfrm>
            <a:off x="5353245" y="2724975"/>
            <a:ext cx="3018742" cy="1907692"/>
          </a:xfrm>
          <a:prstGeom prst="line">
            <a:avLst/>
          </a:prstGeom>
          <a:ln w="12700">
            <a:solidFill>
              <a:srgbClr val="FF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6" name="直線コネクタ 35">
            <a:extLst>
              <a:ext uri="{FF2B5EF4-FFF2-40B4-BE49-F238E27FC236}">
                <a16:creationId xmlns:a16="http://schemas.microsoft.com/office/drawing/2014/main" id="{24C16AA3-AF54-4376-B0F7-373547A67DB3}"/>
              </a:ext>
            </a:extLst>
          </p:cNvPr>
          <p:cNvCxnSpPr>
            <a:cxnSpLocks/>
          </p:cNvCxnSpPr>
          <p:nvPr/>
        </p:nvCxnSpPr>
        <p:spPr>
          <a:xfrm>
            <a:off x="2904619" y="2742341"/>
            <a:ext cx="5225681" cy="1878474"/>
          </a:xfrm>
          <a:prstGeom prst="line">
            <a:avLst/>
          </a:prstGeom>
          <a:ln w="12700">
            <a:solidFill>
              <a:srgbClr val="FF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40" name="テキスト ボックス 39">
            <a:extLst>
              <a:ext uri="{FF2B5EF4-FFF2-40B4-BE49-F238E27FC236}">
                <a16:creationId xmlns:a16="http://schemas.microsoft.com/office/drawing/2014/main" id="{088440A4-6760-4F98-966D-564AC6BFF899}"/>
              </a:ext>
            </a:extLst>
          </p:cNvPr>
          <p:cNvSpPr txBox="1"/>
          <p:nvPr/>
        </p:nvSpPr>
        <p:spPr>
          <a:xfrm>
            <a:off x="2234238" y="5304821"/>
            <a:ext cx="317002" cy="338554"/>
          </a:xfrm>
          <a:prstGeom prst="rect">
            <a:avLst/>
          </a:prstGeom>
          <a:noFill/>
        </p:spPr>
        <p:txBody>
          <a:bodyPr wrap="square" rtlCol="0">
            <a:spAutoFit/>
          </a:bodyPr>
          <a:lstStyle/>
          <a:p>
            <a:pPr algn="ctr" defTabSz="914400" fontAlgn="base">
              <a:spcBef>
                <a:spcPct val="0"/>
              </a:spcBef>
              <a:spcAft>
                <a:spcPct val="0"/>
              </a:spcAft>
            </a:pPr>
            <a:r>
              <a:rPr kumimoji="1" lang="en-US" altLang="ja-JP" sz="1600" dirty="0">
                <a:solidFill>
                  <a:srgbClr val="000000"/>
                </a:solidFill>
                <a:latin typeface="+mn-ea"/>
              </a:rPr>
              <a:t>X</a:t>
            </a:r>
            <a:endParaRPr kumimoji="1" lang="ja-JP" altLang="en-US" sz="1600" dirty="0">
              <a:solidFill>
                <a:srgbClr val="000000"/>
              </a:solidFill>
              <a:latin typeface="+mn-ea"/>
            </a:endParaRPr>
          </a:p>
        </p:txBody>
      </p:sp>
      <p:sp>
        <p:nvSpPr>
          <p:cNvPr id="41" name="吹き出し: 角を丸めた四角形 40">
            <a:extLst>
              <a:ext uri="{FF2B5EF4-FFF2-40B4-BE49-F238E27FC236}">
                <a16:creationId xmlns:a16="http://schemas.microsoft.com/office/drawing/2014/main" id="{4FA9AAD7-A4CF-4E4C-9693-16E955B21536}"/>
              </a:ext>
            </a:extLst>
          </p:cNvPr>
          <p:cNvSpPr/>
          <p:nvPr/>
        </p:nvSpPr>
        <p:spPr>
          <a:xfrm>
            <a:off x="4082121" y="6134660"/>
            <a:ext cx="914086" cy="307777"/>
          </a:xfrm>
          <a:prstGeom prst="wedgeRoundRectCallout">
            <a:avLst>
              <a:gd name="adj1" fmla="val -44779"/>
              <a:gd name="adj2" fmla="val -85144"/>
              <a:gd name="adj3" fmla="val 16667"/>
            </a:avLst>
          </a:prstGeom>
          <a:solidFill>
            <a:srgbClr val="FF96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chemeClr val="bg1"/>
                </a:solidFill>
                <a:latin typeface="+mn-ea"/>
              </a:rPr>
              <a:t>バイアス</a:t>
            </a:r>
          </a:p>
        </p:txBody>
      </p:sp>
      <p:sp>
        <p:nvSpPr>
          <p:cNvPr id="43" name="正方形/長方形 42">
            <a:extLst>
              <a:ext uri="{FF2B5EF4-FFF2-40B4-BE49-F238E27FC236}">
                <a16:creationId xmlns:a16="http://schemas.microsoft.com/office/drawing/2014/main" id="{225628A1-45B8-450C-BAAA-A90D70CA7AC8}"/>
              </a:ext>
            </a:extLst>
          </p:cNvPr>
          <p:cNvSpPr/>
          <p:nvPr/>
        </p:nvSpPr>
        <p:spPr>
          <a:xfrm>
            <a:off x="4222407" y="4362432"/>
            <a:ext cx="2877711" cy="738664"/>
          </a:xfrm>
          <a:prstGeom prst="rect">
            <a:avLst/>
          </a:prstGeom>
          <a:ln>
            <a:solidFill>
              <a:schemeClr val="tx2">
                <a:lumMod val="75000"/>
                <a:lumOff val="25000"/>
              </a:schemeClr>
            </a:solidFill>
          </a:ln>
        </p:spPr>
        <p:txBody>
          <a:bodyPr wrap="none" lIns="91440" tIns="45720" rIns="91440" bIns="45720" anchor="t">
            <a:spAutoFit/>
          </a:bodyPr>
          <a:lstStyle/>
          <a:p>
            <a:r>
              <a:rPr kumimoji="1" lang="ja-JP" altLang="en-US" sz="1400" dirty="0">
                <a:solidFill>
                  <a:srgbClr val="494949"/>
                </a:solidFill>
                <a:latin typeface="+mn-ea"/>
              </a:rPr>
              <a:t>畳み込みカーネルの各ピクセルが</a:t>
            </a:r>
            <a:endParaRPr kumimoji="1" lang="en-US" altLang="ja-JP" sz="1400" dirty="0">
              <a:solidFill>
                <a:srgbClr val="494949"/>
              </a:solidFill>
              <a:latin typeface="+mn-ea"/>
            </a:endParaRPr>
          </a:p>
          <a:p>
            <a:r>
              <a:rPr kumimoji="1" lang="ja-JP" altLang="en-US" sz="1400">
                <a:solidFill>
                  <a:srgbClr val="494949"/>
                </a:solidFill>
                <a:latin typeface="+mn-ea"/>
              </a:rPr>
              <a:t>ウェイト、加えてバイアスが</a:t>
            </a:r>
            <a:endParaRPr kumimoji="1" lang="en-US" altLang="ja-JP" sz="1400" dirty="0">
              <a:solidFill>
                <a:srgbClr val="494949"/>
              </a:solidFill>
              <a:latin typeface="+mn-ea"/>
            </a:endParaRPr>
          </a:p>
          <a:p>
            <a:r>
              <a:rPr kumimoji="1" lang="ja-JP" altLang="en-US" sz="1400" dirty="0">
                <a:solidFill>
                  <a:srgbClr val="494949"/>
                </a:solidFill>
                <a:latin typeface="+mn-ea"/>
              </a:rPr>
              <a:t>更新するパラメータ</a:t>
            </a:r>
            <a:endParaRPr kumimoji="1" lang="en-US" altLang="ja-JP" sz="1400" dirty="0">
              <a:solidFill>
                <a:srgbClr val="494949"/>
              </a:solidFill>
              <a:latin typeface="+mn-ea"/>
            </a:endParaRPr>
          </a:p>
        </p:txBody>
      </p:sp>
      <p:cxnSp>
        <p:nvCxnSpPr>
          <p:cNvPr id="48" name="コネクタ: 曲線 47">
            <a:extLst>
              <a:ext uri="{FF2B5EF4-FFF2-40B4-BE49-F238E27FC236}">
                <a16:creationId xmlns:a16="http://schemas.microsoft.com/office/drawing/2014/main" id="{DFC304F1-3BC6-481F-8B28-FE4F8A273D15}"/>
              </a:ext>
            </a:extLst>
          </p:cNvPr>
          <p:cNvCxnSpPr>
            <a:stCxn id="24" idx="1"/>
          </p:cNvCxnSpPr>
          <p:nvPr/>
        </p:nvCxnSpPr>
        <p:spPr>
          <a:xfrm rot="10800000" flipV="1">
            <a:off x="1264024" y="2742789"/>
            <a:ext cx="1015264" cy="1573698"/>
          </a:xfrm>
          <a:prstGeom prst="curvedConnector2">
            <a:avLst/>
          </a:prstGeom>
          <a:ln w="47625">
            <a:solidFill>
              <a:schemeClr val="accent1">
                <a:lumMod val="7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9" name="コネクタ: 曲線 48">
            <a:extLst>
              <a:ext uri="{FF2B5EF4-FFF2-40B4-BE49-F238E27FC236}">
                <a16:creationId xmlns:a16="http://schemas.microsoft.com/office/drawing/2014/main" id="{8436675C-8D82-45E8-99F1-EA6F647CD4E8}"/>
              </a:ext>
            </a:extLst>
          </p:cNvPr>
          <p:cNvCxnSpPr>
            <a:cxnSpLocks/>
          </p:cNvCxnSpPr>
          <p:nvPr/>
        </p:nvCxnSpPr>
        <p:spPr>
          <a:xfrm flipV="1">
            <a:off x="4746580" y="4732924"/>
            <a:ext cx="3203321" cy="1221427"/>
          </a:xfrm>
          <a:prstGeom prst="curvedConnector3">
            <a:avLst>
              <a:gd name="adj1" fmla="val 50000"/>
            </a:avLst>
          </a:prstGeom>
          <a:ln w="47625">
            <a:solidFill>
              <a:schemeClr val="accent1">
                <a:lumMod val="7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60" name="テキスト ボックス 59">
            <a:extLst>
              <a:ext uri="{FF2B5EF4-FFF2-40B4-BE49-F238E27FC236}">
                <a16:creationId xmlns:a16="http://schemas.microsoft.com/office/drawing/2014/main" id="{0C3A959A-3862-49E1-9536-327861520E68}"/>
              </a:ext>
            </a:extLst>
          </p:cNvPr>
          <p:cNvSpPr txBox="1"/>
          <p:nvPr/>
        </p:nvSpPr>
        <p:spPr>
          <a:xfrm>
            <a:off x="596535" y="937831"/>
            <a:ext cx="10998926" cy="714042"/>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a:solidFill>
                  <a:srgbClr val="E94823"/>
                </a:solidFill>
              </a:rPr>
              <a:t>　畳み込み層では</a:t>
            </a:r>
            <a:r>
              <a:rPr lang="en-US" altLang="ja-JP" sz="1600" dirty="0">
                <a:solidFill>
                  <a:srgbClr val="E94823"/>
                </a:solidFill>
              </a:rPr>
              <a:t>2×2</a:t>
            </a:r>
            <a:r>
              <a:rPr lang="ja-JP" altLang="en-US" sz="1600">
                <a:solidFill>
                  <a:srgbClr val="E94823"/>
                </a:solidFill>
              </a:rPr>
              <a:t>～</a:t>
            </a:r>
            <a:r>
              <a:rPr lang="en-US" altLang="ja-JP" sz="1600" dirty="0">
                <a:solidFill>
                  <a:srgbClr val="E94823"/>
                </a:solidFill>
              </a:rPr>
              <a:t>5×5</a:t>
            </a:r>
            <a:r>
              <a:rPr lang="ja-JP" altLang="en-US" sz="1600">
                <a:solidFill>
                  <a:srgbClr val="E94823"/>
                </a:solidFill>
              </a:rPr>
              <a:t>ほどの小さなサイズの畳み込みカーネルをスライドさせながら畳み込み演算を行います。演算結果は特徴マップとして、次の層へ渡されるデータになります。</a:t>
            </a:r>
          </a:p>
        </p:txBody>
      </p:sp>
    </p:spTree>
    <p:extLst>
      <p:ext uri="{BB962C8B-B14F-4D97-AF65-F5344CB8AC3E}">
        <p14:creationId xmlns:p14="http://schemas.microsoft.com/office/powerpoint/2010/main" val="209935426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246B3A-E287-42F4-89A9-DBA37DEAF5C8}"/>
              </a:ext>
            </a:extLst>
          </p:cNvPr>
          <p:cNvSpPr>
            <a:spLocks noGrp="1"/>
          </p:cNvSpPr>
          <p:nvPr>
            <p:ph type="title"/>
          </p:nvPr>
        </p:nvSpPr>
        <p:spPr/>
        <p:txBody>
          <a:bodyPr/>
          <a:lstStyle/>
          <a:p>
            <a:r>
              <a:rPr kumimoji="1" lang="en-US" altLang="ja-JP" dirty="0"/>
              <a:t>7-1-8.</a:t>
            </a:r>
            <a:r>
              <a:rPr kumimoji="1" lang="ja-JP" altLang="en-US" dirty="0"/>
              <a:t>畳み込み層③</a:t>
            </a:r>
          </a:p>
        </p:txBody>
      </p:sp>
      <p:sp>
        <p:nvSpPr>
          <p:cNvPr id="3" name="スライド番号プレースホルダー 2">
            <a:extLst>
              <a:ext uri="{FF2B5EF4-FFF2-40B4-BE49-F238E27FC236}">
                <a16:creationId xmlns:a16="http://schemas.microsoft.com/office/drawing/2014/main" id="{A7D91BA1-7B8E-4786-846A-1726BD92777D}"/>
              </a:ext>
            </a:extLst>
          </p:cNvPr>
          <p:cNvSpPr>
            <a:spLocks noGrp="1"/>
          </p:cNvSpPr>
          <p:nvPr>
            <p:ph type="sldNum" sz="quarter" idx="10"/>
          </p:nvPr>
        </p:nvSpPr>
        <p:spPr/>
        <p:txBody>
          <a:bodyPr/>
          <a:lstStyle/>
          <a:p>
            <a:fld id="{5D750650-B10A-47BF-93C2-E1678438B37A}" type="slidenum">
              <a:rPr lang="en-US" altLang="ja-JP" smtClean="0"/>
              <a:pPr/>
              <a:t>295</a:t>
            </a:fld>
            <a:endParaRPr lang="en-US" altLang="ja-JP" dirty="0"/>
          </a:p>
        </p:txBody>
      </p:sp>
      <p:sp>
        <p:nvSpPr>
          <p:cNvPr id="4" name="正方形/長方形 3">
            <a:extLst>
              <a:ext uri="{FF2B5EF4-FFF2-40B4-BE49-F238E27FC236}">
                <a16:creationId xmlns:a16="http://schemas.microsoft.com/office/drawing/2014/main" id="{E0AF4339-9D62-4D8A-89BB-6C136B202C39}"/>
              </a:ext>
            </a:extLst>
          </p:cNvPr>
          <p:cNvSpPr/>
          <p:nvPr/>
        </p:nvSpPr>
        <p:spPr>
          <a:xfrm>
            <a:off x="1557416" y="1723955"/>
            <a:ext cx="3546374" cy="492443"/>
          </a:xfrm>
          <a:prstGeom prst="rect">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gn="ctr"/>
            <a:r>
              <a:rPr lang="ja-JP" altLang="en-US" sz="1400" b="1" dirty="0">
                <a:solidFill>
                  <a:srgbClr val="494949"/>
                </a:solidFill>
              </a:rPr>
              <a:t>畳み込み層の設定パラメータ</a:t>
            </a:r>
            <a:endParaRPr lang="en-US" altLang="ja-JP" sz="1400" b="1" dirty="0">
              <a:solidFill>
                <a:srgbClr val="494949"/>
              </a:solidFill>
            </a:endParaRPr>
          </a:p>
          <a:p>
            <a:pPr algn="ctr"/>
            <a:r>
              <a:rPr lang="ja-JP" altLang="en-US" sz="1200" dirty="0">
                <a:solidFill>
                  <a:srgbClr val="494949"/>
                </a:solidFill>
              </a:rPr>
              <a:t>カーネルサイズ</a:t>
            </a:r>
            <a:r>
              <a:rPr lang="en-US" altLang="ja-JP" sz="1200" dirty="0">
                <a:solidFill>
                  <a:srgbClr val="494949"/>
                </a:solidFill>
              </a:rPr>
              <a:t>=3, </a:t>
            </a:r>
            <a:r>
              <a:rPr lang="ja-JP" altLang="en-US" sz="1200" dirty="0">
                <a:solidFill>
                  <a:srgbClr val="494949"/>
                </a:solidFill>
              </a:rPr>
              <a:t>ストライド</a:t>
            </a:r>
            <a:r>
              <a:rPr lang="en-US" altLang="ja-JP" sz="1200" dirty="0">
                <a:solidFill>
                  <a:srgbClr val="494949"/>
                </a:solidFill>
              </a:rPr>
              <a:t>=1, </a:t>
            </a:r>
            <a:r>
              <a:rPr lang="ja-JP" altLang="en-US" sz="1200" dirty="0">
                <a:solidFill>
                  <a:srgbClr val="494949"/>
                </a:solidFill>
              </a:rPr>
              <a:t>パディング</a:t>
            </a:r>
            <a:r>
              <a:rPr lang="en-US" altLang="ja-JP" sz="1200" dirty="0">
                <a:solidFill>
                  <a:srgbClr val="494949"/>
                </a:solidFill>
              </a:rPr>
              <a:t>=0</a:t>
            </a:r>
            <a:endParaRPr lang="ja-JP" altLang="en-US" sz="1200" dirty="0">
              <a:solidFill>
                <a:srgbClr val="494949"/>
              </a:solidFill>
            </a:endParaRPr>
          </a:p>
        </p:txBody>
      </p:sp>
      <p:grpSp>
        <p:nvGrpSpPr>
          <p:cNvPr id="5" name="グループ化 4">
            <a:extLst>
              <a:ext uri="{FF2B5EF4-FFF2-40B4-BE49-F238E27FC236}">
                <a16:creationId xmlns:a16="http://schemas.microsoft.com/office/drawing/2014/main" id="{37B02DAD-175A-4247-B682-46DBEF0FC736}"/>
              </a:ext>
            </a:extLst>
          </p:cNvPr>
          <p:cNvGrpSpPr/>
          <p:nvPr/>
        </p:nvGrpSpPr>
        <p:grpSpPr>
          <a:xfrm>
            <a:off x="1835252" y="2465097"/>
            <a:ext cx="2985731" cy="2916160"/>
            <a:chOff x="957989" y="2647212"/>
            <a:chExt cx="2985731" cy="2916160"/>
          </a:xfrm>
        </p:grpSpPr>
        <p:pic>
          <p:nvPicPr>
            <p:cNvPr id="6" name="図 5">
              <a:extLst>
                <a:ext uri="{FF2B5EF4-FFF2-40B4-BE49-F238E27FC236}">
                  <a16:creationId xmlns:a16="http://schemas.microsoft.com/office/drawing/2014/main" id="{5651CED4-1657-45F5-AC99-A8DE68B41222}"/>
                </a:ext>
              </a:extLst>
            </p:cNvPr>
            <p:cNvPicPr>
              <a:picLocks noChangeAspect="1"/>
            </p:cNvPicPr>
            <p:nvPr/>
          </p:nvPicPr>
          <p:blipFill>
            <a:blip r:embed="rId3"/>
            <a:stretch>
              <a:fillRect/>
            </a:stretch>
          </p:blipFill>
          <p:spPr>
            <a:xfrm>
              <a:off x="3109154" y="2674368"/>
              <a:ext cx="787816" cy="804343"/>
            </a:xfrm>
            <a:prstGeom prst="rect">
              <a:avLst/>
            </a:prstGeom>
          </p:spPr>
        </p:pic>
        <p:pic>
          <p:nvPicPr>
            <p:cNvPr id="7" name="図 6">
              <a:extLst>
                <a:ext uri="{FF2B5EF4-FFF2-40B4-BE49-F238E27FC236}">
                  <a16:creationId xmlns:a16="http://schemas.microsoft.com/office/drawing/2014/main" id="{2B0AE6F1-AF7A-4F5F-8714-E9C84EAAAD1A}"/>
                </a:ext>
              </a:extLst>
            </p:cNvPr>
            <p:cNvPicPr>
              <a:picLocks noChangeAspect="1"/>
            </p:cNvPicPr>
            <p:nvPr/>
          </p:nvPicPr>
          <p:blipFill>
            <a:blip r:embed="rId3"/>
            <a:stretch>
              <a:fillRect/>
            </a:stretch>
          </p:blipFill>
          <p:spPr>
            <a:xfrm>
              <a:off x="2060028" y="2674368"/>
              <a:ext cx="787816" cy="804343"/>
            </a:xfrm>
            <a:prstGeom prst="rect">
              <a:avLst/>
            </a:prstGeom>
          </p:spPr>
        </p:pic>
        <p:pic>
          <p:nvPicPr>
            <p:cNvPr id="8" name="図 7">
              <a:extLst>
                <a:ext uri="{FF2B5EF4-FFF2-40B4-BE49-F238E27FC236}">
                  <a16:creationId xmlns:a16="http://schemas.microsoft.com/office/drawing/2014/main" id="{D05C207A-E0BB-4D1C-B74A-45E099D79BC8}"/>
                </a:ext>
              </a:extLst>
            </p:cNvPr>
            <p:cNvPicPr>
              <a:picLocks noChangeAspect="1"/>
            </p:cNvPicPr>
            <p:nvPr/>
          </p:nvPicPr>
          <p:blipFill>
            <a:blip r:embed="rId3"/>
            <a:stretch>
              <a:fillRect/>
            </a:stretch>
          </p:blipFill>
          <p:spPr>
            <a:xfrm>
              <a:off x="998368" y="2674368"/>
              <a:ext cx="787816" cy="804343"/>
            </a:xfrm>
            <a:prstGeom prst="rect">
              <a:avLst/>
            </a:prstGeom>
          </p:spPr>
        </p:pic>
        <p:pic>
          <p:nvPicPr>
            <p:cNvPr id="9" name="図 8">
              <a:extLst>
                <a:ext uri="{FF2B5EF4-FFF2-40B4-BE49-F238E27FC236}">
                  <a16:creationId xmlns:a16="http://schemas.microsoft.com/office/drawing/2014/main" id="{E1797FD1-390F-48EA-BDD0-F4B8542621C1}"/>
                </a:ext>
              </a:extLst>
            </p:cNvPr>
            <p:cNvPicPr>
              <a:picLocks noChangeAspect="1"/>
            </p:cNvPicPr>
            <p:nvPr/>
          </p:nvPicPr>
          <p:blipFill>
            <a:blip r:embed="rId3"/>
            <a:stretch>
              <a:fillRect/>
            </a:stretch>
          </p:blipFill>
          <p:spPr>
            <a:xfrm>
              <a:off x="3109154" y="3691086"/>
              <a:ext cx="787816" cy="804343"/>
            </a:xfrm>
            <a:prstGeom prst="rect">
              <a:avLst/>
            </a:prstGeom>
          </p:spPr>
        </p:pic>
        <p:pic>
          <p:nvPicPr>
            <p:cNvPr id="10" name="図 9">
              <a:extLst>
                <a:ext uri="{FF2B5EF4-FFF2-40B4-BE49-F238E27FC236}">
                  <a16:creationId xmlns:a16="http://schemas.microsoft.com/office/drawing/2014/main" id="{B5DECBB2-92FE-4BD8-9D0A-6BCD081B1A18}"/>
                </a:ext>
              </a:extLst>
            </p:cNvPr>
            <p:cNvPicPr>
              <a:picLocks noChangeAspect="1"/>
            </p:cNvPicPr>
            <p:nvPr/>
          </p:nvPicPr>
          <p:blipFill>
            <a:blip r:embed="rId3"/>
            <a:stretch>
              <a:fillRect/>
            </a:stretch>
          </p:blipFill>
          <p:spPr>
            <a:xfrm>
              <a:off x="2060028" y="3691086"/>
              <a:ext cx="787816" cy="804343"/>
            </a:xfrm>
            <a:prstGeom prst="rect">
              <a:avLst/>
            </a:prstGeom>
          </p:spPr>
        </p:pic>
        <p:pic>
          <p:nvPicPr>
            <p:cNvPr id="11" name="図 10">
              <a:extLst>
                <a:ext uri="{FF2B5EF4-FFF2-40B4-BE49-F238E27FC236}">
                  <a16:creationId xmlns:a16="http://schemas.microsoft.com/office/drawing/2014/main" id="{4A26AAC6-DC1E-484C-83BA-D3916535812F}"/>
                </a:ext>
              </a:extLst>
            </p:cNvPr>
            <p:cNvPicPr>
              <a:picLocks noChangeAspect="1"/>
            </p:cNvPicPr>
            <p:nvPr/>
          </p:nvPicPr>
          <p:blipFill>
            <a:blip r:embed="rId3"/>
            <a:stretch>
              <a:fillRect/>
            </a:stretch>
          </p:blipFill>
          <p:spPr>
            <a:xfrm>
              <a:off x="998368" y="3691086"/>
              <a:ext cx="787816" cy="804343"/>
            </a:xfrm>
            <a:prstGeom prst="rect">
              <a:avLst/>
            </a:prstGeom>
          </p:spPr>
        </p:pic>
        <p:pic>
          <p:nvPicPr>
            <p:cNvPr id="12" name="図 11">
              <a:extLst>
                <a:ext uri="{FF2B5EF4-FFF2-40B4-BE49-F238E27FC236}">
                  <a16:creationId xmlns:a16="http://schemas.microsoft.com/office/drawing/2014/main" id="{F489370E-9395-4C5A-A919-C157FC9F7EB2}"/>
                </a:ext>
              </a:extLst>
            </p:cNvPr>
            <p:cNvPicPr>
              <a:picLocks noChangeAspect="1"/>
            </p:cNvPicPr>
            <p:nvPr/>
          </p:nvPicPr>
          <p:blipFill>
            <a:blip r:embed="rId3"/>
            <a:stretch>
              <a:fillRect/>
            </a:stretch>
          </p:blipFill>
          <p:spPr>
            <a:xfrm>
              <a:off x="3109154" y="4724969"/>
              <a:ext cx="787816" cy="804343"/>
            </a:xfrm>
            <a:prstGeom prst="rect">
              <a:avLst/>
            </a:prstGeom>
          </p:spPr>
        </p:pic>
        <p:pic>
          <p:nvPicPr>
            <p:cNvPr id="13" name="図 12">
              <a:extLst>
                <a:ext uri="{FF2B5EF4-FFF2-40B4-BE49-F238E27FC236}">
                  <a16:creationId xmlns:a16="http://schemas.microsoft.com/office/drawing/2014/main" id="{77E5A2AF-FD2E-40D6-8541-47E4DB4B4BD5}"/>
                </a:ext>
              </a:extLst>
            </p:cNvPr>
            <p:cNvPicPr>
              <a:picLocks noChangeAspect="1"/>
            </p:cNvPicPr>
            <p:nvPr/>
          </p:nvPicPr>
          <p:blipFill>
            <a:blip r:embed="rId3"/>
            <a:stretch>
              <a:fillRect/>
            </a:stretch>
          </p:blipFill>
          <p:spPr>
            <a:xfrm>
              <a:off x="2060028" y="4724969"/>
              <a:ext cx="787816" cy="804343"/>
            </a:xfrm>
            <a:prstGeom prst="rect">
              <a:avLst/>
            </a:prstGeom>
          </p:spPr>
        </p:pic>
        <p:pic>
          <p:nvPicPr>
            <p:cNvPr id="14" name="図 13">
              <a:extLst>
                <a:ext uri="{FF2B5EF4-FFF2-40B4-BE49-F238E27FC236}">
                  <a16:creationId xmlns:a16="http://schemas.microsoft.com/office/drawing/2014/main" id="{5F222799-2C19-40A1-B644-4C93EF188398}"/>
                </a:ext>
              </a:extLst>
            </p:cNvPr>
            <p:cNvPicPr>
              <a:picLocks noChangeAspect="1"/>
            </p:cNvPicPr>
            <p:nvPr/>
          </p:nvPicPr>
          <p:blipFill>
            <a:blip r:embed="rId3"/>
            <a:stretch>
              <a:fillRect/>
            </a:stretch>
          </p:blipFill>
          <p:spPr>
            <a:xfrm>
              <a:off x="998368" y="4724969"/>
              <a:ext cx="787816" cy="804343"/>
            </a:xfrm>
            <a:prstGeom prst="rect">
              <a:avLst/>
            </a:prstGeom>
          </p:spPr>
        </p:pic>
        <p:grpSp>
          <p:nvGrpSpPr>
            <p:cNvPr id="15" name="グループ化 14">
              <a:extLst>
                <a:ext uri="{FF2B5EF4-FFF2-40B4-BE49-F238E27FC236}">
                  <a16:creationId xmlns:a16="http://schemas.microsoft.com/office/drawing/2014/main" id="{5E5560A8-E205-4318-B520-C14940018D38}"/>
                </a:ext>
              </a:extLst>
            </p:cNvPr>
            <p:cNvGrpSpPr/>
            <p:nvPr/>
          </p:nvGrpSpPr>
          <p:grpSpPr>
            <a:xfrm>
              <a:off x="957989" y="2647212"/>
              <a:ext cx="2985731" cy="2916160"/>
              <a:chOff x="957989" y="2647212"/>
              <a:chExt cx="2985731" cy="2916160"/>
            </a:xfrm>
          </p:grpSpPr>
          <p:grpSp>
            <p:nvGrpSpPr>
              <p:cNvPr id="16" name="グループ化 15">
                <a:extLst>
                  <a:ext uri="{FF2B5EF4-FFF2-40B4-BE49-F238E27FC236}">
                    <a16:creationId xmlns:a16="http://schemas.microsoft.com/office/drawing/2014/main" id="{D472D560-F46D-4731-9644-59E17EBE921A}"/>
                  </a:ext>
                </a:extLst>
              </p:cNvPr>
              <p:cNvGrpSpPr/>
              <p:nvPr/>
            </p:nvGrpSpPr>
            <p:grpSpPr>
              <a:xfrm>
                <a:off x="957989" y="2647699"/>
                <a:ext cx="872684" cy="873171"/>
                <a:chOff x="957989" y="2258095"/>
                <a:chExt cx="872684" cy="873171"/>
              </a:xfrm>
            </p:grpSpPr>
            <p:sp>
              <p:nvSpPr>
                <p:cNvPr id="234" name="正方形/長方形 233">
                  <a:extLst>
                    <a:ext uri="{FF2B5EF4-FFF2-40B4-BE49-F238E27FC236}">
                      <a16:creationId xmlns:a16="http://schemas.microsoft.com/office/drawing/2014/main" id="{B04B0457-D695-413C-922A-0F525BA1FEA3}"/>
                    </a:ext>
                  </a:extLst>
                </p:cNvPr>
                <p:cNvSpPr/>
                <p:nvPr/>
              </p:nvSpPr>
              <p:spPr>
                <a:xfrm>
                  <a:off x="957989" y="2258095"/>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正方形/長方形 234">
                  <a:extLst>
                    <a:ext uri="{FF2B5EF4-FFF2-40B4-BE49-F238E27FC236}">
                      <a16:creationId xmlns:a16="http://schemas.microsoft.com/office/drawing/2014/main" id="{78BF71C1-C827-498E-8679-AD63D2E78372}"/>
                    </a:ext>
                  </a:extLst>
                </p:cNvPr>
                <p:cNvSpPr/>
                <p:nvPr/>
              </p:nvSpPr>
              <p:spPr>
                <a:xfrm>
                  <a:off x="113252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正方形/長方形 235">
                  <a:extLst>
                    <a:ext uri="{FF2B5EF4-FFF2-40B4-BE49-F238E27FC236}">
                      <a16:creationId xmlns:a16="http://schemas.microsoft.com/office/drawing/2014/main" id="{23A2FD25-DD76-4ACD-8FD4-F16763F2A13D}"/>
                    </a:ext>
                  </a:extLst>
                </p:cNvPr>
                <p:cNvSpPr/>
                <p:nvPr/>
              </p:nvSpPr>
              <p:spPr>
                <a:xfrm>
                  <a:off x="1307063"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正方形/長方形 236">
                  <a:extLst>
                    <a:ext uri="{FF2B5EF4-FFF2-40B4-BE49-F238E27FC236}">
                      <a16:creationId xmlns:a16="http://schemas.microsoft.com/office/drawing/2014/main" id="{A93DFB47-572B-42C2-9F6D-25AF2DFDC3C7}"/>
                    </a:ext>
                  </a:extLst>
                </p:cNvPr>
                <p:cNvSpPr/>
                <p:nvPr/>
              </p:nvSpPr>
              <p:spPr>
                <a:xfrm>
                  <a:off x="1481599"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正方形/長方形 237">
                  <a:extLst>
                    <a:ext uri="{FF2B5EF4-FFF2-40B4-BE49-F238E27FC236}">
                      <a16:creationId xmlns:a16="http://schemas.microsoft.com/office/drawing/2014/main" id="{D3E3A16D-98F8-4C30-A2EB-83273DC6E16F}"/>
                    </a:ext>
                  </a:extLst>
                </p:cNvPr>
                <p:cNvSpPr/>
                <p:nvPr/>
              </p:nvSpPr>
              <p:spPr>
                <a:xfrm>
                  <a:off x="165613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正方形/長方形 238">
                  <a:extLst>
                    <a:ext uri="{FF2B5EF4-FFF2-40B4-BE49-F238E27FC236}">
                      <a16:creationId xmlns:a16="http://schemas.microsoft.com/office/drawing/2014/main" id="{44E1948B-B672-4879-A0E6-EA33AAC1370D}"/>
                    </a:ext>
                  </a:extLst>
                </p:cNvPr>
                <p:cNvSpPr/>
                <p:nvPr/>
              </p:nvSpPr>
              <p:spPr>
                <a:xfrm>
                  <a:off x="95798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正方形/長方形 239">
                  <a:extLst>
                    <a:ext uri="{FF2B5EF4-FFF2-40B4-BE49-F238E27FC236}">
                      <a16:creationId xmlns:a16="http://schemas.microsoft.com/office/drawing/2014/main" id="{5ECDC1C2-4BF9-4932-BBBD-BD68A8062B8F}"/>
                    </a:ext>
                  </a:extLst>
                </p:cNvPr>
                <p:cNvSpPr/>
                <p:nvPr/>
              </p:nvSpPr>
              <p:spPr>
                <a:xfrm>
                  <a:off x="113252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正方形/長方形 240">
                  <a:extLst>
                    <a:ext uri="{FF2B5EF4-FFF2-40B4-BE49-F238E27FC236}">
                      <a16:creationId xmlns:a16="http://schemas.microsoft.com/office/drawing/2014/main" id="{82DD2734-B8D2-47DC-865B-F8C9FCFD7CB3}"/>
                    </a:ext>
                  </a:extLst>
                </p:cNvPr>
                <p:cNvSpPr/>
                <p:nvPr/>
              </p:nvSpPr>
              <p:spPr>
                <a:xfrm>
                  <a:off x="1307063"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正方形/長方形 241">
                  <a:extLst>
                    <a:ext uri="{FF2B5EF4-FFF2-40B4-BE49-F238E27FC236}">
                      <a16:creationId xmlns:a16="http://schemas.microsoft.com/office/drawing/2014/main" id="{2E6D2E67-BCB9-465A-B5F9-EDDC69932BEB}"/>
                    </a:ext>
                  </a:extLst>
                </p:cNvPr>
                <p:cNvSpPr/>
                <p:nvPr/>
              </p:nvSpPr>
              <p:spPr>
                <a:xfrm>
                  <a:off x="148159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正方形/長方形 242">
                  <a:extLst>
                    <a:ext uri="{FF2B5EF4-FFF2-40B4-BE49-F238E27FC236}">
                      <a16:creationId xmlns:a16="http://schemas.microsoft.com/office/drawing/2014/main" id="{5C913C3A-FBDB-4AAB-BE8D-3DCC01F377C4}"/>
                    </a:ext>
                  </a:extLst>
                </p:cNvPr>
                <p:cNvSpPr/>
                <p:nvPr/>
              </p:nvSpPr>
              <p:spPr>
                <a:xfrm>
                  <a:off x="165613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正方形/長方形 243">
                  <a:extLst>
                    <a:ext uri="{FF2B5EF4-FFF2-40B4-BE49-F238E27FC236}">
                      <a16:creationId xmlns:a16="http://schemas.microsoft.com/office/drawing/2014/main" id="{153CDE1E-10C8-4089-BE4D-7C2838D907A3}"/>
                    </a:ext>
                  </a:extLst>
                </p:cNvPr>
                <p:cNvSpPr/>
                <p:nvPr/>
              </p:nvSpPr>
              <p:spPr>
                <a:xfrm>
                  <a:off x="95798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正方形/長方形 244">
                  <a:extLst>
                    <a:ext uri="{FF2B5EF4-FFF2-40B4-BE49-F238E27FC236}">
                      <a16:creationId xmlns:a16="http://schemas.microsoft.com/office/drawing/2014/main" id="{FDCAAC0E-FA15-446F-BBC2-0EE915E70B87}"/>
                    </a:ext>
                  </a:extLst>
                </p:cNvPr>
                <p:cNvSpPr/>
                <p:nvPr/>
              </p:nvSpPr>
              <p:spPr>
                <a:xfrm>
                  <a:off x="113252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正方形/長方形 245">
                  <a:extLst>
                    <a:ext uri="{FF2B5EF4-FFF2-40B4-BE49-F238E27FC236}">
                      <a16:creationId xmlns:a16="http://schemas.microsoft.com/office/drawing/2014/main" id="{3396D9BA-83F4-4232-B2F1-F5301668C75A}"/>
                    </a:ext>
                  </a:extLst>
                </p:cNvPr>
                <p:cNvSpPr/>
                <p:nvPr/>
              </p:nvSpPr>
              <p:spPr>
                <a:xfrm>
                  <a:off x="1307063"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正方形/長方形 246">
                  <a:extLst>
                    <a:ext uri="{FF2B5EF4-FFF2-40B4-BE49-F238E27FC236}">
                      <a16:creationId xmlns:a16="http://schemas.microsoft.com/office/drawing/2014/main" id="{66094CDB-5618-4AFA-8F9D-726F515B6CAA}"/>
                    </a:ext>
                  </a:extLst>
                </p:cNvPr>
                <p:cNvSpPr/>
                <p:nvPr/>
              </p:nvSpPr>
              <p:spPr>
                <a:xfrm>
                  <a:off x="14815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正方形/長方形 247">
                  <a:extLst>
                    <a:ext uri="{FF2B5EF4-FFF2-40B4-BE49-F238E27FC236}">
                      <a16:creationId xmlns:a16="http://schemas.microsoft.com/office/drawing/2014/main" id="{169993FE-3B3C-4924-A8F9-71CD5716B3CE}"/>
                    </a:ext>
                  </a:extLst>
                </p:cNvPr>
                <p:cNvSpPr/>
                <p:nvPr/>
              </p:nvSpPr>
              <p:spPr>
                <a:xfrm>
                  <a:off x="16561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正方形/長方形 248">
                  <a:extLst>
                    <a:ext uri="{FF2B5EF4-FFF2-40B4-BE49-F238E27FC236}">
                      <a16:creationId xmlns:a16="http://schemas.microsoft.com/office/drawing/2014/main" id="{DFA76F43-5FC9-4237-A5FC-040052685E19}"/>
                    </a:ext>
                  </a:extLst>
                </p:cNvPr>
                <p:cNvSpPr/>
                <p:nvPr/>
              </p:nvSpPr>
              <p:spPr>
                <a:xfrm>
                  <a:off x="95798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正方形/長方形 249">
                  <a:extLst>
                    <a:ext uri="{FF2B5EF4-FFF2-40B4-BE49-F238E27FC236}">
                      <a16:creationId xmlns:a16="http://schemas.microsoft.com/office/drawing/2014/main" id="{C7293A88-FCFB-46A9-ABB0-71DAE4D873C6}"/>
                    </a:ext>
                  </a:extLst>
                </p:cNvPr>
                <p:cNvSpPr/>
                <p:nvPr/>
              </p:nvSpPr>
              <p:spPr>
                <a:xfrm>
                  <a:off x="113252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1" name="正方形/長方形 250">
                  <a:extLst>
                    <a:ext uri="{FF2B5EF4-FFF2-40B4-BE49-F238E27FC236}">
                      <a16:creationId xmlns:a16="http://schemas.microsoft.com/office/drawing/2014/main" id="{88481083-767B-4820-9155-00CCB1918C94}"/>
                    </a:ext>
                  </a:extLst>
                </p:cNvPr>
                <p:cNvSpPr/>
                <p:nvPr/>
              </p:nvSpPr>
              <p:spPr>
                <a:xfrm>
                  <a:off x="13070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 name="正方形/長方形 251">
                  <a:extLst>
                    <a:ext uri="{FF2B5EF4-FFF2-40B4-BE49-F238E27FC236}">
                      <a16:creationId xmlns:a16="http://schemas.microsoft.com/office/drawing/2014/main" id="{A9A1020F-5CB1-4FE4-8CE4-1BB3BA09DCDB}"/>
                    </a:ext>
                  </a:extLst>
                </p:cNvPr>
                <p:cNvSpPr/>
                <p:nvPr/>
              </p:nvSpPr>
              <p:spPr>
                <a:xfrm>
                  <a:off x="14815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 name="正方形/長方形 252">
                  <a:extLst>
                    <a:ext uri="{FF2B5EF4-FFF2-40B4-BE49-F238E27FC236}">
                      <a16:creationId xmlns:a16="http://schemas.microsoft.com/office/drawing/2014/main" id="{BE8FEF56-A6E6-44B7-AD2F-ECF828339D4D}"/>
                    </a:ext>
                  </a:extLst>
                </p:cNvPr>
                <p:cNvSpPr/>
                <p:nvPr/>
              </p:nvSpPr>
              <p:spPr>
                <a:xfrm>
                  <a:off x="16561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正方形/長方形 253">
                  <a:extLst>
                    <a:ext uri="{FF2B5EF4-FFF2-40B4-BE49-F238E27FC236}">
                      <a16:creationId xmlns:a16="http://schemas.microsoft.com/office/drawing/2014/main" id="{5D3DB20F-9032-44AD-AC88-458CA8ED2523}"/>
                    </a:ext>
                  </a:extLst>
                </p:cNvPr>
                <p:cNvSpPr/>
                <p:nvPr/>
              </p:nvSpPr>
              <p:spPr>
                <a:xfrm>
                  <a:off x="95798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 name="正方形/長方形 254">
                  <a:extLst>
                    <a:ext uri="{FF2B5EF4-FFF2-40B4-BE49-F238E27FC236}">
                      <a16:creationId xmlns:a16="http://schemas.microsoft.com/office/drawing/2014/main" id="{B4F3B1FA-9D9D-425D-BD43-9265DAF7D8D0}"/>
                    </a:ext>
                  </a:extLst>
                </p:cNvPr>
                <p:cNvSpPr/>
                <p:nvPr/>
              </p:nvSpPr>
              <p:spPr>
                <a:xfrm>
                  <a:off x="113252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正方形/長方形 255">
                  <a:extLst>
                    <a:ext uri="{FF2B5EF4-FFF2-40B4-BE49-F238E27FC236}">
                      <a16:creationId xmlns:a16="http://schemas.microsoft.com/office/drawing/2014/main" id="{C686439E-4F03-4164-9946-43D2ED8CFA17}"/>
                    </a:ext>
                  </a:extLst>
                </p:cNvPr>
                <p:cNvSpPr/>
                <p:nvPr/>
              </p:nvSpPr>
              <p:spPr>
                <a:xfrm>
                  <a:off x="13070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正方形/長方形 256">
                  <a:extLst>
                    <a:ext uri="{FF2B5EF4-FFF2-40B4-BE49-F238E27FC236}">
                      <a16:creationId xmlns:a16="http://schemas.microsoft.com/office/drawing/2014/main" id="{24BF75FA-290A-41EC-AD72-10C96FA9C2ED}"/>
                    </a:ext>
                  </a:extLst>
                </p:cNvPr>
                <p:cNvSpPr/>
                <p:nvPr/>
              </p:nvSpPr>
              <p:spPr>
                <a:xfrm>
                  <a:off x="14815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8" name="正方形/長方形 257">
                  <a:extLst>
                    <a:ext uri="{FF2B5EF4-FFF2-40B4-BE49-F238E27FC236}">
                      <a16:creationId xmlns:a16="http://schemas.microsoft.com/office/drawing/2014/main" id="{5378B55B-2130-4B4A-840C-AB4B61E5B5B3}"/>
                    </a:ext>
                  </a:extLst>
                </p:cNvPr>
                <p:cNvSpPr/>
                <p:nvPr/>
              </p:nvSpPr>
              <p:spPr>
                <a:xfrm>
                  <a:off x="16561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正方形/長方形 16">
                <a:extLst>
                  <a:ext uri="{FF2B5EF4-FFF2-40B4-BE49-F238E27FC236}">
                    <a16:creationId xmlns:a16="http://schemas.microsoft.com/office/drawing/2014/main" id="{4E2837B5-D45C-46B9-93B2-1ABFCC3CBD1D}"/>
                  </a:ext>
                </a:extLst>
              </p:cNvPr>
              <p:cNvSpPr/>
              <p:nvPr/>
            </p:nvSpPr>
            <p:spPr>
              <a:xfrm>
                <a:off x="958958" y="2647212"/>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8" name="グループ化 17">
                <a:extLst>
                  <a:ext uri="{FF2B5EF4-FFF2-40B4-BE49-F238E27FC236}">
                    <a16:creationId xmlns:a16="http://schemas.microsoft.com/office/drawing/2014/main" id="{54645C09-6F68-4357-89BC-BB3A358C9A9A}"/>
                  </a:ext>
                </a:extLst>
              </p:cNvPr>
              <p:cNvGrpSpPr/>
              <p:nvPr/>
            </p:nvGrpSpPr>
            <p:grpSpPr>
              <a:xfrm>
                <a:off x="2016998" y="2647699"/>
                <a:ext cx="872684" cy="873171"/>
                <a:chOff x="957989" y="2258095"/>
                <a:chExt cx="872684" cy="873171"/>
              </a:xfrm>
            </p:grpSpPr>
            <p:sp>
              <p:nvSpPr>
                <p:cNvPr id="209" name="正方形/長方形 208">
                  <a:extLst>
                    <a:ext uri="{FF2B5EF4-FFF2-40B4-BE49-F238E27FC236}">
                      <a16:creationId xmlns:a16="http://schemas.microsoft.com/office/drawing/2014/main" id="{25552094-B000-4619-B61A-3B13B13B3E12}"/>
                    </a:ext>
                  </a:extLst>
                </p:cNvPr>
                <p:cNvSpPr/>
                <p:nvPr/>
              </p:nvSpPr>
              <p:spPr>
                <a:xfrm>
                  <a:off x="957989" y="2258095"/>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正方形/長方形 209">
                  <a:extLst>
                    <a:ext uri="{FF2B5EF4-FFF2-40B4-BE49-F238E27FC236}">
                      <a16:creationId xmlns:a16="http://schemas.microsoft.com/office/drawing/2014/main" id="{7872D2DD-E9DA-41D1-BFD3-1CD94494DAF4}"/>
                    </a:ext>
                  </a:extLst>
                </p:cNvPr>
                <p:cNvSpPr/>
                <p:nvPr/>
              </p:nvSpPr>
              <p:spPr>
                <a:xfrm>
                  <a:off x="113252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正方形/長方形 210">
                  <a:extLst>
                    <a:ext uri="{FF2B5EF4-FFF2-40B4-BE49-F238E27FC236}">
                      <a16:creationId xmlns:a16="http://schemas.microsoft.com/office/drawing/2014/main" id="{33C30ADE-3B3C-40F2-AA20-612C74DA0F0F}"/>
                    </a:ext>
                  </a:extLst>
                </p:cNvPr>
                <p:cNvSpPr/>
                <p:nvPr/>
              </p:nvSpPr>
              <p:spPr>
                <a:xfrm>
                  <a:off x="1307063"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正方形/長方形 211">
                  <a:extLst>
                    <a:ext uri="{FF2B5EF4-FFF2-40B4-BE49-F238E27FC236}">
                      <a16:creationId xmlns:a16="http://schemas.microsoft.com/office/drawing/2014/main" id="{193FB5DD-2714-4CE7-955A-21A44489986F}"/>
                    </a:ext>
                  </a:extLst>
                </p:cNvPr>
                <p:cNvSpPr/>
                <p:nvPr/>
              </p:nvSpPr>
              <p:spPr>
                <a:xfrm>
                  <a:off x="1481599"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正方形/長方形 212">
                  <a:extLst>
                    <a:ext uri="{FF2B5EF4-FFF2-40B4-BE49-F238E27FC236}">
                      <a16:creationId xmlns:a16="http://schemas.microsoft.com/office/drawing/2014/main" id="{AD98507B-F0AD-4899-B4B1-8B487D651616}"/>
                    </a:ext>
                  </a:extLst>
                </p:cNvPr>
                <p:cNvSpPr/>
                <p:nvPr/>
              </p:nvSpPr>
              <p:spPr>
                <a:xfrm>
                  <a:off x="165613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正方形/長方形 213">
                  <a:extLst>
                    <a:ext uri="{FF2B5EF4-FFF2-40B4-BE49-F238E27FC236}">
                      <a16:creationId xmlns:a16="http://schemas.microsoft.com/office/drawing/2014/main" id="{5ACA001D-3DC9-4AE5-88CA-6999830717EA}"/>
                    </a:ext>
                  </a:extLst>
                </p:cNvPr>
                <p:cNvSpPr/>
                <p:nvPr/>
              </p:nvSpPr>
              <p:spPr>
                <a:xfrm>
                  <a:off x="95798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正方形/長方形 214">
                  <a:extLst>
                    <a:ext uri="{FF2B5EF4-FFF2-40B4-BE49-F238E27FC236}">
                      <a16:creationId xmlns:a16="http://schemas.microsoft.com/office/drawing/2014/main" id="{9A148F6F-4453-4973-89E5-F43ABD97C0ED}"/>
                    </a:ext>
                  </a:extLst>
                </p:cNvPr>
                <p:cNvSpPr/>
                <p:nvPr/>
              </p:nvSpPr>
              <p:spPr>
                <a:xfrm>
                  <a:off x="113252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正方形/長方形 215">
                  <a:extLst>
                    <a:ext uri="{FF2B5EF4-FFF2-40B4-BE49-F238E27FC236}">
                      <a16:creationId xmlns:a16="http://schemas.microsoft.com/office/drawing/2014/main" id="{81DC32EE-E3AF-4163-A329-FEF5A751C8AF}"/>
                    </a:ext>
                  </a:extLst>
                </p:cNvPr>
                <p:cNvSpPr/>
                <p:nvPr/>
              </p:nvSpPr>
              <p:spPr>
                <a:xfrm>
                  <a:off x="1307063"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7" name="正方形/長方形 216">
                  <a:extLst>
                    <a:ext uri="{FF2B5EF4-FFF2-40B4-BE49-F238E27FC236}">
                      <a16:creationId xmlns:a16="http://schemas.microsoft.com/office/drawing/2014/main" id="{AE43AA66-9AE6-45F3-9061-34AAC64C09A5}"/>
                    </a:ext>
                  </a:extLst>
                </p:cNvPr>
                <p:cNvSpPr/>
                <p:nvPr/>
              </p:nvSpPr>
              <p:spPr>
                <a:xfrm>
                  <a:off x="148159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正方形/長方形 217">
                  <a:extLst>
                    <a:ext uri="{FF2B5EF4-FFF2-40B4-BE49-F238E27FC236}">
                      <a16:creationId xmlns:a16="http://schemas.microsoft.com/office/drawing/2014/main" id="{66A3B2A0-D4B1-4FDC-A098-86090C7F4883}"/>
                    </a:ext>
                  </a:extLst>
                </p:cNvPr>
                <p:cNvSpPr/>
                <p:nvPr/>
              </p:nvSpPr>
              <p:spPr>
                <a:xfrm>
                  <a:off x="165613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a:extLst>
                    <a:ext uri="{FF2B5EF4-FFF2-40B4-BE49-F238E27FC236}">
                      <a16:creationId xmlns:a16="http://schemas.microsoft.com/office/drawing/2014/main" id="{9B21452B-D835-45C1-BD3C-D743F21438EA}"/>
                    </a:ext>
                  </a:extLst>
                </p:cNvPr>
                <p:cNvSpPr/>
                <p:nvPr/>
              </p:nvSpPr>
              <p:spPr>
                <a:xfrm>
                  <a:off x="95798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a:extLst>
                    <a:ext uri="{FF2B5EF4-FFF2-40B4-BE49-F238E27FC236}">
                      <a16:creationId xmlns:a16="http://schemas.microsoft.com/office/drawing/2014/main" id="{FAF9B209-8E03-4839-9458-792AE6FA2FDB}"/>
                    </a:ext>
                  </a:extLst>
                </p:cNvPr>
                <p:cNvSpPr/>
                <p:nvPr/>
              </p:nvSpPr>
              <p:spPr>
                <a:xfrm>
                  <a:off x="113252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正方形/長方形 220">
                  <a:extLst>
                    <a:ext uri="{FF2B5EF4-FFF2-40B4-BE49-F238E27FC236}">
                      <a16:creationId xmlns:a16="http://schemas.microsoft.com/office/drawing/2014/main" id="{5E3DA96F-2690-447D-A4BE-7E6F099ADED4}"/>
                    </a:ext>
                  </a:extLst>
                </p:cNvPr>
                <p:cNvSpPr/>
                <p:nvPr/>
              </p:nvSpPr>
              <p:spPr>
                <a:xfrm>
                  <a:off x="1307063"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正方形/長方形 221">
                  <a:extLst>
                    <a:ext uri="{FF2B5EF4-FFF2-40B4-BE49-F238E27FC236}">
                      <a16:creationId xmlns:a16="http://schemas.microsoft.com/office/drawing/2014/main" id="{58A72230-2333-4065-BB66-2EF0D06A9A45}"/>
                    </a:ext>
                  </a:extLst>
                </p:cNvPr>
                <p:cNvSpPr/>
                <p:nvPr/>
              </p:nvSpPr>
              <p:spPr>
                <a:xfrm>
                  <a:off x="14815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正方形/長方形 222">
                  <a:extLst>
                    <a:ext uri="{FF2B5EF4-FFF2-40B4-BE49-F238E27FC236}">
                      <a16:creationId xmlns:a16="http://schemas.microsoft.com/office/drawing/2014/main" id="{41AE8427-F619-4683-91B1-3C5A2D56A6B8}"/>
                    </a:ext>
                  </a:extLst>
                </p:cNvPr>
                <p:cNvSpPr/>
                <p:nvPr/>
              </p:nvSpPr>
              <p:spPr>
                <a:xfrm>
                  <a:off x="16561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正方形/長方形 223">
                  <a:extLst>
                    <a:ext uri="{FF2B5EF4-FFF2-40B4-BE49-F238E27FC236}">
                      <a16:creationId xmlns:a16="http://schemas.microsoft.com/office/drawing/2014/main" id="{E128EDDF-A598-4221-89D7-158655F80E58}"/>
                    </a:ext>
                  </a:extLst>
                </p:cNvPr>
                <p:cNvSpPr/>
                <p:nvPr/>
              </p:nvSpPr>
              <p:spPr>
                <a:xfrm>
                  <a:off x="95798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正方形/長方形 224">
                  <a:extLst>
                    <a:ext uri="{FF2B5EF4-FFF2-40B4-BE49-F238E27FC236}">
                      <a16:creationId xmlns:a16="http://schemas.microsoft.com/office/drawing/2014/main" id="{B24018D3-9428-435B-B92A-4CB6F2495295}"/>
                    </a:ext>
                  </a:extLst>
                </p:cNvPr>
                <p:cNvSpPr/>
                <p:nvPr/>
              </p:nvSpPr>
              <p:spPr>
                <a:xfrm>
                  <a:off x="113252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正方形/長方形 225">
                  <a:extLst>
                    <a:ext uri="{FF2B5EF4-FFF2-40B4-BE49-F238E27FC236}">
                      <a16:creationId xmlns:a16="http://schemas.microsoft.com/office/drawing/2014/main" id="{4500E942-910F-40BC-AE34-2999733EC912}"/>
                    </a:ext>
                  </a:extLst>
                </p:cNvPr>
                <p:cNvSpPr/>
                <p:nvPr/>
              </p:nvSpPr>
              <p:spPr>
                <a:xfrm>
                  <a:off x="13070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正方形/長方形 226">
                  <a:extLst>
                    <a:ext uri="{FF2B5EF4-FFF2-40B4-BE49-F238E27FC236}">
                      <a16:creationId xmlns:a16="http://schemas.microsoft.com/office/drawing/2014/main" id="{C4A87940-3ED1-4FF0-84A7-4CE2B292E08C}"/>
                    </a:ext>
                  </a:extLst>
                </p:cNvPr>
                <p:cNvSpPr/>
                <p:nvPr/>
              </p:nvSpPr>
              <p:spPr>
                <a:xfrm>
                  <a:off x="14815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a:extLst>
                    <a:ext uri="{FF2B5EF4-FFF2-40B4-BE49-F238E27FC236}">
                      <a16:creationId xmlns:a16="http://schemas.microsoft.com/office/drawing/2014/main" id="{1B519BFC-00D7-46FE-852B-95D74F0C0AEC}"/>
                    </a:ext>
                  </a:extLst>
                </p:cNvPr>
                <p:cNvSpPr/>
                <p:nvPr/>
              </p:nvSpPr>
              <p:spPr>
                <a:xfrm>
                  <a:off x="16561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a:extLst>
                    <a:ext uri="{FF2B5EF4-FFF2-40B4-BE49-F238E27FC236}">
                      <a16:creationId xmlns:a16="http://schemas.microsoft.com/office/drawing/2014/main" id="{5057FC44-9FCC-41D0-A3B4-9CBBA8DA618F}"/>
                    </a:ext>
                  </a:extLst>
                </p:cNvPr>
                <p:cNvSpPr/>
                <p:nvPr/>
              </p:nvSpPr>
              <p:spPr>
                <a:xfrm>
                  <a:off x="95798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正方形/長方形 229">
                  <a:extLst>
                    <a:ext uri="{FF2B5EF4-FFF2-40B4-BE49-F238E27FC236}">
                      <a16:creationId xmlns:a16="http://schemas.microsoft.com/office/drawing/2014/main" id="{08942A54-AFA5-42CE-8967-82BA74CF2853}"/>
                    </a:ext>
                  </a:extLst>
                </p:cNvPr>
                <p:cNvSpPr/>
                <p:nvPr/>
              </p:nvSpPr>
              <p:spPr>
                <a:xfrm>
                  <a:off x="113252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正方形/長方形 230">
                  <a:extLst>
                    <a:ext uri="{FF2B5EF4-FFF2-40B4-BE49-F238E27FC236}">
                      <a16:creationId xmlns:a16="http://schemas.microsoft.com/office/drawing/2014/main" id="{C7A51296-A334-4E8B-8D10-1E69C87656FD}"/>
                    </a:ext>
                  </a:extLst>
                </p:cNvPr>
                <p:cNvSpPr/>
                <p:nvPr/>
              </p:nvSpPr>
              <p:spPr>
                <a:xfrm>
                  <a:off x="13070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正方形/長方形 231">
                  <a:extLst>
                    <a:ext uri="{FF2B5EF4-FFF2-40B4-BE49-F238E27FC236}">
                      <a16:creationId xmlns:a16="http://schemas.microsoft.com/office/drawing/2014/main" id="{13FFB36F-0710-485A-8F2B-3C358F85023A}"/>
                    </a:ext>
                  </a:extLst>
                </p:cNvPr>
                <p:cNvSpPr/>
                <p:nvPr/>
              </p:nvSpPr>
              <p:spPr>
                <a:xfrm>
                  <a:off x="14815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正方形/長方形 232">
                  <a:extLst>
                    <a:ext uri="{FF2B5EF4-FFF2-40B4-BE49-F238E27FC236}">
                      <a16:creationId xmlns:a16="http://schemas.microsoft.com/office/drawing/2014/main" id="{26505FB5-4820-43EB-8FE3-557F560178DA}"/>
                    </a:ext>
                  </a:extLst>
                </p:cNvPr>
                <p:cNvSpPr/>
                <p:nvPr/>
              </p:nvSpPr>
              <p:spPr>
                <a:xfrm>
                  <a:off x="16561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正方形/長方形 18">
                <a:extLst>
                  <a:ext uri="{FF2B5EF4-FFF2-40B4-BE49-F238E27FC236}">
                    <a16:creationId xmlns:a16="http://schemas.microsoft.com/office/drawing/2014/main" id="{349E017E-1CF6-474D-A0A3-2F92234C246A}"/>
                  </a:ext>
                </a:extLst>
              </p:cNvPr>
              <p:cNvSpPr/>
              <p:nvPr/>
            </p:nvSpPr>
            <p:spPr>
              <a:xfrm>
                <a:off x="2192019" y="2647212"/>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0" name="グループ化 19">
                <a:extLst>
                  <a:ext uri="{FF2B5EF4-FFF2-40B4-BE49-F238E27FC236}">
                    <a16:creationId xmlns:a16="http://schemas.microsoft.com/office/drawing/2014/main" id="{D9FF9907-47A5-43A5-9690-85E84A31882D}"/>
                  </a:ext>
                </a:extLst>
              </p:cNvPr>
              <p:cNvGrpSpPr/>
              <p:nvPr/>
            </p:nvGrpSpPr>
            <p:grpSpPr>
              <a:xfrm>
                <a:off x="3067731" y="2647699"/>
                <a:ext cx="872684" cy="873171"/>
                <a:chOff x="957989" y="2258095"/>
                <a:chExt cx="872684" cy="873171"/>
              </a:xfrm>
            </p:grpSpPr>
            <p:sp>
              <p:nvSpPr>
                <p:cNvPr id="184" name="正方形/長方形 183">
                  <a:extLst>
                    <a:ext uri="{FF2B5EF4-FFF2-40B4-BE49-F238E27FC236}">
                      <a16:creationId xmlns:a16="http://schemas.microsoft.com/office/drawing/2014/main" id="{792878BF-C949-460C-9550-7A2A78DE5E3D}"/>
                    </a:ext>
                  </a:extLst>
                </p:cNvPr>
                <p:cNvSpPr/>
                <p:nvPr/>
              </p:nvSpPr>
              <p:spPr>
                <a:xfrm>
                  <a:off x="957989" y="2258095"/>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正方形/長方形 184">
                  <a:extLst>
                    <a:ext uri="{FF2B5EF4-FFF2-40B4-BE49-F238E27FC236}">
                      <a16:creationId xmlns:a16="http://schemas.microsoft.com/office/drawing/2014/main" id="{FC225815-F968-4057-B88F-B7EE7FE5C06E}"/>
                    </a:ext>
                  </a:extLst>
                </p:cNvPr>
                <p:cNvSpPr/>
                <p:nvPr/>
              </p:nvSpPr>
              <p:spPr>
                <a:xfrm>
                  <a:off x="113252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正方形/長方形 185">
                  <a:extLst>
                    <a:ext uri="{FF2B5EF4-FFF2-40B4-BE49-F238E27FC236}">
                      <a16:creationId xmlns:a16="http://schemas.microsoft.com/office/drawing/2014/main" id="{BC92CB87-ED33-4B7E-A783-D8C071ABFC21}"/>
                    </a:ext>
                  </a:extLst>
                </p:cNvPr>
                <p:cNvSpPr/>
                <p:nvPr/>
              </p:nvSpPr>
              <p:spPr>
                <a:xfrm>
                  <a:off x="1307063"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正方形/長方形 186">
                  <a:extLst>
                    <a:ext uri="{FF2B5EF4-FFF2-40B4-BE49-F238E27FC236}">
                      <a16:creationId xmlns:a16="http://schemas.microsoft.com/office/drawing/2014/main" id="{B66983BB-19AA-4D08-A143-C2CF95116EA9}"/>
                    </a:ext>
                  </a:extLst>
                </p:cNvPr>
                <p:cNvSpPr/>
                <p:nvPr/>
              </p:nvSpPr>
              <p:spPr>
                <a:xfrm>
                  <a:off x="1481599"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正方形/長方形 187">
                  <a:extLst>
                    <a:ext uri="{FF2B5EF4-FFF2-40B4-BE49-F238E27FC236}">
                      <a16:creationId xmlns:a16="http://schemas.microsoft.com/office/drawing/2014/main" id="{1DBE3433-47A2-4816-BF79-6B701C83EA71}"/>
                    </a:ext>
                  </a:extLst>
                </p:cNvPr>
                <p:cNvSpPr/>
                <p:nvPr/>
              </p:nvSpPr>
              <p:spPr>
                <a:xfrm>
                  <a:off x="165613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正方形/長方形 188">
                  <a:extLst>
                    <a:ext uri="{FF2B5EF4-FFF2-40B4-BE49-F238E27FC236}">
                      <a16:creationId xmlns:a16="http://schemas.microsoft.com/office/drawing/2014/main" id="{9ADD530E-354F-4733-A36F-FD32FE13D558}"/>
                    </a:ext>
                  </a:extLst>
                </p:cNvPr>
                <p:cNvSpPr/>
                <p:nvPr/>
              </p:nvSpPr>
              <p:spPr>
                <a:xfrm>
                  <a:off x="95798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正方形/長方形 189">
                  <a:extLst>
                    <a:ext uri="{FF2B5EF4-FFF2-40B4-BE49-F238E27FC236}">
                      <a16:creationId xmlns:a16="http://schemas.microsoft.com/office/drawing/2014/main" id="{5BADDF1C-2422-485F-B4CD-D82486A572C6}"/>
                    </a:ext>
                  </a:extLst>
                </p:cNvPr>
                <p:cNvSpPr/>
                <p:nvPr/>
              </p:nvSpPr>
              <p:spPr>
                <a:xfrm>
                  <a:off x="113252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6DB2C5BB-328C-4B9C-86E9-975866CABA1B}"/>
                    </a:ext>
                  </a:extLst>
                </p:cNvPr>
                <p:cNvSpPr/>
                <p:nvPr/>
              </p:nvSpPr>
              <p:spPr>
                <a:xfrm>
                  <a:off x="1307063"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正方形/長方形 191">
                  <a:extLst>
                    <a:ext uri="{FF2B5EF4-FFF2-40B4-BE49-F238E27FC236}">
                      <a16:creationId xmlns:a16="http://schemas.microsoft.com/office/drawing/2014/main" id="{9CAE82DB-348A-42B7-9FD3-582583EFB86C}"/>
                    </a:ext>
                  </a:extLst>
                </p:cNvPr>
                <p:cNvSpPr/>
                <p:nvPr/>
              </p:nvSpPr>
              <p:spPr>
                <a:xfrm>
                  <a:off x="148159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正方形/長方形 192">
                  <a:extLst>
                    <a:ext uri="{FF2B5EF4-FFF2-40B4-BE49-F238E27FC236}">
                      <a16:creationId xmlns:a16="http://schemas.microsoft.com/office/drawing/2014/main" id="{7CC2D778-D7D2-4946-B6C1-CAD979F34E3A}"/>
                    </a:ext>
                  </a:extLst>
                </p:cNvPr>
                <p:cNvSpPr/>
                <p:nvPr/>
              </p:nvSpPr>
              <p:spPr>
                <a:xfrm>
                  <a:off x="165613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正方形/長方形 193">
                  <a:extLst>
                    <a:ext uri="{FF2B5EF4-FFF2-40B4-BE49-F238E27FC236}">
                      <a16:creationId xmlns:a16="http://schemas.microsoft.com/office/drawing/2014/main" id="{99CE2BA0-7126-4926-A73C-0F831B2ABA03}"/>
                    </a:ext>
                  </a:extLst>
                </p:cNvPr>
                <p:cNvSpPr/>
                <p:nvPr/>
              </p:nvSpPr>
              <p:spPr>
                <a:xfrm>
                  <a:off x="95798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正方形/長方形 194">
                  <a:extLst>
                    <a:ext uri="{FF2B5EF4-FFF2-40B4-BE49-F238E27FC236}">
                      <a16:creationId xmlns:a16="http://schemas.microsoft.com/office/drawing/2014/main" id="{90B16052-E4F1-4AD3-A597-56D5A6A44B5F}"/>
                    </a:ext>
                  </a:extLst>
                </p:cNvPr>
                <p:cNvSpPr/>
                <p:nvPr/>
              </p:nvSpPr>
              <p:spPr>
                <a:xfrm>
                  <a:off x="113252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正方形/長方形 195">
                  <a:extLst>
                    <a:ext uri="{FF2B5EF4-FFF2-40B4-BE49-F238E27FC236}">
                      <a16:creationId xmlns:a16="http://schemas.microsoft.com/office/drawing/2014/main" id="{197A5881-4824-4DAE-A45F-67830BC2BD15}"/>
                    </a:ext>
                  </a:extLst>
                </p:cNvPr>
                <p:cNvSpPr/>
                <p:nvPr/>
              </p:nvSpPr>
              <p:spPr>
                <a:xfrm>
                  <a:off x="1307063"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正方形/長方形 196">
                  <a:extLst>
                    <a:ext uri="{FF2B5EF4-FFF2-40B4-BE49-F238E27FC236}">
                      <a16:creationId xmlns:a16="http://schemas.microsoft.com/office/drawing/2014/main" id="{76CC8A82-A9E0-4C50-A470-4D72B85F1EAA}"/>
                    </a:ext>
                  </a:extLst>
                </p:cNvPr>
                <p:cNvSpPr/>
                <p:nvPr/>
              </p:nvSpPr>
              <p:spPr>
                <a:xfrm>
                  <a:off x="14815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正方形/長方形 197">
                  <a:extLst>
                    <a:ext uri="{FF2B5EF4-FFF2-40B4-BE49-F238E27FC236}">
                      <a16:creationId xmlns:a16="http://schemas.microsoft.com/office/drawing/2014/main" id="{25CE6F19-04AC-4264-A124-1840208CD1E5}"/>
                    </a:ext>
                  </a:extLst>
                </p:cNvPr>
                <p:cNvSpPr/>
                <p:nvPr/>
              </p:nvSpPr>
              <p:spPr>
                <a:xfrm>
                  <a:off x="16561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正方形/長方形 198">
                  <a:extLst>
                    <a:ext uri="{FF2B5EF4-FFF2-40B4-BE49-F238E27FC236}">
                      <a16:creationId xmlns:a16="http://schemas.microsoft.com/office/drawing/2014/main" id="{0507DA01-E7A5-4F80-AD7F-06E2322EB19A}"/>
                    </a:ext>
                  </a:extLst>
                </p:cNvPr>
                <p:cNvSpPr/>
                <p:nvPr/>
              </p:nvSpPr>
              <p:spPr>
                <a:xfrm>
                  <a:off x="95798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正方形/長方形 199">
                  <a:extLst>
                    <a:ext uri="{FF2B5EF4-FFF2-40B4-BE49-F238E27FC236}">
                      <a16:creationId xmlns:a16="http://schemas.microsoft.com/office/drawing/2014/main" id="{9B18F89C-49E7-4E93-B43F-6758A34EF186}"/>
                    </a:ext>
                  </a:extLst>
                </p:cNvPr>
                <p:cNvSpPr/>
                <p:nvPr/>
              </p:nvSpPr>
              <p:spPr>
                <a:xfrm>
                  <a:off x="113252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正方形/長方形 200">
                  <a:extLst>
                    <a:ext uri="{FF2B5EF4-FFF2-40B4-BE49-F238E27FC236}">
                      <a16:creationId xmlns:a16="http://schemas.microsoft.com/office/drawing/2014/main" id="{9D972AFB-27AF-49D3-AF44-4057342E0E0B}"/>
                    </a:ext>
                  </a:extLst>
                </p:cNvPr>
                <p:cNvSpPr/>
                <p:nvPr/>
              </p:nvSpPr>
              <p:spPr>
                <a:xfrm>
                  <a:off x="13070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正方形/長方形 201">
                  <a:extLst>
                    <a:ext uri="{FF2B5EF4-FFF2-40B4-BE49-F238E27FC236}">
                      <a16:creationId xmlns:a16="http://schemas.microsoft.com/office/drawing/2014/main" id="{FF819C25-8577-484D-88D6-F7BC51D5BEFF}"/>
                    </a:ext>
                  </a:extLst>
                </p:cNvPr>
                <p:cNvSpPr/>
                <p:nvPr/>
              </p:nvSpPr>
              <p:spPr>
                <a:xfrm>
                  <a:off x="14815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正方形/長方形 202">
                  <a:extLst>
                    <a:ext uri="{FF2B5EF4-FFF2-40B4-BE49-F238E27FC236}">
                      <a16:creationId xmlns:a16="http://schemas.microsoft.com/office/drawing/2014/main" id="{A2DD2467-8049-470D-888A-F9BD03898F19}"/>
                    </a:ext>
                  </a:extLst>
                </p:cNvPr>
                <p:cNvSpPr/>
                <p:nvPr/>
              </p:nvSpPr>
              <p:spPr>
                <a:xfrm>
                  <a:off x="16561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正方形/長方形 203">
                  <a:extLst>
                    <a:ext uri="{FF2B5EF4-FFF2-40B4-BE49-F238E27FC236}">
                      <a16:creationId xmlns:a16="http://schemas.microsoft.com/office/drawing/2014/main" id="{C7B80848-9CBE-4B15-A538-8192BF86C263}"/>
                    </a:ext>
                  </a:extLst>
                </p:cNvPr>
                <p:cNvSpPr/>
                <p:nvPr/>
              </p:nvSpPr>
              <p:spPr>
                <a:xfrm>
                  <a:off x="95798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正方形/長方形 204">
                  <a:extLst>
                    <a:ext uri="{FF2B5EF4-FFF2-40B4-BE49-F238E27FC236}">
                      <a16:creationId xmlns:a16="http://schemas.microsoft.com/office/drawing/2014/main" id="{AC15CC91-F3AF-49C0-B276-0F739CDE5EC0}"/>
                    </a:ext>
                  </a:extLst>
                </p:cNvPr>
                <p:cNvSpPr/>
                <p:nvPr/>
              </p:nvSpPr>
              <p:spPr>
                <a:xfrm>
                  <a:off x="113252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正方形/長方形 205">
                  <a:extLst>
                    <a:ext uri="{FF2B5EF4-FFF2-40B4-BE49-F238E27FC236}">
                      <a16:creationId xmlns:a16="http://schemas.microsoft.com/office/drawing/2014/main" id="{FD51CAF3-D08E-4655-BB26-DFD4EEE0F422}"/>
                    </a:ext>
                  </a:extLst>
                </p:cNvPr>
                <p:cNvSpPr/>
                <p:nvPr/>
              </p:nvSpPr>
              <p:spPr>
                <a:xfrm>
                  <a:off x="13070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正方形/長方形 206">
                  <a:extLst>
                    <a:ext uri="{FF2B5EF4-FFF2-40B4-BE49-F238E27FC236}">
                      <a16:creationId xmlns:a16="http://schemas.microsoft.com/office/drawing/2014/main" id="{86C5CA6E-4660-4926-858C-06A3F32B81DA}"/>
                    </a:ext>
                  </a:extLst>
                </p:cNvPr>
                <p:cNvSpPr/>
                <p:nvPr/>
              </p:nvSpPr>
              <p:spPr>
                <a:xfrm>
                  <a:off x="14815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正方形/長方形 207">
                  <a:extLst>
                    <a:ext uri="{FF2B5EF4-FFF2-40B4-BE49-F238E27FC236}">
                      <a16:creationId xmlns:a16="http://schemas.microsoft.com/office/drawing/2014/main" id="{A630A8D2-5344-4EF6-B03C-981DA1D44B00}"/>
                    </a:ext>
                  </a:extLst>
                </p:cNvPr>
                <p:cNvSpPr/>
                <p:nvPr/>
              </p:nvSpPr>
              <p:spPr>
                <a:xfrm>
                  <a:off x="16561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正方形/長方形 20">
                <a:extLst>
                  <a:ext uri="{FF2B5EF4-FFF2-40B4-BE49-F238E27FC236}">
                    <a16:creationId xmlns:a16="http://schemas.microsoft.com/office/drawing/2014/main" id="{FD85672A-B365-4094-A522-1C102B8FB50E}"/>
                  </a:ext>
                </a:extLst>
              </p:cNvPr>
              <p:cNvSpPr/>
              <p:nvPr/>
            </p:nvSpPr>
            <p:spPr>
              <a:xfrm>
                <a:off x="3418072" y="2647212"/>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2" name="グループ化 21">
                <a:extLst>
                  <a:ext uri="{FF2B5EF4-FFF2-40B4-BE49-F238E27FC236}">
                    <a16:creationId xmlns:a16="http://schemas.microsoft.com/office/drawing/2014/main" id="{5443825C-59C2-4F0B-AC3C-83680BF22944}"/>
                  </a:ext>
                </a:extLst>
              </p:cNvPr>
              <p:cNvGrpSpPr/>
              <p:nvPr/>
            </p:nvGrpSpPr>
            <p:grpSpPr>
              <a:xfrm>
                <a:off x="957989" y="3654204"/>
                <a:ext cx="872684" cy="873171"/>
                <a:chOff x="957989" y="2258095"/>
                <a:chExt cx="872684" cy="873171"/>
              </a:xfrm>
            </p:grpSpPr>
            <p:sp>
              <p:nvSpPr>
                <p:cNvPr id="159" name="正方形/長方形 158">
                  <a:extLst>
                    <a:ext uri="{FF2B5EF4-FFF2-40B4-BE49-F238E27FC236}">
                      <a16:creationId xmlns:a16="http://schemas.microsoft.com/office/drawing/2014/main" id="{8648D3D6-1280-4A08-B559-28BFC12FA17B}"/>
                    </a:ext>
                  </a:extLst>
                </p:cNvPr>
                <p:cNvSpPr/>
                <p:nvPr/>
              </p:nvSpPr>
              <p:spPr>
                <a:xfrm>
                  <a:off x="957989" y="2258095"/>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正方形/長方形 159">
                  <a:extLst>
                    <a:ext uri="{FF2B5EF4-FFF2-40B4-BE49-F238E27FC236}">
                      <a16:creationId xmlns:a16="http://schemas.microsoft.com/office/drawing/2014/main" id="{409D71B6-219A-41A8-B68E-AF0A17D0D431}"/>
                    </a:ext>
                  </a:extLst>
                </p:cNvPr>
                <p:cNvSpPr/>
                <p:nvPr/>
              </p:nvSpPr>
              <p:spPr>
                <a:xfrm>
                  <a:off x="113252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正方形/長方形 160">
                  <a:extLst>
                    <a:ext uri="{FF2B5EF4-FFF2-40B4-BE49-F238E27FC236}">
                      <a16:creationId xmlns:a16="http://schemas.microsoft.com/office/drawing/2014/main" id="{989D42F7-D847-4522-A04A-B854C042939A}"/>
                    </a:ext>
                  </a:extLst>
                </p:cNvPr>
                <p:cNvSpPr/>
                <p:nvPr/>
              </p:nvSpPr>
              <p:spPr>
                <a:xfrm>
                  <a:off x="1307063"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正方形/長方形 161">
                  <a:extLst>
                    <a:ext uri="{FF2B5EF4-FFF2-40B4-BE49-F238E27FC236}">
                      <a16:creationId xmlns:a16="http://schemas.microsoft.com/office/drawing/2014/main" id="{7DA4DB06-73E4-4512-BFD6-6C584F086C94}"/>
                    </a:ext>
                  </a:extLst>
                </p:cNvPr>
                <p:cNvSpPr/>
                <p:nvPr/>
              </p:nvSpPr>
              <p:spPr>
                <a:xfrm>
                  <a:off x="1481599"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正方形/長方形 162">
                  <a:extLst>
                    <a:ext uri="{FF2B5EF4-FFF2-40B4-BE49-F238E27FC236}">
                      <a16:creationId xmlns:a16="http://schemas.microsoft.com/office/drawing/2014/main" id="{5877A0BA-33C5-49E9-ACAF-88DB441E960C}"/>
                    </a:ext>
                  </a:extLst>
                </p:cNvPr>
                <p:cNvSpPr/>
                <p:nvPr/>
              </p:nvSpPr>
              <p:spPr>
                <a:xfrm>
                  <a:off x="165613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正方形/長方形 163">
                  <a:extLst>
                    <a:ext uri="{FF2B5EF4-FFF2-40B4-BE49-F238E27FC236}">
                      <a16:creationId xmlns:a16="http://schemas.microsoft.com/office/drawing/2014/main" id="{63BB30BA-839E-4D16-BABC-C6A5897B1444}"/>
                    </a:ext>
                  </a:extLst>
                </p:cNvPr>
                <p:cNvSpPr/>
                <p:nvPr/>
              </p:nvSpPr>
              <p:spPr>
                <a:xfrm>
                  <a:off x="95798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正方形/長方形 164">
                  <a:extLst>
                    <a:ext uri="{FF2B5EF4-FFF2-40B4-BE49-F238E27FC236}">
                      <a16:creationId xmlns:a16="http://schemas.microsoft.com/office/drawing/2014/main" id="{B8DB3BBD-F2C9-4647-8216-0177D0F76D5A}"/>
                    </a:ext>
                  </a:extLst>
                </p:cNvPr>
                <p:cNvSpPr/>
                <p:nvPr/>
              </p:nvSpPr>
              <p:spPr>
                <a:xfrm>
                  <a:off x="113252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正方形/長方形 165">
                  <a:extLst>
                    <a:ext uri="{FF2B5EF4-FFF2-40B4-BE49-F238E27FC236}">
                      <a16:creationId xmlns:a16="http://schemas.microsoft.com/office/drawing/2014/main" id="{846EE4F0-1C8C-4A78-85DE-5DFB678068DD}"/>
                    </a:ext>
                  </a:extLst>
                </p:cNvPr>
                <p:cNvSpPr/>
                <p:nvPr/>
              </p:nvSpPr>
              <p:spPr>
                <a:xfrm>
                  <a:off x="1307063"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正方形/長方形 166">
                  <a:extLst>
                    <a:ext uri="{FF2B5EF4-FFF2-40B4-BE49-F238E27FC236}">
                      <a16:creationId xmlns:a16="http://schemas.microsoft.com/office/drawing/2014/main" id="{BD99C351-2625-4DC1-BFA4-A62B720C242B}"/>
                    </a:ext>
                  </a:extLst>
                </p:cNvPr>
                <p:cNvSpPr/>
                <p:nvPr/>
              </p:nvSpPr>
              <p:spPr>
                <a:xfrm>
                  <a:off x="148159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a:extLst>
                    <a:ext uri="{FF2B5EF4-FFF2-40B4-BE49-F238E27FC236}">
                      <a16:creationId xmlns:a16="http://schemas.microsoft.com/office/drawing/2014/main" id="{CFD8F6DA-4A0C-4BF6-8BDC-BACC0A925819}"/>
                    </a:ext>
                  </a:extLst>
                </p:cNvPr>
                <p:cNvSpPr/>
                <p:nvPr/>
              </p:nvSpPr>
              <p:spPr>
                <a:xfrm>
                  <a:off x="165613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正方形/長方形 168">
                  <a:extLst>
                    <a:ext uri="{FF2B5EF4-FFF2-40B4-BE49-F238E27FC236}">
                      <a16:creationId xmlns:a16="http://schemas.microsoft.com/office/drawing/2014/main" id="{FFEAF63C-CDA6-4A43-8FC1-F3A73569FAAF}"/>
                    </a:ext>
                  </a:extLst>
                </p:cNvPr>
                <p:cNvSpPr/>
                <p:nvPr/>
              </p:nvSpPr>
              <p:spPr>
                <a:xfrm>
                  <a:off x="95798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CD4AD8C2-8807-4388-835E-8249ECF62086}"/>
                    </a:ext>
                  </a:extLst>
                </p:cNvPr>
                <p:cNvSpPr/>
                <p:nvPr/>
              </p:nvSpPr>
              <p:spPr>
                <a:xfrm>
                  <a:off x="113252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2A4B1635-06A6-4E65-BDB2-28D90882FE6A}"/>
                    </a:ext>
                  </a:extLst>
                </p:cNvPr>
                <p:cNvSpPr/>
                <p:nvPr/>
              </p:nvSpPr>
              <p:spPr>
                <a:xfrm>
                  <a:off x="1307063"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正方形/長方形 171">
                  <a:extLst>
                    <a:ext uri="{FF2B5EF4-FFF2-40B4-BE49-F238E27FC236}">
                      <a16:creationId xmlns:a16="http://schemas.microsoft.com/office/drawing/2014/main" id="{0D368EFC-EACD-456B-A258-70C1C527ACA4}"/>
                    </a:ext>
                  </a:extLst>
                </p:cNvPr>
                <p:cNvSpPr/>
                <p:nvPr/>
              </p:nvSpPr>
              <p:spPr>
                <a:xfrm>
                  <a:off x="14815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正方形/長方形 172">
                  <a:extLst>
                    <a:ext uri="{FF2B5EF4-FFF2-40B4-BE49-F238E27FC236}">
                      <a16:creationId xmlns:a16="http://schemas.microsoft.com/office/drawing/2014/main" id="{0ED072E8-E6F7-43EB-AFCA-DF54AD6E7CF1}"/>
                    </a:ext>
                  </a:extLst>
                </p:cNvPr>
                <p:cNvSpPr/>
                <p:nvPr/>
              </p:nvSpPr>
              <p:spPr>
                <a:xfrm>
                  <a:off x="16561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正方形/長方形 173">
                  <a:extLst>
                    <a:ext uri="{FF2B5EF4-FFF2-40B4-BE49-F238E27FC236}">
                      <a16:creationId xmlns:a16="http://schemas.microsoft.com/office/drawing/2014/main" id="{41B7D800-D4B0-4C7C-91E2-4BB52D521354}"/>
                    </a:ext>
                  </a:extLst>
                </p:cNvPr>
                <p:cNvSpPr/>
                <p:nvPr/>
              </p:nvSpPr>
              <p:spPr>
                <a:xfrm>
                  <a:off x="95798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正方形/長方形 174">
                  <a:extLst>
                    <a:ext uri="{FF2B5EF4-FFF2-40B4-BE49-F238E27FC236}">
                      <a16:creationId xmlns:a16="http://schemas.microsoft.com/office/drawing/2014/main" id="{A4034108-C1D2-48C5-BC7E-C6852A1C4DA0}"/>
                    </a:ext>
                  </a:extLst>
                </p:cNvPr>
                <p:cNvSpPr/>
                <p:nvPr/>
              </p:nvSpPr>
              <p:spPr>
                <a:xfrm>
                  <a:off x="113252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正方形/長方形 175">
                  <a:extLst>
                    <a:ext uri="{FF2B5EF4-FFF2-40B4-BE49-F238E27FC236}">
                      <a16:creationId xmlns:a16="http://schemas.microsoft.com/office/drawing/2014/main" id="{AFDBDBAE-0002-44D1-8278-50A4E581D4FD}"/>
                    </a:ext>
                  </a:extLst>
                </p:cNvPr>
                <p:cNvSpPr/>
                <p:nvPr/>
              </p:nvSpPr>
              <p:spPr>
                <a:xfrm>
                  <a:off x="13070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a:extLst>
                    <a:ext uri="{FF2B5EF4-FFF2-40B4-BE49-F238E27FC236}">
                      <a16:creationId xmlns:a16="http://schemas.microsoft.com/office/drawing/2014/main" id="{8FD86224-DE10-463D-8E5B-EB970CC0B55F}"/>
                    </a:ext>
                  </a:extLst>
                </p:cNvPr>
                <p:cNvSpPr/>
                <p:nvPr/>
              </p:nvSpPr>
              <p:spPr>
                <a:xfrm>
                  <a:off x="14815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a:extLst>
                    <a:ext uri="{FF2B5EF4-FFF2-40B4-BE49-F238E27FC236}">
                      <a16:creationId xmlns:a16="http://schemas.microsoft.com/office/drawing/2014/main" id="{5ED519AF-065A-4E74-A872-EDF47B181A2A}"/>
                    </a:ext>
                  </a:extLst>
                </p:cNvPr>
                <p:cNvSpPr/>
                <p:nvPr/>
              </p:nvSpPr>
              <p:spPr>
                <a:xfrm>
                  <a:off x="16561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a:extLst>
                    <a:ext uri="{FF2B5EF4-FFF2-40B4-BE49-F238E27FC236}">
                      <a16:creationId xmlns:a16="http://schemas.microsoft.com/office/drawing/2014/main" id="{252E251C-B869-4492-9B61-0727CF051BDD}"/>
                    </a:ext>
                  </a:extLst>
                </p:cNvPr>
                <p:cNvSpPr/>
                <p:nvPr/>
              </p:nvSpPr>
              <p:spPr>
                <a:xfrm>
                  <a:off x="95798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正方形/長方形 179">
                  <a:extLst>
                    <a:ext uri="{FF2B5EF4-FFF2-40B4-BE49-F238E27FC236}">
                      <a16:creationId xmlns:a16="http://schemas.microsoft.com/office/drawing/2014/main" id="{1473B3E7-42DF-41FB-BD6C-EAAC087130EB}"/>
                    </a:ext>
                  </a:extLst>
                </p:cNvPr>
                <p:cNvSpPr/>
                <p:nvPr/>
              </p:nvSpPr>
              <p:spPr>
                <a:xfrm>
                  <a:off x="113252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正方形/長方形 180">
                  <a:extLst>
                    <a:ext uri="{FF2B5EF4-FFF2-40B4-BE49-F238E27FC236}">
                      <a16:creationId xmlns:a16="http://schemas.microsoft.com/office/drawing/2014/main" id="{6A44311F-88D7-405B-B88B-BDD15CA9A5C5}"/>
                    </a:ext>
                  </a:extLst>
                </p:cNvPr>
                <p:cNvSpPr/>
                <p:nvPr/>
              </p:nvSpPr>
              <p:spPr>
                <a:xfrm>
                  <a:off x="13070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正方形/長方形 181">
                  <a:extLst>
                    <a:ext uri="{FF2B5EF4-FFF2-40B4-BE49-F238E27FC236}">
                      <a16:creationId xmlns:a16="http://schemas.microsoft.com/office/drawing/2014/main" id="{30E9734E-6220-4DB7-8C1E-BB4DB1CBDDF0}"/>
                    </a:ext>
                  </a:extLst>
                </p:cNvPr>
                <p:cNvSpPr/>
                <p:nvPr/>
              </p:nvSpPr>
              <p:spPr>
                <a:xfrm>
                  <a:off x="14815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正方形/長方形 182">
                  <a:extLst>
                    <a:ext uri="{FF2B5EF4-FFF2-40B4-BE49-F238E27FC236}">
                      <a16:creationId xmlns:a16="http://schemas.microsoft.com/office/drawing/2014/main" id="{D726A65F-03F2-4A81-A9F5-863E3C38E2D7}"/>
                    </a:ext>
                  </a:extLst>
                </p:cNvPr>
                <p:cNvSpPr/>
                <p:nvPr/>
              </p:nvSpPr>
              <p:spPr>
                <a:xfrm>
                  <a:off x="16561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2D8BB2A9-CF79-45D6-B743-966ADD5409CB}"/>
                  </a:ext>
                </a:extLst>
              </p:cNvPr>
              <p:cNvSpPr/>
              <p:nvPr/>
            </p:nvSpPr>
            <p:spPr>
              <a:xfrm>
                <a:off x="958958" y="3837675"/>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4" name="グループ化 23">
                <a:extLst>
                  <a:ext uri="{FF2B5EF4-FFF2-40B4-BE49-F238E27FC236}">
                    <a16:creationId xmlns:a16="http://schemas.microsoft.com/office/drawing/2014/main" id="{8B4BA337-701F-45D6-9B27-6D7B447DB29A}"/>
                  </a:ext>
                </a:extLst>
              </p:cNvPr>
              <p:cNvGrpSpPr/>
              <p:nvPr/>
            </p:nvGrpSpPr>
            <p:grpSpPr>
              <a:xfrm>
                <a:off x="2016998" y="3654204"/>
                <a:ext cx="872684" cy="873171"/>
                <a:chOff x="957989" y="2258095"/>
                <a:chExt cx="872684" cy="873171"/>
              </a:xfrm>
            </p:grpSpPr>
            <p:sp>
              <p:nvSpPr>
                <p:cNvPr id="134" name="正方形/長方形 133">
                  <a:extLst>
                    <a:ext uri="{FF2B5EF4-FFF2-40B4-BE49-F238E27FC236}">
                      <a16:creationId xmlns:a16="http://schemas.microsoft.com/office/drawing/2014/main" id="{322DFBB0-F5D6-475F-BBA1-A171E9348AA8}"/>
                    </a:ext>
                  </a:extLst>
                </p:cNvPr>
                <p:cNvSpPr/>
                <p:nvPr/>
              </p:nvSpPr>
              <p:spPr>
                <a:xfrm>
                  <a:off x="957989" y="2258095"/>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8564D02F-F61E-4280-8F66-4C345677A022}"/>
                    </a:ext>
                  </a:extLst>
                </p:cNvPr>
                <p:cNvSpPr/>
                <p:nvPr/>
              </p:nvSpPr>
              <p:spPr>
                <a:xfrm>
                  <a:off x="113252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正方形/長方形 135">
                  <a:extLst>
                    <a:ext uri="{FF2B5EF4-FFF2-40B4-BE49-F238E27FC236}">
                      <a16:creationId xmlns:a16="http://schemas.microsoft.com/office/drawing/2014/main" id="{0E4508DF-2694-40D7-9E7C-06DA8C1BFFAD}"/>
                    </a:ext>
                  </a:extLst>
                </p:cNvPr>
                <p:cNvSpPr/>
                <p:nvPr/>
              </p:nvSpPr>
              <p:spPr>
                <a:xfrm>
                  <a:off x="1307063"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正方形/長方形 136">
                  <a:extLst>
                    <a:ext uri="{FF2B5EF4-FFF2-40B4-BE49-F238E27FC236}">
                      <a16:creationId xmlns:a16="http://schemas.microsoft.com/office/drawing/2014/main" id="{4A5D3A26-63AE-4881-A261-920414C65BBB}"/>
                    </a:ext>
                  </a:extLst>
                </p:cNvPr>
                <p:cNvSpPr/>
                <p:nvPr/>
              </p:nvSpPr>
              <p:spPr>
                <a:xfrm>
                  <a:off x="1481599"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a:extLst>
                    <a:ext uri="{FF2B5EF4-FFF2-40B4-BE49-F238E27FC236}">
                      <a16:creationId xmlns:a16="http://schemas.microsoft.com/office/drawing/2014/main" id="{904D2C44-52E6-4123-9B56-927C8A05843D}"/>
                    </a:ext>
                  </a:extLst>
                </p:cNvPr>
                <p:cNvSpPr/>
                <p:nvPr/>
              </p:nvSpPr>
              <p:spPr>
                <a:xfrm>
                  <a:off x="165613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正方形/長方形 138">
                  <a:extLst>
                    <a:ext uri="{FF2B5EF4-FFF2-40B4-BE49-F238E27FC236}">
                      <a16:creationId xmlns:a16="http://schemas.microsoft.com/office/drawing/2014/main" id="{C55ED1C5-BDA8-44EC-9AA8-6263878D5D33}"/>
                    </a:ext>
                  </a:extLst>
                </p:cNvPr>
                <p:cNvSpPr/>
                <p:nvPr/>
              </p:nvSpPr>
              <p:spPr>
                <a:xfrm>
                  <a:off x="95798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正方形/長方形 139">
                  <a:extLst>
                    <a:ext uri="{FF2B5EF4-FFF2-40B4-BE49-F238E27FC236}">
                      <a16:creationId xmlns:a16="http://schemas.microsoft.com/office/drawing/2014/main" id="{A60F6FDB-2948-48ED-9263-FF4DEC6C42C4}"/>
                    </a:ext>
                  </a:extLst>
                </p:cNvPr>
                <p:cNvSpPr/>
                <p:nvPr/>
              </p:nvSpPr>
              <p:spPr>
                <a:xfrm>
                  <a:off x="113252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正方形/長方形 140">
                  <a:extLst>
                    <a:ext uri="{FF2B5EF4-FFF2-40B4-BE49-F238E27FC236}">
                      <a16:creationId xmlns:a16="http://schemas.microsoft.com/office/drawing/2014/main" id="{FCDF9080-76AB-49D8-A1B4-CA1A98B6B070}"/>
                    </a:ext>
                  </a:extLst>
                </p:cNvPr>
                <p:cNvSpPr/>
                <p:nvPr/>
              </p:nvSpPr>
              <p:spPr>
                <a:xfrm>
                  <a:off x="1307063"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正方形/長方形 141">
                  <a:extLst>
                    <a:ext uri="{FF2B5EF4-FFF2-40B4-BE49-F238E27FC236}">
                      <a16:creationId xmlns:a16="http://schemas.microsoft.com/office/drawing/2014/main" id="{32482AC3-95E2-4301-B11A-AD1DCF1C4FA7}"/>
                    </a:ext>
                  </a:extLst>
                </p:cNvPr>
                <p:cNvSpPr/>
                <p:nvPr/>
              </p:nvSpPr>
              <p:spPr>
                <a:xfrm>
                  <a:off x="148159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正方形/長方形 142">
                  <a:extLst>
                    <a:ext uri="{FF2B5EF4-FFF2-40B4-BE49-F238E27FC236}">
                      <a16:creationId xmlns:a16="http://schemas.microsoft.com/office/drawing/2014/main" id="{E4BC80F5-106D-4DAC-8EA6-1AB9098D1CAE}"/>
                    </a:ext>
                  </a:extLst>
                </p:cNvPr>
                <p:cNvSpPr/>
                <p:nvPr/>
              </p:nvSpPr>
              <p:spPr>
                <a:xfrm>
                  <a:off x="165613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正方形/長方形 143">
                  <a:extLst>
                    <a:ext uri="{FF2B5EF4-FFF2-40B4-BE49-F238E27FC236}">
                      <a16:creationId xmlns:a16="http://schemas.microsoft.com/office/drawing/2014/main" id="{757D2060-B599-47D1-A60D-C36CB0B09AAD}"/>
                    </a:ext>
                  </a:extLst>
                </p:cNvPr>
                <p:cNvSpPr/>
                <p:nvPr/>
              </p:nvSpPr>
              <p:spPr>
                <a:xfrm>
                  <a:off x="95798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E19BF9D4-87AC-4D4E-A9AD-6933F7A963BD}"/>
                    </a:ext>
                  </a:extLst>
                </p:cNvPr>
                <p:cNvSpPr/>
                <p:nvPr/>
              </p:nvSpPr>
              <p:spPr>
                <a:xfrm>
                  <a:off x="113252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正方形/長方形 145">
                  <a:extLst>
                    <a:ext uri="{FF2B5EF4-FFF2-40B4-BE49-F238E27FC236}">
                      <a16:creationId xmlns:a16="http://schemas.microsoft.com/office/drawing/2014/main" id="{14E69FB8-07F8-4AAF-AC83-DD497BA9ADB7}"/>
                    </a:ext>
                  </a:extLst>
                </p:cNvPr>
                <p:cNvSpPr/>
                <p:nvPr/>
              </p:nvSpPr>
              <p:spPr>
                <a:xfrm>
                  <a:off x="1307063"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正方形/長方形 146">
                  <a:extLst>
                    <a:ext uri="{FF2B5EF4-FFF2-40B4-BE49-F238E27FC236}">
                      <a16:creationId xmlns:a16="http://schemas.microsoft.com/office/drawing/2014/main" id="{E1A88079-A242-4539-ADEB-B53EA063D618}"/>
                    </a:ext>
                  </a:extLst>
                </p:cNvPr>
                <p:cNvSpPr/>
                <p:nvPr/>
              </p:nvSpPr>
              <p:spPr>
                <a:xfrm>
                  <a:off x="14815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正方形/長方形 147">
                  <a:extLst>
                    <a:ext uri="{FF2B5EF4-FFF2-40B4-BE49-F238E27FC236}">
                      <a16:creationId xmlns:a16="http://schemas.microsoft.com/office/drawing/2014/main" id="{C74271E1-6B76-421C-AF49-7F108B8128D2}"/>
                    </a:ext>
                  </a:extLst>
                </p:cNvPr>
                <p:cNvSpPr/>
                <p:nvPr/>
              </p:nvSpPr>
              <p:spPr>
                <a:xfrm>
                  <a:off x="16561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正方形/長方形 148">
                  <a:extLst>
                    <a:ext uri="{FF2B5EF4-FFF2-40B4-BE49-F238E27FC236}">
                      <a16:creationId xmlns:a16="http://schemas.microsoft.com/office/drawing/2014/main" id="{56B771BA-B93B-4B8A-8D85-3AE7D2F40D2C}"/>
                    </a:ext>
                  </a:extLst>
                </p:cNvPr>
                <p:cNvSpPr/>
                <p:nvPr/>
              </p:nvSpPr>
              <p:spPr>
                <a:xfrm>
                  <a:off x="95798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正方形/長方形 149">
                  <a:extLst>
                    <a:ext uri="{FF2B5EF4-FFF2-40B4-BE49-F238E27FC236}">
                      <a16:creationId xmlns:a16="http://schemas.microsoft.com/office/drawing/2014/main" id="{48371F14-DFD3-4AC4-A9CA-9A119932FC2D}"/>
                    </a:ext>
                  </a:extLst>
                </p:cNvPr>
                <p:cNvSpPr/>
                <p:nvPr/>
              </p:nvSpPr>
              <p:spPr>
                <a:xfrm>
                  <a:off x="113252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a:extLst>
                    <a:ext uri="{FF2B5EF4-FFF2-40B4-BE49-F238E27FC236}">
                      <a16:creationId xmlns:a16="http://schemas.microsoft.com/office/drawing/2014/main" id="{D672C300-B658-4E55-B701-1774FD654BCE}"/>
                    </a:ext>
                  </a:extLst>
                </p:cNvPr>
                <p:cNvSpPr/>
                <p:nvPr/>
              </p:nvSpPr>
              <p:spPr>
                <a:xfrm>
                  <a:off x="13070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E599103D-C04B-4DC3-9284-0E2C74FD29CB}"/>
                    </a:ext>
                  </a:extLst>
                </p:cNvPr>
                <p:cNvSpPr/>
                <p:nvPr/>
              </p:nvSpPr>
              <p:spPr>
                <a:xfrm>
                  <a:off x="14815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正方形/長方形 152">
                  <a:extLst>
                    <a:ext uri="{FF2B5EF4-FFF2-40B4-BE49-F238E27FC236}">
                      <a16:creationId xmlns:a16="http://schemas.microsoft.com/office/drawing/2014/main" id="{D6D7FBDF-C91D-43A2-A225-A867041C060C}"/>
                    </a:ext>
                  </a:extLst>
                </p:cNvPr>
                <p:cNvSpPr/>
                <p:nvPr/>
              </p:nvSpPr>
              <p:spPr>
                <a:xfrm>
                  <a:off x="16561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正方形/長方形 153">
                  <a:extLst>
                    <a:ext uri="{FF2B5EF4-FFF2-40B4-BE49-F238E27FC236}">
                      <a16:creationId xmlns:a16="http://schemas.microsoft.com/office/drawing/2014/main" id="{C8B58EBC-EA25-41FC-8E2D-804325E7F45C}"/>
                    </a:ext>
                  </a:extLst>
                </p:cNvPr>
                <p:cNvSpPr/>
                <p:nvPr/>
              </p:nvSpPr>
              <p:spPr>
                <a:xfrm>
                  <a:off x="95798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正方形/長方形 154">
                  <a:extLst>
                    <a:ext uri="{FF2B5EF4-FFF2-40B4-BE49-F238E27FC236}">
                      <a16:creationId xmlns:a16="http://schemas.microsoft.com/office/drawing/2014/main" id="{22318D58-C737-4FD1-B9CC-E8A3E8597E63}"/>
                    </a:ext>
                  </a:extLst>
                </p:cNvPr>
                <p:cNvSpPr/>
                <p:nvPr/>
              </p:nvSpPr>
              <p:spPr>
                <a:xfrm>
                  <a:off x="113252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正方形/長方形 155">
                  <a:extLst>
                    <a:ext uri="{FF2B5EF4-FFF2-40B4-BE49-F238E27FC236}">
                      <a16:creationId xmlns:a16="http://schemas.microsoft.com/office/drawing/2014/main" id="{4F6942D4-D54A-41AD-917E-8C2A4BD2AE46}"/>
                    </a:ext>
                  </a:extLst>
                </p:cNvPr>
                <p:cNvSpPr/>
                <p:nvPr/>
              </p:nvSpPr>
              <p:spPr>
                <a:xfrm>
                  <a:off x="13070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正方形/長方形 156">
                  <a:extLst>
                    <a:ext uri="{FF2B5EF4-FFF2-40B4-BE49-F238E27FC236}">
                      <a16:creationId xmlns:a16="http://schemas.microsoft.com/office/drawing/2014/main" id="{165A706A-36C1-4EE1-9815-B026D8A267F2}"/>
                    </a:ext>
                  </a:extLst>
                </p:cNvPr>
                <p:cNvSpPr/>
                <p:nvPr/>
              </p:nvSpPr>
              <p:spPr>
                <a:xfrm>
                  <a:off x="14815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正方形/長方形 157">
                  <a:extLst>
                    <a:ext uri="{FF2B5EF4-FFF2-40B4-BE49-F238E27FC236}">
                      <a16:creationId xmlns:a16="http://schemas.microsoft.com/office/drawing/2014/main" id="{728D71B0-4469-4621-A7CA-D29F301416EF}"/>
                    </a:ext>
                  </a:extLst>
                </p:cNvPr>
                <p:cNvSpPr/>
                <p:nvPr/>
              </p:nvSpPr>
              <p:spPr>
                <a:xfrm>
                  <a:off x="16561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正方形/長方形 24">
                <a:extLst>
                  <a:ext uri="{FF2B5EF4-FFF2-40B4-BE49-F238E27FC236}">
                    <a16:creationId xmlns:a16="http://schemas.microsoft.com/office/drawing/2014/main" id="{884A58CD-7522-4105-A6A9-EC8F159B4DDF}"/>
                  </a:ext>
                </a:extLst>
              </p:cNvPr>
              <p:cNvSpPr/>
              <p:nvPr/>
            </p:nvSpPr>
            <p:spPr>
              <a:xfrm>
                <a:off x="2192019" y="3826542"/>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6" name="グループ化 25">
                <a:extLst>
                  <a:ext uri="{FF2B5EF4-FFF2-40B4-BE49-F238E27FC236}">
                    <a16:creationId xmlns:a16="http://schemas.microsoft.com/office/drawing/2014/main" id="{E7BF7F43-5ACC-4BD4-A350-6C69E00068C4}"/>
                  </a:ext>
                </a:extLst>
              </p:cNvPr>
              <p:cNvGrpSpPr/>
              <p:nvPr/>
            </p:nvGrpSpPr>
            <p:grpSpPr>
              <a:xfrm>
                <a:off x="3067731" y="3654204"/>
                <a:ext cx="872684" cy="873171"/>
                <a:chOff x="957989" y="2258095"/>
                <a:chExt cx="872684" cy="873171"/>
              </a:xfrm>
            </p:grpSpPr>
            <p:sp>
              <p:nvSpPr>
                <p:cNvPr id="109" name="正方形/長方形 108">
                  <a:extLst>
                    <a:ext uri="{FF2B5EF4-FFF2-40B4-BE49-F238E27FC236}">
                      <a16:creationId xmlns:a16="http://schemas.microsoft.com/office/drawing/2014/main" id="{66D37871-5FA3-4242-B20C-75F998D4942D}"/>
                    </a:ext>
                  </a:extLst>
                </p:cNvPr>
                <p:cNvSpPr/>
                <p:nvPr/>
              </p:nvSpPr>
              <p:spPr>
                <a:xfrm>
                  <a:off x="957989" y="2258095"/>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a:extLst>
                    <a:ext uri="{FF2B5EF4-FFF2-40B4-BE49-F238E27FC236}">
                      <a16:creationId xmlns:a16="http://schemas.microsoft.com/office/drawing/2014/main" id="{6171A3DF-47E0-41DA-9EE9-D4EC8A9B6E71}"/>
                    </a:ext>
                  </a:extLst>
                </p:cNvPr>
                <p:cNvSpPr/>
                <p:nvPr/>
              </p:nvSpPr>
              <p:spPr>
                <a:xfrm>
                  <a:off x="113252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a:extLst>
                    <a:ext uri="{FF2B5EF4-FFF2-40B4-BE49-F238E27FC236}">
                      <a16:creationId xmlns:a16="http://schemas.microsoft.com/office/drawing/2014/main" id="{BC757DBD-E643-4D06-AC2B-FCE30BD9CE5D}"/>
                    </a:ext>
                  </a:extLst>
                </p:cNvPr>
                <p:cNvSpPr/>
                <p:nvPr/>
              </p:nvSpPr>
              <p:spPr>
                <a:xfrm>
                  <a:off x="1307063"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a:extLst>
                    <a:ext uri="{FF2B5EF4-FFF2-40B4-BE49-F238E27FC236}">
                      <a16:creationId xmlns:a16="http://schemas.microsoft.com/office/drawing/2014/main" id="{7A2EA1CA-F1A0-4B0E-B2FC-7F18118F3C45}"/>
                    </a:ext>
                  </a:extLst>
                </p:cNvPr>
                <p:cNvSpPr/>
                <p:nvPr/>
              </p:nvSpPr>
              <p:spPr>
                <a:xfrm>
                  <a:off x="1481599"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正方形/長方形 112">
                  <a:extLst>
                    <a:ext uri="{FF2B5EF4-FFF2-40B4-BE49-F238E27FC236}">
                      <a16:creationId xmlns:a16="http://schemas.microsoft.com/office/drawing/2014/main" id="{BFAF1013-4D96-4ADC-9FC4-1503C5CB5C24}"/>
                    </a:ext>
                  </a:extLst>
                </p:cNvPr>
                <p:cNvSpPr/>
                <p:nvPr/>
              </p:nvSpPr>
              <p:spPr>
                <a:xfrm>
                  <a:off x="165613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983F25EC-7BB5-4B3D-AE91-388B0C121366}"/>
                    </a:ext>
                  </a:extLst>
                </p:cNvPr>
                <p:cNvSpPr/>
                <p:nvPr/>
              </p:nvSpPr>
              <p:spPr>
                <a:xfrm>
                  <a:off x="95798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E9A9858B-8252-47BE-9F2F-9CBC9A3FDCDA}"/>
                    </a:ext>
                  </a:extLst>
                </p:cNvPr>
                <p:cNvSpPr/>
                <p:nvPr/>
              </p:nvSpPr>
              <p:spPr>
                <a:xfrm>
                  <a:off x="113252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a:extLst>
                    <a:ext uri="{FF2B5EF4-FFF2-40B4-BE49-F238E27FC236}">
                      <a16:creationId xmlns:a16="http://schemas.microsoft.com/office/drawing/2014/main" id="{3D0E4386-4A46-4147-8ECD-A4DB43B83BDF}"/>
                    </a:ext>
                  </a:extLst>
                </p:cNvPr>
                <p:cNvSpPr/>
                <p:nvPr/>
              </p:nvSpPr>
              <p:spPr>
                <a:xfrm>
                  <a:off x="1307063"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02B18CFC-7F02-46A8-B447-1DC546174423}"/>
                    </a:ext>
                  </a:extLst>
                </p:cNvPr>
                <p:cNvSpPr/>
                <p:nvPr/>
              </p:nvSpPr>
              <p:spPr>
                <a:xfrm>
                  <a:off x="148159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743315D2-80AC-44F7-B34B-595EEA2F897A}"/>
                    </a:ext>
                  </a:extLst>
                </p:cNvPr>
                <p:cNvSpPr/>
                <p:nvPr/>
              </p:nvSpPr>
              <p:spPr>
                <a:xfrm>
                  <a:off x="165613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8DBE4319-969B-42FB-9B85-676F291153D2}"/>
                    </a:ext>
                  </a:extLst>
                </p:cNvPr>
                <p:cNvSpPr/>
                <p:nvPr/>
              </p:nvSpPr>
              <p:spPr>
                <a:xfrm>
                  <a:off x="95798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正方形/長方形 119">
                  <a:extLst>
                    <a:ext uri="{FF2B5EF4-FFF2-40B4-BE49-F238E27FC236}">
                      <a16:creationId xmlns:a16="http://schemas.microsoft.com/office/drawing/2014/main" id="{3A758370-5A1E-42CF-BEB7-A769BE73F498}"/>
                    </a:ext>
                  </a:extLst>
                </p:cNvPr>
                <p:cNvSpPr/>
                <p:nvPr/>
              </p:nvSpPr>
              <p:spPr>
                <a:xfrm>
                  <a:off x="113252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正方形/長方形 120">
                  <a:extLst>
                    <a:ext uri="{FF2B5EF4-FFF2-40B4-BE49-F238E27FC236}">
                      <a16:creationId xmlns:a16="http://schemas.microsoft.com/office/drawing/2014/main" id="{F21ACE77-ADDE-406B-9977-907DE718EE96}"/>
                    </a:ext>
                  </a:extLst>
                </p:cNvPr>
                <p:cNvSpPr/>
                <p:nvPr/>
              </p:nvSpPr>
              <p:spPr>
                <a:xfrm>
                  <a:off x="1307063"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正方形/長方形 121">
                  <a:extLst>
                    <a:ext uri="{FF2B5EF4-FFF2-40B4-BE49-F238E27FC236}">
                      <a16:creationId xmlns:a16="http://schemas.microsoft.com/office/drawing/2014/main" id="{BBF543B8-F9FE-4A42-9E86-B845577D80BD}"/>
                    </a:ext>
                  </a:extLst>
                </p:cNvPr>
                <p:cNvSpPr/>
                <p:nvPr/>
              </p:nvSpPr>
              <p:spPr>
                <a:xfrm>
                  <a:off x="14815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正方形/長方形 122">
                  <a:extLst>
                    <a:ext uri="{FF2B5EF4-FFF2-40B4-BE49-F238E27FC236}">
                      <a16:creationId xmlns:a16="http://schemas.microsoft.com/office/drawing/2014/main" id="{0D00BA32-6DB4-4F90-A754-E7C6E7386A02}"/>
                    </a:ext>
                  </a:extLst>
                </p:cNvPr>
                <p:cNvSpPr/>
                <p:nvPr/>
              </p:nvSpPr>
              <p:spPr>
                <a:xfrm>
                  <a:off x="16561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a:extLst>
                    <a:ext uri="{FF2B5EF4-FFF2-40B4-BE49-F238E27FC236}">
                      <a16:creationId xmlns:a16="http://schemas.microsoft.com/office/drawing/2014/main" id="{65AEB2F2-28D5-4B1B-B59B-CB7CB110D598}"/>
                    </a:ext>
                  </a:extLst>
                </p:cNvPr>
                <p:cNvSpPr/>
                <p:nvPr/>
              </p:nvSpPr>
              <p:spPr>
                <a:xfrm>
                  <a:off x="95798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正方形/長方形 124">
                  <a:extLst>
                    <a:ext uri="{FF2B5EF4-FFF2-40B4-BE49-F238E27FC236}">
                      <a16:creationId xmlns:a16="http://schemas.microsoft.com/office/drawing/2014/main" id="{2975346C-82A9-4700-B342-8108D7C6AC1F}"/>
                    </a:ext>
                  </a:extLst>
                </p:cNvPr>
                <p:cNvSpPr/>
                <p:nvPr/>
              </p:nvSpPr>
              <p:spPr>
                <a:xfrm>
                  <a:off x="113252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正方形/長方形 125">
                  <a:extLst>
                    <a:ext uri="{FF2B5EF4-FFF2-40B4-BE49-F238E27FC236}">
                      <a16:creationId xmlns:a16="http://schemas.microsoft.com/office/drawing/2014/main" id="{B20A3EDB-9740-47D3-A223-3A1C9E30EB11}"/>
                    </a:ext>
                  </a:extLst>
                </p:cNvPr>
                <p:cNvSpPr/>
                <p:nvPr/>
              </p:nvSpPr>
              <p:spPr>
                <a:xfrm>
                  <a:off x="13070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正方形/長方形 126">
                  <a:extLst>
                    <a:ext uri="{FF2B5EF4-FFF2-40B4-BE49-F238E27FC236}">
                      <a16:creationId xmlns:a16="http://schemas.microsoft.com/office/drawing/2014/main" id="{C080DF1D-67C2-448A-8C36-D9BFDB5942E7}"/>
                    </a:ext>
                  </a:extLst>
                </p:cNvPr>
                <p:cNvSpPr/>
                <p:nvPr/>
              </p:nvSpPr>
              <p:spPr>
                <a:xfrm>
                  <a:off x="14815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146D878E-1AB1-4DBD-9513-AA70785895ED}"/>
                    </a:ext>
                  </a:extLst>
                </p:cNvPr>
                <p:cNvSpPr/>
                <p:nvPr/>
              </p:nvSpPr>
              <p:spPr>
                <a:xfrm>
                  <a:off x="16561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id="{A85B6293-27E7-4F39-80E4-09A813E50645}"/>
                    </a:ext>
                  </a:extLst>
                </p:cNvPr>
                <p:cNvSpPr/>
                <p:nvPr/>
              </p:nvSpPr>
              <p:spPr>
                <a:xfrm>
                  <a:off x="95798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正方形/長方形 129">
                  <a:extLst>
                    <a:ext uri="{FF2B5EF4-FFF2-40B4-BE49-F238E27FC236}">
                      <a16:creationId xmlns:a16="http://schemas.microsoft.com/office/drawing/2014/main" id="{433B3170-C610-4EDC-888D-D70B5C73E1B4}"/>
                    </a:ext>
                  </a:extLst>
                </p:cNvPr>
                <p:cNvSpPr/>
                <p:nvPr/>
              </p:nvSpPr>
              <p:spPr>
                <a:xfrm>
                  <a:off x="113252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正方形/長方形 130">
                  <a:extLst>
                    <a:ext uri="{FF2B5EF4-FFF2-40B4-BE49-F238E27FC236}">
                      <a16:creationId xmlns:a16="http://schemas.microsoft.com/office/drawing/2014/main" id="{3A459390-94AE-43E8-9A5C-3C7B2C5C8F85}"/>
                    </a:ext>
                  </a:extLst>
                </p:cNvPr>
                <p:cNvSpPr/>
                <p:nvPr/>
              </p:nvSpPr>
              <p:spPr>
                <a:xfrm>
                  <a:off x="13070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3623326D-6772-4A63-997E-1A79355F65FF}"/>
                    </a:ext>
                  </a:extLst>
                </p:cNvPr>
                <p:cNvSpPr/>
                <p:nvPr/>
              </p:nvSpPr>
              <p:spPr>
                <a:xfrm>
                  <a:off x="14815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正方形/長方形 132">
                  <a:extLst>
                    <a:ext uri="{FF2B5EF4-FFF2-40B4-BE49-F238E27FC236}">
                      <a16:creationId xmlns:a16="http://schemas.microsoft.com/office/drawing/2014/main" id="{069BA9E8-AD9D-4802-B0E6-DB3D51671CD6}"/>
                    </a:ext>
                  </a:extLst>
                </p:cNvPr>
                <p:cNvSpPr/>
                <p:nvPr/>
              </p:nvSpPr>
              <p:spPr>
                <a:xfrm>
                  <a:off x="16561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 name="正方形/長方形 26">
                <a:extLst>
                  <a:ext uri="{FF2B5EF4-FFF2-40B4-BE49-F238E27FC236}">
                    <a16:creationId xmlns:a16="http://schemas.microsoft.com/office/drawing/2014/main" id="{AB4757B9-F6DE-418E-AD60-CD22CAB00D3A}"/>
                  </a:ext>
                </a:extLst>
              </p:cNvPr>
              <p:cNvSpPr/>
              <p:nvPr/>
            </p:nvSpPr>
            <p:spPr>
              <a:xfrm>
                <a:off x="3402995" y="3837675"/>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8" name="グループ化 27">
                <a:extLst>
                  <a:ext uri="{FF2B5EF4-FFF2-40B4-BE49-F238E27FC236}">
                    <a16:creationId xmlns:a16="http://schemas.microsoft.com/office/drawing/2014/main" id="{5F8CCC38-5EE7-4778-B63A-2AF2F5C68530}"/>
                  </a:ext>
                </a:extLst>
              </p:cNvPr>
              <p:cNvGrpSpPr/>
              <p:nvPr/>
            </p:nvGrpSpPr>
            <p:grpSpPr>
              <a:xfrm>
                <a:off x="957989" y="4690189"/>
                <a:ext cx="872684" cy="873171"/>
                <a:chOff x="957989" y="2258095"/>
                <a:chExt cx="872684" cy="873171"/>
              </a:xfrm>
            </p:grpSpPr>
            <p:sp>
              <p:nvSpPr>
                <p:cNvPr id="84" name="正方形/長方形 83">
                  <a:extLst>
                    <a:ext uri="{FF2B5EF4-FFF2-40B4-BE49-F238E27FC236}">
                      <a16:creationId xmlns:a16="http://schemas.microsoft.com/office/drawing/2014/main" id="{6B2BF026-6F14-4308-85CD-E72BD9E081E9}"/>
                    </a:ext>
                  </a:extLst>
                </p:cNvPr>
                <p:cNvSpPr/>
                <p:nvPr/>
              </p:nvSpPr>
              <p:spPr>
                <a:xfrm>
                  <a:off x="957989" y="2258095"/>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F53DDCFC-D338-43EA-B28F-76BACB68A44F}"/>
                    </a:ext>
                  </a:extLst>
                </p:cNvPr>
                <p:cNvSpPr/>
                <p:nvPr/>
              </p:nvSpPr>
              <p:spPr>
                <a:xfrm>
                  <a:off x="113252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0C3BF54F-5616-426A-91B8-8EFE5FFB5FA9}"/>
                    </a:ext>
                  </a:extLst>
                </p:cNvPr>
                <p:cNvSpPr/>
                <p:nvPr/>
              </p:nvSpPr>
              <p:spPr>
                <a:xfrm>
                  <a:off x="1307063"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36DEC6FA-EA0E-4024-8B92-AA4E8CD873CA}"/>
                    </a:ext>
                  </a:extLst>
                </p:cNvPr>
                <p:cNvSpPr/>
                <p:nvPr/>
              </p:nvSpPr>
              <p:spPr>
                <a:xfrm>
                  <a:off x="1481599"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a:extLst>
                    <a:ext uri="{FF2B5EF4-FFF2-40B4-BE49-F238E27FC236}">
                      <a16:creationId xmlns:a16="http://schemas.microsoft.com/office/drawing/2014/main" id="{ED8D7AE3-12BD-4283-BA1F-6956849B9C92}"/>
                    </a:ext>
                  </a:extLst>
                </p:cNvPr>
                <p:cNvSpPr/>
                <p:nvPr/>
              </p:nvSpPr>
              <p:spPr>
                <a:xfrm>
                  <a:off x="165613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a:extLst>
                    <a:ext uri="{FF2B5EF4-FFF2-40B4-BE49-F238E27FC236}">
                      <a16:creationId xmlns:a16="http://schemas.microsoft.com/office/drawing/2014/main" id="{4AAA755A-CB56-456B-9D9E-44BA1038F475}"/>
                    </a:ext>
                  </a:extLst>
                </p:cNvPr>
                <p:cNvSpPr/>
                <p:nvPr/>
              </p:nvSpPr>
              <p:spPr>
                <a:xfrm>
                  <a:off x="95798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8BE6CD8E-1C10-47AF-B091-E074434F807E}"/>
                    </a:ext>
                  </a:extLst>
                </p:cNvPr>
                <p:cNvSpPr/>
                <p:nvPr/>
              </p:nvSpPr>
              <p:spPr>
                <a:xfrm>
                  <a:off x="113252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a:extLst>
                    <a:ext uri="{FF2B5EF4-FFF2-40B4-BE49-F238E27FC236}">
                      <a16:creationId xmlns:a16="http://schemas.microsoft.com/office/drawing/2014/main" id="{AC8C5CBA-E70A-498F-BB60-5062CD3571A5}"/>
                    </a:ext>
                  </a:extLst>
                </p:cNvPr>
                <p:cNvSpPr/>
                <p:nvPr/>
              </p:nvSpPr>
              <p:spPr>
                <a:xfrm>
                  <a:off x="1307063"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BE0A0F2B-421E-4531-B701-798E7031A7F0}"/>
                    </a:ext>
                  </a:extLst>
                </p:cNvPr>
                <p:cNvSpPr/>
                <p:nvPr/>
              </p:nvSpPr>
              <p:spPr>
                <a:xfrm>
                  <a:off x="148159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a:extLst>
                    <a:ext uri="{FF2B5EF4-FFF2-40B4-BE49-F238E27FC236}">
                      <a16:creationId xmlns:a16="http://schemas.microsoft.com/office/drawing/2014/main" id="{7E064DC7-7E64-463D-953D-CE4BE6FF1072}"/>
                    </a:ext>
                  </a:extLst>
                </p:cNvPr>
                <p:cNvSpPr/>
                <p:nvPr/>
              </p:nvSpPr>
              <p:spPr>
                <a:xfrm>
                  <a:off x="165613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977D27CA-661F-490E-9146-B4D645DEFF8B}"/>
                    </a:ext>
                  </a:extLst>
                </p:cNvPr>
                <p:cNvSpPr/>
                <p:nvPr/>
              </p:nvSpPr>
              <p:spPr>
                <a:xfrm>
                  <a:off x="95798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9004D898-E51C-4F62-B7F5-6A26DB60616B}"/>
                    </a:ext>
                  </a:extLst>
                </p:cNvPr>
                <p:cNvSpPr/>
                <p:nvPr/>
              </p:nvSpPr>
              <p:spPr>
                <a:xfrm>
                  <a:off x="113252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a:extLst>
                    <a:ext uri="{FF2B5EF4-FFF2-40B4-BE49-F238E27FC236}">
                      <a16:creationId xmlns:a16="http://schemas.microsoft.com/office/drawing/2014/main" id="{ADD85774-A3A2-45D4-8C6D-653CBF7C56DB}"/>
                    </a:ext>
                  </a:extLst>
                </p:cNvPr>
                <p:cNvSpPr/>
                <p:nvPr/>
              </p:nvSpPr>
              <p:spPr>
                <a:xfrm>
                  <a:off x="1307063"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22825727-F1F5-4F3E-A06D-BC1FE609D16E}"/>
                    </a:ext>
                  </a:extLst>
                </p:cNvPr>
                <p:cNvSpPr/>
                <p:nvPr/>
              </p:nvSpPr>
              <p:spPr>
                <a:xfrm>
                  <a:off x="14815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94D87AC2-F887-45D0-A0EB-B421B290CA7C}"/>
                    </a:ext>
                  </a:extLst>
                </p:cNvPr>
                <p:cNvSpPr/>
                <p:nvPr/>
              </p:nvSpPr>
              <p:spPr>
                <a:xfrm>
                  <a:off x="16561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正方形/長方形 98">
                  <a:extLst>
                    <a:ext uri="{FF2B5EF4-FFF2-40B4-BE49-F238E27FC236}">
                      <a16:creationId xmlns:a16="http://schemas.microsoft.com/office/drawing/2014/main" id="{49943D0E-967D-4F77-90D8-00DF4B9F8AF9}"/>
                    </a:ext>
                  </a:extLst>
                </p:cNvPr>
                <p:cNvSpPr/>
                <p:nvPr/>
              </p:nvSpPr>
              <p:spPr>
                <a:xfrm>
                  <a:off x="95798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a:extLst>
                    <a:ext uri="{FF2B5EF4-FFF2-40B4-BE49-F238E27FC236}">
                      <a16:creationId xmlns:a16="http://schemas.microsoft.com/office/drawing/2014/main" id="{FF588B8A-4997-4D08-AB11-FD42035A9BBB}"/>
                    </a:ext>
                  </a:extLst>
                </p:cNvPr>
                <p:cNvSpPr/>
                <p:nvPr/>
              </p:nvSpPr>
              <p:spPr>
                <a:xfrm>
                  <a:off x="113252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正方形/長方形 100">
                  <a:extLst>
                    <a:ext uri="{FF2B5EF4-FFF2-40B4-BE49-F238E27FC236}">
                      <a16:creationId xmlns:a16="http://schemas.microsoft.com/office/drawing/2014/main" id="{DE79C8F7-376F-4664-ABD5-3787BC94A971}"/>
                    </a:ext>
                  </a:extLst>
                </p:cNvPr>
                <p:cNvSpPr/>
                <p:nvPr/>
              </p:nvSpPr>
              <p:spPr>
                <a:xfrm>
                  <a:off x="13070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正方形/長方形 101">
                  <a:extLst>
                    <a:ext uri="{FF2B5EF4-FFF2-40B4-BE49-F238E27FC236}">
                      <a16:creationId xmlns:a16="http://schemas.microsoft.com/office/drawing/2014/main" id="{661B5E68-B93D-4F0A-9DEE-99E678F960FE}"/>
                    </a:ext>
                  </a:extLst>
                </p:cNvPr>
                <p:cNvSpPr/>
                <p:nvPr/>
              </p:nvSpPr>
              <p:spPr>
                <a:xfrm>
                  <a:off x="14815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正方形/長方形 102">
                  <a:extLst>
                    <a:ext uri="{FF2B5EF4-FFF2-40B4-BE49-F238E27FC236}">
                      <a16:creationId xmlns:a16="http://schemas.microsoft.com/office/drawing/2014/main" id="{0EEDAA49-4E02-43C7-B1AC-E22C22F4EC28}"/>
                    </a:ext>
                  </a:extLst>
                </p:cNvPr>
                <p:cNvSpPr/>
                <p:nvPr/>
              </p:nvSpPr>
              <p:spPr>
                <a:xfrm>
                  <a:off x="16561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1EE44C4D-0288-4CCB-A25F-F7DBE8AF6382}"/>
                    </a:ext>
                  </a:extLst>
                </p:cNvPr>
                <p:cNvSpPr/>
                <p:nvPr/>
              </p:nvSpPr>
              <p:spPr>
                <a:xfrm>
                  <a:off x="95798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a:extLst>
                    <a:ext uri="{FF2B5EF4-FFF2-40B4-BE49-F238E27FC236}">
                      <a16:creationId xmlns:a16="http://schemas.microsoft.com/office/drawing/2014/main" id="{1B664E6E-E727-4117-AB8D-9128E9CAFC0E}"/>
                    </a:ext>
                  </a:extLst>
                </p:cNvPr>
                <p:cNvSpPr/>
                <p:nvPr/>
              </p:nvSpPr>
              <p:spPr>
                <a:xfrm>
                  <a:off x="113252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22407E87-D5AC-4437-8C2B-8F364AD5C8BC}"/>
                    </a:ext>
                  </a:extLst>
                </p:cNvPr>
                <p:cNvSpPr/>
                <p:nvPr/>
              </p:nvSpPr>
              <p:spPr>
                <a:xfrm>
                  <a:off x="13070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56BBCDBF-D39A-4454-B75F-004B446BEFF7}"/>
                    </a:ext>
                  </a:extLst>
                </p:cNvPr>
                <p:cNvSpPr/>
                <p:nvPr/>
              </p:nvSpPr>
              <p:spPr>
                <a:xfrm>
                  <a:off x="14815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BDEA5D8A-B2F0-40F3-A922-A80060511711}"/>
                    </a:ext>
                  </a:extLst>
                </p:cNvPr>
                <p:cNvSpPr/>
                <p:nvPr/>
              </p:nvSpPr>
              <p:spPr>
                <a:xfrm>
                  <a:off x="16561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9" name="正方形/長方形 28">
                <a:extLst>
                  <a:ext uri="{FF2B5EF4-FFF2-40B4-BE49-F238E27FC236}">
                    <a16:creationId xmlns:a16="http://schemas.microsoft.com/office/drawing/2014/main" id="{02B6C21C-2C10-4466-9C4F-7F441DB6934D}"/>
                  </a:ext>
                </a:extLst>
              </p:cNvPr>
              <p:cNvSpPr/>
              <p:nvPr/>
            </p:nvSpPr>
            <p:spPr>
              <a:xfrm>
                <a:off x="958958" y="5039762"/>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0" name="グループ化 29">
                <a:extLst>
                  <a:ext uri="{FF2B5EF4-FFF2-40B4-BE49-F238E27FC236}">
                    <a16:creationId xmlns:a16="http://schemas.microsoft.com/office/drawing/2014/main" id="{254C9BB0-F544-4135-84F7-4E644D50D933}"/>
                  </a:ext>
                </a:extLst>
              </p:cNvPr>
              <p:cNvGrpSpPr/>
              <p:nvPr/>
            </p:nvGrpSpPr>
            <p:grpSpPr>
              <a:xfrm>
                <a:off x="2016998" y="4690189"/>
                <a:ext cx="872684" cy="873171"/>
                <a:chOff x="957989" y="2258095"/>
                <a:chExt cx="872684" cy="873171"/>
              </a:xfrm>
            </p:grpSpPr>
            <p:sp>
              <p:nvSpPr>
                <p:cNvPr id="59" name="正方形/長方形 58">
                  <a:extLst>
                    <a:ext uri="{FF2B5EF4-FFF2-40B4-BE49-F238E27FC236}">
                      <a16:creationId xmlns:a16="http://schemas.microsoft.com/office/drawing/2014/main" id="{7B8AF1F4-AED5-4E78-B3F1-E234ED2C093D}"/>
                    </a:ext>
                  </a:extLst>
                </p:cNvPr>
                <p:cNvSpPr/>
                <p:nvPr/>
              </p:nvSpPr>
              <p:spPr>
                <a:xfrm>
                  <a:off x="957989" y="2258095"/>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6FD6EB44-3274-4444-98C2-FE94543C0CBB}"/>
                    </a:ext>
                  </a:extLst>
                </p:cNvPr>
                <p:cNvSpPr/>
                <p:nvPr/>
              </p:nvSpPr>
              <p:spPr>
                <a:xfrm>
                  <a:off x="113252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43E896A-E042-4815-BD55-FEB7876A2CD3}"/>
                    </a:ext>
                  </a:extLst>
                </p:cNvPr>
                <p:cNvSpPr/>
                <p:nvPr/>
              </p:nvSpPr>
              <p:spPr>
                <a:xfrm>
                  <a:off x="1307063"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39D3A739-1B53-4618-9CD0-43BB2CAAD448}"/>
                    </a:ext>
                  </a:extLst>
                </p:cNvPr>
                <p:cNvSpPr/>
                <p:nvPr/>
              </p:nvSpPr>
              <p:spPr>
                <a:xfrm>
                  <a:off x="1481599"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FA0AA99-2D17-4038-95A4-7C0B04F75D84}"/>
                    </a:ext>
                  </a:extLst>
                </p:cNvPr>
                <p:cNvSpPr/>
                <p:nvPr/>
              </p:nvSpPr>
              <p:spPr>
                <a:xfrm>
                  <a:off x="165613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9772C368-A4BE-484F-AFB5-4BC30421FA2A}"/>
                    </a:ext>
                  </a:extLst>
                </p:cNvPr>
                <p:cNvSpPr/>
                <p:nvPr/>
              </p:nvSpPr>
              <p:spPr>
                <a:xfrm>
                  <a:off x="95798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EB31D85A-AFF6-43AA-810E-A9265000E019}"/>
                    </a:ext>
                  </a:extLst>
                </p:cNvPr>
                <p:cNvSpPr/>
                <p:nvPr/>
              </p:nvSpPr>
              <p:spPr>
                <a:xfrm>
                  <a:off x="113252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464CCFB6-4B18-49C2-A007-773DF40AE787}"/>
                    </a:ext>
                  </a:extLst>
                </p:cNvPr>
                <p:cNvSpPr/>
                <p:nvPr/>
              </p:nvSpPr>
              <p:spPr>
                <a:xfrm>
                  <a:off x="1307063"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6CF43903-6B6A-4A95-B97D-647022335C67}"/>
                    </a:ext>
                  </a:extLst>
                </p:cNvPr>
                <p:cNvSpPr/>
                <p:nvPr/>
              </p:nvSpPr>
              <p:spPr>
                <a:xfrm>
                  <a:off x="148159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8BA83E59-8FFE-4A2B-8D82-D13CD663B077}"/>
                    </a:ext>
                  </a:extLst>
                </p:cNvPr>
                <p:cNvSpPr/>
                <p:nvPr/>
              </p:nvSpPr>
              <p:spPr>
                <a:xfrm>
                  <a:off x="165613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EA16EF3F-C203-4757-A0A1-0F21A4A5C3D7}"/>
                    </a:ext>
                  </a:extLst>
                </p:cNvPr>
                <p:cNvSpPr/>
                <p:nvPr/>
              </p:nvSpPr>
              <p:spPr>
                <a:xfrm>
                  <a:off x="95798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A1B00A32-399D-4118-A937-2632416E220B}"/>
                    </a:ext>
                  </a:extLst>
                </p:cNvPr>
                <p:cNvSpPr/>
                <p:nvPr/>
              </p:nvSpPr>
              <p:spPr>
                <a:xfrm>
                  <a:off x="113252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09A5920F-A59F-4E1F-9B02-7822DAA8BD3B}"/>
                    </a:ext>
                  </a:extLst>
                </p:cNvPr>
                <p:cNvSpPr/>
                <p:nvPr/>
              </p:nvSpPr>
              <p:spPr>
                <a:xfrm>
                  <a:off x="1307063"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1351FE52-6F77-4FAF-BB7B-EB5707AE600D}"/>
                    </a:ext>
                  </a:extLst>
                </p:cNvPr>
                <p:cNvSpPr/>
                <p:nvPr/>
              </p:nvSpPr>
              <p:spPr>
                <a:xfrm>
                  <a:off x="14815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002EA6DE-2337-4835-BCD2-5C865020ECCE}"/>
                    </a:ext>
                  </a:extLst>
                </p:cNvPr>
                <p:cNvSpPr/>
                <p:nvPr/>
              </p:nvSpPr>
              <p:spPr>
                <a:xfrm>
                  <a:off x="16561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576943B5-F880-4140-87B3-481A451C46CB}"/>
                    </a:ext>
                  </a:extLst>
                </p:cNvPr>
                <p:cNvSpPr/>
                <p:nvPr/>
              </p:nvSpPr>
              <p:spPr>
                <a:xfrm>
                  <a:off x="95798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299AF092-9C58-4C29-9803-2C7029CF7120}"/>
                    </a:ext>
                  </a:extLst>
                </p:cNvPr>
                <p:cNvSpPr/>
                <p:nvPr/>
              </p:nvSpPr>
              <p:spPr>
                <a:xfrm>
                  <a:off x="113252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02CBAAAB-154D-4770-8CA8-EC0CB7F95A5A}"/>
                    </a:ext>
                  </a:extLst>
                </p:cNvPr>
                <p:cNvSpPr/>
                <p:nvPr/>
              </p:nvSpPr>
              <p:spPr>
                <a:xfrm>
                  <a:off x="13070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4F69AF6E-0AD5-4FF1-B911-EC6334F9B952}"/>
                    </a:ext>
                  </a:extLst>
                </p:cNvPr>
                <p:cNvSpPr/>
                <p:nvPr/>
              </p:nvSpPr>
              <p:spPr>
                <a:xfrm>
                  <a:off x="14815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59D5ED4D-3718-473A-A668-D7CCF781DDE8}"/>
                    </a:ext>
                  </a:extLst>
                </p:cNvPr>
                <p:cNvSpPr/>
                <p:nvPr/>
              </p:nvSpPr>
              <p:spPr>
                <a:xfrm>
                  <a:off x="16561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68EC3429-9A24-42AF-8266-0591872328B9}"/>
                    </a:ext>
                  </a:extLst>
                </p:cNvPr>
                <p:cNvSpPr/>
                <p:nvPr/>
              </p:nvSpPr>
              <p:spPr>
                <a:xfrm>
                  <a:off x="95798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C014509A-5D1C-42C1-AC06-002C96B95861}"/>
                    </a:ext>
                  </a:extLst>
                </p:cNvPr>
                <p:cNvSpPr/>
                <p:nvPr/>
              </p:nvSpPr>
              <p:spPr>
                <a:xfrm>
                  <a:off x="113252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825EFD90-70D0-40DA-8AF2-D0949E1731EA}"/>
                    </a:ext>
                  </a:extLst>
                </p:cNvPr>
                <p:cNvSpPr/>
                <p:nvPr/>
              </p:nvSpPr>
              <p:spPr>
                <a:xfrm>
                  <a:off x="13070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a:extLst>
                    <a:ext uri="{FF2B5EF4-FFF2-40B4-BE49-F238E27FC236}">
                      <a16:creationId xmlns:a16="http://schemas.microsoft.com/office/drawing/2014/main" id="{18C9D286-1292-4B3B-BDBE-9BA5039122D8}"/>
                    </a:ext>
                  </a:extLst>
                </p:cNvPr>
                <p:cNvSpPr/>
                <p:nvPr/>
              </p:nvSpPr>
              <p:spPr>
                <a:xfrm>
                  <a:off x="14815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a:extLst>
                    <a:ext uri="{FF2B5EF4-FFF2-40B4-BE49-F238E27FC236}">
                      <a16:creationId xmlns:a16="http://schemas.microsoft.com/office/drawing/2014/main" id="{CA49E210-54A0-4B78-B7C2-B7685196DA21}"/>
                    </a:ext>
                  </a:extLst>
                </p:cNvPr>
                <p:cNvSpPr/>
                <p:nvPr/>
              </p:nvSpPr>
              <p:spPr>
                <a:xfrm>
                  <a:off x="16561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正方形/長方形 30">
                <a:extLst>
                  <a:ext uri="{FF2B5EF4-FFF2-40B4-BE49-F238E27FC236}">
                    <a16:creationId xmlns:a16="http://schemas.microsoft.com/office/drawing/2014/main" id="{423AFABB-5E2D-42C8-B7DB-C97F05477D99}"/>
                  </a:ext>
                </a:extLst>
              </p:cNvPr>
              <p:cNvSpPr/>
              <p:nvPr/>
            </p:nvSpPr>
            <p:spPr>
              <a:xfrm>
                <a:off x="2192019" y="5027540"/>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2" name="グループ化 31">
                <a:extLst>
                  <a:ext uri="{FF2B5EF4-FFF2-40B4-BE49-F238E27FC236}">
                    <a16:creationId xmlns:a16="http://schemas.microsoft.com/office/drawing/2014/main" id="{C7748601-B0BB-4FD6-AA2D-BBDB4834CA93}"/>
                  </a:ext>
                </a:extLst>
              </p:cNvPr>
              <p:cNvGrpSpPr/>
              <p:nvPr/>
            </p:nvGrpSpPr>
            <p:grpSpPr>
              <a:xfrm>
                <a:off x="3067731" y="4690189"/>
                <a:ext cx="872684" cy="873171"/>
                <a:chOff x="957989" y="2258095"/>
                <a:chExt cx="872684" cy="873171"/>
              </a:xfrm>
            </p:grpSpPr>
            <p:sp>
              <p:nvSpPr>
                <p:cNvPr id="34" name="正方形/長方形 33">
                  <a:extLst>
                    <a:ext uri="{FF2B5EF4-FFF2-40B4-BE49-F238E27FC236}">
                      <a16:creationId xmlns:a16="http://schemas.microsoft.com/office/drawing/2014/main" id="{C8F3434C-063E-4F26-A83D-5E9EED17DC3D}"/>
                    </a:ext>
                  </a:extLst>
                </p:cNvPr>
                <p:cNvSpPr/>
                <p:nvPr/>
              </p:nvSpPr>
              <p:spPr>
                <a:xfrm>
                  <a:off x="957989" y="2258095"/>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7C1B477C-292E-4B73-857A-DDEDB3741034}"/>
                    </a:ext>
                  </a:extLst>
                </p:cNvPr>
                <p:cNvSpPr/>
                <p:nvPr/>
              </p:nvSpPr>
              <p:spPr>
                <a:xfrm>
                  <a:off x="113252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1C061019-7FEF-4C95-B70C-28CCF8E9CE4A}"/>
                    </a:ext>
                  </a:extLst>
                </p:cNvPr>
                <p:cNvSpPr/>
                <p:nvPr/>
              </p:nvSpPr>
              <p:spPr>
                <a:xfrm>
                  <a:off x="1307063"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6D1889C3-F5C0-44F4-8488-5AECCBA83490}"/>
                    </a:ext>
                  </a:extLst>
                </p:cNvPr>
                <p:cNvSpPr/>
                <p:nvPr/>
              </p:nvSpPr>
              <p:spPr>
                <a:xfrm>
                  <a:off x="1481599"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5E4E462A-7407-403D-855D-7951739C512F}"/>
                    </a:ext>
                  </a:extLst>
                </p:cNvPr>
                <p:cNvSpPr/>
                <p:nvPr/>
              </p:nvSpPr>
              <p:spPr>
                <a:xfrm>
                  <a:off x="1656136" y="225809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12CB5D04-444B-4CC4-A2F6-456F0B6BA7AB}"/>
                    </a:ext>
                  </a:extLst>
                </p:cNvPr>
                <p:cNvSpPr/>
                <p:nvPr/>
              </p:nvSpPr>
              <p:spPr>
                <a:xfrm>
                  <a:off x="95798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0AC3C238-A295-45BA-9415-BB62C083065A}"/>
                    </a:ext>
                  </a:extLst>
                </p:cNvPr>
                <p:cNvSpPr/>
                <p:nvPr/>
              </p:nvSpPr>
              <p:spPr>
                <a:xfrm>
                  <a:off x="113252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89B7489B-CEE6-48B9-97EE-4BFD9DA1318C}"/>
                    </a:ext>
                  </a:extLst>
                </p:cNvPr>
                <p:cNvSpPr/>
                <p:nvPr/>
              </p:nvSpPr>
              <p:spPr>
                <a:xfrm>
                  <a:off x="1307063"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CCD12344-570D-478B-AF04-6434E68C0544}"/>
                    </a:ext>
                  </a:extLst>
                </p:cNvPr>
                <p:cNvSpPr/>
                <p:nvPr/>
              </p:nvSpPr>
              <p:spPr>
                <a:xfrm>
                  <a:off x="1481599"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FEBE7001-A027-46B8-ADD5-D031116589D4}"/>
                    </a:ext>
                  </a:extLst>
                </p:cNvPr>
                <p:cNvSpPr/>
                <p:nvPr/>
              </p:nvSpPr>
              <p:spPr>
                <a:xfrm>
                  <a:off x="1656136" y="2432632"/>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F3EFD5B2-4287-42D6-9FA5-DEAA9E45A9A1}"/>
                    </a:ext>
                  </a:extLst>
                </p:cNvPr>
                <p:cNvSpPr/>
                <p:nvPr/>
              </p:nvSpPr>
              <p:spPr>
                <a:xfrm>
                  <a:off x="95798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99718D74-A833-4CC0-A82E-162D3C0B17E3}"/>
                    </a:ext>
                  </a:extLst>
                </p:cNvPr>
                <p:cNvSpPr/>
                <p:nvPr/>
              </p:nvSpPr>
              <p:spPr>
                <a:xfrm>
                  <a:off x="113252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95ECA5D9-F360-4B32-9E8E-C4B40F9F4EB1}"/>
                    </a:ext>
                  </a:extLst>
                </p:cNvPr>
                <p:cNvSpPr/>
                <p:nvPr/>
              </p:nvSpPr>
              <p:spPr>
                <a:xfrm>
                  <a:off x="1307063"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C527B944-42C1-4BAC-9217-7965D1116EF1}"/>
                    </a:ext>
                  </a:extLst>
                </p:cNvPr>
                <p:cNvSpPr/>
                <p:nvPr/>
              </p:nvSpPr>
              <p:spPr>
                <a:xfrm>
                  <a:off x="14815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928FE717-9390-4EC9-AAD1-7EC98B7E3DC3}"/>
                    </a:ext>
                  </a:extLst>
                </p:cNvPr>
                <p:cNvSpPr/>
                <p:nvPr/>
              </p:nvSpPr>
              <p:spPr>
                <a:xfrm>
                  <a:off x="16561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EBB02E86-4E5F-4C0D-B0BE-2DB6FFAC9227}"/>
                    </a:ext>
                  </a:extLst>
                </p:cNvPr>
                <p:cNvSpPr/>
                <p:nvPr/>
              </p:nvSpPr>
              <p:spPr>
                <a:xfrm>
                  <a:off x="95798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9D9F07F0-9ACB-44C5-863B-3A840724D2F9}"/>
                    </a:ext>
                  </a:extLst>
                </p:cNvPr>
                <p:cNvSpPr/>
                <p:nvPr/>
              </p:nvSpPr>
              <p:spPr>
                <a:xfrm>
                  <a:off x="113252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60899859-ED58-4134-9FBB-B9E3243D0EB4}"/>
                    </a:ext>
                  </a:extLst>
                </p:cNvPr>
                <p:cNvSpPr/>
                <p:nvPr/>
              </p:nvSpPr>
              <p:spPr>
                <a:xfrm>
                  <a:off x="13070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3C3715F3-3801-478E-A803-FD9C432D0D91}"/>
                    </a:ext>
                  </a:extLst>
                </p:cNvPr>
                <p:cNvSpPr/>
                <p:nvPr/>
              </p:nvSpPr>
              <p:spPr>
                <a:xfrm>
                  <a:off x="14815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84E4FDDA-8A3F-4E6C-86FF-64FB660E8AFF}"/>
                    </a:ext>
                  </a:extLst>
                </p:cNvPr>
                <p:cNvSpPr/>
                <p:nvPr/>
              </p:nvSpPr>
              <p:spPr>
                <a:xfrm>
                  <a:off x="16561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468AA9E2-E51E-4490-B5CE-21CC6DAE31B3}"/>
                    </a:ext>
                  </a:extLst>
                </p:cNvPr>
                <p:cNvSpPr/>
                <p:nvPr/>
              </p:nvSpPr>
              <p:spPr>
                <a:xfrm>
                  <a:off x="95798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63EA0E42-8349-4679-90EA-DB1374AE50CB}"/>
                    </a:ext>
                  </a:extLst>
                </p:cNvPr>
                <p:cNvSpPr/>
                <p:nvPr/>
              </p:nvSpPr>
              <p:spPr>
                <a:xfrm>
                  <a:off x="113252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F49720CC-18A8-42F4-928A-A04584B8427B}"/>
                    </a:ext>
                  </a:extLst>
                </p:cNvPr>
                <p:cNvSpPr/>
                <p:nvPr/>
              </p:nvSpPr>
              <p:spPr>
                <a:xfrm>
                  <a:off x="13070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B8EB0739-A622-40A9-99A8-2C3B40DC45AA}"/>
                    </a:ext>
                  </a:extLst>
                </p:cNvPr>
                <p:cNvSpPr/>
                <p:nvPr/>
              </p:nvSpPr>
              <p:spPr>
                <a:xfrm>
                  <a:off x="14815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E73906B1-CFE2-4405-AE73-9CAD8D68142C}"/>
                    </a:ext>
                  </a:extLst>
                </p:cNvPr>
                <p:cNvSpPr/>
                <p:nvPr/>
              </p:nvSpPr>
              <p:spPr>
                <a:xfrm>
                  <a:off x="16561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正方形/長方形 32">
                <a:extLst>
                  <a:ext uri="{FF2B5EF4-FFF2-40B4-BE49-F238E27FC236}">
                    <a16:creationId xmlns:a16="http://schemas.microsoft.com/office/drawing/2014/main" id="{B10BF289-8522-4146-B544-0D6197AB8015}"/>
                  </a:ext>
                </a:extLst>
              </p:cNvPr>
              <p:cNvSpPr/>
              <p:nvPr/>
            </p:nvSpPr>
            <p:spPr>
              <a:xfrm>
                <a:off x="3402995" y="5030935"/>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259" name="グループ化 258">
            <a:extLst>
              <a:ext uri="{FF2B5EF4-FFF2-40B4-BE49-F238E27FC236}">
                <a16:creationId xmlns:a16="http://schemas.microsoft.com/office/drawing/2014/main" id="{8F641F0C-612A-4C86-9DE6-E9DAA800066D}"/>
              </a:ext>
            </a:extLst>
          </p:cNvPr>
          <p:cNvGrpSpPr/>
          <p:nvPr/>
        </p:nvGrpSpPr>
        <p:grpSpPr>
          <a:xfrm>
            <a:off x="7336450" y="2466296"/>
            <a:ext cx="2992118" cy="2962422"/>
            <a:chOff x="5337452" y="2647212"/>
            <a:chExt cx="2992118" cy="2962422"/>
          </a:xfrm>
        </p:grpSpPr>
        <p:pic>
          <p:nvPicPr>
            <p:cNvPr id="260" name="図 259">
              <a:extLst>
                <a:ext uri="{FF2B5EF4-FFF2-40B4-BE49-F238E27FC236}">
                  <a16:creationId xmlns:a16="http://schemas.microsoft.com/office/drawing/2014/main" id="{53D49A36-A54D-43C1-967A-0A6DDAED46DF}"/>
                </a:ext>
              </a:extLst>
            </p:cNvPr>
            <p:cNvPicPr>
              <a:picLocks noChangeAspect="1"/>
            </p:cNvPicPr>
            <p:nvPr/>
          </p:nvPicPr>
          <p:blipFill>
            <a:blip r:embed="rId4"/>
            <a:stretch>
              <a:fillRect/>
            </a:stretch>
          </p:blipFill>
          <p:spPr>
            <a:xfrm>
              <a:off x="5657486" y="2977410"/>
              <a:ext cx="552450" cy="542925"/>
            </a:xfrm>
            <a:prstGeom prst="rect">
              <a:avLst/>
            </a:prstGeom>
          </p:spPr>
        </p:pic>
        <p:pic>
          <p:nvPicPr>
            <p:cNvPr id="261" name="図 260">
              <a:extLst>
                <a:ext uri="{FF2B5EF4-FFF2-40B4-BE49-F238E27FC236}">
                  <a16:creationId xmlns:a16="http://schemas.microsoft.com/office/drawing/2014/main" id="{020300D3-9F83-4E78-99B9-E6E2B3FB8C4E}"/>
                </a:ext>
              </a:extLst>
            </p:cNvPr>
            <p:cNvPicPr>
              <a:picLocks noChangeAspect="1"/>
            </p:cNvPicPr>
            <p:nvPr/>
          </p:nvPicPr>
          <p:blipFill>
            <a:blip r:embed="rId4"/>
            <a:stretch>
              <a:fillRect/>
            </a:stretch>
          </p:blipFill>
          <p:spPr>
            <a:xfrm>
              <a:off x="6702987" y="2977410"/>
              <a:ext cx="552450" cy="542925"/>
            </a:xfrm>
            <a:prstGeom prst="rect">
              <a:avLst/>
            </a:prstGeom>
          </p:spPr>
        </p:pic>
        <p:pic>
          <p:nvPicPr>
            <p:cNvPr id="262" name="図 261">
              <a:extLst>
                <a:ext uri="{FF2B5EF4-FFF2-40B4-BE49-F238E27FC236}">
                  <a16:creationId xmlns:a16="http://schemas.microsoft.com/office/drawing/2014/main" id="{D8B318F6-1ECD-4B41-9670-834C284EDE19}"/>
                </a:ext>
              </a:extLst>
            </p:cNvPr>
            <p:cNvPicPr>
              <a:picLocks noChangeAspect="1"/>
            </p:cNvPicPr>
            <p:nvPr/>
          </p:nvPicPr>
          <p:blipFill>
            <a:blip r:embed="rId4"/>
            <a:stretch>
              <a:fillRect/>
            </a:stretch>
          </p:blipFill>
          <p:spPr>
            <a:xfrm>
              <a:off x="7765458" y="2977410"/>
              <a:ext cx="552450" cy="542925"/>
            </a:xfrm>
            <a:prstGeom prst="rect">
              <a:avLst/>
            </a:prstGeom>
          </p:spPr>
        </p:pic>
        <p:pic>
          <p:nvPicPr>
            <p:cNvPr id="263" name="図 262">
              <a:extLst>
                <a:ext uri="{FF2B5EF4-FFF2-40B4-BE49-F238E27FC236}">
                  <a16:creationId xmlns:a16="http://schemas.microsoft.com/office/drawing/2014/main" id="{96F2D42F-8C57-4882-84DA-458B596D3067}"/>
                </a:ext>
              </a:extLst>
            </p:cNvPr>
            <p:cNvPicPr>
              <a:picLocks noChangeAspect="1"/>
            </p:cNvPicPr>
            <p:nvPr/>
          </p:nvPicPr>
          <p:blipFill>
            <a:blip r:embed="rId4"/>
            <a:stretch>
              <a:fillRect/>
            </a:stretch>
          </p:blipFill>
          <p:spPr>
            <a:xfrm>
              <a:off x="5657486" y="4025890"/>
              <a:ext cx="552450" cy="542925"/>
            </a:xfrm>
            <a:prstGeom prst="rect">
              <a:avLst/>
            </a:prstGeom>
          </p:spPr>
        </p:pic>
        <p:pic>
          <p:nvPicPr>
            <p:cNvPr id="264" name="図 263">
              <a:extLst>
                <a:ext uri="{FF2B5EF4-FFF2-40B4-BE49-F238E27FC236}">
                  <a16:creationId xmlns:a16="http://schemas.microsoft.com/office/drawing/2014/main" id="{02CBC88E-E90D-4F2A-842A-31AAD53D9956}"/>
                </a:ext>
              </a:extLst>
            </p:cNvPr>
            <p:cNvPicPr>
              <a:picLocks noChangeAspect="1"/>
            </p:cNvPicPr>
            <p:nvPr/>
          </p:nvPicPr>
          <p:blipFill>
            <a:blip r:embed="rId4"/>
            <a:stretch>
              <a:fillRect/>
            </a:stretch>
          </p:blipFill>
          <p:spPr>
            <a:xfrm>
              <a:off x="6702987" y="4025890"/>
              <a:ext cx="552450" cy="542925"/>
            </a:xfrm>
            <a:prstGeom prst="rect">
              <a:avLst/>
            </a:prstGeom>
          </p:spPr>
        </p:pic>
        <p:pic>
          <p:nvPicPr>
            <p:cNvPr id="265" name="図 264">
              <a:extLst>
                <a:ext uri="{FF2B5EF4-FFF2-40B4-BE49-F238E27FC236}">
                  <a16:creationId xmlns:a16="http://schemas.microsoft.com/office/drawing/2014/main" id="{2735167C-DEF6-45CA-9A55-90D2A6562B38}"/>
                </a:ext>
              </a:extLst>
            </p:cNvPr>
            <p:cNvPicPr>
              <a:picLocks noChangeAspect="1"/>
            </p:cNvPicPr>
            <p:nvPr/>
          </p:nvPicPr>
          <p:blipFill>
            <a:blip r:embed="rId4"/>
            <a:stretch>
              <a:fillRect/>
            </a:stretch>
          </p:blipFill>
          <p:spPr>
            <a:xfrm>
              <a:off x="7765458" y="4025890"/>
              <a:ext cx="552450" cy="542925"/>
            </a:xfrm>
            <a:prstGeom prst="rect">
              <a:avLst/>
            </a:prstGeom>
          </p:spPr>
        </p:pic>
        <p:pic>
          <p:nvPicPr>
            <p:cNvPr id="266" name="図 265">
              <a:extLst>
                <a:ext uri="{FF2B5EF4-FFF2-40B4-BE49-F238E27FC236}">
                  <a16:creationId xmlns:a16="http://schemas.microsoft.com/office/drawing/2014/main" id="{8DBBF5AF-C331-4854-B89A-1E67CD103A7C}"/>
                </a:ext>
              </a:extLst>
            </p:cNvPr>
            <p:cNvPicPr>
              <a:picLocks noChangeAspect="1"/>
            </p:cNvPicPr>
            <p:nvPr/>
          </p:nvPicPr>
          <p:blipFill>
            <a:blip r:embed="rId4"/>
            <a:stretch>
              <a:fillRect/>
            </a:stretch>
          </p:blipFill>
          <p:spPr>
            <a:xfrm>
              <a:off x="5657486" y="5059634"/>
              <a:ext cx="552450" cy="542925"/>
            </a:xfrm>
            <a:prstGeom prst="rect">
              <a:avLst/>
            </a:prstGeom>
          </p:spPr>
        </p:pic>
        <p:pic>
          <p:nvPicPr>
            <p:cNvPr id="267" name="図 266">
              <a:extLst>
                <a:ext uri="{FF2B5EF4-FFF2-40B4-BE49-F238E27FC236}">
                  <a16:creationId xmlns:a16="http://schemas.microsoft.com/office/drawing/2014/main" id="{4424FEB6-EAAD-464B-B3A4-236AA575A853}"/>
                </a:ext>
              </a:extLst>
            </p:cNvPr>
            <p:cNvPicPr>
              <a:picLocks noChangeAspect="1"/>
            </p:cNvPicPr>
            <p:nvPr/>
          </p:nvPicPr>
          <p:blipFill>
            <a:blip r:embed="rId4"/>
            <a:stretch>
              <a:fillRect/>
            </a:stretch>
          </p:blipFill>
          <p:spPr>
            <a:xfrm>
              <a:off x="6702987" y="5059634"/>
              <a:ext cx="552450" cy="542925"/>
            </a:xfrm>
            <a:prstGeom prst="rect">
              <a:avLst/>
            </a:prstGeom>
          </p:spPr>
        </p:pic>
        <p:pic>
          <p:nvPicPr>
            <p:cNvPr id="268" name="図 267">
              <a:extLst>
                <a:ext uri="{FF2B5EF4-FFF2-40B4-BE49-F238E27FC236}">
                  <a16:creationId xmlns:a16="http://schemas.microsoft.com/office/drawing/2014/main" id="{A9BD356A-DC59-45CA-A478-78CF01B64EEC}"/>
                </a:ext>
              </a:extLst>
            </p:cNvPr>
            <p:cNvPicPr>
              <a:picLocks noChangeAspect="1"/>
            </p:cNvPicPr>
            <p:nvPr/>
          </p:nvPicPr>
          <p:blipFill>
            <a:blip r:embed="rId4"/>
            <a:stretch>
              <a:fillRect/>
            </a:stretch>
          </p:blipFill>
          <p:spPr>
            <a:xfrm>
              <a:off x="7765458" y="5059634"/>
              <a:ext cx="552450" cy="542925"/>
            </a:xfrm>
            <a:prstGeom prst="rect">
              <a:avLst/>
            </a:prstGeom>
          </p:spPr>
        </p:pic>
        <p:grpSp>
          <p:nvGrpSpPr>
            <p:cNvPr id="269" name="グループ化 268">
              <a:extLst>
                <a:ext uri="{FF2B5EF4-FFF2-40B4-BE49-F238E27FC236}">
                  <a16:creationId xmlns:a16="http://schemas.microsoft.com/office/drawing/2014/main" id="{87542102-A072-4B85-A768-FA9FC3998001}"/>
                </a:ext>
              </a:extLst>
            </p:cNvPr>
            <p:cNvGrpSpPr/>
            <p:nvPr/>
          </p:nvGrpSpPr>
          <p:grpSpPr>
            <a:xfrm>
              <a:off x="5337452" y="2647212"/>
              <a:ext cx="2992118" cy="2962422"/>
              <a:chOff x="5337452" y="2647212"/>
              <a:chExt cx="2992118" cy="2962422"/>
            </a:xfrm>
          </p:grpSpPr>
          <p:grpSp>
            <p:nvGrpSpPr>
              <p:cNvPr id="270" name="グループ化 269">
                <a:extLst>
                  <a:ext uri="{FF2B5EF4-FFF2-40B4-BE49-F238E27FC236}">
                    <a16:creationId xmlns:a16="http://schemas.microsoft.com/office/drawing/2014/main" id="{231C81CC-0A98-4A93-97C4-E303D3DE2E0D}"/>
                  </a:ext>
                </a:extLst>
              </p:cNvPr>
              <p:cNvGrpSpPr/>
              <p:nvPr/>
            </p:nvGrpSpPr>
            <p:grpSpPr>
              <a:xfrm>
                <a:off x="5339489" y="2647699"/>
                <a:ext cx="872684" cy="873171"/>
                <a:chOff x="5339489" y="2258095"/>
                <a:chExt cx="872684" cy="873171"/>
              </a:xfrm>
            </p:grpSpPr>
            <p:sp>
              <p:nvSpPr>
                <p:cNvPr id="488" name="正方形/長方形 487">
                  <a:extLst>
                    <a:ext uri="{FF2B5EF4-FFF2-40B4-BE49-F238E27FC236}">
                      <a16:creationId xmlns:a16="http://schemas.microsoft.com/office/drawing/2014/main" id="{A27D2CDB-A839-412E-8E87-1C45FB04518E}"/>
                    </a:ext>
                  </a:extLst>
                </p:cNvPr>
                <p:cNvSpPr/>
                <p:nvPr/>
              </p:nvSpPr>
              <p:spPr>
                <a:xfrm>
                  <a:off x="533948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9" name="正方形/長方形 488">
                  <a:extLst>
                    <a:ext uri="{FF2B5EF4-FFF2-40B4-BE49-F238E27FC236}">
                      <a16:creationId xmlns:a16="http://schemas.microsoft.com/office/drawing/2014/main" id="{C86401E7-F38B-4590-91FD-D5E0DDDD5CCA}"/>
                    </a:ext>
                  </a:extLst>
                </p:cNvPr>
                <p:cNvSpPr/>
                <p:nvPr/>
              </p:nvSpPr>
              <p:spPr>
                <a:xfrm>
                  <a:off x="551402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0" name="正方形/長方形 489">
                  <a:extLst>
                    <a:ext uri="{FF2B5EF4-FFF2-40B4-BE49-F238E27FC236}">
                      <a16:creationId xmlns:a16="http://schemas.microsoft.com/office/drawing/2014/main" id="{BCC2DC26-07B6-4066-9C05-3B7F049CD8F0}"/>
                    </a:ext>
                  </a:extLst>
                </p:cNvPr>
                <p:cNvSpPr/>
                <p:nvPr/>
              </p:nvSpPr>
              <p:spPr>
                <a:xfrm>
                  <a:off x="5688563"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1" name="正方形/長方形 490">
                  <a:extLst>
                    <a:ext uri="{FF2B5EF4-FFF2-40B4-BE49-F238E27FC236}">
                      <a16:creationId xmlns:a16="http://schemas.microsoft.com/office/drawing/2014/main" id="{B06FE1D8-0BC0-4CC6-9084-4156CF90005C}"/>
                    </a:ext>
                  </a:extLst>
                </p:cNvPr>
                <p:cNvSpPr/>
                <p:nvPr/>
              </p:nvSpPr>
              <p:spPr>
                <a:xfrm>
                  <a:off x="586309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2" name="正方形/長方形 491">
                  <a:extLst>
                    <a:ext uri="{FF2B5EF4-FFF2-40B4-BE49-F238E27FC236}">
                      <a16:creationId xmlns:a16="http://schemas.microsoft.com/office/drawing/2014/main" id="{AF756646-7EE1-46E1-BA7F-A590BBF89FEA}"/>
                    </a:ext>
                  </a:extLst>
                </p:cNvPr>
                <p:cNvSpPr/>
                <p:nvPr/>
              </p:nvSpPr>
              <p:spPr>
                <a:xfrm>
                  <a:off x="603763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3" name="正方形/長方形 492">
                  <a:extLst>
                    <a:ext uri="{FF2B5EF4-FFF2-40B4-BE49-F238E27FC236}">
                      <a16:creationId xmlns:a16="http://schemas.microsoft.com/office/drawing/2014/main" id="{4539BB18-0A1C-4C4B-8E01-7B00B306A40F}"/>
                    </a:ext>
                  </a:extLst>
                </p:cNvPr>
                <p:cNvSpPr/>
                <p:nvPr/>
              </p:nvSpPr>
              <p:spPr>
                <a:xfrm>
                  <a:off x="533948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4" name="正方形/長方形 493">
                  <a:extLst>
                    <a:ext uri="{FF2B5EF4-FFF2-40B4-BE49-F238E27FC236}">
                      <a16:creationId xmlns:a16="http://schemas.microsoft.com/office/drawing/2014/main" id="{E90E7AA1-6C43-4555-92FC-55C36A5B53C9}"/>
                    </a:ext>
                  </a:extLst>
                </p:cNvPr>
                <p:cNvSpPr/>
                <p:nvPr/>
              </p:nvSpPr>
              <p:spPr>
                <a:xfrm>
                  <a:off x="551402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5" name="正方形/長方形 494">
                  <a:extLst>
                    <a:ext uri="{FF2B5EF4-FFF2-40B4-BE49-F238E27FC236}">
                      <a16:creationId xmlns:a16="http://schemas.microsoft.com/office/drawing/2014/main" id="{2535FE85-70D6-4116-B9BF-801D6ADFF647}"/>
                    </a:ext>
                  </a:extLst>
                </p:cNvPr>
                <p:cNvSpPr/>
                <p:nvPr/>
              </p:nvSpPr>
              <p:spPr>
                <a:xfrm>
                  <a:off x="5688563"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6" name="正方形/長方形 495">
                  <a:extLst>
                    <a:ext uri="{FF2B5EF4-FFF2-40B4-BE49-F238E27FC236}">
                      <a16:creationId xmlns:a16="http://schemas.microsoft.com/office/drawing/2014/main" id="{86911B9F-2C1E-4A94-A13F-B7EF81D8C4BC}"/>
                    </a:ext>
                  </a:extLst>
                </p:cNvPr>
                <p:cNvSpPr/>
                <p:nvPr/>
              </p:nvSpPr>
              <p:spPr>
                <a:xfrm>
                  <a:off x="586309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7" name="正方形/長方形 496">
                  <a:extLst>
                    <a:ext uri="{FF2B5EF4-FFF2-40B4-BE49-F238E27FC236}">
                      <a16:creationId xmlns:a16="http://schemas.microsoft.com/office/drawing/2014/main" id="{453AABB9-6F9F-45AB-AED1-B1B84EE9887C}"/>
                    </a:ext>
                  </a:extLst>
                </p:cNvPr>
                <p:cNvSpPr/>
                <p:nvPr/>
              </p:nvSpPr>
              <p:spPr>
                <a:xfrm>
                  <a:off x="603763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8" name="正方形/長方形 497">
                  <a:extLst>
                    <a:ext uri="{FF2B5EF4-FFF2-40B4-BE49-F238E27FC236}">
                      <a16:creationId xmlns:a16="http://schemas.microsoft.com/office/drawing/2014/main" id="{FB06E84D-799F-4E47-9A6E-0ADF8543F4D3}"/>
                    </a:ext>
                  </a:extLst>
                </p:cNvPr>
                <p:cNvSpPr/>
                <p:nvPr/>
              </p:nvSpPr>
              <p:spPr>
                <a:xfrm>
                  <a:off x="5339489"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9" name="正方形/長方形 498">
                  <a:extLst>
                    <a:ext uri="{FF2B5EF4-FFF2-40B4-BE49-F238E27FC236}">
                      <a16:creationId xmlns:a16="http://schemas.microsoft.com/office/drawing/2014/main" id="{BE16C4BD-3AB2-4800-9C09-44CB6ACD8EA5}"/>
                    </a:ext>
                  </a:extLst>
                </p:cNvPr>
                <p:cNvSpPr/>
                <p:nvPr/>
              </p:nvSpPr>
              <p:spPr>
                <a:xfrm>
                  <a:off x="5514026"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0" name="正方形/長方形 499">
                  <a:extLst>
                    <a:ext uri="{FF2B5EF4-FFF2-40B4-BE49-F238E27FC236}">
                      <a16:creationId xmlns:a16="http://schemas.microsoft.com/office/drawing/2014/main" id="{647B130D-A514-486E-B658-F77434A6C8BE}"/>
                    </a:ext>
                  </a:extLst>
                </p:cNvPr>
                <p:cNvSpPr/>
                <p:nvPr/>
              </p:nvSpPr>
              <p:spPr>
                <a:xfrm>
                  <a:off x="5688563" y="2607168"/>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1" name="正方形/長方形 500">
                  <a:extLst>
                    <a:ext uri="{FF2B5EF4-FFF2-40B4-BE49-F238E27FC236}">
                      <a16:creationId xmlns:a16="http://schemas.microsoft.com/office/drawing/2014/main" id="{B8ED1C69-91E9-45EB-945F-3E6B95F542DE}"/>
                    </a:ext>
                  </a:extLst>
                </p:cNvPr>
                <p:cNvSpPr/>
                <p:nvPr/>
              </p:nvSpPr>
              <p:spPr>
                <a:xfrm>
                  <a:off x="58630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2" name="正方形/長方形 501">
                  <a:extLst>
                    <a:ext uri="{FF2B5EF4-FFF2-40B4-BE49-F238E27FC236}">
                      <a16:creationId xmlns:a16="http://schemas.microsoft.com/office/drawing/2014/main" id="{A1AE574B-D488-47C7-B53C-441F3199D245}"/>
                    </a:ext>
                  </a:extLst>
                </p:cNvPr>
                <p:cNvSpPr/>
                <p:nvPr/>
              </p:nvSpPr>
              <p:spPr>
                <a:xfrm>
                  <a:off x="60376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3" name="正方形/長方形 502">
                  <a:extLst>
                    <a:ext uri="{FF2B5EF4-FFF2-40B4-BE49-F238E27FC236}">
                      <a16:creationId xmlns:a16="http://schemas.microsoft.com/office/drawing/2014/main" id="{B62058EB-1235-4C76-BE99-87CBD4BD19F1}"/>
                    </a:ext>
                  </a:extLst>
                </p:cNvPr>
                <p:cNvSpPr/>
                <p:nvPr/>
              </p:nvSpPr>
              <p:spPr>
                <a:xfrm>
                  <a:off x="5339489"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4" name="正方形/長方形 503">
                  <a:extLst>
                    <a:ext uri="{FF2B5EF4-FFF2-40B4-BE49-F238E27FC236}">
                      <a16:creationId xmlns:a16="http://schemas.microsoft.com/office/drawing/2014/main" id="{8852800F-85CC-4D85-815E-4AA806F31AA2}"/>
                    </a:ext>
                  </a:extLst>
                </p:cNvPr>
                <p:cNvSpPr/>
                <p:nvPr/>
              </p:nvSpPr>
              <p:spPr>
                <a:xfrm>
                  <a:off x="5514026"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5" name="正方形/長方形 504">
                  <a:extLst>
                    <a:ext uri="{FF2B5EF4-FFF2-40B4-BE49-F238E27FC236}">
                      <a16:creationId xmlns:a16="http://schemas.microsoft.com/office/drawing/2014/main" id="{CAF0E7F6-B0A5-4DBA-AB90-63519E56B15F}"/>
                    </a:ext>
                  </a:extLst>
                </p:cNvPr>
                <p:cNvSpPr/>
                <p:nvPr/>
              </p:nvSpPr>
              <p:spPr>
                <a:xfrm>
                  <a:off x="56885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6" name="正方形/長方形 505">
                  <a:extLst>
                    <a:ext uri="{FF2B5EF4-FFF2-40B4-BE49-F238E27FC236}">
                      <a16:creationId xmlns:a16="http://schemas.microsoft.com/office/drawing/2014/main" id="{3C277DD5-8402-42B0-8ECE-2EB50A34F789}"/>
                    </a:ext>
                  </a:extLst>
                </p:cNvPr>
                <p:cNvSpPr/>
                <p:nvPr/>
              </p:nvSpPr>
              <p:spPr>
                <a:xfrm>
                  <a:off x="58630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7" name="正方形/長方形 506">
                  <a:extLst>
                    <a:ext uri="{FF2B5EF4-FFF2-40B4-BE49-F238E27FC236}">
                      <a16:creationId xmlns:a16="http://schemas.microsoft.com/office/drawing/2014/main" id="{71CFE8D5-AC9F-40FA-8402-3969929E126A}"/>
                    </a:ext>
                  </a:extLst>
                </p:cNvPr>
                <p:cNvSpPr/>
                <p:nvPr/>
              </p:nvSpPr>
              <p:spPr>
                <a:xfrm>
                  <a:off x="60376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8" name="正方形/長方形 507">
                  <a:extLst>
                    <a:ext uri="{FF2B5EF4-FFF2-40B4-BE49-F238E27FC236}">
                      <a16:creationId xmlns:a16="http://schemas.microsoft.com/office/drawing/2014/main" id="{3297A885-2AD1-4F75-85B9-D1BAFC50506C}"/>
                    </a:ext>
                  </a:extLst>
                </p:cNvPr>
                <p:cNvSpPr/>
                <p:nvPr/>
              </p:nvSpPr>
              <p:spPr>
                <a:xfrm>
                  <a:off x="5339489"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9" name="正方形/長方形 508">
                  <a:extLst>
                    <a:ext uri="{FF2B5EF4-FFF2-40B4-BE49-F238E27FC236}">
                      <a16:creationId xmlns:a16="http://schemas.microsoft.com/office/drawing/2014/main" id="{7AF3FC0D-CB97-4C25-8A5B-D2555968C22C}"/>
                    </a:ext>
                  </a:extLst>
                </p:cNvPr>
                <p:cNvSpPr/>
                <p:nvPr/>
              </p:nvSpPr>
              <p:spPr>
                <a:xfrm>
                  <a:off x="5514026"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0" name="正方形/長方形 509">
                  <a:extLst>
                    <a:ext uri="{FF2B5EF4-FFF2-40B4-BE49-F238E27FC236}">
                      <a16:creationId xmlns:a16="http://schemas.microsoft.com/office/drawing/2014/main" id="{6CD12FA5-A88C-438B-95B5-7B5CB2252A38}"/>
                    </a:ext>
                  </a:extLst>
                </p:cNvPr>
                <p:cNvSpPr/>
                <p:nvPr/>
              </p:nvSpPr>
              <p:spPr>
                <a:xfrm>
                  <a:off x="56885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1" name="正方形/長方形 510">
                  <a:extLst>
                    <a:ext uri="{FF2B5EF4-FFF2-40B4-BE49-F238E27FC236}">
                      <a16:creationId xmlns:a16="http://schemas.microsoft.com/office/drawing/2014/main" id="{3A2FA0D1-E1E7-4FBE-B5B5-203D27994B03}"/>
                    </a:ext>
                  </a:extLst>
                </p:cNvPr>
                <p:cNvSpPr/>
                <p:nvPr/>
              </p:nvSpPr>
              <p:spPr>
                <a:xfrm>
                  <a:off x="58630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2" name="正方形/長方形 511">
                  <a:extLst>
                    <a:ext uri="{FF2B5EF4-FFF2-40B4-BE49-F238E27FC236}">
                      <a16:creationId xmlns:a16="http://schemas.microsoft.com/office/drawing/2014/main" id="{2ED3A32D-6986-421A-A70B-FA25AF935DFF}"/>
                    </a:ext>
                  </a:extLst>
                </p:cNvPr>
                <p:cNvSpPr/>
                <p:nvPr/>
              </p:nvSpPr>
              <p:spPr>
                <a:xfrm>
                  <a:off x="60376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1" name="正方形/長方形 270">
                <a:extLst>
                  <a:ext uri="{FF2B5EF4-FFF2-40B4-BE49-F238E27FC236}">
                    <a16:creationId xmlns:a16="http://schemas.microsoft.com/office/drawing/2014/main" id="{AE49930F-226C-4DCD-B0D1-6B8BBB14A866}"/>
                  </a:ext>
                </a:extLst>
              </p:cNvPr>
              <p:cNvSpPr/>
              <p:nvPr/>
            </p:nvSpPr>
            <p:spPr>
              <a:xfrm>
                <a:off x="5337452" y="2647212"/>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72" name="グループ化 271">
                <a:extLst>
                  <a:ext uri="{FF2B5EF4-FFF2-40B4-BE49-F238E27FC236}">
                    <a16:creationId xmlns:a16="http://schemas.microsoft.com/office/drawing/2014/main" id="{A11BA6C7-32A9-4638-8791-9A69303BB31B}"/>
                  </a:ext>
                </a:extLst>
              </p:cNvPr>
              <p:cNvGrpSpPr/>
              <p:nvPr/>
            </p:nvGrpSpPr>
            <p:grpSpPr>
              <a:xfrm>
                <a:off x="6387329" y="2647699"/>
                <a:ext cx="872684" cy="873171"/>
                <a:chOff x="5339489" y="2258095"/>
                <a:chExt cx="872684" cy="873171"/>
              </a:xfrm>
            </p:grpSpPr>
            <p:sp>
              <p:nvSpPr>
                <p:cNvPr id="463" name="正方形/長方形 462">
                  <a:extLst>
                    <a:ext uri="{FF2B5EF4-FFF2-40B4-BE49-F238E27FC236}">
                      <a16:creationId xmlns:a16="http://schemas.microsoft.com/office/drawing/2014/main" id="{A776D37E-8DB0-46C0-BC58-8C389988778B}"/>
                    </a:ext>
                  </a:extLst>
                </p:cNvPr>
                <p:cNvSpPr/>
                <p:nvPr/>
              </p:nvSpPr>
              <p:spPr>
                <a:xfrm>
                  <a:off x="533948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4" name="正方形/長方形 463">
                  <a:extLst>
                    <a:ext uri="{FF2B5EF4-FFF2-40B4-BE49-F238E27FC236}">
                      <a16:creationId xmlns:a16="http://schemas.microsoft.com/office/drawing/2014/main" id="{57BB8C4C-3F0B-45FB-B340-B31254D4913B}"/>
                    </a:ext>
                  </a:extLst>
                </p:cNvPr>
                <p:cNvSpPr/>
                <p:nvPr/>
              </p:nvSpPr>
              <p:spPr>
                <a:xfrm>
                  <a:off x="551402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5" name="正方形/長方形 464">
                  <a:extLst>
                    <a:ext uri="{FF2B5EF4-FFF2-40B4-BE49-F238E27FC236}">
                      <a16:creationId xmlns:a16="http://schemas.microsoft.com/office/drawing/2014/main" id="{AEDE308B-5B5D-4324-A1EC-D38A682CCB6C}"/>
                    </a:ext>
                  </a:extLst>
                </p:cNvPr>
                <p:cNvSpPr/>
                <p:nvPr/>
              </p:nvSpPr>
              <p:spPr>
                <a:xfrm>
                  <a:off x="5688563"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6" name="正方形/長方形 465">
                  <a:extLst>
                    <a:ext uri="{FF2B5EF4-FFF2-40B4-BE49-F238E27FC236}">
                      <a16:creationId xmlns:a16="http://schemas.microsoft.com/office/drawing/2014/main" id="{72878431-AB84-4695-A3AA-BB55329FA5AC}"/>
                    </a:ext>
                  </a:extLst>
                </p:cNvPr>
                <p:cNvSpPr/>
                <p:nvPr/>
              </p:nvSpPr>
              <p:spPr>
                <a:xfrm>
                  <a:off x="586309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7" name="正方形/長方形 466">
                  <a:extLst>
                    <a:ext uri="{FF2B5EF4-FFF2-40B4-BE49-F238E27FC236}">
                      <a16:creationId xmlns:a16="http://schemas.microsoft.com/office/drawing/2014/main" id="{EE7B1338-5A8C-4978-A53A-D469C09FA24D}"/>
                    </a:ext>
                  </a:extLst>
                </p:cNvPr>
                <p:cNvSpPr/>
                <p:nvPr/>
              </p:nvSpPr>
              <p:spPr>
                <a:xfrm>
                  <a:off x="603763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8" name="正方形/長方形 467">
                  <a:extLst>
                    <a:ext uri="{FF2B5EF4-FFF2-40B4-BE49-F238E27FC236}">
                      <a16:creationId xmlns:a16="http://schemas.microsoft.com/office/drawing/2014/main" id="{11FE8720-D91C-4D4A-A9D4-BD13B74655C1}"/>
                    </a:ext>
                  </a:extLst>
                </p:cNvPr>
                <p:cNvSpPr/>
                <p:nvPr/>
              </p:nvSpPr>
              <p:spPr>
                <a:xfrm>
                  <a:off x="533948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9" name="正方形/長方形 468">
                  <a:extLst>
                    <a:ext uri="{FF2B5EF4-FFF2-40B4-BE49-F238E27FC236}">
                      <a16:creationId xmlns:a16="http://schemas.microsoft.com/office/drawing/2014/main" id="{B73FA7ED-55A0-42F8-938B-7161C523D827}"/>
                    </a:ext>
                  </a:extLst>
                </p:cNvPr>
                <p:cNvSpPr/>
                <p:nvPr/>
              </p:nvSpPr>
              <p:spPr>
                <a:xfrm>
                  <a:off x="551402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0" name="正方形/長方形 469">
                  <a:extLst>
                    <a:ext uri="{FF2B5EF4-FFF2-40B4-BE49-F238E27FC236}">
                      <a16:creationId xmlns:a16="http://schemas.microsoft.com/office/drawing/2014/main" id="{C695AE9E-DE81-4203-AA2A-1C6EA374C3A2}"/>
                    </a:ext>
                  </a:extLst>
                </p:cNvPr>
                <p:cNvSpPr/>
                <p:nvPr/>
              </p:nvSpPr>
              <p:spPr>
                <a:xfrm>
                  <a:off x="5688563"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1" name="正方形/長方形 470">
                  <a:extLst>
                    <a:ext uri="{FF2B5EF4-FFF2-40B4-BE49-F238E27FC236}">
                      <a16:creationId xmlns:a16="http://schemas.microsoft.com/office/drawing/2014/main" id="{CD0B3555-68FE-4854-BB50-70D0F7B641C5}"/>
                    </a:ext>
                  </a:extLst>
                </p:cNvPr>
                <p:cNvSpPr/>
                <p:nvPr/>
              </p:nvSpPr>
              <p:spPr>
                <a:xfrm>
                  <a:off x="586309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2" name="正方形/長方形 471">
                  <a:extLst>
                    <a:ext uri="{FF2B5EF4-FFF2-40B4-BE49-F238E27FC236}">
                      <a16:creationId xmlns:a16="http://schemas.microsoft.com/office/drawing/2014/main" id="{461FA2AF-7B9D-4874-8C13-030C1668C4A9}"/>
                    </a:ext>
                  </a:extLst>
                </p:cNvPr>
                <p:cNvSpPr/>
                <p:nvPr/>
              </p:nvSpPr>
              <p:spPr>
                <a:xfrm>
                  <a:off x="603763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3" name="正方形/長方形 472">
                  <a:extLst>
                    <a:ext uri="{FF2B5EF4-FFF2-40B4-BE49-F238E27FC236}">
                      <a16:creationId xmlns:a16="http://schemas.microsoft.com/office/drawing/2014/main" id="{675F36C4-2659-4B84-BEA2-14381F47FDAB}"/>
                    </a:ext>
                  </a:extLst>
                </p:cNvPr>
                <p:cNvSpPr/>
                <p:nvPr/>
              </p:nvSpPr>
              <p:spPr>
                <a:xfrm>
                  <a:off x="5339489"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4" name="正方形/長方形 473">
                  <a:extLst>
                    <a:ext uri="{FF2B5EF4-FFF2-40B4-BE49-F238E27FC236}">
                      <a16:creationId xmlns:a16="http://schemas.microsoft.com/office/drawing/2014/main" id="{690E5672-6559-4211-A244-D0D04681D08B}"/>
                    </a:ext>
                  </a:extLst>
                </p:cNvPr>
                <p:cNvSpPr/>
                <p:nvPr/>
              </p:nvSpPr>
              <p:spPr>
                <a:xfrm>
                  <a:off x="5514026"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5" name="正方形/長方形 474">
                  <a:extLst>
                    <a:ext uri="{FF2B5EF4-FFF2-40B4-BE49-F238E27FC236}">
                      <a16:creationId xmlns:a16="http://schemas.microsoft.com/office/drawing/2014/main" id="{0DA859C0-5B3A-457F-A697-2699ED184C3F}"/>
                    </a:ext>
                  </a:extLst>
                </p:cNvPr>
                <p:cNvSpPr/>
                <p:nvPr/>
              </p:nvSpPr>
              <p:spPr>
                <a:xfrm>
                  <a:off x="5688563" y="2607168"/>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6" name="正方形/長方形 475">
                  <a:extLst>
                    <a:ext uri="{FF2B5EF4-FFF2-40B4-BE49-F238E27FC236}">
                      <a16:creationId xmlns:a16="http://schemas.microsoft.com/office/drawing/2014/main" id="{0F13CE33-8415-4C24-AFDF-E41CD100AB55}"/>
                    </a:ext>
                  </a:extLst>
                </p:cNvPr>
                <p:cNvSpPr/>
                <p:nvPr/>
              </p:nvSpPr>
              <p:spPr>
                <a:xfrm>
                  <a:off x="58630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7" name="正方形/長方形 476">
                  <a:extLst>
                    <a:ext uri="{FF2B5EF4-FFF2-40B4-BE49-F238E27FC236}">
                      <a16:creationId xmlns:a16="http://schemas.microsoft.com/office/drawing/2014/main" id="{95FD0F77-81DA-4069-B1DB-158439957DAA}"/>
                    </a:ext>
                  </a:extLst>
                </p:cNvPr>
                <p:cNvSpPr/>
                <p:nvPr/>
              </p:nvSpPr>
              <p:spPr>
                <a:xfrm>
                  <a:off x="60376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8" name="正方形/長方形 477">
                  <a:extLst>
                    <a:ext uri="{FF2B5EF4-FFF2-40B4-BE49-F238E27FC236}">
                      <a16:creationId xmlns:a16="http://schemas.microsoft.com/office/drawing/2014/main" id="{A171C70D-D008-4C70-9280-EFA2E5E35DCC}"/>
                    </a:ext>
                  </a:extLst>
                </p:cNvPr>
                <p:cNvSpPr/>
                <p:nvPr/>
              </p:nvSpPr>
              <p:spPr>
                <a:xfrm>
                  <a:off x="5339489"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9" name="正方形/長方形 478">
                  <a:extLst>
                    <a:ext uri="{FF2B5EF4-FFF2-40B4-BE49-F238E27FC236}">
                      <a16:creationId xmlns:a16="http://schemas.microsoft.com/office/drawing/2014/main" id="{4D7B07F8-CB17-43DE-AD13-677AC6A78C89}"/>
                    </a:ext>
                  </a:extLst>
                </p:cNvPr>
                <p:cNvSpPr/>
                <p:nvPr/>
              </p:nvSpPr>
              <p:spPr>
                <a:xfrm>
                  <a:off x="5514026"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0" name="正方形/長方形 479">
                  <a:extLst>
                    <a:ext uri="{FF2B5EF4-FFF2-40B4-BE49-F238E27FC236}">
                      <a16:creationId xmlns:a16="http://schemas.microsoft.com/office/drawing/2014/main" id="{25DF15E9-8987-42C3-A8E3-8724C995EBD1}"/>
                    </a:ext>
                  </a:extLst>
                </p:cNvPr>
                <p:cNvSpPr/>
                <p:nvPr/>
              </p:nvSpPr>
              <p:spPr>
                <a:xfrm>
                  <a:off x="56885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1" name="正方形/長方形 480">
                  <a:extLst>
                    <a:ext uri="{FF2B5EF4-FFF2-40B4-BE49-F238E27FC236}">
                      <a16:creationId xmlns:a16="http://schemas.microsoft.com/office/drawing/2014/main" id="{4289A181-C9AD-4F11-A816-88ECB4D316DE}"/>
                    </a:ext>
                  </a:extLst>
                </p:cNvPr>
                <p:cNvSpPr/>
                <p:nvPr/>
              </p:nvSpPr>
              <p:spPr>
                <a:xfrm>
                  <a:off x="58630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2" name="正方形/長方形 481">
                  <a:extLst>
                    <a:ext uri="{FF2B5EF4-FFF2-40B4-BE49-F238E27FC236}">
                      <a16:creationId xmlns:a16="http://schemas.microsoft.com/office/drawing/2014/main" id="{C0631933-3C41-437D-A16D-9F2E59F68942}"/>
                    </a:ext>
                  </a:extLst>
                </p:cNvPr>
                <p:cNvSpPr/>
                <p:nvPr/>
              </p:nvSpPr>
              <p:spPr>
                <a:xfrm>
                  <a:off x="60376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3" name="正方形/長方形 482">
                  <a:extLst>
                    <a:ext uri="{FF2B5EF4-FFF2-40B4-BE49-F238E27FC236}">
                      <a16:creationId xmlns:a16="http://schemas.microsoft.com/office/drawing/2014/main" id="{880178EF-37BA-4ACB-85CC-3C4321959B77}"/>
                    </a:ext>
                  </a:extLst>
                </p:cNvPr>
                <p:cNvSpPr/>
                <p:nvPr/>
              </p:nvSpPr>
              <p:spPr>
                <a:xfrm>
                  <a:off x="5339489"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4" name="正方形/長方形 483">
                  <a:extLst>
                    <a:ext uri="{FF2B5EF4-FFF2-40B4-BE49-F238E27FC236}">
                      <a16:creationId xmlns:a16="http://schemas.microsoft.com/office/drawing/2014/main" id="{65B0CC93-B23E-49A2-87E2-39571F799893}"/>
                    </a:ext>
                  </a:extLst>
                </p:cNvPr>
                <p:cNvSpPr/>
                <p:nvPr/>
              </p:nvSpPr>
              <p:spPr>
                <a:xfrm>
                  <a:off x="5514026"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5" name="正方形/長方形 484">
                  <a:extLst>
                    <a:ext uri="{FF2B5EF4-FFF2-40B4-BE49-F238E27FC236}">
                      <a16:creationId xmlns:a16="http://schemas.microsoft.com/office/drawing/2014/main" id="{FEFB40C1-E55A-4EAE-B04F-0912FD8F6AB1}"/>
                    </a:ext>
                  </a:extLst>
                </p:cNvPr>
                <p:cNvSpPr/>
                <p:nvPr/>
              </p:nvSpPr>
              <p:spPr>
                <a:xfrm>
                  <a:off x="56885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6" name="正方形/長方形 485">
                  <a:extLst>
                    <a:ext uri="{FF2B5EF4-FFF2-40B4-BE49-F238E27FC236}">
                      <a16:creationId xmlns:a16="http://schemas.microsoft.com/office/drawing/2014/main" id="{3470C431-B658-4828-A8FB-81A71EAF8D91}"/>
                    </a:ext>
                  </a:extLst>
                </p:cNvPr>
                <p:cNvSpPr/>
                <p:nvPr/>
              </p:nvSpPr>
              <p:spPr>
                <a:xfrm>
                  <a:off x="58630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7" name="正方形/長方形 486">
                  <a:extLst>
                    <a:ext uri="{FF2B5EF4-FFF2-40B4-BE49-F238E27FC236}">
                      <a16:creationId xmlns:a16="http://schemas.microsoft.com/office/drawing/2014/main" id="{6BF6E625-5D29-4E3D-BCF3-BF7E9C9834A2}"/>
                    </a:ext>
                  </a:extLst>
                </p:cNvPr>
                <p:cNvSpPr/>
                <p:nvPr/>
              </p:nvSpPr>
              <p:spPr>
                <a:xfrm>
                  <a:off x="60376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3" name="正方形/長方形 272">
                <a:extLst>
                  <a:ext uri="{FF2B5EF4-FFF2-40B4-BE49-F238E27FC236}">
                    <a16:creationId xmlns:a16="http://schemas.microsoft.com/office/drawing/2014/main" id="{C9DC7800-7224-4BE1-86C6-7CFECC377493}"/>
                  </a:ext>
                </a:extLst>
              </p:cNvPr>
              <p:cNvSpPr/>
              <p:nvPr/>
            </p:nvSpPr>
            <p:spPr>
              <a:xfrm>
                <a:off x="6573518" y="2647212"/>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74" name="グループ化 273">
                <a:extLst>
                  <a:ext uri="{FF2B5EF4-FFF2-40B4-BE49-F238E27FC236}">
                    <a16:creationId xmlns:a16="http://schemas.microsoft.com/office/drawing/2014/main" id="{8575C163-C275-4148-A611-4C6C353D5A56}"/>
                  </a:ext>
                </a:extLst>
              </p:cNvPr>
              <p:cNvGrpSpPr/>
              <p:nvPr/>
            </p:nvGrpSpPr>
            <p:grpSpPr>
              <a:xfrm>
                <a:off x="7445718" y="2647699"/>
                <a:ext cx="872684" cy="873171"/>
                <a:chOff x="5339489" y="2258095"/>
                <a:chExt cx="872684" cy="873171"/>
              </a:xfrm>
            </p:grpSpPr>
            <p:sp>
              <p:nvSpPr>
                <p:cNvPr id="438" name="正方形/長方形 437">
                  <a:extLst>
                    <a:ext uri="{FF2B5EF4-FFF2-40B4-BE49-F238E27FC236}">
                      <a16:creationId xmlns:a16="http://schemas.microsoft.com/office/drawing/2014/main" id="{D91227F3-1A7D-4892-94B9-00DC6897B0D1}"/>
                    </a:ext>
                  </a:extLst>
                </p:cNvPr>
                <p:cNvSpPr/>
                <p:nvPr/>
              </p:nvSpPr>
              <p:spPr>
                <a:xfrm>
                  <a:off x="533948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9" name="正方形/長方形 438">
                  <a:extLst>
                    <a:ext uri="{FF2B5EF4-FFF2-40B4-BE49-F238E27FC236}">
                      <a16:creationId xmlns:a16="http://schemas.microsoft.com/office/drawing/2014/main" id="{71870406-7EC6-4BF4-8B10-CB89F071C8EB}"/>
                    </a:ext>
                  </a:extLst>
                </p:cNvPr>
                <p:cNvSpPr/>
                <p:nvPr/>
              </p:nvSpPr>
              <p:spPr>
                <a:xfrm>
                  <a:off x="551402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0" name="正方形/長方形 439">
                  <a:extLst>
                    <a:ext uri="{FF2B5EF4-FFF2-40B4-BE49-F238E27FC236}">
                      <a16:creationId xmlns:a16="http://schemas.microsoft.com/office/drawing/2014/main" id="{427FBCC7-F70E-4B73-8FA2-27EB9AC248DD}"/>
                    </a:ext>
                  </a:extLst>
                </p:cNvPr>
                <p:cNvSpPr/>
                <p:nvPr/>
              </p:nvSpPr>
              <p:spPr>
                <a:xfrm>
                  <a:off x="5688563"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1" name="正方形/長方形 440">
                  <a:extLst>
                    <a:ext uri="{FF2B5EF4-FFF2-40B4-BE49-F238E27FC236}">
                      <a16:creationId xmlns:a16="http://schemas.microsoft.com/office/drawing/2014/main" id="{59FBA4F3-2867-40A4-A298-9F4A8EB3A662}"/>
                    </a:ext>
                  </a:extLst>
                </p:cNvPr>
                <p:cNvSpPr/>
                <p:nvPr/>
              </p:nvSpPr>
              <p:spPr>
                <a:xfrm>
                  <a:off x="586309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2" name="正方形/長方形 441">
                  <a:extLst>
                    <a:ext uri="{FF2B5EF4-FFF2-40B4-BE49-F238E27FC236}">
                      <a16:creationId xmlns:a16="http://schemas.microsoft.com/office/drawing/2014/main" id="{188AF9D5-324A-46ED-95E5-0974A95A7056}"/>
                    </a:ext>
                  </a:extLst>
                </p:cNvPr>
                <p:cNvSpPr/>
                <p:nvPr/>
              </p:nvSpPr>
              <p:spPr>
                <a:xfrm>
                  <a:off x="603763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3" name="正方形/長方形 442">
                  <a:extLst>
                    <a:ext uri="{FF2B5EF4-FFF2-40B4-BE49-F238E27FC236}">
                      <a16:creationId xmlns:a16="http://schemas.microsoft.com/office/drawing/2014/main" id="{20C408A7-A13E-4EE9-AC93-DAB3DC9604AD}"/>
                    </a:ext>
                  </a:extLst>
                </p:cNvPr>
                <p:cNvSpPr/>
                <p:nvPr/>
              </p:nvSpPr>
              <p:spPr>
                <a:xfrm>
                  <a:off x="533948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4" name="正方形/長方形 443">
                  <a:extLst>
                    <a:ext uri="{FF2B5EF4-FFF2-40B4-BE49-F238E27FC236}">
                      <a16:creationId xmlns:a16="http://schemas.microsoft.com/office/drawing/2014/main" id="{CBF44ED5-AAA0-432E-AC0B-ABFC53B0DE7C}"/>
                    </a:ext>
                  </a:extLst>
                </p:cNvPr>
                <p:cNvSpPr/>
                <p:nvPr/>
              </p:nvSpPr>
              <p:spPr>
                <a:xfrm>
                  <a:off x="551402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5" name="正方形/長方形 444">
                  <a:extLst>
                    <a:ext uri="{FF2B5EF4-FFF2-40B4-BE49-F238E27FC236}">
                      <a16:creationId xmlns:a16="http://schemas.microsoft.com/office/drawing/2014/main" id="{2A38936D-10AB-4C30-9E3E-F8A53704D8CC}"/>
                    </a:ext>
                  </a:extLst>
                </p:cNvPr>
                <p:cNvSpPr/>
                <p:nvPr/>
              </p:nvSpPr>
              <p:spPr>
                <a:xfrm>
                  <a:off x="5688563"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6" name="正方形/長方形 445">
                  <a:extLst>
                    <a:ext uri="{FF2B5EF4-FFF2-40B4-BE49-F238E27FC236}">
                      <a16:creationId xmlns:a16="http://schemas.microsoft.com/office/drawing/2014/main" id="{98B71829-CEEF-45C6-AB43-887D5C6F3417}"/>
                    </a:ext>
                  </a:extLst>
                </p:cNvPr>
                <p:cNvSpPr/>
                <p:nvPr/>
              </p:nvSpPr>
              <p:spPr>
                <a:xfrm>
                  <a:off x="586309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7" name="正方形/長方形 446">
                  <a:extLst>
                    <a:ext uri="{FF2B5EF4-FFF2-40B4-BE49-F238E27FC236}">
                      <a16:creationId xmlns:a16="http://schemas.microsoft.com/office/drawing/2014/main" id="{F7779752-C5AB-4109-B3E4-427ED9E486F7}"/>
                    </a:ext>
                  </a:extLst>
                </p:cNvPr>
                <p:cNvSpPr/>
                <p:nvPr/>
              </p:nvSpPr>
              <p:spPr>
                <a:xfrm>
                  <a:off x="603763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8" name="正方形/長方形 447">
                  <a:extLst>
                    <a:ext uri="{FF2B5EF4-FFF2-40B4-BE49-F238E27FC236}">
                      <a16:creationId xmlns:a16="http://schemas.microsoft.com/office/drawing/2014/main" id="{08B1367A-1D38-4FA4-9034-A5D12D2D4E84}"/>
                    </a:ext>
                  </a:extLst>
                </p:cNvPr>
                <p:cNvSpPr/>
                <p:nvPr/>
              </p:nvSpPr>
              <p:spPr>
                <a:xfrm>
                  <a:off x="5339489"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9" name="正方形/長方形 448">
                  <a:extLst>
                    <a:ext uri="{FF2B5EF4-FFF2-40B4-BE49-F238E27FC236}">
                      <a16:creationId xmlns:a16="http://schemas.microsoft.com/office/drawing/2014/main" id="{7033EE9F-6E41-4CCA-B738-CCBD09FADF68}"/>
                    </a:ext>
                  </a:extLst>
                </p:cNvPr>
                <p:cNvSpPr/>
                <p:nvPr/>
              </p:nvSpPr>
              <p:spPr>
                <a:xfrm>
                  <a:off x="5514026"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0" name="正方形/長方形 449">
                  <a:extLst>
                    <a:ext uri="{FF2B5EF4-FFF2-40B4-BE49-F238E27FC236}">
                      <a16:creationId xmlns:a16="http://schemas.microsoft.com/office/drawing/2014/main" id="{102B918C-1DED-4938-8C15-0A6549C9D6B6}"/>
                    </a:ext>
                  </a:extLst>
                </p:cNvPr>
                <p:cNvSpPr/>
                <p:nvPr/>
              </p:nvSpPr>
              <p:spPr>
                <a:xfrm>
                  <a:off x="5688563" y="2607168"/>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1" name="正方形/長方形 450">
                  <a:extLst>
                    <a:ext uri="{FF2B5EF4-FFF2-40B4-BE49-F238E27FC236}">
                      <a16:creationId xmlns:a16="http://schemas.microsoft.com/office/drawing/2014/main" id="{C3A5391A-A07F-40CD-9BAB-E1D6EF3F1DFC}"/>
                    </a:ext>
                  </a:extLst>
                </p:cNvPr>
                <p:cNvSpPr/>
                <p:nvPr/>
              </p:nvSpPr>
              <p:spPr>
                <a:xfrm>
                  <a:off x="58630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2" name="正方形/長方形 451">
                  <a:extLst>
                    <a:ext uri="{FF2B5EF4-FFF2-40B4-BE49-F238E27FC236}">
                      <a16:creationId xmlns:a16="http://schemas.microsoft.com/office/drawing/2014/main" id="{EE7C2D55-0835-46A6-B199-4AE1F5D8558A}"/>
                    </a:ext>
                  </a:extLst>
                </p:cNvPr>
                <p:cNvSpPr/>
                <p:nvPr/>
              </p:nvSpPr>
              <p:spPr>
                <a:xfrm>
                  <a:off x="60376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3" name="正方形/長方形 452">
                  <a:extLst>
                    <a:ext uri="{FF2B5EF4-FFF2-40B4-BE49-F238E27FC236}">
                      <a16:creationId xmlns:a16="http://schemas.microsoft.com/office/drawing/2014/main" id="{36F77007-03A3-43C0-8FDB-9AF7B54F6945}"/>
                    </a:ext>
                  </a:extLst>
                </p:cNvPr>
                <p:cNvSpPr/>
                <p:nvPr/>
              </p:nvSpPr>
              <p:spPr>
                <a:xfrm>
                  <a:off x="5339489"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4" name="正方形/長方形 453">
                  <a:extLst>
                    <a:ext uri="{FF2B5EF4-FFF2-40B4-BE49-F238E27FC236}">
                      <a16:creationId xmlns:a16="http://schemas.microsoft.com/office/drawing/2014/main" id="{91E4EDF3-EC45-4A73-909C-B4A0D4DE5A40}"/>
                    </a:ext>
                  </a:extLst>
                </p:cNvPr>
                <p:cNvSpPr/>
                <p:nvPr/>
              </p:nvSpPr>
              <p:spPr>
                <a:xfrm>
                  <a:off x="5514026"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5" name="正方形/長方形 454">
                  <a:extLst>
                    <a:ext uri="{FF2B5EF4-FFF2-40B4-BE49-F238E27FC236}">
                      <a16:creationId xmlns:a16="http://schemas.microsoft.com/office/drawing/2014/main" id="{C3744332-6C68-4D6E-80FA-90EFBC6FE2C1}"/>
                    </a:ext>
                  </a:extLst>
                </p:cNvPr>
                <p:cNvSpPr/>
                <p:nvPr/>
              </p:nvSpPr>
              <p:spPr>
                <a:xfrm>
                  <a:off x="56885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6" name="正方形/長方形 455">
                  <a:extLst>
                    <a:ext uri="{FF2B5EF4-FFF2-40B4-BE49-F238E27FC236}">
                      <a16:creationId xmlns:a16="http://schemas.microsoft.com/office/drawing/2014/main" id="{A6FB43C8-7273-4651-AA2F-61C1CF9DBFC8}"/>
                    </a:ext>
                  </a:extLst>
                </p:cNvPr>
                <p:cNvSpPr/>
                <p:nvPr/>
              </p:nvSpPr>
              <p:spPr>
                <a:xfrm>
                  <a:off x="58630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7" name="正方形/長方形 456">
                  <a:extLst>
                    <a:ext uri="{FF2B5EF4-FFF2-40B4-BE49-F238E27FC236}">
                      <a16:creationId xmlns:a16="http://schemas.microsoft.com/office/drawing/2014/main" id="{6815CAD3-563C-4299-9CF2-39EA104BE13E}"/>
                    </a:ext>
                  </a:extLst>
                </p:cNvPr>
                <p:cNvSpPr/>
                <p:nvPr/>
              </p:nvSpPr>
              <p:spPr>
                <a:xfrm>
                  <a:off x="60376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8" name="正方形/長方形 457">
                  <a:extLst>
                    <a:ext uri="{FF2B5EF4-FFF2-40B4-BE49-F238E27FC236}">
                      <a16:creationId xmlns:a16="http://schemas.microsoft.com/office/drawing/2014/main" id="{36189B1A-693A-4DCE-9BD5-70A6A6C2BBB4}"/>
                    </a:ext>
                  </a:extLst>
                </p:cNvPr>
                <p:cNvSpPr/>
                <p:nvPr/>
              </p:nvSpPr>
              <p:spPr>
                <a:xfrm>
                  <a:off x="5339489"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9" name="正方形/長方形 458">
                  <a:extLst>
                    <a:ext uri="{FF2B5EF4-FFF2-40B4-BE49-F238E27FC236}">
                      <a16:creationId xmlns:a16="http://schemas.microsoft.com/office/drawing/2014/main" id="{A9EBDD8B-2FB8-4722-993C-614B20779891}"/>
                    </a:ext>
                  </a:extLst>
                </p:cNvPr>
                <p:cNvSpPr/>
                <p:nvPr/>
              </p:nvSpPr>
              <p:spPr>
                <a:xfrm>
                  <a:off x="5514026"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0" name="正方形/長方形 459">
                  <a:extLst>
                    <a:ext uri="{FF2B5EF4-FFF2-40B4-BE49-F238E27FC236}">
                      <a16:creationId xmlns:a16="http://schemas.microsoft.com/office/drawing/2014/main" id="{9355842A-BE87-4BA5-93BD-E8CB9FEAF911}"/>
                    </a:ext>
                  </a:extLst>
                </p:cNvPr>
                <p:cNvSpPr/>
                <p:nvPr/>
              </p:nvSpPr>
              <p:spPr>
                <a:xfrm>
                  <a:off x="56885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1" name="正方形/長方形 460">
                  <a:extLst>
                    <a:ext uri="{FF2B5EF4-FFF2-40B4-BE49-F238E27FC236}">
                      <a16:creationId xmlns:a16="http://schemas.microsoft.com/office/drawing/2014/main" id="{889836A7-9924-48C1-BF01-919F658832FE}"/>
                    </a:ext>
                  </a:extLst>
                </p:cNvPr>
                <p:cNvSpPr/>
                <p:nvPr/>
              </p:nvSpPr>
              <p:spPr>
                <a:xfrm>
                  <a:off x="58630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2" name="正方形/長方形 461">
                  <a:extLst>
                    <a:ext uri="{FF2B5EF4-FFF2-40B4-BE49-F238E27FC236}">
                      <a16:creationId xmlns:a16="http://schemas.microsoft.com/office/drawing/2014/main" id="{6B8442A6-37F9-4C95-9483-6B9C641DA822}"/>
                    </a:ext>
                  </a:extLst>
                </p:cNvPr>
                <p:cNvSpPr/>
                <p:nvPr/>
              </p:nvSpPr>
              <p:spPr>
                <a:xfrm>
                  <a:off x="60376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5" name="正方形/長方形 274">
                <a:extLst>
                  <a:ext uri="{FF2B5EF4-FFF2-40B4-BE49-F238E27FC236}">
                    <a16:creationId xmlns:a16="http://schemas.microsoft.com/office/drawing/2014/main" id="{7B80325F-3639-4F9B-9C5B-DC589D4C2C2F}"/>
                  </a:ext>
                </a:extLst>
              </p:cNvPr>
              <p:cNvSpPr/>
              <p:nvPr/>
            </p:nvSpPr>
            <p:spPr>
              <a:xfrm>
                <a:off x="7803922" y="2647212"/>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76" name="グループ化 275">
                <a:extLst>
                  <a:ext uri="{FF2B5EF4-FFF2-40B4-BE49-F238E27FC236}">
                    <a16:creationId xmlns:a16="http://schemas.microsoft.com/office/drawing/2014/main" id="{61933B7F-D4CE-4776-B85F-C771A4501A6D}"/>
                  </a:ext>
                </a:extLst>
              </p:cNvPr>
              <p:cNvGrpSpPr/>
              <p:nvPr/>
            </p:nvGrpSpPr>
            <p:grpSpPr>
              <a:xfrm>
                <a:off x="5339489" y="3700478"/>
                <a:ext cx="872684" cy="873171"/>
                <a:chOff x="5339489" y="2258095"/>
                <a:chExt cx="872684" cy="873171"/>
              </a:xfrm>
            </p:grpSpPr>
            <p:sp>
              <p:nvSpPr>
                <p:cNvPr id="413" name="正方形/長方形 412">
                  <a:extLst>
                    <a:ext uri="{FF2B5EF4-FFF2-40B4-BE49-F238E27FC236}">
                      <a16:creationId xmlns:a16="http://schemas.microsoft.com/office/drawing/2014/main" id="{416A5F20-DC4E-4F9D-AE2F-CE710F36F8E7}"/>
                    </a:ext>
                  </a:extLst>
                </p:cNvPr>
                <p:cNvSpPr/>
                <p:nvPr/>
              </p:nvSpPr>
              <p:spPr>
                <a:xfrm>
                  <a:off x="533948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4" name="正方形/長方形 413">
                  <a:extLst>
                    <a:ext uri="{FF2B5EF4-FFF2-40B4-BE49-F238E27FC236}">
                      <a16:creationId xmlns:a16="http://schemas.microsoft.com/office/drawing/2014/main" id="{7E73AD46-5787-4AAE-A4F6-105C846023C0}"/>
                    </a:ext>
                  </a:extLst>
                </p:cNvPr>
                <p:cNvSpPr/>
                <p:nvPr/>
              </p:nvSpPr>
              <p:spPr>
                <a:xfrm>
                  <a:off x="551402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5" name="正方形/長方形 414">
                  <a:extLst>
                    <a:ext uri="{FF2B5EF4-FFF2-40B4-BE49-F238E27FC236}">
                      <a16:creationId xmlns:a16="http://schemas.microsoft.com/office/drawing/2014/main" id="{360EEFA8-D85C-48A0-A9FE-B7835B1935FE}"/>
                    </a:ext>
                  </a:extLst>
                </p:cNvPr>
                <p:cNvSpPr/>
                <p:nvPr/>
              </p:nvSpPr>
              <p:spPr>
                <a:xfrm>
                  <a:off x="5688563"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6" name="正方形/長方形 415">
                  <a:extLst>
                    <a:ext uri="{FF2B5EF4-FFF2-40B4-BE49-F238E27FC236}">
                      <a16:creationId xmlns:a16="http://schemas.microsoft.com/office/drawing/2014/main" id="{4788638B-8B3B-4561-A8E7-45CF056C2583}"/>
                    </a:ext>
                  </a:extLst>
                </p:cNvPr>
                <p:cNvSpPr/>
                <p:nvPr/>
              </p:nvSpPr>
              <p:spPr>
                <a:xfrm>
                  <a:off x="586309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正方形/長方形 416">
                  <a:extLst>
                    <a:ext uri="{FF2B5EF4-FFF2-40B4-BE49-F238E27FC236}">
                      <a16:creationId xmlns:a16="http://schemas.microsoft.com/office/drawing/2014/main" id="{1474B4BF-22F6-46CA-88FE-2DD5FE353601}"/>
                    </a:ext>
                  </a:extLst>
                </p:cNvPr>
                <p:cNvSpPr/>
                <p:nvPr/>
              </p:nvSpPr>
              <p:spPr>
                <a:xfrm>
                  <a:off x="603763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8" name="正方形/長方形 417">
                  <a:extLst>
                    <a:ext uri="{FF2B5EF4-FFF2-40B4-BE49-F238E27FC236}">
                      <a16:creationId xmlns:a16="http://schemas.microsoft.com/office/drawing/2014/main" id="{D7C0C72E-9B86-4BC9-8B42-79FBF500064D}"/>
                    </a:ext>
                  </a:extLst>
                </p:cNvPr>
                <p:cNvSpPr/>
                <p:nvPr/>
              </p:nvSpPr>
              <p:spPr>
                <a:xfrm>
                  <a:off x="533948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9" name="正方形/長方形 418">
                  <a:extLst>
                    <a:ext uri="{FF2B5EF4-FFF2-40B4-BE49-F238E27FC236}">
                      <a16:creationId xmlns:a16="http://schemas.microsoft.com/office/drawing/2014/main" id="{9C0AFE41-2DCC-44AA-B8CC-2F53F5E9A71F}"/>
                    </a:ext>
                  </a:extLst>
                </p:cNvPr>
                <p:cNvSpPr/>
                <p:nvPr/>
              </p:nvSpPr>
              <p:spPr>
                <a:xfrm>
                  <a:off x="551402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0" name="正方形/長方形 419">
                  <a:extLst>
                    <a:ext uri="{FF2B5EF4-FFF2-40B4-BE49-F238E27FC236}">
                      <a16:creationId xmlns:a16="http://schemas.microsoft.com/office/drawing/2014/main" id="{2B5F84E6-096D-4B76-A88E-550803BE4FAC}"/>
                    </a:ext>
                  </a:extLst>
                </p:cNvPr>
                <p:cNvSpPr/>
                <p:nvPr/>
              </p:nvSpPr>
              <p:spPr>
                <a:xfrm>
                  <a:off x="5688563"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1" name="正方形/長方形 420">
                  <a:extLst>
                    <a:ext uri="{FF2B5EF4-FFF2-40B4-BE49-F238E27FC236}">
                      <a16:creationId xmlns:a16="http://schemas.microsoft.com/office/drawing/2014/main" id="{81981979-60B1-471F-A2A2-BFD44732EE19}"/>
                    </a:ext>
                  </a:extLst>
                </p:cNvPr>
                <p:cNvSpPr/>
                <p:nvPr/>
              </p:nvSpPr>
              <p:spPr>
                <a:xfrm>
                  <a:off x="586309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2" name="正方形/長方形 421">
                  <a:extLst>
                    <a:ext uri="{FF2B5EF4-FFF2-40B4-BE49-F238E27FC236}">
                      <a16:creationId xmlns:a16="http://schemas.microsoft.com/office/drawing/2014/main" id="{EA0EBB4A-D22D-4191-900C-CE321D4870F7}"/>
                    </a:ext>
                  </a:extLst>
                </p:cNvPr>
                <p:cNvSpPr/>
                <p:nvPr/>
              </p:nvSpPr>
              <p:spPr>
                <a:xfrm>
                  <a:off x="603763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3" name="正方形/長方形 422">
                  <a:extLst>
                    <a:ext uri="{FF2B5EF4-FFF2-40B4-BE49-F238E27FC236}">
                      <a16:creationId xmlns:a16="http://schemas.microsoft.com/office/drawing/2014/main" id="{2C6F320E-60C2-4833-90C0-323D09F3FCFB}"/>
                    </a:ext>
                  </a:extLst>
                </p:cNvPr>
                <p:cNvSpPr/>
                <p:nvPr/>
              </p:nvSpPr>
              <p:spPr>
                <a:xfrm>
                  <a:off x="5339489"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4" name="正方形/長方形 423">
                  <a:extLst>
                    <a:ext uri="{FF2B5EF4-FFF2-40B4-BE49-F238E27FC236}">
                      <a16:creationId xmlns:a16="http://schemas.microsoft.com/office/drawing/2014/main" id="{EB691EDF-2EFB-4033-BBF7-807CDAA5FA20}"/>
                    </a:ext>
                  </a:extLst>
                </p:cNvPr>
                <p:cNvSpPr/>
                <p:nvPr/>
              </p:nvSpPr>
              <p:spPr>
                <a:xfrm>
                  <a:off x="5514026"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5" name="正方形/長方形 424">
                  <a:extLst>
                    <a:ext uri="{FF2B5EF4-FFF2-40B4-BE49-F238E27FC236}">
                      <a16:creationId xmlns:a16="http://schemas.microsoft.com/office/drawing/2014/main" id="{A15A1AEE-206E-44A0-9055-AE048CC4CA42}"/>
                    </a:ext>
                  </a:extLst>
                </p:cNvPr>
                <p:cNvSpPr/>
                <p:nvPr/>
              </p:nvSpPr>
              <p:spPr>
                <a:xfrm>
                  <a:off x="5688563" y="2607168"/>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6" name="正方形/長方形 425">
                  <a:extLst>
                    <a:ext uri="{FF2B5EF4-FFF2-40B4-BE49-F238E27FC236}">
                      <a16:creationId xmlns:a16="http://schemas.microsoft.com/office/drawing/2014/main" id="{DA57905C-B8CB-456A-8BF0-8852323A5F3F}"/>
                    </a:ext>
                  </a:extLst>
                </p:cNvPr>
                <p:cNvSpPr/>
                <p:nvPr/>
              </p:nvSpPr>
              <p:spPr>
                <a:xfrm>
                  <a:off x="58630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7" name="正方形/長方形 426">
                  <a:extLst>
                    <a:ext uri="{FF2B5EF4-FFF2-40B4-BE49-F238E27FC236}">
                      <a16:creationId xmlns:a16="http://schemas.microsoft.com/office/drawing/2014/main" id="{64FADBCE-0796-4F8E-B5F7-BAA81487CEF7}"/>
                    </a:ext>
                  </a:extLst>
                </p:cNvPr>
                <p:cNvSpPr/>
                <p:nvPr/>
              </p:nvSpPr>
              <p:spPr>
                <a:xfrm>
                  <a:off x="60376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8" name="正方形/長方形 427">
                  <a:extLst>
                    <a:ext uri="{FF2B5EF4-FFF2-40B4-BE49-F238E27FC236}">
                      <a16:creationId xmlns:a16="http://schemas.microsoft.com/office/drawing/2014/main" id="{94893DB1-F9C6-4922-848E-1A4D87CC8507}"/>
                    </a:ext>
                  </a:extLst>
                </p:cNvPr>
                <p:cNvSpPr/>
                <p:nvPr/>
              </p:nvSpPr>
              <p:spPr>
                <a:xfrm>
                  <a:off x="5339489"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9" name="正方形/長方形 428">
                  <a:extLst>
                    <a:ext uri="{FF2B5EF4-FFF2-40B4-BE49-F238E27FC236}">
                      <a16:creationId xmlns:a16="http://schemas.microsoft.com/office/drawing/2014/main" id="{5E7F865B-A57B-4108-8453-525E0EA62C2E}"/>
                    </a:ext>
                  </a:extLst>
                </p:cNvPr>
                <p:cNvSpPr/>
                <p:nvPr/>
              </p:nvSpPr>
              <p:spPr>
                <a:xfrm>
                  <a:off x="5514026"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0" name="正方形/長方形 429">
                  <a:extLst>
                    <a:ext uri="{FF2B5EF4-FFF2-40B4-BE49-F238E27FC236}">
                      <a16:creationId xmlns:a16="http://schemas.microsoft.com/office/drawing/2014/main" id="{6EFA7278-3810-4383-9E58-F40F9B9DBED1}"/>
                    </a:ext>
                  </a:extLst>
                </p:cNvPr>
                <p:cNvSpPr/>
                <p:nvPr/>
              </p:nvSpPr>
              <p:spPr>
                <a:xfrm>
                  <a:off x="56885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1" name="正方形/長方形 430">
                  <a:extLst>
                    <a:ext uri="{FF2B5EF4-FFF2-40B4-BE49-F238E27FC236}">
                      <a16:creationId xmlns:a16="http://schemas.microsoft.com/office/drawing/2014/main" id="{FE2D42B5-CA32-4427-8B80-DC519A634472}"/>
                    </a:ext>
                  </a:extLst>
                </p:cNvPr>
                <p:cNvSpPr/>
                <p:nvPr/>
              </p:nvSpPr>
              <p:spPr>
                <a:xfrm>
                  <a:off x="58630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2" name="正方形/長方形 431">
                  <a:extLst>
                    <a:ext uri="{FF2B5EF4-FFF2-40B4-BE49-F238E27FC236}">
                      <a16:creationId xmlns:a16="http://schemas.microsoft.com/office/drawing/2014/main" id="{6CE39153-CEF6-4814-A4A6-CC8172A406E2}"/>
                    </a:ext>
                  </a:extLst>
                </p:cNvPr>
                <p:cNvSpPr/>
                <p:nvPr/>
              </p:nvSpPr>
              <p:spPr>
                <a:xfrm>
                  <a:off x="60376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3" name="正方形/長方形 432">
                  <a:extLst>
                    <a:ext uri="{FF2B5EF4-FFF2-40B4-BE49-F238E27FC236}">
                      <a16:creationId xmlns:a16="http://schemas.microsoft.com/office/drawing/2014/main" id="{EC21F111-6C78-4833-B4BC-618D50D0E874}"/>
                    </a:ext>
                  </a:extLst>
                </p:cNvPr>
                <p:cNvSpPr/>
                <p:nvPr/>
              </p:nvSpPr>
              <p:spPr>
                <a:xfrm>
                  <a:off x="5339489"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4" name="正方形/長方形 433">
                  <a:extLst>
                    <a:ext uri="{FF2B5EF4-FFF2-40B4-BE49-F238E27FC236}">
                      <a16:creationId xmlns:a16="http://schemas.microsoft.com/office/drawing/2014/main" id="{782DC27B-05C4-413C-BF65-ABDD96CB9B5C}"/>
                    </a:ext>
                  </a:extLst>
                </p:cNvPr>
                <p:cNvSpPr/>
                <p:nvPr/>
              </p:nvSpPr>
              <p:spPr>
                <a:xfrm>
                  <a:off x="5514026"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5" name="正方形/長方形 434">
                  <a:extLst>
                    <a:ext uri="{FF2B5EF4-FFF2-40B4-BE49-F238E27FC236}">
                      <a16:creationId xmlns:a16="http://schemas.microsoft.com/office/drawing/2014/main" id="{35641A44-C66E-4E47-B78F-BEF71B7EB3DE}"/>
                    </a:ext>
                  </a:extLst>
                </p:cNvPr>
                <p:cNvSpPr/>
                <p:nvPr/>
              </p:nvSpPr>
              <p:spPr>
                <a:xfrm>
                  <a:off x="56885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6" name="正方形/長方形 435">
                  <a:extLst>
                    <a:ext uri="{FF2B5EF4-FFF2-40B4-BE49-F238E27FC236}">
                      <a16:creationId xmlns:a16="http://schemas.microsoft.com/office/drawing/2014/main" id="{CC016A2D-29D1-487A-B7F8-3B6A6B43763E}"/>
                    </a:ext>
                  </a:extLst>
                </p:cNvPr>
                <p:cNvSpPr/>
                <p:nvPr/>
              </p:nvSpPr>
              <p:spPr>
                <a:xfrm>
                  <a:off x="58630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7" name="正方形/長方形 436">
                  <a:extLst>
                    <a:ext uri="{FF2B5EF4-FFF2-40B4-BE49-F238E27FC236}">
                      <a16:creationId xmlns:a16="http://schemas.microsoft.com/office/drawing/2014/main" id="{E0437BD3-4251-41B0-8884-DF75B97D6DD3}"/>
                    </a:ext>
                  </a:extLst>
                </p:cNvPr>
                <p:cNvSpPr/>
                <p:nvPr/>
              </p:nvSpPr>
              <p:spPr>
                <a:xfrm>
                  <a:off x="60376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7" name="正方形/長方形 276">
                <a:extLst>
                  <a:ext uri="{FF2B5EF4-FFF2-40B4-BE49-F238E27FC236}">
                    <a16:creationId xmlns:a16="http://schemas.microsoft.com/office/drawing/2014/main" id="{9442A3D8-4F9C-47BE-A574-F3AAF4591632}"/>
                  </a:ext>
                </a:extLst>
              </p:cNvPr>
              <p:cNvSpPr/>
              <p:nvPr/>
            </p:nvSpPr>
            <p:spPr>
              <a:xfrm>
                <a:off x="5337452" y="3875014"/>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78" name="グループ化 277">
                <a:extLst>
                  <a:ext uri="{FF2B5EF4-FFF2-40B4-BE49-F238E27FC236}">
                    <a16:creationId xmlns:a16="http://schemas.microsoft.com/office/drawing/2014/main" id="{BFC1E482-21F1-4A8E-9CD1-30215E09036F}"/>
                  </a:ext>
                </a:extLst>
              </p:cNvPr>
              <p:cNvGrpSpPr/>
              <p:nvPr/>
            </p:nvGrpSpPr>
            <p:grpSpPr>
              <a:xfrm>
                <a:off x="6387329" y="3700478"/>
                <a:ext cx="872684" cy="873171"/>
                <a:chOff x="5339489" y="2258095"/>
                <a:chExt cx="872684" cy="873171"/>
              </a:xfrm>
            </p:grpSpPr>
            <p:sp>
              <p:nvSpPr>
                <p:cNvPr id="388" name="正方形/長方形 387">
                  <a:extLst>
                    <a:ext uri="{FF2B5EF4-FFF2-40B4-BE49-F238E27FC236}">
                      <a16:creationId xmlns:a16="http://schemas.microsoft.com/office/drawing/2014/main" id="{6E258BED-A281-4D29-8A2C-7BDE7016A8AB}"/>
                    </a:ext>
                  </a:extLst>
                </p:cNvPr>
                <p:cNvSpPr/>
                <p:nvPr/>
              </p:nvSpPr>
              <p:spPr>
                <a:xfrm>
                  <a:off x="533948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9" name="正方形/長方形 388">
                  <a:extLst>
                    <a:ext uri="{FF2B5EF4-FFF2-40B4-BE49-F238E27FC236}">
                      <a16:creationId xmlns:a16="http://schemas.microsoft.com/office/drawing/2014/main" id="{8DE5504E-1E84-4CE9-8A4C-DAEA6EA28E2F}"/>
                    </a:ext>
                  </a:extLst>
                </p:cNvPr>
                <p:cNvSpPr/>
                <p:nvPr/>
              </p:nvSpPr>
              <p:spPr>
                <a:xfrm>
                  <a:off x="551402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0" name="正方形/長方形 389">
                  <a:extLst>
                    <a:ext uri="{FF2B5EF4-FFF2-40B4-BE49-F238E27FC236}">
                      <a16:creationId xmlns:a16="http://schemas.microsoft.com/office/drawing/2014/main" id="{ACC0248C-0710-4B8D-8532-664B977E4F2A}"/>
                    </a:ext>
                  </a:extLst>
                </p:cNvPr>
                <p:cNvSpPr/>
                <p:nvPr/>
              </p:nvSpPr>
              <p:spPr>
                <a:xfrm>
                  <a:off x="5688563"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1" name="正方形/長方形 390">
                  <a:extLst>
                    <a:ext uri="{FF2B5EF4-FFF2-40B4-BE49-F238E27FC236}">
                      <a16:creationId xmlns:a16="http://schemas.microsoft.com/office/drawing/2014/main" id="{9D1E5EE1-D13F-402E-8A25-EAB1E4CF524E}"/>
                    </a:ext>
                  </a:extLst>
                </p:cNvPr>
                <p:cNvSpPr/>
                <p:nvPr/>
              </p:nvSpPr>
              <p:spPr>
                <a:xfrm>
                  <a:off x="586309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2" name="正方形/長方形 391">
                  <a:extLst>
                    <a:ext uri="{FF2B5EF4-FFF2-40B4-BE49-F238E27FC236}">
                      <a16:creationId xmlns:a16="http://schemas.microsoft.com/office/drawing/2014/main" id="{F4FD43D9-859D-4D88-8157-0773740E7043}"/>
                    </a:ext>
                  </a:extLst>
                </p:cNvPr>
                <p:cNvSpPr/>
                <p:nvPr/>
              </p:nvSpPr>
              <p:spPr>
                <a:xfrm>
                  <a:off x="603763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3" name="正方形/長方形 392">
                  <a:extLst>
                    <a:ext uri="{FF2B5EF4-FFF2-40B4-BE49-F238E27FC236}">
                      <a16:creationId xmlns:a16="http://schemas.microsoft.com/office/drawing/2014/main" id="{2B304B1F-0A7B-4101-A4F4-02FB1060D3FE}"/>
                    </a:ext>
                  </a:extLst>
                </p:cNvPr>
                <p:cNvSpPr/>
                <p:nvPr/>
              </p:nvSpPr>
              <p:spPr>
                <a:xfrm>
                  <a:off x="533948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4" name="正方形/長方形 393">
                  <a:extLst>
                    <a:ext uri="{FF2B5EF4-FFF2-40B4-BE49-F238E27FC236}">
                      <a16:creationId xmlns:a16="http://schemas.microsoft.com/office/drawing/2014/main" id="{185F0865-C13E-4A5F-A269-618F7B61BA16}"/>
                    </a:ext>
                  </a:extLst>
                </p:cNvPr>
                <p:cNvSpPr/>
                <p:nvPr/>
              </p:nvSpPr>
              <p:spPr>
                <a:xfrm>
                  <a:off x="551402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5" name="正方形/長方形 394">
                  <a:extLst>
                    <a:ext uri="{FF2B5EF4-FFF2-40B4-BE49-F238E27FC236}">
                      <a16:creationId xmlns:a16="http://schemas.microsoft.com/office/drawing/2014/main" id="{980C4D12-C37E-4ECD-BD33-948C5BCCDAF8}"/>
                    </a:ext>
                  </a:extLst>
                </p:cNvPr>
                <p:cNvSpPr/>
                <p:nvPr/>
              </p:nvSpPr>
              <p:spPr>
                <a:xfrm>
                  <a:off x="5688563"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6" name="正方形/長方形 395">
                  <a:extLst>
                    <a:ext uri="{FF2B5EF4-FFF2-40B4-BE49-F238E27FC236}">
                      <a16:creationId xmlns:a16="http://schemas.microsoft.com/office/drawing/2014/main" id="{533040B1-FD55-4E25-824B-3F184F022C8A}"/>
                    </a:ext>
                  </a:extLst>
                </p:cNvPr>
                <p:cNvSpPr/>
                <p:nvPr/>
              </p:nvSpPr>
              <p:spPr>
                <a:xfrm>
                  <a:off x="586309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7" name="正方形/長方形 396">
                  <a:extLst>
                    <a:ext uri="{FF2B5EF4-FFF2-40B4-BE49-F238E27FC236}">
                      <a16:creationId xmlns:a16="http://schemas.microsoft.com/office/drawing/2014/main" id="{06944208-594B-468C-992C-183D26DA8629}"/>
                    </a:ext>
                  </a:extLst>
                </p:cNvPr>
                <p:cNvSpPr/>
                <p:nvPr/>
              </p:nvSpPr>
              <p:spPr>
                <a:xfrm>
                  <a:off x="603763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8" name="正方形/長方形 397">
                  <a:extLst>
                    <a:ext uri="{FF2B5EF4-FFF2-40B4-BE49-F238E27FC236}">
                      <a16:creationId xmlns:a16="http://schemas.microsoft.com/office/drawing/2014/main" id="{1E3E059F-F91E-4B34-872C-856F26BCF6C2}"/>
                    </a:ext>
                  </a:extLst>
                </p:cNvPr>
                <p:cNvSpPr/>
                <p:nvPr/>
              </p:nvSpPr>
              <p:spPr>
                <a:xfrm>
                  <a:off x="5339489"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9" name="正方形/長方形 398">
                  <a:extLst>
                    <a:ext uri="{FF2B5EF4-FFF2-40B4-BE49-F238E27FC236}">
                      <a16:creationId xmlns:a16="http://schemas.microsoft.com/office/drawing/2014/main" id="{BC6F337D-CBC7-421E-B607-D442B20C282A}"/>
                    </a:ext>
                  </a:extLst>
                </p:cNvPr>
                <p:cNvSpPr/>
                <p:nvPr/>
              </p:nvSpPr>
              <p:spPr>
                <a:xfrm>
                  <a:off x="5514026"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0" name="正方形/長方形 399">
                  <a:extLst>
                    <a:ext uri="{FF2B5EF4-FFF2-40B4-BE49-F238E27FC236}">
                      <a16:creationId xmlns:a16="http://schemas.microsoft.com/office/drawing/2014/main" id="{92014DEB-E557-40B1-B436-9BD3B451FD88}"/>
                    </a:ext>
                  </a:extLst>
                </p:cNvPr>
                <p:cNvSpPr/>
                <p:nvPr/>
              </p:nvSpPr>
              <p:spPr>
                <a:xfrm>
                  <a:off x="5688563" y="2607168"/>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1" name="正方形/長方形 400">
                  <a:extLst>
                    <a:ext uri="{FF2B5EF4-FFF2-40B4-BE49-F238E27FC236}">
                      <a16:creationId xmlns:a16="http://schemas.microsoft.com/office/drawing/2014/main" id="{B517A7D2-1E20-4902-805E-1DEEF454A573}"/>
                    </a:ext>
                  </a:extLst>
                </p:cNvPr>
                <p:cNvSpPr/>
                <p:nvPr/>
              </p:nvSpPr>
              <p:spPr>
                <a:xfrm>
                  <a:off x="58630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2" name="正方形/長方形 401">
                  <a:extLst>
                    <a:ext uri="{FF2B5EF4-FFF2-40B4-BE49-F238E27FC236}">
                      <a16:creationId xmlns:a16="http://schemas.microsoft.com/office/drawing/2014/main" id="{49CCA85F-FF61-4B2A-BB72-F8AADDB50B48}"/>
                    </a:ext>
                  </a:extLst>
                </p:cNvPr>
                <p:cNvSpPr/>
                <p:nvPr/>
              </p:nvSpPr>
              <p:spPr>
                <a:xfrm>
                  <a:off x="60376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3" name="正方形/長方形 402">
                  <a:extLst>
                    <a:ext uri="{FF2B5EF4-FFF2-40B4-BE49-F238E27FC236}">
                      <a16:creationId xmlns:a16="http://schemas.microsoft.com/office/drawing/2014/main" id="{A2167D1F-D69A-4205-9ED4-63A8D9371AF2}"/>
                    </a:ext>
                  </a:extLst>
                </p:cNvPr>
                <p:cNvSpPr/>
                <p:nvPr/>
              </p:nvSpPr>
              <p:spPr>
                <a:xfrm>
                  <a:off x="5339489"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4" name="正方形/長方形 403">
                  <a:extLst>
                    <a:ext uri="{FF2B5EF4-FFF2-40B4-BE49-F238E27FC236}">
                      <a16:creationId xmlns:a16="http://schemas.microsoft.com/office/drawing/2014/main" id="{B649D562-B602-442D-9BBF-45DBD8E591E7}"/>
                    </a:ext>
                  </a:extLst>
                </p:cNvPr>
                <p:cNvSpPr/>
                <p:nvPr/>
              </p:nvSpPr>
              <p:spPr>
                <a:xfrm>
                  <a:off x="5514026"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5" name="正方形/長方形 404">
                  <a:extLst>
                    <a:ext uri="{FF2B5EF4-FFF2-40B4-BE49-F238E27FC236}">
                      <a16:creationId xmlns:a16="http://schemas.microsoft.com/office/drawing/2014/main" id="{A349C723-A993-45B4-A66F-9581D61C35B9}"/>
                    </a:ext>
                  </a:extLst>
                </p:cNvPr>
                <p:cNvSpPr/>
                <p:nvPr/>
              </p:nvSpPr>
              <p:spPr>
                <a:xfrm>
                  <a:off x="56885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6" name="正方形/長方形 405">
                  <a:extLst>
                    <a:ext uri="{FF2B5EF4-FFF2-40B4-BE49-F238E27FC236}">
                      <a16:creationId xmlns:a16="http://schemas.microsoft.com/office/drawing/2014/main" id="{E5CC51AC-A43B-4241-A74D-E9966BB55712}"/>
                    </a:ext>
                  </a:extLst>
                </p:cNvPr>
                <p:cNvSpPr/>
                <p:nvPr/>
              </p:nvSpPr>
              <p:spPr>
                <a:xfrm>
                  <a:off x="58630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7" name="正方形/長方形 406">
                  <a:extLst>
                    <a:ext uri="{FF2B5EF4-FFF2-40B4-BE49-F238E27FC236}">
                      <a16:creationId xmlns:a16="http://schemas.microsoft.com/office/drawing/2014/main" id="{5D099DDD-37E8-4F08-AD6D-1DF60DA30792}"/>
                    </a:ext>
                  </a:extLst>
                </p:cNvPr>
                <p:cNvSpPr/>
                <p:nvPr/>
              </p:nvSpPr>
              <p:spPr>
                <a:xfrm>
                  <a:off x="60376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8" name="正方形/長方形 407">
                  <a:extLst>
                    <a:ext uri="{FF2B5EF4-FFF2-40B4-BE49-F238E27FC236}">
                      <a16:creationId xmlns:a16="http://schemas.microsoft.com/office/drawing/2014/main" id="{569725FC-4CA2-41BB-ABAE-D1BF2B24B96A}"/>
                    </a:ext>
                  </a:extLst>
                </p:cNvPr>
                <p:cNvSpPr/>
                <p:nvPr/>
              </p:nvSpPr>
              <p:spPr>
                <a:xfrm>
                  <a:off x="5339489"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9" name="正方形/長方形 408">
                  <a:extLst>
                    <a:ext uri="{FF2B5EF4-FFF2-40B4-BE49-F238E27FC236}">
                      <a16:creationId xmlns:a16="http://schemas.microsoft.com/office/drawing/2014/main" id="{2D34D141-ADB0-4D06-A228-3C7F29DB106A}"/>
                    </a:ext>
                  </a:extLst>
                </p:cNvPr>
                <p:cNvSpPr/>
                <p:nvPr/>
              </p:nvSpPr>
              <p:spPr>
                <a:xfrm>
                  <a:off x="5514026"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正方形/長方形 409">
                  <a:extLst>
                    <a:ext uri="{FF2B5EF4-FFF2-40B4-BE49-F238E27FC236}">
                      <a16:creationId xmlns:a16="http://schemas.microsoft.com/office/drawing/2014/main" id="{6152E26E-DA6E-4A88-B4C3-53446B560D57}"/>
                    </a:ext>
                  </a:extLst>
                </p:cNvPr>
                <p:cNvSpPr/>
                <p:nvPr/>
              </p:nvSpPr>
              <p:spPr>
                <a:xfrm>
                  <a:off x="56885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1" name="正方形/長方形 410">
                  <a:extLst>
                    <a:ext uri="{FF2B5EF4-FFF2-40B4-BE49-F238E27FC236}">
                      <a16:creationId xmlns:a16="http://schemas.microsoft.com/office/drawing/2014/main" id="{6FCF2F31-B728-4BD0-8B13-D8E19DA27B14}"/>
                    </a:ext>
                  </a:extLst>
                </p:cNvPr>
                <p:cNvSpPr/>
                <p:nvPr/>
              </p:nvSpPr>
              <p:spPr>
                <a:xfrm>
                  <a:off x="58630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2" name="正方形/長方形 411">
                  <a:extLst>
                    <a:ext uri="{FF2B5EF4-FFF2-40B4-BE49-F238E27FC236}">
                      <a16:creationId xmlns:a16="http://schemas.microsoft.com/office/drawing/2014/main" id="{E8CBA4F3-48DD-455F-8881-7356395ADB79}"/>
                    </a:ext>
                  </a:extLst>
                </p:cNvPr>
                <p:cNvSpPr/>
                <p:nvPr/>
              </p:nvSpPr>
              <p:spPr>
                <a:xfrm>
                  <a:off x="60376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9" name="正方形/長方形 278">
                <a:extLst>
                  <a:ext uri="{FF2B5EF4-FFF2-40B4-BE49-F238E27FC236}">
                    <a16:creationId xmlns:a16="http://schemas.microsoft.com/office/drawing/2014/main" id="{86E1CEAF-F4D9-41DC-AA9B-EF60AF52CACC}"/>
                  </a:ext>
                </a:extLst>
              </p:cNvPr>
              <p:cNvSpPr/>
              <p:nvPr/>
            </p:nvSpPr>
            <p:spPr>
              <a:xfrm>
                <a:off x="6573518" y="3876151"/>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80" name="グループ化 279">
                <a:extLst>
                  <a:ext uri="{FF2B5EF4-FFF2-40B4-BE49-F238E27FC236}">
                    <a16:creationId xmlns:a16="http://schemas.microsoft.com/office/drawing/2014/main" id="{6E1A2544-B1CD-48CE-BA75-D45D8EB3EAEB}"/>
                  </a:ext>
                </a:extLst>
              </p:cNvPr>
              <p:cNvGrpSpPr/>
              <p:nvPr/>
            </p:nvGrpSpPr>
            <p:grpSpPr>
              <a:xfrm>
                <a:off x="7445718" y="3700478"/>
                <a:ext cx="872684" cy="873171"/>
                <a:chOff x="5339489" y="2258095"/>
                <a:chExt cx="872684" cy="873171"/>
              </a:xfrm>
            </p:grpSpPr>
            <p:sp>
              <p:nvSpPr>
                <p:cNvPr id="363" name="正方形/長方形 362">
                  <a:extLst>
                    <a:ext uri="{FF2B5EF4-FFF2-40B4-BE49-F238E27FC236}">
                      <a16:creationId xmlns:a16="http://schemas.microsoft.com/office/drawing/2014/main" id="{181CB7FD-AE74-485F-AB91-690E426FA441}"/>
                    </a:ext>
                  </a:extLst>
                </p:cNvPr>
                <p:cNvSpPr/>
                <p:nvPr/>
              </p:nvSpPr>
              <p:spPr>
                <a:xfrm>
                  <a:off x="533948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4" name="正方形/長方形 363">
                  <a:extLst>
                    <a:ext uri="{FF2B5EF4-FFF2-40B4-BE49-F238E27FC236}">
                      <a16:creationId xmlns:a16="http://schemas.microsoft.com/office/drawing/2014/main" id="{BF635F58-131E-4FC2-935F-A5E361D7F7BE}"/>
                    </a:ext>
                  </a:extLst>
                </p:cNvPr>
                <p:cNvSpPr/>
                <p:nvPr/>
              </p:nvSpPr>
              <p:spPr>
                <a:xfrm>
                  <a:off x="551402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5" name="正方形/長方形 364">
                  <a:extLst>
                    <a:ext uri="{FF2B5EF4-FFF2-40B4-BE49-F238E27FC236}">
                      <a16:creationId xmlns:a16="http://schemas.microsoft.com/office/drawing/2014/main" id="{8AF5BC79-9F97-4254-B47F-7ABB2BC8FA7E}"/>
                    </a:ext>
                  </a:extLst>
                </p:cNvPr>
                <p:cNvSpPr/>
                <p:nvPr/>
              </p:nvSpPr>
              <p:spPr>
                <a:xfrm>
                  <a:off x="5688563"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6" name="正方形/長方形 365">
                  <a:extLst>
                    <a:ext uri="{FF2B5EF4-FFF2-40B4-BE49-F238E27FC236}">
                      <a16:creationId xmlns:a16="http://schemas.microsoft.com/office/drawing/2014/main" id="{C48751A0-DCCE-43F0-850B-715A677DD6A5}"/>
                    </a:ext>
                  </a:extLst>
                </p:cNvPr>
                <p:cNvSpPr/>
                <p:nvPr/>
              </p:nvSpPr>
              <p:spPr>
                <a:xfrm>
                  <a:off x="586309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7" name="正方形/長方形 366">
                  <a:extLst>
                    <a:ext uri="{FF2B5EF4-FFF2-40B4-BE49-F238E27FC236}">
                      <a16:creationId xmlns:a16="http://schemas.microsoft.com/office/drawing/2014/main" id="{8D3A6A9E-B530-4D6A-B1F4-036AB35E8E51}"/>
                    </a:ext>
                  </a:extLst>
                </p:cNvPr>
                <p:cNvSpPr/>
                <p:nvPr/>
              </p:nvSpPr>
              <p:spPr>
                <a:xfrm>
                  <a:off x="603763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8" name="正方形/長方形 367">
                  <a:extLst>
                    <a:ext uri="{FF2B5EF4-FFF2-40B4-BE49-F238E27FC236}">
                      <a16:creationId xmlns:a16="http://schemas.microsoft.com/office/drawing/2014/main" id="{DA8BE353-A55E-4FCE-A89F-FCFE91A6505B}"/>
                    </a:ext>
                  </a:extLst>
                </p:cNvPr>
                <p:cNvSpPr/>
                <p:nvPr/>
              </p:nvSpPr>
              <p:spPr>
                <a:xfrm>
                  <a:off x="533948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9" name="正方形/長方形 368">
                  <a:extLst>
                    <a:ext uri="{FF2B5EF4-FFF2-40B4-BE49-F238E27FC236}">
                      <a16:creationId xmlns:a16="http://schemas.microsoft.com/office/drawing/2014/main" id="{BEDF895D-D5E0-4248-A462-01D82D894653}"/>
                    </a:ext>
                  </a:extLst>
                </p:cNvPr>
                <p:cNvSpPr/>
                <p:nvPr/>
              </p:nvSpPr>
              <p:spPr>
                <a:xfrm>
                  <a:off x="551402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0" name="正方形/長方形 369">
                  <a:extLst>
                    <a:ext uri="{FF2B5EF4-FFF2-40B4-BE49-F238E27FC236}">
                      <a16:creationId xmlns:a16="http://schemas.microsoft.com/office/drawing/2014/main" id="{B0DAFB3B-8270-4FC8-A7ED-45F9DE6D566E}"/>
                    </a:ext>
                  </a:extLst>
                </p:cNvPr>
                <p:cNvSpPr/>
                <p:nvPr/>
              </p:nvSpPr>
              <p:spPr>
                <a:xfrm>
                  <a:off x="5688563"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1" name="正方形/長方形 370">
                  <a:extLst>
                    <a:ext uri="{FF2B5EF4-FFF2-40B4-BE49-F238E27FC236}">
                      <a16:creationId xmlns:a16="http://schemas.microsoft.com/office/drawing/2014/main" id="{5BA21278-C1B7-4BCD-BAE2-A22FA11D9F72}"/>
                    </a:ext>
                  </a:extLst>
                </p:cNvPr>
                <p:cNvSpPr/>
                <p:nvPr/>
              </p:nvSpPr>
              <p:spPr>
                <a:xfrm>
                  <a:off x="586309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2" name="正方形/長方形 371">
                  <a:extLst>
                    <a:ext uri="{FF2B5EF4-FFF2-40B4-BE49-F238E27FC236}">
                      <a16:creationId xmlns:a16="http://schemas.microsoft.com/office/drawing/2014/main" id="{B3E11776-65A6-4DF0-B134-34281DCEF7C2}"/>
                    </a:ext>
                  </a:extLst>
                </p:cNvPr>
                <p:cNvSpPr/>
                <p:nvPr/>
              </p:nvSpPr>
              <p:spPr>
                <a:xfrm>
                  <a:off x="603763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3" name="正方形/長方形 372">
                  <a:extLst>
                    <a:ext uri="{FF2B5EF4-FFF2-40B4-BE49-F238E27FC236}">
                      <a16:creationId xmlns:a16="http://schemas.microsoft.com/office/drawing/2014/main" id="{F8BED0DB-DC4B-4FE4-9440-826EC60FE704}"/>
                    </a:ext>
                  </a:extLst>
                </p:cNvPr>
                <p:cNvSpPr/>
                <p:nvPr/>
              </p:nvSpPr>
              <p:spPr>
                <a:xfrm>
                  <a:off x="5339489"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4" name="正方形/長方形 373">
                  <a:extLst>
                    <a:ext uri="{FF2B5EF4-FFF2-40B4-BE49-F238E27FC236}">
                      <a16:creationId xmlns:a16="http://schemas.microsoft.com/office/drawing/2014/main" id="{78ED35F8-9E9E-4C8B-B8C0-854569BA1F25}"/>
                    </a:ext>
                  </a:extLst>
                </p:cNvPr>
                <p:cNvSpPr/>
                <p:nvPr/>
              </p:nvSpPr>
              <p:spPr>
                <a:xfrm>
                  <a:off x="5514026"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5" name="正方形/長方形 374">
                  <a:extLst>
                    <a:ext uri="{FF2B5EF4-FFF2-40B4-BE49-F238E27FC236}">
                      <a16:creationId xmlns:a16="http://schemas.microsoft.com/office/drawing/2014/main" id="{CAB20C15-B9E9-44B8-BFAE-D75E082EB932}"/>
                    </a:ext>
                  </a:extLst>
                </p:cNvPr>
                <p:cNvSpPr/>
                <p:nvPr/>
              </p:nvSpPr>
              <p:spPr>
                <a:xfrm>
                  <a:off x="5688563" y="2607168"/>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6" name="正方形/長方形 375">
                  <a:extLst>
                    <a:ext uri="{FF2B5EF4-FFF2-40B4-BE49-F238E27FC236}">
                      <a16:creationId xmlns:a16="http://schemas.microsoft.com/office/drawing/2014/main" id="{E208D4EF-B167-4F4A-8A4B-8C8C3AF9FA85}"/>
                    </a:ext>
                  </a:extLst>
                </p:cNvPr>
                <p:cNvSpPr/>
                <p:nvPr/>
              </p:nvSpPr>
              <p:spPr>
                <a:xfrm>
                  <a:off x="58630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7" name="正方形/長方形 376">
                  <a:extLst>
                    <a:ext uri="{FF2B5EF4-FFF2-40B4-BE49-F238E27FC236}">
                      <a16:creationId xmlns:a16="http://schemas.microsoft.com/office/drawing/2014/main" id="{DDE22156-8198-40B6-83FE-D0CACB2A5189}"/>
                    </a:ext>
                  </a:extLst>
                </p:cNvPr>
                <p:cNvSpPr/>
                <p:nvPr/>
              </p:nvSpPr>
              <p:spPr>
                <a:xfrm>
                  <a:off x="60376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8" name="正方形/長方形 377">
                  <a:extLst>
                    <a:ext uri="{FF2B5EF4-FFF2-40B4-BE49-F238E27FC236}">
                      <a16:creationId xmlns:a16="http://schemas.microsoft.com/office/drawing/2014/main" id="{83042D2C-0F10-4A03-8679-F214E974DBFB}"/>
                    </a:ext>
                  </a:extLst>
                </p:cNvPr>
                <p:cNvSpPr/>
                <p:nvPr/>
              </p:nvSpPr>
              <p:spPr>
                <a:xfrm>
                  <a:off x="5339489"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9" name="正方形/長方形 378">
                  <a:extLst>
                    <a:ext uri="{FF2B5EF4-FFF2-40B4-BE49-F238E27FC236}">
                      <a16:creationId xmlns:a16="http://schemas.microsoft.com/office/drawing/2014/main" id="{1255EBA8-6768-4EDD-B3E9-83CE2DBCA7C0}"/>
                    </a:ext>
                  </a:extLst>
                </p:cNvPr>
                <p:cNvSpPr/>
                <p:nvPr/>
              </p:nvSpPr>
              <p:spPr>
                <a:xfrm>
                  <a:off x="5514026"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0" name="正方形/長方形 379">
                  <a:extLst>
                    <a:ext uri="{FF2B5EF4-FFF2-40B4-BE49-F238E27FC236}">
                      <a16:creationId xmlns:a16="http://schemas.microsoft.com/office/drawing/2014/main" id="{52B2F5C8-967A-427C-B730-FCC912ECC122}"/>
                    </a:ext>
                  </a:extLst>
                </p:cNvPr>
                <p:cNvSpPr/>
                <p:nvPr/>
              </p:nvSpPr>
              <p:spPr>
                <a:xfrm>
                  <a:off x="56885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1" name="正方形/長方形 380">
                  <a:extLst>
                    <a:ext uri="{FF2B5EF4-FFF2-40B4-BE49-F238E27FC236}">
                      <a16:creationId xmlns:a16="http://schemas.microsoft.com/office/drawing/2014/main" id="{7B6EE883-A47F-41A5-AE8A-0D454102305E}"/>
                    </a:ext>
                  </a:extLst>
                </p:cNvPr>
                <p:cNvSpPr/>
                <p:nvPr/>
              </p:nvSpPr>
              <p:spPr>
                <a:xfrm>
                  <a:off x="58630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2" name="正方形/長方形 381">
                  <a:extLst>
                    <a:ext uri="{FF2B5EF4-FFF2-40B4-BE49-F238E27FC236}">
                      <a16:creationId xmlns:a16="http://schemas.microsoft.com/office/drawing/2014/main" id="{F946971E-B074-47CB-9452-2DD0544F6EAB}"/>
                    </a:ext>
                  </a:extLst>
                </p:cNvPr>
                <p:cNvSpPr/>
                <p:nvPr/>
              </p:nvSpPr>
              <p:spPr>
                <a:xfrm>
                  <a:off x="60376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3" name="正方形/長方形 382">
                  <a:extLst>
                    <a:ext uri="{FF2B5EF4-FFF2-40B4-BE49-F238E27FC236}">
                      <a16:creationId xmlns:a16="http://schemas.microsoft.com/office/drawing/2014/main" id="{D9C9F414-5868-4D95-8E12-1AC57DC88E2E}"/>
                    </a:ext>
                  </a:extLst>
                </p:cNvPr>
                <p:cNvSpPr/>
                <p:nvPr/>
              </p:nvSpPr>
              <p:spPr>
                <a:xfrm>
                  <a:off x="5339489"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4" name="正方形/長方形 383">
                  <a:extLst>
                    <a:ext uri="{FF2B5EF4-FFF2-40B4-BE49-F238E27FC236}">
                      <a16:creationId xmlns:a16="http://schemas.microsoft.com/office/drawing/2014/main" id="{929F7559-926F-413D-B088-E574B130FF7C}"/>
                    </a:ext>
                  </a:extLst>
                </p:cNvPr>
                <p:cNvSpPr/>
                <p:nvPr/>
              </p:nvSpPr>
              <p:spPr>
                <a:xfrm>
                  <a:off x="5514026"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5" name="正方形/長方形 384">
                  <a:extLst>
                    <a:ext uri="{FF2B5EF4-FFF2-40B4-BE49-F238E27FC236}">
                      <a16:creationId xmlns:a16="http://schemas.microsoft.com/office/drawing/2014/main" id="{C4A76BA3-1AEE-4925-B70E-A56E33EAD51E}"/>
                    </a:ext>
                  </a:extLst>
                </p:cNvPr>
                <p:cNvSpPr/>
                <p:nvPr/>
              </p:nvSpPr>
              <p:spPr>
                <a:xfrm>
                  <a:off x="56885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6" name="正方形/長方形 385">
                  <a:extLst>
                    <a:ext uri="{FF2B5EF4-FFF2-40B4-BE49-F238E27FC236}">
                      <a16:creationId xmlns:a16="http://schemas.microsoft.com/office/drawing/2014/main" id="{77547910-50FA-44D7-9013-2B59DA755EFE}"/>
                    </a:ext>
                  </a:extLst>
                </p:cNvPr>
                <p:cNvSpPr/>
                <p:nvPr/>
              </p:nvSpPr>
              <p:spPr>
                <a:xfrm>
                  <a:off x="58630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7" name="正方形/長方形 386">
                  <a:extLst>
                    <a:ext uri="{FF2B5EF4-FFF2-40B4-BE49-F238E27FC236}">
                      <a16:creationId xmlns:a16="http://schemas.microsoft.com/office/drawing/2014/main" id="{1758C5E8-12D6-4368-82AA-9A00C12C2002}"/>
                    </a:ext>
                  </a:extLst>
                </p:cNvPr>
                <p:cNvSpPr/>
                <p:nvPr/>
              </p:nvSpPr>
              <p:spPr>
                <a:xfrm>
                  <a:off x="60376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1" name="正方形/長方形 280">
                <a:extLst>
                  <a:ext uri="{FF2B5EF4-FFF2-40B4-BE49-F238E27FC236}">
                    <a16:creationId xmlns:a16="http://schemas.microsoft.com/office/drawing/2014/main" id="{08F4AE24-D1E5-456D-9DB0-321A87AE162E}"/>
                  </a:ext>
                </a:extLst>
              </p:cNvPr>
              <p:cNvSpPr/>
              <p:nvPr/>
            </p:nvSpPr>
            <p:spPr>
              <a:xfrm>
                <a:off x="7803922" y="3875014"/>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82" name="グループ化 281">
                <a:extLst>
                  <a:ext uri="{FF2B5EF4-FFF2-40B4-BE49-F238E27FC236}">
                    <a16:creationId xmlns:a16="http://schemas.microsoft.com/office/drawing/2014/main" id="{BA926A8E-0C76-4DEC-9304-52CA6E66F72E}"/>
                  </a:ext>
                </a:extLst>
              </p:cNvPr>
              <p:cNvGrpSpPr/>
              <p:nvPr/>
            </p:nvGrpSpPr>
            <p:grpSpPr>
              <a:xfrm>
                <a:off x="5339489" y="4736463"/>
                <a:ext cx="872684" cy="873171"/>
                <a:chOff x="5339489" y="2258095"/>
                <a:chExt cx="872684" cy="873171"/>
              </a:xfrm>
            </p:grpSpPr>
            <p:sp>
              <p:nvSpPr>
                <p:cNvPr id="338" name="正方形/長方形 337">
                  <a:extLst>
                    <a:ext uri="{FF2B5EF4-FFF2-40B4-BE49-F238E27FC236}">
                      <a16:creationId xmlns:a16="http://schemas.microsoft.com/office/drawing/2014/main" id="{25795FE6-90C6-4564-B890-38AD65DB6316}"/>
                    </a:ext>
                  </a:extLst>
                </p:cNvPr>
                <p:cNvSpPr/>
                <p:nvPr/>
              </p:nvSpPr>
              <p:spPr>
                <a:xfrm>
                  <a:off x="533948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9" name="正方形/長方形 338">
                  <a:extLst>
                    <a:ext uri="{FF2B5EF4-FFF2-40B4-BE49-F238E27FC236}">
                      <a16:creationId xmlns:a16="http://schemas.microsoft.com/office/drawing/2014/main" id="{A9071316-69CD-425B-8632-97E85753BB7A}"/>
                    </a:ext>
                  </a:extLst>
                </p:cNvPr>
                <p:cNvSpPr/>
                <p:nvPr/>
              </p:nvSpPr>
              <p:spPr>
                <a:xfrm>
                  <a:off x="551402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0" name="正方形/長方形 339">
                  <a:extLst>
                    <a:ext uri="{FF2B5EF4-FFF2-40B4-BE49-F238E27FC236}">
                      <a16:creationId xmlns:a16="http://schemas.microsoft.com/office/drawing/2014/main" id="{B2E9E129-BF08-4473-819E-5BEBB4BD9112}"/>
                    </a:ext>
                  </a:extLst>
                </p:cNvPr>
                <p:cNvSpPr/>
                <p:nvPr/>
              </p:nvSpPr>
              <p:spPr>
                <a:xfrm>
                  <a:off x="5688563"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正方形/長方形 340">
                  <a:extLst>
                    <a:ext uri="{FF2B5EF4-FFF2-40B4-BE49-F238E27FC236}">
                      <a16:creationId xmlns:a16="http://schemas.microsoft.com/office/drawing/2014/main" id="{1968F775-02D2-4D2B-968C-6C57C3DE09E5}"/>
                    </a:ext>
                  </a:extLst>
                </p:cNvPr>
                <p:cNvSpPr/>
                <p:nvPr/>
              </p:nvSpPr>
              <p:spPr>
                <a:xfrm>
                  <a:off x="586309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2" name="正方形/長方形 341">
                  <a:extLst>
                    <a:ext uri="{FF2B5EF4-FFF2-40B4-BE49-F238E27FC236}">
                      <a16:creationId xmlns:a16="http://schemas.microsoft.com/office/drawing/2014/main" id="{92954BA3-00AF-4EA6-AEE8-6EBE99CE6577}"/>
                    </a:ext>
                  </a:extLst>
                </p:cNvPr>
                <p:cNvSpPr/>
                <p:nvPr/>
              </p:nvSpPr>
              <p:spPr>
                <a:xfrm>
                  <a:off x="603763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3" name="正方形/長方形 342">
                  <a:extLst>
                    <a:ext uri="{FF2B5EF4-FFF2-40B4-BE49-F238E27FC236}">
                      <a16:creationId xmlns:a16="http://schemas.microsoft.com/office/drawing/2014/main" id="{EF5E1B20-F41D-48DC-A9EC-541C55AEC96E}"/>
                    </a:ext>
                  </a:extLst>
                </p:cNvPr>
                <p:cNvSpPr/>
                <p:nvPr/>
              </p:nvSpPr>
              <p:spPr>
                <a:xfrm>
                  <a:off x="533948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4" name="正方形/長方形 343">
                  <a:extLst>
                    <a:ext uri="{FF2B5EF4-FFF2-40B4-BE49-F238E27FC236}">
                      <a16:creationId xmlns:a16="http://schemas.microsoft.com/office/drawing/2014/main" id="{2D0F5713-0A47-4D21-9AA0-3512CCEBE9CE}"/>
                    </a:ext>
                  </a:extLst>
                </p:cNvPr>
                <p:cNvSpPr/>
                <p:nvPr/>
              </p:nvSpPr>
              <p:spPr>
                <a:xfrm>
                  <a:off x="551402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5" name="正方形/長方形 344">
                  <a:extLst>
                    <a:ext uri="{FF2B5EF4-FFF2-40B4-BE49-F238E27FC236}">
                      <a16:creationId xmlns:a16="http://schemas.microsoft.com/office/drawing/2014/main" id="{4595E2DC-287C-4EED-83DE-001B1784D476}"/>
                    </a:ext>
                  </a:extLst>
                </p:cNvPr>
                <p:cNvSpPr/>
                <p:nvPr/>
              </p:nvSpPr>
              <p:spPr>
                <a:xfrm>
                  <a:off x="5688563"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6" name="正方形/長方形 345">
                  <a:extLst>
                    <a:ext uri="{FF2B5EF4-FFF2-40B4-BE49-F238E27FC236}">
                      <a16:creationId xmlns:a16="http://schemas.microsoft.com/office/drawing/2014/main" id="{282EB23C-1E8A-4E63-9BC1-D691AC2A406B}"/>
                    </a:ext>
                  </a:extLst>
                </p:cNvPr>
                <p:cNvSpPr/>
                <p:nvPr/>
              </p:nvSpPr>
              <p:spPr>
                <a:xfrm>
                  <a:off x="586309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7" name="正方形/長方形 346">
                  <a:extLst>
                    <a:ext uri="{FF2B5EF4-FFF2-40B4-BE49-F238E27FC236}">
                      <a16:creationId xmlns:a16="http://schemas.microsoft.com/office/drawing/2014/main" id="{F4792810-9EA1-40F7-9E57-4C93EA67B89B}"/>
                    </a:ext>
                  </a:extLst>
                </p:cNvPr>
                <p:cNvSpPr/>
                <p:nvPr/>
              </p:nvSpPr>
              <p:spPr>
                <a:xfrm>
                  <a:off x="603763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8" name="正方形/長方形 347">
                  <a:extLst>
                    <a:ext uri="{FF2B5EF4-FFF2-40B4-BE49-F238E27FC236}">
                      <a16:creationId xmlns:a16="http://schemas.microsoft.com/office/drawing/2014/main" id="{E9BCB8E7-A666-46FF-AC3A-7A0CD86774EA}"/>
                    </a:ext>
                  </a:extLst>
                </p:cNvPr>
                <p:cNvSpPr/>
                <p:nvPr/>
              </p:nvSpPr>
              <p:spPr>
                <a:xfrm>
                  <a:off x="5339489"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9" name="正方形/長方形 348">
                  <a:extLst>
                    <a:ext uri="{FF2B5EF4-FFF2-40B4-BE49-F238E27FC236}">
                      <a16:creationId xmlns:a16="http://schemas.microsoft.com/office/drawing/2014/main" id="{89F28444-ADB5-4159-858F-25EABA104567}"/>
                    </a:ext>
                  </a:extLst>
                </p:cNvPr>
                <p:cNvSpPr/>
                <p:nvPr/>
              </p:nvSpPr>
              <p:spPr>
                <a:xfrm>
                  <a:off x="5514026"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正方形/長方形 349">
                  <a:extLst>
                    <a:ext uri="{FF2B5EF4-FFF2-40B4-BE49-F238E27FC236}">
                      <a16:creationId xmlns:a16="http://schemas.microsoft.com/office/drawing/2014/main" id="{5826C889-DCBB-4766-96A5-4A1AF64317EC}"/>
                    </a:ext>
                  </a:extLst>
                </p:cNvPr>
                <p:cNvSpPr/>
                <p:nvPr/>
              </p:nvSpPr>
              <p:spPr>
                <a:xfrm>
                  <a:off x="5688563" y="2607168"/>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1" name="正方形/長方形 350">
                  <a:extLst>
                    <a:ext uri="{FF2B5EF4-FFF2-40B4-BE49-F238E27FC236}">
                      <a16:creationId xmlns:a16="http://schemas.microsoft.com/office/drawing/2014/main" id="{A22981E4-14EB-448C-AA4D-957F3E5217B7}"/>
                    </a:ext>
                  </a:extLst>
                </p:cNvPr>
                <p:cNvSpPr/>
                <p:nvPr/>
              </p:nvSpPr>
              <p:spPr>
                <a:xfrm>
                  <a:off x="58630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2" name="正方形/長方形 351">
                  <a:extLst>
                    <a:ext uri="{FF2B5EF4-FFF2-40B4-BE49-F238E27FC236}">
                      <a16:creationId xmlns:a16="http://schemas.microsoft.com/office/drawing/2014/main" id="{77BDA66E-DD17-4381-A7C4-EDE2B5CC5DB8}"/>
                    </a:ext>
                  </a:extLst>
                </p:cNvPr>
                <p:cNvSpPr/>
                <p:nvPr/>
              </p:nvSpPr>
              <p:spPr>
                <a:xfrm>
                  <a:off x="60376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 name="正方形/長方形 352">
                  <a:extLst>
                    <a:ext uri="{FF2B5EF4-FFF2-40B4-BE49-F238E27FC236}">
                      <a16:creationId xmlns:a16="http://schemas.microsoft.com/office/drawing/2014/main" id="{90806D9C-E977-4142-A55E-AE6116A3BCE0}"/>
                    </a:ext>
                  </a:extLst>
                </p:cNvPr>
                <p:cNvSpPr/>
                <p:nvPr/>
              </p:nvSpPr>
              <p:spPr>
                <a:xfrm>
                  <a:off x="5339489"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4" name="正方形/長方形 353">
                  <a:extLst>
                    <a:ext uri="{FF2B5EF4-FFF2-40B4-BE49-F238E27FC236}">
                      <a16:creationId xmlns:a16="http://schemas.microsoft.com/office/drawing/2014/main" id="{B1796884-E7E8-400F-BB57-5A482B204C47}"/>
                    </a:ext>
                  </a:extLst>
                </p:cNvPr>
                <p:cNvSpPr/>
                <p:nvPr/>
              </p:nvSpPr>
              <p:spPr>
                <a:xfrm>
                  <a:off x="5514026"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5" name="正方形/長方形 354">
                  <a:extLst>
                    <a:ext uri="{FF2B5EF4-FFF2-40B4-BE49-F238E27FC236}">
                      <a16:creationId xmlns:a16="http://schemas.microsoft.com/office/drawing/2014/main" id="{ADC233E6-7A01-4AC6-AE4A-59E8EA4B951D}"/>
                    </a:ext>
                  </a:extLst>
                </p:cNvPr>
                <p:cNvSpPr/>
                <p:nvPr/>
              </p:nvSpPr>
              <p:spPr>
                <a:xfrm>
                  <a:off x="56885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6" name="正方形/長方形 355">
                  <a:extLst>
                    <a:ext uri="{FF2B5EF4-FFF2-40B4-BE49-F238E27FC236}">
                      <a16:creationId xmlns:a16="http://schemas.microsoft.com/office/drawing/2014/main" id="{FA244364-46FE-4490-9B54-37955BA65413}"/>
                    </a:ext>
                  </a:extLst>
                </p:cNvPr>
                <p:cNvSpPr/>
                <p:nvPr/>
              </p:nvSpPr>
              <p:spPr>
                <a:xfrm>
                  <a:off x="58630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7" name="正方形/長方形 356">
                  <a:extLst>
                    <a:ext uri="{FF2B5EF4-FFF2-40B4-BE49-F238E27FC236}">
                      <a16:creationId xmlns:a16="http://schemas.microsoft.com/office/drawing/2014/main" id="{4B628869-79B8-49E8-8CC1-EC4617929C1A}"/>
                    </a:ext>
                  </a:extLst>
                </p:cNvPr>
                <p:cNvSpPr/>
                <p:nvPr/>
              </p:nvSpPr>
              <p:spPr>
                <a:xfrm>
                  <a:off x="60376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8" name="正方形/長方形 357">
                  <a:extLst>
                    <a:ext uri="{FF2B5EF4-FFF2-40B4-BE49-F238E27FC236}">
                      <a16:creationId xmlns:a16="http://schemas.microsoft.com/office/drawing/2014/main" id="{24CE0A1E-1B0F-4D80-8B49-39B8710630E2}"/>
                    </a:ext>
                  </a:extLst>
                </p:cNvPr>
                <p:cNvSpPr/>
                <p:nvPr/>
              </p:nvSpPr>
              <p:spPr>
                <a:xfrm>
                  <a:off x="5339489"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9" name="正方形/長方形 358">
                  <a:extLst>
                    <a:ext uri="{FF2B5EF4-FFF2-40B4-BE49-F238E27FC236}">
                      <a16:creationId xmlns:a16="http://schemas.microsoft.com/office/drawing/2014/main" id="{1C77DEF4-F943-422C-A19D-7D505D54D291}"/>
                    </a:ext>
                  </a:extLst>
                </p:cNvPr>
                <p:cNvSpPr/>
                <p:nvPr/>
              </p:nvSpPr>
              <p:spPr>
                <a:xfrm>
                  <a:off x="5514026"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0" name="正方形/長方形 359">
                  <a:extLst>
                    <a:ext uri="{FF2B5EF4-FFF2-40B4-BE49-F238E27FC236}">
                      <a16:creationId xmlns:a16="http://schemas.microsoft.com/office/drawing/2014/main" id="{356552CC-779E-41F7-9A72-4FF5773915D4}"/>
                    </a:ext>
                  </a:extLst>
                </p:cNvPr>
                <p:cNvSpPr/>
                <p:nvPr/>
              </p:nvSpPr>
              <p:spPr>
                <a:xfrm>
                  <a:off x="56885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1" name="正方形/長方形 360">
                  <a:extLst>
                    <a:ext uri="{FF2B5EF4-FFF2-40B4-BE49-F238E27FC236}">
                      <a16:creationId xmlns:a16="http://schemas.microsoft.com/office/drawing/2014/main" id="{43D4D514-D12F-4E5D-A150-8CEF3B2B44E5}"/>
                    </a:ext>
                  </a:extLst>
                </p:cNvPr>
                <p:cNvSpPr/>
                <p:nvPr/>
              </p:nvSpPr>
              <p:spPr>
                <a:xfrm>
                  <a:off x="58630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2" name="正方形/長方形 361">
                  <a:extLst>
                    <a:ext uri="{FF2B5EF4-FFF2-40B4-BE49-F238E27FC236}">
                      <a16:creationId xmlns:a16="http://schemas.microsoft.com/office/drawing/2014/main" id="{612E0DF5-925A-4191-A1DE-A4A982C8D58D}"/>
                    </a:ext>
                  </a:extLst>
                </p:cNvPr>
                <p:cNvSpPr/>
                <p:nvPr/>
              </p:nvSpPr>
              <p:spPr>
                <a:xfrm>
                  <a:off x="60376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3" name="正方形/長方形 282">
                <a:extLst>
                  <a:ext uri="{FF2B5EF4-FFF2-40B4-BE49-F238E27FC236}">
                    <a16:creationId xmlns:a16="http://schemas.microsoft.com/office/drawing/2014/main" id="{492D12A3-C986-4350-A7EA-8A91B92F4357}"/>
                  </a:ext>
                </a:extLst>
              </p:cNvPr>
              <p:cNvSpPr/>
              <p:nvPr/>
            </p:nvSpPr>
            <p:spPr>
              <a:xfrm>
                <a:off x="5337452" y="5081999"/>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84" name="グループ化 283">
                <a:extLst>
                  <a:ext uri="{FF2B5EF4-FFF2-40B4-BE49-F238E27FC236}">
                    <a16:creationId xmlns:a16="http://schemas.microsoft.com/office/drawing/2014/main" id="{4096CE22-0E47-4392-BE88-D649EF61567E}"/>
                  </a:ext>
                </a:extLst>
              </p:cNvPr>
              <p:cNvGrpSpPr/>
              <p:nvPr/>
            </p:nvGrpSpPr>
            <p:grpSpPr>
              <a:xfrm>
                <a:off x="6387329" y="4736463"/>
                <a:ext cx="872684" cy="873171"/>
                <a:chOff x="5339489" y="2258095"/>
                <a:chExt cx="872684" cy="873171"/>
              </a:xfrm>
            </p:grpSpPr>
            <p:sp>
              <p:nvSpPr>
                <p:cNvPr id="313" name="正方形/長方形 312">
                  <a:extLst>
                    <a:ext uri="{FF2B5EF4-FFF2-40B4-BE49-F238E27FC236}">
                      <a16:creationId xmlns:a16="http://schemas.microsoft.com/office/drawing/2014/main" id="{896E4330-3FC4-49CC-9845-E0652F0A1727}"/>
                    </a:ext>
                  </a:extLst>
                </p:cNvPr>
                <p:cNvSpPr/>
                <p:nvPr/>
              </p:nvSpPr>
              <p:spPr>
                <a:xfrm>
                  <a:off x="533948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4" name="正方形/長方形 313">
                  <a:extLst>
                    <a:ext uri="{FF2B5EF4-FFF2-40B4-BE49-F238E27FC236}">
                      <a16:creationId xmlns:a16="http://schemas.microsoft.com/office/drawing/2014/main" id="{724C28BD-F69B-4223-9746-623C1067DC67}"/>
                    </a:ext>
                  </a:extLst>
                </p:cNvPr>
                <p:cNvSpPr/>
                <p:nvPr/>
              </p:nvSpPr>
              <p:spPr>
                <a:xfrm>
                  <a:off x="551402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5" name="正方形/長方形 314">
                  <a:extLst>
                    <a:ext uri="{FF2B5EF4-FFF2-40B4-BE49-F238E27FC236}">
                      <a16:creationId xmlns:a16="http://schemas.microsoft.com/office/drawing/2014/main" id="{C830BE8A-F8DD-49F6-995B-0E35EE1EA896}"/>
                    </a:ext>
                  </a:extLst>
                </p:cNvPr>
                <p:cNvSpPr/>
                <p:nvPr/>
              </p:nvSpPr>
              <p:spPr>
                <a:xfrm>
                  <a:off x="5688563"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正方形/長方形 315">
                  <a:extLst>
                    <a:ext uri="{FF2B5EF4-FFF2-40B4-BE49-F238E27FC236}">
                      <a16:creationId xmlns:a16="http://schemas.microsoft.com/office/drawing/2014/main" id="{7B3C6852-0379-435F-84EC-9AE089D072BC}"/>
                    </a:ext>
                  </a:extLst>
                </p:cNvPr>
                <p:cNvSpPr/>
                <p:nvPr/>
              </p:nvSpPr>
              <p:spPr>
                <a:xfrm>
                  <a:off x="586309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7" name="正方形/長方形 316">
                  <a:extLst>
                    <a:ext uri="{FF2B5EF4-FFF2-40B4-BE49-F238E27FC236}">
                      <a16:creationId xmlns:a16="http://schemas.microsoft.com/office/drawing/2014/main" id="{DB6DB51C-65BC-4F51-96B9-A58C1F0A388E}"/>
                    </a:ext>
                  </a:extLst>
                </p:cNvPr>
                <p:cNvSpPr/>
                <p:nvPr/>
              </p:nvSpPr>
              <p:spPr>
                <a:xfrm>
                  <a:off x="603763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8" name="正方形/長方形 317">
                  <a:extLst>
                    <a:ext uri="{FF2B5EF4-FFF2-40B4-BE49-F238E27FC236}">
                      <a16:creationId xmlns:a16="http://schemas.microsoft.com/office/drawing/2014/main" id="{5BD2472C-B66C-496C-BC5D-BF5DD58F93BA}"/>
                    </a:ext>
                  </a:extLst>
                </p:cNvPr>
                <p:cNvSpPr/>
                <p:nvPr/>
              </p:nvSpPr>
              <p:spPr>
                <a:xfrm>
                  <a:off x="533948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9" name="正方形/長方形 318">
                  <a:extLst>
                    <a:ext uri="{FF2B5EF4-FFF2-40B4-BE49-F238E27FC236}">
                      <a16:creationId xmlns:a16="http://schemas.microsoft.com/office/drawing/2014/main" id="{1683BD1A-9D8E-4100-B4F2-612ADE10A615}"/>
                    </a:ext>
                  </a:extLst>
                </p:cNvPr>
                <p:cNvSpPr/>
                <p:nvPr/>
              </p:nvSpPr>
              <p:spPr>
                <a:xfrm>
                  <a:off x="551402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0" name="正方形/長方形 319">
                  <a:extLst>
                    <a:ext uri="{FF2B5EF4-FFF2-40B4-BE49-F238E27FC236}">
                      <a16:creationId xmlns:a16="http://schemas.microsoft.com/office/drawing/2014/main" id="{7BD49D08-9C3A-4B88-9D05-58D6B829EF8D}"/>
                    </a:ext>
                  </a:extLst>
                </p:cNvPr>
                <p:cNvSpPr/>
                <p:nvPr/>
              </p:nvSpPr>
              <p:spPr>
                <a:xfrm>
                  <a:off x="5688563"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1" name="正方形/長方形 320">
                  <a:extLst>
                    <a:ext uri="{FF2B5EF4-FFF2-40B4-BE49-F238E27FC236}">
                      <a16:creationId xmlns:a16="http://schemas.microsoft.com/office/drawing/2014/main" id="{0C6CCF0B-C848-4482-AEDA-2EFDA1F29E85}"/>
                    </a:ext>
                  </a:extLst>
                </p:cNvPr>
                <p:cNvSpPr/>
                <p:nvPr/>
              </p:nvSpPr>
              <p:spPr>
                <a:xfrm>
                  <a:off x="586309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正方形/長方形 321">
                  <a:extLst>
                    <a:ext uri="{FF2B5EF4-FFF2-40B4-BE49-F238E27FC236}">
                      <a16:creationId xmlns:a16="http://schemas.microsoft.com/office/drawing/2014/main" id="{BE0E3AE2-C501-450F-8280-B8238FAAA583}"/>
                    </a:ext>
                  </a:extLst>
                </p:cNvPr>
                <p:cNvSpPr/>
                <p:nvPr/>
              </p:nvSpPr>
              <p:spPr>
                <a:xfrm>
                  <a:off x="603763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3" name="正方形/長方形 322">
                  <a:extLst>
                    <a:ext uri="{FF2B5EF4-FFF2-40B4-BE49-F238E27FC236}">
                      <a16:creationId xmlns:a16="http://schemas.microsoft.com/office/drawing/2014/main" id="{0618B54F-7DA7-4817-B6D4-7E4E282ED3D9}"/>
                    </a:ext>
                  </a:extLst>
                </p:cNvPr>
                <p:cNvSpPr/>
                <p:nvPr/>
              </p:nvSpPr>
              <p:spPr>
                <a:xfrm>
                  <a:off x="5339489"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4" name="正方形/長方形 323">
                  <a:extLst>
                    <a:ext uri="{FF2B5EF4-FFF2-40B4-BE49-F238E27FC236}">
                      <a16:creationId xmlns:a16="http://schemas.microsoft.com/office/drawing/2014/main" id="{E9BC73B2-34A2-4472-8549-D0885678983B}"/>
                    </a:ext>
                  </a:extLst>
                </p:cNvPr>
                <p:cNvSpPr/>
                <p:nvPr/>
              </p:nvSpPr>
              <p:spPr>
                <a:xfrm>
                  <a:off x="5514026"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 name="正方形/長方形 324">
                  <a:extLst>
                    <a:ext uri="{FF2B5EF4-FFF2-40B4-BE49-F238E27FC236}">
                      <a16:creationId xmlns:a16="http://schemas.microsoft.com/office/drawing/2014/main" id="{184A3698-5530-4F3E-813C-EE2DFAC85904}"/>
                    </a:ext>
                  </a:extLst>
                </p:cNvPr>
                <p:cNvSpPr/>
                <p:nvPr/>
              </p:nvSpPr>
              <p:spPr>
                <a:xfrm>
                  <a:off x="5688563" y="2607168"/>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6" name="正方形/長方形 325">
                  <a:extLst>
                    <a:ext uri="{FF2B5EF4-FFF2-40B4-BE49-F238E27FC236}">
                      <a16:creationId xmlns:a16="http://schemas.microsoft.com/office/drawing/2014/main" id="{5E82BDFA-DA89-4FF7-A1A7-2A228CC6C840}"/>
                    </a:ext>
                  </a:extLst>
                </p:cNvPr>
                <p:cNvSpPr/>
                <p:nvPr/>
              </p:nvSpPr>
              <p:spPr>
                <a:xfrm>
                  <a:off x="58630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7" name="正方形/長方形 326">
                  <a:extLst>
                    <a:ext uri="{FF2B5EF4-FFF2-40B4-BE49-F238E27FC236}">
                      <a16:creationId xmlns:a16="http://schemas.microsoft.com/office/drawing/2014/main" id="{CCC697F4-D982-418D-86FD-B5472512288A}"/>
                    </a:ext>
                  </a:extLst>
                </p:cNvPr>
                <p:cNvSpPr/>
                <p:nvPr/>
              </p:nvSpPr>
              <p:spPr>
                <a:xfrm>
                  <a:off x="60376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8" name="正方形/長方形 327">
                  <a:extLst>
                    <a:ext uri="{FF2B5EF4-FFF2-40B4-BE49-F238E27FC236}">
                      <a16:creationId xmlns:a16="http://schemas.microsoft.com/office/drawing/2014/main" id="{27191892-DF34-443F-94C1-5EDDF7C777AD}"/>
                    </a:ext>
                  </a:extLst>
                </p:cNvPr>
                <p:cNvSpPr/>
                <p:nvPr/>
              </p:nvSpPr>
              <p:spPr>
                <a:xfrm>
                  <a:off x="5339489"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9" name="正方形/長方形 328">
                  <a:extLst>
                    <a:ext uri="{FF2B5EF4-FFF2-40B4-BE49-F238E27FC236}">
                      <a16:creationId xmlns:a16="http://schemas.microsoft.com/office/drawing/2014/main" id="{FB40CDB2-DAA4-4275-A4DC-E8EC14BC2FA7}"/>
                    </a:ext>
                  </a:extLst>
                </p:cNvPr>
                <p:cNvSpPr/>
                <p:nvPr/>
              </p:nvSpPr>
              <p:spPr>
                <a:xfrm>
                  <a:off x="5514026"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0" name="正方形/長方形 329">
                  <a:extLst>
                    <a:ext uri="{FF2B5EF4-FFF2-40B4-BE49-F238E27FC236}">
                      <a16:creationId xmlns:a16="http://schemas.microsoft.com/office/drawing/2014/main" id="{55BBB36D-7210-497D-B7F8-4C54DA43C438}"/>
                    </a:ext>
                  </a:extLst>
                </p:cNvPr>
                <p:cNvSpPr/>
                <p:nvPr/>
              </p:nvSpPr>
              <p:spPr>
                <a:xfrm>
                  <a:off x="56885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1" name="正方形/長方形 330">
                  <a:extLst>
                    <a:ext uri="{FF2B5EF4-FFF2-40B4-BE49-F238E27FC236}">
                      <a16:creationId xmlns:a16="http://schemas.microsoft.com/office/drawing/2014/main" id="{3C34A2AE-AB7B-48AF-AE92-437851F7E236}"/>
                    </a:ext>
                  </a:extLst>
                </p:cNvPr>
                <p:cNvSpPr/>
                <p:nvPr/>
              </p:nvSpPr>
              <p:spPr>
                <a:xfrm>
                  <a:off x="58630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2" name="正方形/長方形 331">
                  <a:extLst>
                    <a:ext uri="{FF2B5EF4-FFF2-40B4-BE49-F238E27FC236}">
                      <a16:creationId xmlns:a16="http://schemas.microsoft.com/office/drawing/2014/main" id="{8573A58E-7B11-4791-8876-B4F9DF0AD8BF}"/>
                    </a:ext>
                  </a:extLst>
                </p:cNvPr>
                <p:cNvSpPr/>
                <p:nvPr/>
              </p:nvSpPr>
              <p:spPr>
                <a:xfrm>
                  <a:off x="60376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3" name="正方形/長方形 332">
                  <a:extLst>
                    <a:ext uri="{FF2B5EF4-FFF2-40B4-BE49-F238E27FC236}">
                      <a16:creationId xmlns:a16="http://schemas.microsoft.com/office/drawing/2014/main" id="{EBE5BD93-F4B4-4F2E-B2D3-5B930BA31DCA}"/>
                    </a:ext>
                  </a:extLst>
                </p:cNvPr>
                <p:cNvSpPr/>
                <p:nvPr/>
              </p:nvSpPr>
              <p:spPr>
                <a:xfrm>
                  <a:off x="5339489"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4" name="正方形/長方形 333">
                  <a:extLst>
                    <a:ext uri="{FF2B5EF4-FFF2-40B4-BE49-F238E27FC236}">
                      <a16:creationId xmlns:a16="http://schemas.microsoft.com/office/drawing/2014/main" id="{54A6D5BE-298D-4A2E-9BF7-C6974D53172C}"/>
                    </a:ext>
                  </a:extLst>
                </p:cNvPr>
                <p:cNvSpPr/>
                <p:nvPr/>
              </p:nvSpPr>
              <p:spPr>
                <a:xfrm>
                  <a:off x="5514026"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5" name="正方形/長方形 334">
                  <a:extLst>
                    <a:ext uri="{FF2B5EF4-FFF2-40B4-BE49-F238E27FC236}">
                      <a16:creationId xmlns:a16="http://schemas.microsoft.com/office/drawing/2014/main" id="{E43EC1EA-83D5-44BF-BE85-297669B3BDE5}"/>
                    </a:ext>
                  </a:extLst>
                </p:cNvPr>
                <p:cNvSpPr/>
                <p:nvPr/>
              </p:nvSpPr>
              <p:spPr>
                <a:xfrm>
                  <a:off x="56885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6" name="正方形/長方形 335">
                  <a:extLst>
                    <a:ext uri="{FF2B5EF4-FFF2-40B4-BE49-F238E27FC236}">
                      <a16:creationId xmlns:a16="http://schemas.microsoft.com/office/drawing/2014/main" id="{00CA6208-F27D-41EF-9AF2-8883F23A2754}"/>
                    </a:ext>
                  </a:extLst>
                </p:cNvPr>
                <p:cNvSpPr/>
                <p:nvPr/>
              </p:nvSpPr>
              <p:spPr>
                <a:xfrm>
                  <a:off x="58630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7" name="正方形/長方形 336">
                  <a:extLst>
                    <a:ext uri="{FF2B5EF4-FFF2-40B4-BE49-F238E27FC236}">
                      <a16:creationId xmlns:a16="http://schemas.microsoft.com/office/drawing/2014/main" id="{C7F2B3A2-481B-4BEC-8306-161FAFD1EB47}"/>
                    </a:ext>
                  </a:extLst>
                </p:cNvPr>
                <p:cNvSpPr/>
                <p:nvPr/>
              </p:nvSpPr>
              <p:spPr>
                <a:xfrm>
                  <a:off x="60376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5" name="正方形/長方形 284">
                <a:extLst>
                  <a:ext uri="{FF2B5EF4-FFF2-40B4-BE49-F238E27FC236}">
                    <a16:creationId xmlns:a16="http://schemas.microsoft.com/office/drawing/2014/main" id="{57003C34-6B95-4162-A1B7-FD0EFDFA90F8}"/>
                  </a:ext>
                </a:extLst>
              </p:cNvPr>
              <p:cNvSpPr/>
              <p:nvPr/>
            </p:nvSpPr>
            <p:spPr>
              <a:xfrm>
                <a:off x="6573518" y="5082564"/>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86" name="グループ化 285">
                <a:extLst>
                  <a:ext uri="{FF2B5EF4-FFF2-40B4-BE49-F238E27FC236}">
                    <a16:creationId xmlns:a16="http://schemas.microsoft.com/office/drawing/2014/main" id="{61C3A729-12F5-4168-A509-8B50DD04C12B}"/>
                  </a:ext>
                </a:extLst>
              </p:cNvPr>
              <p:cNvGrpSpPr/>
              <p:nvPr/>
            </p:nvGrpSpPr>
            <p:grpSpPr>
              <a:xfrm>
                <a:off x="7445718" y="4736463"/>
                <a:ext cx="872684" cy="873171"/>
                <a:chOff x="5339489" y="2258095"/>
                <a:chExt cx="872684" cy="873171"/>
              </a:xfrm>
            </p:grpSpPr>
            <p:sp>
              <p:nvSpPr>
                <p:cNvPr id="288" name="正方形/長方形 287">
                  <a:extLst>
                    <a:ext uri="{FF2B5EF4-FFF2-40B4-BE49-F238E27FC236}">
                      <a16:creationId xmlns:a16="http://schemas.microsoft.com/office/drawing/2014/main" id="{02CD5815-0B06-4361-BC87-630159365116}"/>
                    </a:ext>
                  </a:extLst>
                </p:cNvPr>
                <p:cNvSpPr/>
                <p:nvPr/>
              </p:nvSpPr>
              <p:spPr>
                <a:xfrm>
                  <a:off x="533948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正方形/長方形 288">
                  <a:extLst>
                    <a:ext uri="{FF2B5EF4-FFF2-40B4-BE49-F238E27FC236}">
                      <a16:creationId xmlns:a16="http://schemas.microsoft.com/office/drawing/2014/main" id="{C2564591-77D3-44AA-9E12-425BA1C53BBA}"/>
                    </a:ext>
                  </a:extLst>
                </p:cNvPr>
                <p:cNvSpPr/>
                <p:nvPr/>
              </p:nvSpPr>
              <p:spPr>
                <a:xfrm>
                  <a:off x="551402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0" name="正方形/長方形 289">
                  <a:extLst>
                    <a:ext uri="{FF2B5EF4-FFF2-40B4-BE49-F238E27FC236}">
                      <a16:creationId xmlns:a16="http://schemas.microsoft.com/office/drawing/2014/main" id="{6BC359B2-8AEF-406B-868E-3A81B4DD3E1F}"/>
                    </a:ext>
                  </a:extLst>
                </p:cNvPr>
                <p:cNvSpPr/>
                <p:nvPr/>
              </p:nvSpPr>
              <p:spPr>
                <a:xfrm>
                  <a:off x="5688563"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 name="正方形/長方形 290">
                  <a:extLst>
                    <a:ext uri="{FF2B5EF4-FFF2-40B4-BE49-F238E27FC236}">
                      <a16:creationId xmlns:a16="http://schemas.microsoft.com/office/drawing/2014/main" id="{7E8EFD55-1BC4-4FDB-8F46-AEA907A7F172}"/>
                    </a:ext>
                  </a:extLst>
                </p:cNvPr>
                <p:cNvSpPr/>
                <p:nvPr/>
              </p:nvSpPr>
              <p:spPr>
                <a:xfrm>
                  <a:off x="5863099"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2" name="正方形/長方形 291">
                  <a:extLst>
                    <a:ext uri="{FF2B5EF4-FFF2-40B4-BE49-F238E27FC236}">
                      <a16:creationId xmlns:a16="http://schemas.microsoft.com/office/drawing/2014/main" id="{31020818-F6A8-4C39-8E0E-52B7E6CA14B4}"/>
                    </a:ext>
                  </a:extLst>
                </p:cNvPr>
                <p:cNvSpPr/>
                <p:nvPr/>
              </p:nvSpPr>
              <p:spPr>
                <a:xfrm>
                  <a:off x="6037636" y="225809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3" name="正方形/長方形 292">
                  <a:extLst>
                    <a:ext uri="{FF2B5EF4-FFF2-40B4-BE49-F238E27FC236}">
                      <a16:creationId xmlns:a16="http://schemas.microsoft.com/office/drawing/2014/main" id="{16E505C4-1A20-492E-98F2-071938B2898C}"/>
                    </a:ext>
                  </a:extLst>
                </p:cNvPr>
                <p:cNvSpPr/>
                <p:nvPr/>
              </p:nvSpPr>
              <p:spPr>
                <a:xfrm>
                  <a:off x="533948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4" name="正方形/長方形 293">
                  <a:extLst>
                    <a:ext uri="{FF2B5EF4-FFF2-40B4-BE49-F238E27FC236}">
                      <a16:creationId xmlns:a16="http://schemas.microsoft.com/office/drawing/2014/main" id="{F4C74BBA-B979-49B0-BB60-204D4DA1D134}"/>
                    </a:ext>
                  </a:extLst>
                </p:cNvPr>
                <p:cNvSpPr/>
                <p:nvPr/>
              </p:nvSpPr>
              <p:spPr>
                <a:xfrm>
                  <a:off x="551402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5" name="正方形/長方形 294">
                  <a:extLst>
                    <a:ext uri="{FF2B5EF4-FFF2-40B4-BE49-F238E27FC236}">
                      <a16:creationId xmlns:a16="http://schemas.microsoft.com/office/drawing/2014/main" id="{9032F6B1-1090-478E-B4DD-CA1018B42DFD}"/>
                    </a:ext>
                  </a:extLst>
                </p:cNvPr>
                <p:cNvSpPr/>
                <p:nvPr/>
              </p:nvSpPr>
              <p:spPr>
                <a:xfrm>
                  <a:off x="5688563"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6" name="正方形/長方形 295">
                  <a:extLst>
                    <a:ext uri="{FF2B5EF4-FFF2-40B4-BE49-F238E27FC236}">
                      <a16:creationId xmlns:a16="http://schemas.microsoft.com/office/drawing/2014/main" id="{519D0BC3-35C3-4026-B8BE-8F11FB4C3A6E}"/>
                    </a:ext>
                  </a:extLst>
                </p:cNvPr>
                <p:cNvSpPr/>
                <p:nvPr/>
              </p:nvSpPr>
              <p:spPr>
                <a:xfrm>
                  <a:off x="5863099"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7" name="正方形/長方形 296">
                  <a:extLst>
                    <a:ext uri="{FF2B5EF4-FFF2-40B4-BE49-F238E27FC236}">
                      <a16:creationId xmlns:a16="http://schemas.microsoft.com/office/drawing/2014/main" id="{F1AA809B-7F6C-4EF6-A59D-589CF0ACF69F}"/>
                    </a:ext>
                  </a:extLst>
                </p:cNvPr>
                <p:cNvSpPr/>
                <p:nvPr/>
              </p:nvSpPr>
              <p:spPr>
                <a:xfrm>
                  <a:off x="6037636" y="2432632"/>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8" name="正方形/長方形 297">
                  <a:extLst>
                    <a:ext uri="{FF2B5EF4-FFF2-40B4-BE49-F238E27FC236}">
                      <a16:creationId xmlns:a16="http://schemas.microsoft.com/office/drawing/2014/main" id="{15F19A70-D391-4E0B-A502-8478826EB3D6}"/>
                    </a:ext>
                  </a:extLst>
                </p:cNvPr>
                <p:cNvSpPr/>
                <p:nvPr/>
              </p:nvSpPr>
              <p:spPr>
                <a:xfrm>
                  <a:off x="5339489"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9" name="正方形/長方形 298">
                  <a:extLst>
                    <a:ext uri="{FF2B5EF4-FFF2-40B4-BE49-F238E27FC236}">
                      <a16:creationId xmlns:a16="http://schemas.microsoft.com/office/drawing/2014/main" id="{D65555DF-C54C-4C97-8C39-5DC69EF9F1F8}"/>
                    </a:ext>
                  </a:extLst>
                </p:cNvPr>
                <p:cNvSpPr/>
                <p:nvPr/>
              </p:nvSpPr>
              <p:spPr>
                <a:xfrm>
                  <a:off x="5514026" y="2607168"/>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0" name="正方形/長方形 299">
                  <a:extLst>
                    <a:ext uri="{FF2B5EF4-FFF2-40B4-BE49-F238E27FC236}">
                      <a16:creationId xmlns:a16="http://schemas.microsoft.com/office/drawing/2014/main" id="{80729474-BF28-4967-B8EA-89595E009E1E}"/>
                    </a:ext>
                  </a:extLst>
                </p:cNvPr>
                <p:cNvSpPr/>
                <p:nvPr/>
              </p:nvSpPr>
              <p:spPr>
                <a:xfrm>
                  <a:off x="5688563" y="2607168"/>
                  <a:ext cx="174537" cy="174537"/>
                </a:xfrm>
                <a:prstGeom prst="rect">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1" name="正方形/長方形 300">
                  <a:extLst>
                    <a:ext uri="{FF2B5EF4-FFF2-40B4-BE49-F238E27FC236}">
                      <a16:creationId xmlns:a16="http://schemas.microsoft.com/office/drawing/2014/main" id="{96E541D6-8050-44E7-99A3-E769351E250A}"/>
                    </a:ext>
                  </a:extLst>
                </p:cNvPr>
                <p:cNvSpPr/>
                <p:nvPr/>
              </p:nvSpPr>
              <p:spPr>
                <a:xfrm>
                  <a:off x="5863099"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2" name="正方形/長方形 301">
                  <a:extLst>
                    <a:ext uri="{FF2B5EF4-FFF2-40B4-BE49-F238E27FC236}">
                      <a16:creationId xmlns:a16="http://schemas.microsoft.com/office/drawing/2014/main" id="{0DA68F32-F602-45C4-881E-DFD5794D134A}"/>
                    </a:ext>
                  </a:extLst>
                </p:cNvPr>
                <p:cNvSpPr/>
                <p:nvPr/>
              </p:nvSpPr>
              <p:spPr>
                <a:xfrm>
                  <a:off x="6037636" y="2607168"/>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3" name="正方形/長方形 302">
                  <a:extLst>
                    <a:ext uri="{FF2B5EF4-FFF2-40B4-BE49-F238E27FC236}">
                      <a16:creationId xmlns:a16="http://schemas.microsoft.com/office/drawing/2014/main" id="{2B71C700-75AF-4850-8C95-2E3A215F8D72}"/>
                    </a:ext>
                  </a:extLst>
                </p:cNvPr>
                <p:cNvSpPr/>
                <p:nvPr/>
              </p:nvSpPr>
              <p:spPr>
                <a:xfrm>
                  <a:off x="5339489"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4" name="正方形/長方形 303">
                  <a:extLst>
                    <a:ext uri="{FF2B5EF4-FFF2-40B4-BE49-F238E27FC236}">
                      <a16:creationId xmlns:a16="http://schemas.microsoft.com/office/drawing/2014/main" id="{091F8947-CE84-41F5-80AF-EE7BF23F9699}"/>
                    </a:ext>
                  </a:extLst>
                </p:cNvPr>
                <p:cNvSpPr/>
                <p:nvPr/>
              </p:nvSpPr>
              <p:spPr>
                <a:xfrm>
                  <a:off x="5514026" y="2781705"/>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5" name="正方形/長方形 304">
                  <a:extLst>
                    <a:ext uri="{FF2B5EF4-FFF2-40B4-BE49-F238E27FC236}">
                      <a16:creationId xmlns:a16="http://schemas.microsoft.com/office/drawing/2014/main" id="{1E293D9F-E37F-44D3-BC9E-E95685092175}"/>
                    </a:ext>
                  </a:extLst>
                </p:cNvPr>
                <p:cNvSpPr/>
                <p:nvPr/>
              </p:nvSpPr>
              <p:spPr>
                <a:xfrm>
                  <a:off x="5688563"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6" name="正方形/長方形 305">
                  <a:extLst>
                    <a:ext uri="{FF2B5EF4-FFF2-40B4-BE49-F238E27FC236}">
                      <a16:creationId xmlns:a16="http://schemas.microsoft.com/office/drawing/2014/main" id="{BC0477C6-C6D6-4CD2-AA40-3419724B522F}"/>
                    </a:ext>
                  </a:extLst>
                </p:cNvPr>
                <p:cNvSpPr/>
                <p:nvPr/>
              </p:nvSpPr>
              <p:spPr>
                <a:xfrm>
                  <a:off x="5863099"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7" name="正方形/長方形 306">
                  <a:extLst>
                    <a:ext uri="{FF2B5EF4-FFF2-40B4-BE49-F238E27FC236}">
                      <a16:creationId xmlns:a16="http://schemas.microsoft.com/office/drawing/2014/main" id="{47B43D1C-53BD-4E34-A823-D1B1D4B4918C}"/>
                    </a:ext>
                  </a:extLst>
                </p:cNvPr>
                <p:cNvSpPr/>
                <p:nvPr/>
              </p:nvSpPr>
              <p:spPr>
                <a:xfrm>
                  <a:off x="6037636" y="2781705"/>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8" name="正方形/長方形 307">
                  <a:extLst>
                    <a:ext uri="{FF2B5EF4-FFF2-40B4-BE49-F238E27FC236}">
                      <a16:creationId xmlns:a16="http://schemas.microsoft.com/office/drawing/2014/main" id="{1D1E4372-CFD6-42D2-B861-D4FAD06410D4}"/>
                    </a:ext>
                  </a:extLst>
                </p:cNvPr>
                <p:cNvSpPr/>
                <p:nvPr/>
              </p:nvSpPr>
              <p:spPr>
                <a:xfrm>
                  <a:off x="5339489"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 name="正方形/長方形 308">
                  <a:extLst>
                    <a:ext uri="{FF2B5EF4-FFF2-40B4-BE49-F238E27FC236}">
                      <a16:creationId xmlns:a16="http://schemas.microsoft.com/office/drawing/2014/main" id="{5A6B1F14-AF4B-481F-B36A-09BB1F8B6EE1}"/>
                    </a:ext>
                  </a:extLst>
                </p:cNvPr>
                <p:cNvSpPr/>
                <p:nvPr/>
              </p:nvSpPr>
              <p:spPr>
                <a:xfrm>
                  <a:off x="5514026" y="2956729"/>
                  <a:ext cx="174537" cy="174537"/>
                </a:xfrm>
                <a:prstGeom prst="rect">
                  <a:avLst/>
                </a:prstGeom>
                <a:solidFill>
                  <a:schemeClr val="tx2">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0" name="正方形/長方形 309">
                  <a:extLst>
                    <a:ext uri="{FF2B5EF4-FFF2-40B4-BE49-F238E27FC236}">
                      <a16:creationId xmlns:a16="http://schemas.microsoft.com/office/drawing/2014/main" id="{AA9E039A-6B9A-46AF-B7DD-6A56FEFAD195}"/>
                    </a:ext>
                  </a:extLst>
                </p:cNvPr>
                <p:cNvSpPr/>
                <p:nvPr/>
              </p:nvSpPr>
              <p:spPr>
                <a:xfrm>
                  <a:off x="5688563"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 name="正方形/長方形 310">
                  <a:extLst>
                    <a:ext uri="{FF2B5EF4-FFF2-40B4-BE49-F238E27FC236}">
                      <a16:creationId xmlns:a16="http://schemas.microsoft.com/office/drawing/2014/main" id="{45AAAE97-E20A-47BE-9AB3-4DEDE3D279E7}"/>
                    </a:ext>
                  </a:extLst>
                </p:cNvPr>
                <p:cNvSpPr/>
                <p:nvPr/>
              </p:nvSpPr>
              <p:spPr>
                <a:xfrm>
                  <a:off x="5863099"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2" name="正方形/長方形 311">
                  <a:extLst>
                    <a:ext uri="{FF2B5EF4-FFF2-40B4-BE49-F238E27FC236}">
                      <a16:creationId xmlns:a16="http://schemas.microsoft.com/office/drawing/2014/main" id="{1BB1EFB0-27AA-446A-A370-329A5E13758B}"/>
                    </a:ext>
                  </a:extLst>
                </p:cNvPr>
                <p:cNvSpPr/>
                <p:nvPr/>
              </p:nvSpPr>
              <p:spPr>
                <a:xfrm>
                  <a:off x="6037636" y="2956729"/>
                  <a:ext cx="174537" cy="1745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7" name="正方形/長方形 286">
                <a:extLst>
                  <a:ext uri="{FF2B5EF4-FFF2-40B4-BE49-F238E27FC236}">
                    <a16:creationId xmlns:a16="http://schemas.microsoft.com/office/drawing/2014/main" id="{4755AA5B-586B-46B5-9606-CA041384A399}"/>
                  </a:ext>
                </a:extLst>
              </p:cNvPr>
              <p:cNvSpPr/>
              <p:nvPr/>
            </p:nvSpPr>
            <p:spPr>
              <a:xfrm>
                <a:off x="7803922" y="5081999"/>
                <a:ext cx="525648" cy="523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513" name="正方形/長方形 512">
            <a:extLst>
              <a:ext uri="{FF2B5EF4-FFF2-40B4-BE49-F238E27FC236}">
                <a16:creationId xmlns:a16="http://schemas.microsoft.com/office/drawing/2014/main" id="{CDFFE306-906B-4628-8E69-C73B897B4B54}"/>
              </a:ext>
            </a:extLst>
          </p:cNvPr>
          <p:cNvSpPr/>
          <p:nvPr/>
        </p:nvSpPr>
        <p:spPr>
          <a:xfrm>
            <a:off x="6836218" y="1723955"/>
            <a:ext cx="3798366" cy="492443"/>
          </a:xfrm>
          <a:prstGeom prst="rect">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gn="ctr"/>
            <a:r>
              <a:rPr lang="ja-JP" altLang="en-US" sz="1400" b="1" dirty="0">
                <a:solidFill>
                  <a:srgbClr val="494949"/>
                </a:solidFill>
              </a:rPr>
              <a:t>畳み込み層の設定パラメータ</a:t>
            </a:r>
            <a:endParaRPr lang="en-US" altLang="ja-JP" sz="1400" b="1" dirty="0">
              <a:solidFill>
                <a:srgbClr val="494949"/>
              </a:solidFill>
            </a:endParaRPr>
          </a:p>
          <a:p>
            <a:pPr algn="ctr"/>
            <a:r>
              <a:rPr lang="ja-JP" altLang="en-US" sz="1200" dirty="0">
                <a:solidFill>
                  <a:srgbClr val="494949"/>
                </a:solidFill>
              </a:rPr>
              <a:t>カーネルサイズ</a:t>
            </a:r>
            <a:r>
              <a:rPr lang="en-US" altLang="ja-JP" sz="1200" dirty="0">
                <a:solidFill>
                  <a:srgbClr val="494949"/>
                </a:solidFill>
              </a:rPr>
              <a:t>=3, </a:t>
            </a:r>
            <a:r>
              <a:rPr lang="ja-JP" altLang="en-US" sz="1200" dirty="0">
                <a:solidFill>
                  <a:srgbClr val="494949"/>
                </a:solidFill>
              </a:rPr>
              <a:t>ストライド</a:t>
            </a:r>
            <a:r>
              <a:rPr lang="en-US" altLang="ja-JP" sz="1200" dirty="0">
                <a:solidFill>
                  <a:srgbClr val="494949"/>
                </a:solidFill>
              </a:rPr>
              <a:t>=1, </a:t>
            </a:r>
            <a:r>
              <a:rPr lang="ja-JP" altLang="en-US" sz="1200" dirty="0">
                <a:solidFill>
                  <a:srgbClr val="494949"/>
                </a:solidFill>
              </a:rPr>
              <a:t>パディング</a:t>
            </a:r>
            <a:r>
              <a:rPr lang="en-US" altLang="ja-JP" sz="1200" dirty="0">
                <a:solidFill>
                  <a:srgbClr val="494949"/>
                </a:solidFill>
              </a:rPr>
              <a:t>=2</a:t>
            </a:r>
            <a:endParaRPr lang="ja-JP" altLang="en-US" sz="1200" dirty="0">
              <a:solidFill>
                <a:srgbClr val="494949"/>
              </a:solidFill>
            </a:endParaRPr>
          </a:p>
        </p:txBody>
      </p:sp>
      <p:sp>
        <p:nvSpPr>
          <p:cNvPr id="514" name="吹き出し: 四角形 513">
            <a:extLst>
              <a:ext uri="{FF2B5EF4-FFF2-40B4-BE49-F238E27FC236}">
                <a16:creationId xmlns:a16="http://schemas.microsoft.com/office/drawing/2014/main" id="{E1BC147C-996E-4F8E-8AFE-0BCC1285E9A4}"/>
              </a:ext>
            </a:extLst>
          </p:cNvPr>
          <p:cNvSpPr/>
          <p:nvPr/>
        </p:nvSpPr>
        <p:spPr>
          <a:xfrm>
            <a:off x="833765" y="5553664"/>
            <a:ext cx="5152866" cy="759812"/>
          </a:xfrm>
          <a:prstGeom prst="wedgeRectCallout">
            <a:avLst>
              <a:gd name="adj1" fmla="val 12164"/>
              <a:gd name="adj2" fmla="val -29964"/>
            </a:avLst>
          </a:prstGeom>
          <a:solidFill>
            <a:srgbClr val="FF968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rgbClr val="494949"/>
                </a:solidFill>
              </a:rPr>
              <a:t>出力される特徴マップは</a:t>
            </a:r>
            <a:r>
              <a:rPr kumimoji="1" lang="en-US" altLang="ja-JP" sz="1400" dirty="0">
                <a:solidFill>
                  <a:srgbClr val="494949"/>
                </a:solidFill>
              </a:rPr>
              <a:t>3×3</a:t>
            </a:r>
            <a:r>
              <a:rPr kumimoji="1" lang="ja-JP" altLang="en-US" sz="1400" dirty="0">
                <a:solidFill>
                  <a:srgbClr val="494949"/>
                </a:solidFill>
              </a:rPr>
              <a:t>と小さくなり、</a:t>
            </a:r>
            <a:endParaRPr kumimoji="1" lang="en-US" altLang="ja-JP" sz="1400" dirty="0">
              <a:solidFill>
                <a:srgbClr val="494949"/>
              </a:solidFill>
            </a:endParaRPr>
          </a:p>
          <a:p>
            <a:pPr algn="ctr"/>
            <a:r>
              <a:rPr kumimoji="1" lang="ja-JP" altLang="en-US" sz="1400" dirty="0">
                <a:solidFill>
                  <a:srgbClr val="494949"/>
                </a:solidFill>
              </a:rPr>
              <a:t>端の特徴は軽視されてしまう。また、何度も畳み込みを繰り返すとサイズが小さくなりすぎる。</a:t>
            </a:r>
            <a:endParaRPr lang="ja-JP" altLang="en-US" sz="1400" dirty="0">
              <a:solidFill>
                <a:srgbClr val="494949"/>
              </a:solidFill>
            </a:endParaRPr>
          </a:p>
        </p:txBody>
      </p:sp>
      <p:sp>
        <p:nvSpPr>
          <p:cNvPr id="516" name="吹き出し: 四角形 515">
            <a:extLst>
              <a:ext uri="{FF2B5EF4-FFF2-40B4-BE49-F238E27FC236}">
                <a16:creationId xmlns:a16="http://schemas.microsoft.com/office/drawing/2014/main" id="{F64D20F0-ACE1-450F-A860-850EBE897048}"/>
              </a:ext>
            </a:extLst>
          </p:cNvPr>
          <p:cNvSpPr/>
          <p:nvPr/>
        </p:nvSpPr>
        <p:spPr>
          <a:xfrm>
            <a:off x="6205370" y="5556670"/>
            <a:ext cx="5152865" cy="759812"/>
          </a:xfrm>
          <a:prstGeom prst="wedgeRectCallout">
            <a:avLst>
              <a:gd name="adj1" fmla="val 12164"/>
              <a:gd name="adj2" fmla="val -29964"/>
            </a:avLst>
          </a:prstGeom>
          <a:solidFill>
            <a:srgbClr val="FF968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rgbClr val="494949"/>
                </a:solidFill>
              </a:rPr>
              <a:t>端に値が</a:t>
            </a:r>
            <a:r>
              <a:rPr kumimoji="1" lang="en-US" altLang="ja-JP" sz="1400" dirty="0">
                <a:solidFill>
                  <a:srgbClr val="494949"/>
                </a:solidFill>
              </a:rPr>
              <a:t>0</a:t>
            </a:r>
            <a:r>
              <a:rPr kumimoji="1" lang="ja-JP" altLang="en-US" sz="1400" dirty="0">
                <a:solidFill>
                  <a:srgbClr val="494949"/>
                </a:solidFill>
              </a:rPr>
              <a:t>のデータを埋めたゼロパディングが良く用いられる。出力される特徴マップは元のサイズのままで、端の特徴もしっかり捉えることができ、精度向上につながる。</a:t>
            </a:r>
            <a:endParaRPr lang="ja-JP" altLang="en-US" sz="1400" dirty="0">
              <a:solidFill>
                <a:srgbClr val="494949"/>
              </a:solidFill>
            </a:endParaRPr>
          </a:p>
        </p:txBody>
      </p:sp>
      <p:sp>
        <p:nvSpPr>
          <p:cNvPr id="517" name="テキスト ボックス 516">
            <a:extLst>
              <a:ext uri="{FF2B5EF4-FFF2-40B4-BE49-F238E27FC236}">
                <a16:creationId xmlns:a16="http://schemas.microsoft.com/office/drawing/2014/main" id="{F06099DC-321B-43AD-AC71-258655933D51}"/>
              </a:ext>
            </a:extLst>
          </p:cNvPr>
          <p:cNvSpPr txBox="1"/>
          <p:nvPr/>
        </p:nvSpPr>
        <p:spPr>
          <a:xfrm>
            <a:off x="596535" y="937831"/>
            <a:ext cx="10998926" cy="714042"/>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solidFill>
                  <a:srgbClr val="E94823"/>
                </a:solidFill>
              </a:rPr>
              <a:t>　畳み込みカーネルにはいくつか設定できるハイパーパラメータがあります。以下のように、端にデータを埋めるパディングは有効なケースが多くよく設定するハイパーパラメータです。</a:t>
            </a:r>
          </a:p>
        </p:txBody>
      </p:sp>
      <p:graphicFrame>
        <p:nvGraphicFramePr>
          <p:cNvPr id="518" name="表 517">
            <a:extLst>
              <a:ext uri="{FF2B5EF4-FFF2-40B4-BE49-F238E27FC236}">
                <a16:creationId xmlns:a16="http://schemas.microsoft.com/office/drawing/2014/main" id="{086BFD30-18F6-4A3D-99E1-E47AC778B57D}"/>
              </a:ext>
            </a:extLst>
          </p:cNvPr>
          <p:cNvGraphicFramePr>
            <a:graphicFrameLocks noGrp="1"/>
          </p:cNvGraphicFramePr>
          <p:nvPr>
            <p:extLst>
              <p:ext uri="{D42A27DB-BD31-4B8C-83A1-F6EECF244321}">
                <p14:modId xmlns:p14="http://schemas.microsoft.com/office/powerpoint/2010/main" val="1322165827"/>
              </p:ext>
            </p:extLst>
          </p:nvPr>
        </p:nvGraphicFramePr>
        <p:xfrm>
          <a:off x="5311178" y="4606562"/>
          <a:ext cx="682221" cy="685800"/>
        </p:xfrm>
        <a:graphic>
          <a:graphicData uri="http://schemas.openxmlformats.org/drawingml/2006/table">
            <a:tbl>
              <a:tblPr>
                <a:tableStyleId>{D7AC3CCA-C797-4891-BE02-D94E43425B78}</a:tableStyleId>
              </a:tblPr>
              <a:tblGrid>
                <a:gridCol w="227407">
                  <a:extLst>
                    <a:ext uri="{9D8B030D-6E8A-4147-A177-3AD203B41FA5}">
                      <a16:colId xmlns:a16="http://schemas.microsoft.com/office/drawing/2014/main" val="239765840"/>
                    </a:ext>
                  </a:extLst>
                </a:gridCol>
                <a:gridCol w="227407">
                  <a:extLst>
                    <a:ext uri="{9D8B030D-6E8A-4147-A177-3AD203B41FA5}">
                      <a16:colId xmlns:a16="http://schemas.microsoft.com/office/drawing/2014/main" val="2836815148"/>
                    </a:ext>
                  </a:extLst>
                </a:gridCol>
                <a:gridCol w="227407">
                  <a:extLst>
                    <a:ext uri="{9D8B030D-6E8A-4147-A177-3AD203B41FA5}">
                      <a16:colId xmlns:a16="http://schemas.microsoft.com/office/drawing/2014/main" val="1803105154"/>
                    </a:ext>
                  </a:extLst>
                </a:gridCol>
              </a:tblGrid>
              <a:tr h="205800">
                <a:tc>
                  <a:txBody>
                    <a:bodyPr/>
                    <a:lstStyle/>
                    <a:p>
                      <a:endParaRPr kumimoji="1" lang="ja-JP" altLang="en-US" sz="900"/>
                    </a:p>
                  </a:txBody>
                  <a:tcPr/>
                </a:tc>
                <a:tc>
                  <a:txBody>
                    <a:bodyPr/>
                    <a:lstStyle/>
                    <a:p>
                      <a:endParaRPr kumimoji="1" lang="ja-JP" altLang="en-US" sz="900" dirty="0"/>
                    </a:p>
                  </a:txBody>
                  <a:tcPr/>
                </a:tc>
                <a:tc>
                  <a:txBody>
                    <a:bodyPr/>
                    <a:lstStyle/>
                    <a:p>
                      <a:endParaRPr kumimoji="1" lang="ja-JP" altLang="en-US" sz="900" dirty="0"/>
                    </a:p>
                  </a:txBody>
                  <a:tcPr/>
                </a:tc>
                <a:extLst>
                  <a:ext uri="{0D108BD9-81ED-4DB2-BD59-A6C34878D82A}">
                    <a16:rowId xmlns:a16="http://schemas.microsoft.com/office/drawing/2014/main" val="223435787"/>
                  </a:ext>
                </a:extLst>
              </a:tr>
              <a:tr h="205800">
                <a:tc>
                  <a:txBody>
                    <a:bodyPr/>
                    <a:lstStyle/>
                    <a:p>
                      <a:endParaRPr kumimoji="1" lang="ja-JP" altLang="en-US" sz="900" dirty="0"/>
                    </a:p>
                  </a:txBody>
                  <a:tcPr/>
                </a:tc>
                <a:tc>
                  <a:txBody>
                    <a:bodyPr/>
                    <a:lstStyle/>
                    <a:p>
                      <a:endParaRPr kumimoji="1" lang="ja-JP" altLang="en-US" sz="900" dirty="0"/>
                    </a:p>
                  </a:txBody>
                  <a:tcPr/>
                </a:tc>
                <a:tc>
                  <a:txBody>
                    <a:bodyPr/>
                    <a:lstStyle/>
                    <a:p>
                      <a:endParaRPr kumimoji="1" lang="ja-JP" altLang="en-US" sz="900"/>
                    </a:p>
                  </a:txBody>
                  <a:tcPr/>
                </a:tc>
                <a:extLst>
                  <a:ext uri="{0D108BD9-81ED-4DB2-BD59-A6C34878D82A}">
                    <a16:rowId xmlns:a16="http://schemas.microsoft.com/office/drawing/2014/main" val="3558857805"/>
                  </a:ext>
                </a:extLst>
              </a:tr>
              <a:tr h="205800">
                <a:tc>
                  <a:txBody>
                    <a:bodyPr/>
                    <a:lstStyle/>
                    <a:p>
                      <a:endParaRPr kumimoji="1" lang="ja-JP" altLang="en-US" sz="900"/>
                    </a:p>
                  </a:txBody>
                  <a:tcPr/>
                </a:tc>
                <a:tc>
                  <a:txBody>
                    <a:bodyPr/>
                    <a:lstStyle/>
                    <a:p>
                      <a:endParaRPr kumimoji="1" lang="ja-JP" altLang="en-US" sz="900" dirty="0"/>
                    </a:p>
                  </a:txBody>
                  <a:tcPr/>
                </a:tc>
                <a:tc>
                  <a:txBody>
                    <a:bodyPr/>
                    <a:lstStyle/>
                    <a:p>
                      <a:endParaRPr kumimoji="1" lang="ja-JP" altLang="en-US" sz="900" dirty="0"/>
                    </a:p>
                  </a:txBody>
                  <a:tcPr/>
                </a:tc>
                <a:extLst>
                  <a:ext uri="{0D108BD9-81ED-4DB2-BD59-A6C34878D82A}">
                    <a16:rowId xmlns:a16="http://schemas.microsoft.com/office/drawing/2014/main" val="2118771327"/>
                  </a:ext>
                </a:extLst>
              </a:tr>
            </a:tbl>
          </a:graphicData>
        </a:graphic>
      </p:graphicFrame>
      <p:cxnSp>
        <p:nvCxnSpPr>
          <p:cNvPr id="520" name="直線コネクタ 519">
            <a:extLst>
              <a:ext uri="{FF2B5EF4-FFF2-40B4-BE49-F238E27FC236}">
                <a16:creationId xmlns:a16="http://schemas.microsoft.com/office/drawing/2014/main" id="{FDFF1B22-7615-4C0A-BB29-57BAFCA4DD2C}"/>
              </a:ext>
            </a:extLst>
          </p:cNvPr>
          <p:cNvCxnSpPr>
            <a:cxnSpLocks/>
          </p:cNvCxnSpPr>
          <p:nvPr/>
        </p:nvCxnSpPr>
        <p:spPr>
          <a:xfrm>
            <a:off x="4897650" y="2471650"/>
            <a:ext cx="420492" cy="2083897"/>
          </a:xfrm>
          <a:prstGeom prst="line">
            <a:avLst/>
          </a:prstGeom>
          <a:ln w="19050">
            <a:solidFill>
              <a:srgbClr val="E94823"/>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21" name="直線コネクタ 520">
            <a:extLst>
              <a:ext uri="{FF2B5EF4-FFF2-40B4-BE49-F238E27FC236}">
                <a16:creationId xmlns:a16="http://schemas.microsoft.com/office/drawing/2014/main" id="{59642373-5FD1-4F3E-A3DE-43B00E282FF1}"/>
              </a:ext>
            </a:extLst>
          </p:cNvPr>
          <p:cNvCxnSpPr>
            <a:cxnSpLocks/>
          </p:cNvCxnSpPr>
          <p:nvPr/>
        </p:nvCxnSpPr>
        <p:spPr>
          <a:xfrm flipV="1">
            <a:off x="4859447" y="5341449"/>
            <a:ext cx="468252" cy="27587"/>
          </a:xfrm>
          <a:prstGeom prst="line">
            <a:avLst/>
          </a:prstGeom>
          <a:ln w="19050">
            <a:solidFill>
              <a:srgbClr val="E94823"/>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764594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08931-F819-4024-BE7E-C2CD37972F91}"/>
              </a:ext>
            </a:extLst>
          </p:cNvPr>
          <p:cNvSpPr>
            <a:spLocks noGrp="1"/>
          </p:cNvSpPr>
          <p:nvPr>
            <p:ph type="title"/>
          </p:nvPr>
        </p:nvSpPr>
        <p:spPr/>
        <p:txBody>
          <a:bodyPr/>
          <a:lstStyle/>
          <a:p>
            <a:r>
              <a:rPr kumimoji="1" lang="en-US" altLang="ja-JP" dirty="0"/>
              <a:t>7-1-9.</a:t>
            </a:r>
            <a:r>
              <a:rPr kumimoji="1" lang="ja-JP" altLang="en-US" dirty="0"/>
              <a:t>プーリング層①</a:t>
            </a:r>
          </a:p>
        </p:txBody>
      </p:sp>
      <p:sp>
        <p:nvSpPr>
          <p:cNvPr id="3" name="スライド番号プレースホルダー 2">
            <a:extLst>
              <a:ext uri="{FF2B5EF4-FFF2-40B4-BE49-F238E27FC236}">
                <a16:creationId xmlns:a16="http://schemas.microsoft.com/office/drawing/2014/main" id="{22663D3D-9B56-4EAF-877C-DCAFFF0EDFEB}"/>
              </a:ext>
            </a:extLst>
          </p:cNvPr>
          <p:cNvSpPr>
            <a:spLocks noGrp="1"/>
          </p:cNvSpPr>
          <p:nvPr>
            <p:ph type="sldNum" sz="quarter" idx="10"/>
          </p:nvPr>
        </p:nvSpPr>
        <p:spPr/>
        <p:txBody>
          <a:bodyPr/>
          <a:lstStyle/>
          <a:p>
            <a:fld id="{5D750650-B10A-47BF-93C2-E1678438B37A}" type="slidenum">
              <a:rPr lang="en-US" altLang="ja-JP" smtClean="0"/>
              <a:pPr/>
              <a:t>296</a:t>
            </a:fld>
            <a:endParaRPr lang="en-US" altLang="ja-JP" dirty="0"/>
          </a:p>
        </p:txBody>
      </p:sp>
      <p:sp>
        <p:nvSpPr>
          <p:cNvPr id="4" name="四角形: 角を丸くする 3">
            <a:extLst>
              <a:ext uri="{FF2B5EF4-FFF2-40B4-BE49-F238E27FC236}">
                <a16:creationId xmlns:a16="http://schemas.microsoft.com/office/drawing/2014/main" id="{B187DAC5-04D7-4C47-A7AD-BA5686AB1FD6}"/>
              </a:ext>
            </a:extLst>
          </p:cNvPr>
          <p:cNvSpPr/>
          <p:nvPr/>
        </p:nvSpPr>
        <p:spPr>
          <a:xfrm>
            <a:off x="4077887" y="2861473"/>
            <a:ext cx="6190944" cy="3471234"/>
          </a:xfrm>
          <a:prstGeom prst="roundRect">
            <a:avLst>
              <a:gd name="adj" fmla="val 7120"/>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sz="1600" dirty="0">
              <a:solidFill>
                <a:srgbClr val="494949"/>
              </a:solidFill>
            </a:endParaRPr>
          </a:p>
        </p:txBody>
      </p:sp>
      <p:cxnSp>
        <p:nvCxnSpPr>
          <p:cNvPr id="5" name="直線コネクタ 4">
            <a:extLst>
              <a:ext uri="{FF2B5EF4-FFF2-40B4-BE49-F238E27FC236}">
                <a16:creationId xmlns:a16="http://schemas.microsoft.com/office/drawing/2014/main" id="{8D6CF653-646A-4746-8B38-1F7C4E35D087}"/>
              </a:ext>
            </a:extLst>
          </p:cNvPr>
          <p:cNvCxnSpPr>
            <a:cxnSpLocks/>
            <a:stCxn id="24" idx="2"/>
            <a:endCxn id="25" idx="0"/>
          </p:cNvCxnSpPr>
          <p:nvPr/>
        </p:nvCxnSpPr>
        <p:spPr>
          <a:xfrm flipH="1">
            <a:off x="7944021" y="5051482"/>
            <a:ext cx="1" cy="545448"/>
          </a:xfrm>
          <a:prstGeom prst="line">
            <a:avLst/>
          </a:prstGeom>
          <a:ln w="19050">
            <a:solidFill>
              <a:schemeClr val="tx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6" name="矢印: 右 5">
            <a:extLst>
              <a:ext uri="{FF2B5EF4-FFF2-40B4-BE49-F238E27FC236}">
                <a16:creationId xmlns:a16="http://schemas.microsoft.com/office/drawing/2014/main" id="{90AA29D3-3684-4C03-BD41-411F21DC6C5A}"/>
              </a:ext>
            </a:extLst>
          </p:cNvPr>
          <p:cNvSpPr/>
          <p:nvPr/>
        </p:nvSpPr>
        <p:spPr>
          <a:xfrm>
            <a:off x="3294843" y="4274975"/>
            <a:ext cx="658058" cy="543520"/>
          </a:xfrm>
          <a:prstGeom prst="rightArrow">
            <a:avLst/>
          </a:prstGeom>
          <a:solidFill>
            <a:srgbClr val="F36C3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sp>
        <p:nvSpPr>
          <p:cNvPr id="7" name="正方形/長方形 6">
            <a:extLst>
              <a:ext uri="{FF2B5EF4-FFF2-40B4-BE49-F238E27FC236}">
                <a16:creationId xmlns:a16="http://schemas.microsoft.com/office/drawing/2014/main" id="{7837A59A-C812-4448-8AA7-E493EA4FC64E}"/>
              </a:ext>
            </a:extLst>
          </p:cNvPr>
          <p:cNvSpPr/>
          <p:nvPr/>
        </p:nvSpPr>
        <p:spPr>
          <a:xfrm>
            <a:off x="2073307" y="2306600"/>
            <a:ext cx="1200970" cy="523220"/>
          </a:xfrm>
          <a:prstGeom prst="rect">
            <a:avLst/>
          </a:prstGeom>
        </p:spPr>
        <p:txBody>
          <a:bodyPr wrap="none">
            <a:spAutoFit/>
          </a:bodyPr>
          <a:lstStyle/>
          <a:p>
            <a:pPr algn="ctr"/>
            <a:r>
              <a:rPr kumimoji="1" lang="ja-JP" altLang="en-US" sz="1400" b="1" dirty="0">
                <a:solidFill>
                  <a:srgbClr val="494949"/>
                </a:solidFill>
              </a:rPr>
              <a:t>入力データ</a:t>
            </a:r>
            <a:endParaRPr kumimoji="1" lang="en-US" altLang="ja-JP" sz="1400" b="1" dirty="0">
              <a:solidFill>
                <a:srgbClr val="494949"/>
              </a:solidFill>
            </a:endParaRPr>
          </a:p>
          <a:p>
            <a:pPr algn="ctr"/>
            <a:r>
              <a:rPr kumimoji="1" lang="en-US" altLang="ja-JP" sz="1400" b="1" dirty="0">
                <a:solidFill>
                  <a:srgbClr val="494949"/>
                </a:solidFill>
              </a:rPr>
              <a:t>(</a:t>
            </a:r>
            <a:r>
              <a:rPr kumimoji="1" lang="ja-JP" altLang="en-US" sz="1400" b="1" dirty="0">
                <a:solidFill>
                  <a:srgbClr val="494949"/>
                </a:solidFill>
              </a:rPr>
              <a:t>特徴マップ</a:t>
            </a:r>
            <a:r>
              <a:rPr kumimoji="1" lang="en-US" altLang="ja-JP" sz="1400" b="1" dirty="0">
                <a:solidFill>
                  <a:srgbClr val="494949"/>
                </a:solidFill>
              </a:rPr>
              <a:t>)</a:t>
            </a:r>
            <a:endParaRPr lang="ja-JP" altLang="en-US" sz="1400" b="1" dirty="0">
              <a:solidFill>
                <a:srgbClr val="494949"/>
              </a:solidFill>
            </a:endParaRPr>
          </a:p>
        </p:txBody>
      </p:sp>
      <p:sp>
        <p:nvSpPr>
          <p:cNvPr id="8" name="正方形/長方形 7">
            <a:extLst>
              <a:ext uri="{FF2B5EF4-FFF2-40B4-BE49-F238E27FC236}">
                <a16:creationId xmlns:a16="http://schemas.microsoft.com/office/drawing/2014/main" id="{E603A311-D2BB-4AD9-88DF-6F6B7B1CC029}"/>
              </a:ext>
            </a:extLst>
          </p:cNvPr>
          <p:cNvSpPr/>
          <p:nvPr/>
        </p:nvSpPr>
        <p:spPr>
          <a:xfrm>
            <a:off x="4541546" y="2951888"/>
            <a:ext cx="1800493" cy="307777"/>
          </a:xfrm>
          <a:prstGeom prst="rect">
            <a:avLst/>
          </a:prstGeom>
        </p:spPr>
        <p:txBody>
          <a:bodyPr wrap="none">
            <a:spAutoFit/>
          </a:bodyPr>
          <a:lstStyle/>
          <a:p>
            <a:r>
              <a:rPr lang="ja-JP" altLang="en-US" sz="1400" b="1" dirty="0">
                <a:solidFill>
                  <a:srgbClr val="494949"/>
                </a:solidFill>
              </a:rPr>
              <a:t>プーリングカーネル</a:t>
            </a:r>
          </a:p>
        </p:txBody>
      </p:sp>
      <p:sp>
        <p:nvSpPr>
          <p:cNvPr id="9" name="左中かっこ 8">
            <a:extLst>
              <a:ext uri="{FF2B5EF4-FFF2-40B4-BE49-F238E27FC236}">
                <a16:creationId xmlns:a16="http://schemas.microsoft.com/office/drawing/2014/main" id="{3D4B9897-1676-4441-8AB6-A0AF329510A2}"/>
              </a:ext>
            </a:extLst>
          </p:cNvPr>
          <p:cNvSpPr/>
          <p:nvPr/>
        </p:nvSpPr>
        <p:spPr>
          <a:xfrm rot="10800000">
            <a:off x="8339319" y="3295033"/>
            <a:ext cx="187727" cy="2787922"/>
          </a:xfrm>
          <a:prstGeom prst="leftBrace">
            <a:avLst>
              <a:gd name="adj1" fmla="val 82488"/>
              <a:gd name="adj2" fmla="val 18791"/>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0865626-E221-4F5B-8512-CB171469975C}"/>
              </a:ext>
            </a:extLst>
          </p:cNvPr>
          <p:cNvSpPr/>
          <p:nvPr/>
        </p:nvSpPr>
        <p:spPr>
          <a:xfrm>
            <a:off x="8587728" y="5336776"/>
            <a:ext cx="1620957" cy="523220"/>
          </a:xfrm>
          <a:prstGeom prst="rect">
            <a:avLst/>
          </a:prstGeom>
        </p:spPr>
        <p:txBody>
          <a:bodyPr wrap="none">
            <a:spAutoFit/>
          </a:bodyPr>
          <a:lstStyle/>
          <a:p>
            <a:r>
              <a:rPr kumimoji="1" lang="ja-JP" altLang="en-US" sz="1400" b="1" dirty="0">
                <a:solidFill>
                  <a:srgbClr val="494949"/>
                </a:solidFill>
              </a:rPr>
              <a:t>カーネル毎に</a:t>
            </a:r>
            <a:endParaRPr kumimoji="1" lang="en-US" altLang="ja-JP" sz="1400" b="1" dirty="0">
              <a:solidFill>
                <a:srgbClr val="494949"/>
              </a:solidFill>
            </a:endParaRPr>
          </a:p>
          <a:p>
            <a:r>
              <a:rPr kumimoji="1" lang="ja-JP" altLang="en-US" sz="1400" b="1" dirty="0">
                <a:solidFill>
                  <a:srgbClr val="494949"/>
                </a:solidFill>
              </a:rPr>
              <a:t>プーリングを実行</a:t>
            </a:r>
            <a:endParaRPr lang="ja-JP" altLang="en-US" sz="1400" b="1" dirty="0">
              <a:solidFill>
                <a:srgbClr val="494949"/>
              </a:solidFill>
            </a:endParaRPr>
          </a:p>
        </p:txBody>
      </p:sp>
      <p:sp>
        <p:nvSpPr>
          <p:cNvPr id="11" name="正方形/長方形 10">
            <a:extLst>
              <a:ext uri="{FF2B5EF4-FFF2-40B4-BE49-F238E27FC236}">
                <a16:creationId xmlns:a16="http://schemas.microsoft.com/office/drawing/2014/main" id="{DF458D59-25A6-4766-AB23-B4749E41B220}"/>
              </a:ext>
            </a:extLst>
          </p:cNvPr>
          <p:cNvSpPr/>
          <p:nvPr/>
        </p:nvSpPr>
        <p:spPr>
          <a:xfrm>
            <a:off x="6072477" y="2568210"/>
            <a:ext cx="1261884" cy="307777"/>
          </a:xfrm>
          <a:prstGeom prst="rect">
            <a:avLst/>
          </a:prstGeom>
        </p:spPr>
        <p:txBody>
          <a:bodyPr wrap="none">
            <a:spAutoFit/>
          </a:bodyPr>
          <a:lstStyle/>
          <a:p>
            <a:r>
              <a:rPr lang="ja-JP" altLang="en-US" sz="1400" b="1" dirty="0">
                <a:solidFill>
                  <a:srgbClr val="494949"/>
                </a:solidFill>
              </a:rPr>
              <a:t>プーリング層</a:t>
            </a:r>
          </a:p>
        </p:txBody>
      </p:sp>
      <p:grpSp>
        <p:nvGrpSpPr>
          <p:cNvPr id="12" name="グループ化 11">
            <a:extLst>
              <a:ext uri="{FF2B5EF4-FFF2-40B4-BE49-F238E27FC236}">
                <a16:creationId xmlns:a16="http://schemas.microsoft.com/office/drawing/2014/main" id="{EBEDFFAD-53EB-49BE-A317-502A17A7711A}"/>
              </a:ext>
            </a:extLst>
          </p:cNvPr>
          <p:cNvGrpSpPr/>
          <p:nvPr/>
        </p:nvGrpSpPr>
        <p:grpSpPr>
          <a:xfrm>
            <a:off x="5899112" y="4209902"/>
            <a:ext cx="1592082" cy="673666"/>
            <a:chOff x="4286022" y="2982923"/>
            <a:chExt cx="1592082" cy="673666"/>
          </a:xfrm>
          <a:solidFill>
            <a:srgbClr val="F36C37"/>
          </a:solidFill>
        </p:grpSpPr>
        <p:sp>
          <p:nvSpPr>
            <p:cNvPr id="13" name="矢印: 右 12">
              <a:extLst>
                <a:ext uri="{FF2B5EF4-FFF2-40B4-BE49-F238E27FC236}">
                  <a16:creationId xmlns:a16="http://schemas.microsoft.com/office/drawing/2014/main" id="{4B292440-A187-48E2-8776-EB45F80A42C0}"/>
                </a:ext>
              </a:extLst>
            </p:cNvPr>
            <p:cNvSpPr/>
            <p:nvPr/>
          </p:nvSpPr>
          <p:spPr>
            <a:xfrm>
              <a:off x="4286022" y="2982923"/>
              <a:ext cx="1592082" cy="673666"/>
            </a:xfrm>
            <a:prstGeom prst="rightArrow">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sp>
          <p:nvSpPr>
            <p:cNvPr id="14" name="正方形/長方形 13">
              <a:extLst>
                <a:ext uri="{FF2B5EF4-FFF2-40B4-BE49-F238E27FC236}">
                  <a16:creationId xmlns:a16="http://schemas.microsoft.com/office/drawing/2014/main" id="{C70E1B1A-EFF3-4AE8-A6D3-EA632B822BB4}"/>
                </a:ext>
              </a:extLst>
            </p:cNvPr>
            <p:cNvSpPr/>
            <p:nvPr/>
          </p:nvSpPr>
          <p:spPr>
            <a:xfrm>
              <a:off x="4369619" y="3165867"/>
              <a:ext cx="1441420" cy="307777"/>
            </a:xfrm>
            <a:prstGeom prst="rect">
              <a:avLst/>
            </a:prstGeom>
            <a:noFill/>
            <a:ln>
              <a:noFill/>
            </a:ln>
          </p:spPr>
          <p:txBody>
            <a:bodyPr wrap="none">
              <a:spAutoFit/>
            </a:bodyPr>
            <a:lstStyle/>
            <a:p>
              <a:r>
                <a:rPr kumimoji="1" lang="ja-JP" altLang="en-US" sz="1400" b="1" dirty="0">
                  <a:solidFill>
                    <a:schemeClr val="bg1"/>
                  </a:solidFill>
                </a:rPr>
                <a:t>プーリング処理</a:t>
              </a:r>
              <a:endParaRPr lang="ja-JP" altLang="en-US" sz="1400" b="1" dirty="0">
                <a:solidFill>
                  <a:schemeClr val="bg1"/>
                </a:solidFill>
              </a:endParaRPr>
            </a:p>
          </p:txBody>
        </p:sp>
      </p:grpSp>
      <p:grpSp>
        <p:nvGrpSpPr>
          <p:cNvPr id="15" name="グループ化 14">
            <a:extLst>
              <a:ext uri="{FF2B5EF4-FFF2-40B4-BE49-F238E27FC236}">
                <a16:creationId xmlns:a16="http://schemas.microsoft.com/office/drawing/2014/main" id="{79253334-018E-4D23-809C-538F0283BE05}"/>
              </a:ext>
            </a:extLst>
          </p:cNvPr>
          <p:cNvGrpSpPr/>
          <p:nvPr/>
        </p:nvGrpSpPr>
        <p:grpSpPr>
          <a:xfrm>
            <a:off x="2318389" y="2831675"/>
            <a:ext cx="715163" cy="3630264"/>
            <a:chOff x="715808" y="2089108"/>
            <a:chExt cx="715163" cy="3630264"/>
          </a:xfrm>
        </p:grpSpPr>
        <p:pic>
          <p:nvPicPr>
            <p:cNvPr id="16" name="図 15">
              <a:extLst>
                <a:ext uri="{FF2B5EF4-FFF2-40B4-BE49-F238E27FC236}">
                  <a16:creationId xmlns:a16="http://schemas.microsoft.com/office/drawing/2014/main" id="{3459975A-ABF9-4D73-AD1A-BA01221F8C9C}"/>
                </a:ext>
              </a:extLst>
            </p:cNvPr>
            <p:cNvPicPr>
              <a:picLocks noChangeAspect="1"/>
            </p:cNvPicPr>
            <p:nvPr/>
          </p:nvPicPr>
          <p:blipFill>
            <a:blip r:embed="rId3"/>
            <a:stretch>
              <a:fillRect/>
            </a:stretch>
          </p:blipFill>
          <p:spPr>
            <a:xfrm>
              <a:off x="715808" y="2089108"/>
              <a:ext cx="715163" cy="715163"/>
            </a:xfrm>
            <a:prstGeom prst="rect">
              <a:avLst/>
            </a:prstGeom>
            <a:ln>
              <a:solidFill>
                <a:schemeClr val="tx1">
                  <a:lumMod val="75000"/>
                  <a:lumOff val="25000"/>
                </a:schemeClr>
              </a:solidFill>
            </a:ln>
          </p:spPr>
        </p:pic>
        <p:pic>
          <p:nvPicPr>
            <p:cNvPr id="17" name="図 16">
              <a:extLst>
                <a:ext uri="{FF2B5EF4-FFF2-40B4-BE49-F238E27FC236}">
                  <a16:creationId xmlns:a16="http://schemas.microsoft.com/office/drawing/2014/main" id="{122CA753-C496-4256-84D5-42751DDD3B09}"/>
                </a:ext>
              </a:extLst>
            </p:cNvPr>
            <p:cNvPicPr>
              <a:picLocks noChangeAspect="1"/>
            </p:cNvPicPr>
            <p:nvPr/>
          </p:nvPicPr>
          <p:blipFill>
            <a:blip r:embed="rId4"/>
            <a:stretch>
              <a:fillRect/>
            </a:stretch>
          </p:blipFill>
          <p:spPr>
            <a:xfrm>
              <a:off x="717237" y="2916372"/>
              <a:ext cx="710265" cy="705367"/>
            </a:xfrm>
            <a:prstGeom prst="rect">
              <a:avLst/>
            </a:prstGeom>
            <a:ln>
              <a:solidFill>
                <a:schemeClr val="tx1">
                  <a:lumMod val="75000"/>
                  <a:lumOff val="25000"/>
                </a:schemeClr>
              </a:solidFill>
            </a:ln>
          </p:spPr>
        </p:pic>
        <p:pic>
          <p:nvPicPr>
            <p:cNvPr id="18" name="図 17">
              <a:extLst>
                <a:ext uri="{FF2B5EF4-FFF2-40B4-BE49-F238E27FC236}">
                  <a16:creationId xmlns:a16="http://schemas.microsoft.com/office/drawing/2014/main" id="{F76F11BB-7A51-4349-A366-9682B8141418}"/>
                </a:ext>
              </a:extLst>
            </p:cNvPr>
            <p:cNvPicPr>
              <a:picLocks noChangeAspect="1"/>
            </p:cNvPicPr>
            <p:nvPr/>
          </p:nvPicPr>
          <p:blipFill>
            <a:blip r:embed="rId5"/>
            <a:stretch>
              <a:fillRect/>
            </a:stretch>
          </p:blipFill>
          <p:spPr>
            <a:xfrm>
              <a:off x="718666" y="5009108"/>
              <a:ext cx="705366" cy="710264"/>
            </a:xfrm>
            <a:prstGeom prst="rect">
              <a:avLst/>
            </a:prstGeom>
            <a:ln>
              <a:solidFill>
                <a:schemeClr val="tx1">
                  <a:lumMod val="75000"/>
                  <a:lumOff val="25000"/>
                </a:schemeClr>
              </a:solidFill>
            </a:ln>
          </p:spPr>
        </p:pic>
        <p:pic>
          <p:nvPicPr>
            <p:cNvPr id="19" name="図 18">
              <a:extLst>
                <a:ext uri="{FF2B5EF4-FFF2-40B4-BE49-F238E27FC236}">
                  <a16:creationId xmlns:a16="http://schemas.microsoft.com/office/drawing/2014/main" id="{AF31EE53-DC7E-497F-BF94-FB1778731AA1}"/>
                </a:ext>
              </a:extLst>
            </p:cNvPr>
            <p:cNvPicPr>
              <a:picLocks noChangeAspect="1"/>
            </p:cNvPicPr>
            <p:nvPr/>
          </p:nvPicPr>
          <p:blipFill>
            <a:blip r:embed="rId6"/>
            <a:stretch>
              <a:fillRect/>
            </a:stretch>
          </p:blipFill>
          <p:spPr>
            <a:xfrm>
              <a:off x="717307" y="3733839"/>
              <a:ext cx="707815" cy="710263"/>
            </a:xfrm>
            <a:prstGeom prst="rect">
              <a:avLst/>
            </a:prstGeom>
            <a:ln>
              <a:solidFill>
                <a:schemeClr val="tx1">
                  <a:lumMod val="75000"/>
                  <a:lumOff val="25000"/>
                </a:schemeClr>
              </a:solidFill>
            </a:ln>
          </p:spPr>
        </p:pic>
        <p:cxnSp>
          <p:nvCxnSpPr>
            <p:cNvPr id="20" name="直線コネクタ 19">
              <a:extLst>
                <a:ext uri="{FF2B5EF4-FFF2-40B4-BE49-F238E27FC236}">
                  <a16:creationId xmlns:a16="http://schemas.microsoft.com/office/drawing/2014/main" id="{A3F99738-24BB-4E6A-8894-DDBB7B07A586}"/>
                </a:ext>
              </a:extLst>
            </p:cNvPr>
            <p:cNvCxnSpPr>
              <a:cxnSpLocks/>
              <a:stCxn id="19" idx="2"/>
              <a:endCxn id="18" idx="0"/>
            </p:cNvCxnSpPr>
            <p:nvPr/>
          </p:nvCxnSpPr>
          <p:spPr>
            <a:xfrm>
              <a:off x="1071215" y="4444102"/>
              <a:ext cx="134" cy="565006"/>
            </a:xfrm>
            <a:prstGeom prst="line">
              <a:avLst/>
            </a:prstGeom>
            <a:ln w="19050">
              <a:solidFill>
                <a:schemeClr val="tx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21" name="グループ化 20">
            <a:extLst>
              <a:ext uri="{FF2B5EF4-FFF2-40B4-BE49-F238E27FC236}">
                <a16:creationId xmlns:a16="http://schemas.microsoft.com/office/drawing/2014/main" id="{040BCCC2-9345-40B4-BFFD-62DCDDA53A9A}"/>
              </a:ext>
            </a:extLst>
          </p:cNvPr>
          <p:cNvGrpSpPr/>
          <p:nvPr/>
        </p:nvGrpSpPr>
        <p:grpSpPr>
          <a:xfrm>
            <a:off x="7694754" y="3295034"/>
            <a:ext cx="498535" cy="2798718"/>
            <a:chOff x="3142046" y="2339815"/>
            <a:chExt cx="498535" cy="2798718"/>
          </a:xfrm>
        </p:grpSpPr>
        <p:pic>
          <p:nvPicPr>
            <p:cNvPr id="22" name="図 21">
              <a:extLst>
                <a:ext uri="{FF2B5EF4-FFF2-40B4-BE49-F238E27FC236}">
                  <a16:creationId xmlns:a16="http://schemas.microsoft.com/office/drawing/2014/main" id="{9BBAFC51-A84D-4311-ACB7-9109AD2235B3}"/>
                </a:ext>
              </a:extLst>
            </p:cNvPr>
            <p:cNvPicPr>
              <a:picLocks noChangeAspect="1"/>
            </p:cNvPicPr>
            <p:nvPr/>
          </p:nvPicPr>
          <p:blipFill>
            <a:blip r:embed="rId7"/>
            <a:stretch>
              <a:fillRect/>
            </a:stretch>
          </p:blipFill>
          <p:spPr>
            <a:xfrm>
              <a:off x="3144616" y="2339815"/>
              <a:ext cx="493395" cy="495108"/>
            </a:xfrm>
            <a:prstGeom prst="rect">
              <a:avLst/>
            </a:prstGeom>
          </p:spPr>
        </p:pic>
        <p:pic>
          <p:nvPicPr>
            <p:cNvPr id="23" name="図 22">
              <a:extLst>
                <a:ext uri="{FF2B5EF4-FFF2-40B4-BE49-F238E27FC236}">
                  <a16:creationId xmlns:a16="http://schemas.microsoft.com/office/drawing/2014/main" id="{FB0B10B8-4BFD-4ED9-8031-0FCA7D8D5509}"/>
                </a:ext>
              </a:extLst>
            </p:cNvPr>
            <p:cNvPicPr>
              <a:picLocks noChangeAspect="1"/>
            </p:cNvPicPr>
            <p:nvPr/>
          </p:nvPicPr>
          <p:blipFill>
            <a:blip r:embed="rId8"/>
            <a:stretch>
              <a:fillRect/>
            </a:stretch>
          </p:blipFill>
          <p:spPr>
            <a:xfrm>
              <a:off x="3142046" y="2971341"/>
              <a:ext cx="498535" cy="496822"/>
            </a:xfrm>
            <a:prstGeom prst="rect">
              <a:avLst/>
            </a:prstGeom>
          </p:spPr>
        </p:pic>
        <p:pic>
          <p:nvPicPr>
            <p:cNvPr id="24" name="図 23">
              <a:extLst>
                <a:ext uri="{FF2B5EF4-FFF2-40B4-BE49-F238E27FC236}">
                  <a16:creationId xmlns:a16="http://schemas.microsoft.com/office/drawing/2014/main" id="{24D99A0B-33BE-403A-9F01-3ED5584E30CF}"/>
                </a:ext>
              </a:extLst>
            </p:cNvPr>
            <p:cNvPicPr>
              <a:picLocks noChangeAspect="1"/>
            </p:cNvPicPr>
            <p:nvPr/>
          </p:nvPicPr>
          <p:blipFill>
            <a:blip r:embed="rId9"/>
            <a:stretch>
              <a:fillRect/>
            </a:stretch>
          </p:blipFill>
          <p:spPr>
            <a:xfrm>
              <a:off x="3144616" y="3604581"/>
              <a:ext cx="493395" cy="491682"/>
            </a:xfrm>
            <a:prstGeom prst="rect">
              <a:avLst/>
            </a:prstGeom>
          </p:spPr>
        </p:pic>
        <p:pic>
          <p:nvPicPr>
            <p:cNvPr id="25" name="図 24">
              <a:extLst>
                <a:ext uri="{FF2B5EF4-FFF2-40B4-BE49-F238E27FC236}">
                  <a16:creationId xmlns:a16="http://schemas.microsoft.com/office/drawing/2014/main" id="{9447FAF6-81A6-41BE-8BE0-4E4E954CB688}"/>
                </a:ext>
              </a:extLst>
            </p:cNvPr>
            <p:cNvPicPr>
              <a:picLocks noChangeAspect="1"/>
            </p:cNvPicPr>
            <p:nvPr/>
          </p:nvPicPr>
          <p:blipFill>
            <a:blip r:embed="rId10"/>
            <a:stretch>
              <a:fillRect/>
            </a:stretch>
          </p:blipFill>
          <p:spPr>
            <a:xfrm>
              <a:off x="3142902" y="4641711"/>
              <a:ext cx="496822" cy="496822"/>
            </a:xfrm>
            <a:prstGeom prst="rect">
              <a:avLst/>
            </a:prstGeom>
          </p:spPr>
        </p:pic>
      </p:grpSp>
      <p:graphicFrame>
        <p:nvGraphicFramePr>
          <p:cNvPr id="26" name="表 25">
            <a:extLst>
              <a:ext uri="{FF2B5EF4-FFF2-40B4-BE49-F238E27FC236}">
                <a16:creationId xmlns:a16="http://schemas.microsoft.com/office/drawing/2014/main" id="{DB0D7C27-97A6-4EE6-9D80-3BABBABE2120}"/>
              </a:ext>
            </a:extLst>
          </p:cNvPr>
          <p:cNvGraphicFramePr>
            <a:graphicFrameLocks noGrp="1"/>
          </p:cNvGraphicFramePr>
          <p:nvPr>
            <p:extLst>
              <p:ext uri="{D42A27DB-BD31-4B8C-83A1-F6EECF244321}">
                <p14:modId xmlns:p14="http://schemas.microsoft.com/office/powerpoint/2010/main" val="2744503121"/>
              </p:ext>
            </p:extLst>
          </p:nvPr>
        </p:nvGraphicFramePr>
        <p:xfrm>
          <a:off x="4943482" y="5596930"/>
          <a:ext cx="494819" cy="486027"/>
        </p:xfrm>
        <a:graphic>
          <a:graphicData uri="http://schemas.openxmlformats.org/drawingml/2006/table">
            <a:tbl>
              <a:tblPr>
                <a:tableStyleId>{5C22544A-7EE6-4342-B048-85BDC9FD1C3A}</a:tableStyleId>
              </a:tblPr>
              <a:tblGrid>
                <a:gridCol w="166573">
                  <a:extLst>
                    <a:ext uri="{9D8B030D-6E8A-4147-A177-3AD203B41FA5}">
                      <a16:colId xmlns:a16="http://schemas.microsoft.com/office/drawing/2014/main" val="218123854"/>
                    </a:ext>
                  </a:extLst>
                </a:gridCol>
                <a:gridCol w="164123">
                  <a:extLst>
                    <a:ext uri="{9D8B030D-6E8A-4147-A177-3AD203B41FA5}">
                      <a16:colId xmlns:a16="http://schemas.microsoft.com/office/drawing/2014/main" val="2391846098"/>
                    </a:ext>
                  </a:extLst>
                </a:gridCol>
                <a:gridCol w="164123">
                  <a:extLst>
                    <a:ext uri="{9D8B030D-6E8A-4147-A177-3AD203B41FA5}">
                      <a16:colId xmlns:a16="http://schemas.microsoft.com/office/drawing/2014/main" val="997975410"/>
                    </a:ext>
                  </a:extLst>
                </a:gridCol>
              </a:tblGrid>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bl>
          </a:graphicData>
        </a:graphic>
      </p:graphicFrame>
      <p:graphicFrame>
        <p:nvGraphicFramePr>
          <p:cNvPr id="27" name="表 26">
            <a:extLst>
              <a:ext uri="{FF2B5EF4-FFF2-40B4-BE49-F238E27FC236}">
                <a16:creationId xmlns:a16="http://schemas.microsoft.com/office/drawing/2014/main" id="{03D9F317-ABD7-45CC-9416-BB11864C6DE5}"/>
              </a:ext>
            </a:extLst>
          </p:cNvPr>
          <p:cNvGraphicFramePr>
            <a:graphicFrameLocks noGrp="1"/>
          </p:cNvGraphicFramePr>
          <p:nvPr>
            <p:extLst>
              <p:ext uri="{D42A27DB-BD31-4B8C-83A1-F6EECF244321}">
                <p14:modId xmlns:p14="http://schemas.microsoft.com/office/powerpoint/2010/main" val="1994283433"/>
              </p:ext>
            </p:extLst>
          </p:nvPr>
        </p:nvGraphicFramePr>
        <p:xfrm>
          <a:off x="4943482" y="4574788"/>
          <a:ext cx="494819" cy="486027"/>
        </p:xfrm>
        <a:graphic>
          <a:graphicData uri="http://schemas.openxmlformats.org/drawingml/2006/table">
            <a:tbl>
              <a:tblPr>
                <a:tableStyleId>{5C22544A-7EE6-4342-B048-85BDC9FD1C3A}</a:tableStyleId>
              </a:tblPr>
              <a:tblGrid>
                <a:gridCol w="166573">
                  <a:extLst>
                    <a:ext uri="{9D8B030D-6E8A-4147-A177-3AD203B41FA5}">
                      <a16:colId xmlns:a16="http://schemas.microsoft.com/office/drawing/2014/main" val="218123854"/>
                    </a:ext>
                  </a:extLst>
                </a:gridCol>
                <a:gridCol w="164123">
                  <a:extLst>
                    <a:ext uri="{9D8B030D-6E8A-4147-A177-3AD203B41FA5}">
                      <a16:colId xmlns:a16="http://schemas.microsoft.com/office/drawing/2014/main" val="2391846098"/>
                    </a:ext>
                  </a:extLst>
                </a:gridCol>
                <a:gridCol w="164123">
                  <a:extLst>
                    <a:ext uri="{9D8B030D-6E8A-4147-A177-3AD203B41FA5}">
                      <a16:colId xmlns:a16="http://schemas.microsoft.com/office/drawing/2014/main" val="997975410"/>
                    </a:ext>
                  </a:extLst>
                </a:gridCol>
              </a:tblGrid>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bl>
          </a:graphicData>
        </a:graphic>
      </p:graphicFrame>
      <p:graphicFrame>
        <p:nvGraphicFramePr>
          <p:cNvPr id="28" name="表 27">
            <a:extLst>
              <a:ext uri="{FF2B5EF4-FFF2-40B4-BE49-F238E27FC236}">
                <a16:creationId xmlns:a16="http://schemas.microsoft.com/office/drawing/2014/main" id="{997FC47A-5BD4-4D57-9025-500B96BB4135}"/>
              </a:ext>
            </a:extLst>
          </p:cNvPr>
          <p:cNvGraphicFramePr>
            <a:graphicFrameLocks noGrp="1"/>
          </p:cNvGraphicFramePr>
          <p:nvPr>
            <p:extLst>
              <p:ext uri="{D42A27DB-BD31-4B8C-83A1-F6EECF244321}">
                <p14:modId xmlns:p14="http://schemas.microsoft.com/office/powerpoint/2010/main" val="1791971492"/>
              </p:ext>
            </p:extLst>
          </p:nvPr>
        </p:nvGraphicFramePr>
        <p:xfrm>
          <a:off x="4943482" y="3925024"/>
          <a:ext cx="494819" cy="486027"/>
        </p:xfrm>
        <a:graphic>
          <a:graphicData uri="http://schemas.openxmlformats.org/drawingml/2006/table">
            <a:tbl>
              <a:tblPr>
                <a:tableStyleId>{5C22544A-7EE6-4342-B048-85BDC9FD1C3A}</a:tableStyleId>
              </a:tblPr>
              <a:tblGrid>
                <a:gridCol w="166573">
                  <a:extLst>
                    <a:ext uri="{9D8B030D-6E8A-4147-A177-3AD203B41FA5}">
                      <a16:colId xmlns:a16="http://schemas.microsoft.com/office/drawing/2014/main" val="218123854"/>
                    </a:ext>
                  </a:extLst>
                </a:gridCol>
                <a:gridCol w="164123">
                  <a:extLst>
                    <a:ext uri="{9D8B030D-6E8A-4147-A177-3AD203B41FA5}">
                      <a16:colId xmlns:a16="http://schemas.microsoft.com/office/drawing/2014/main" val="2391846098"/>
                    </a:ext>
                  </a:extLst>
                </a:gridCol>
                <a:gridCol w="164123">
                  <a:extLst>
                    <a:ext uri="{9D8B030D-6E8A-4147-A177-3AD203B41FA5}">
                      <a16:colId xmlns:a16="http://schemas.microsoft.com/office/drawing/2014/main" val="997975410"/>
                    </a:ext>
                  </a:extLst>
                </a:gridCol>
              </a:tblGrid>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bl>
          </a:graphicData>
        </a:graphic>
      </p:graphicFrame>
      <p:graphicFrame>
        <p:nvGraphicFramePr>
          <p:cNvPr id="29" name="表 28">
            <a:extLst>
              <a:ext uri="{FF2B5EF4-FFF2-40B4-BE49-F238E27FC236}">
                <a16:creationId xmlns:a16="http://schemas.microsoft.com/office/drawing/2014/main" id="{D8E08A80-1183-4B20-9E72-9D2860E5433E}"/>
              </a:ext>
            </a:extLst>
          </p:cNvPr>
          <p:cNvGraphicFramePr>
            <a:graphicFrameLocks noGrp="1"/>
          </p:cNvGraphicFramePr>
          <p:nvPr>
            <p:extLst>
              <p:ext uri="{D42A27DB-BD31-4B8C-83A1-F6EECF244321}">
                <p14:modId xmlns:p14="http://schemas.microsoft.com/office/powerpoint/2010/main" val="3157899603"/>
              </p:ext>
            </p:extLst>
          </p:nvPr>
        </p:nvGraphicFramePr>
        <p:xfrm>
          <a:off x="4943482" y="3272387"/>
          <a:ext cx="494819" cy="486027"/>
        </p:xfrm>
        <a:graphic>
          <a:graphicData uri="http://schemas.openxmlformats.org/drawingml/2006/table">
            <a:tbl>
              <a:tblPr>
                <a:tableStyleId>{5C22544A-7EE6-4342-B048-85BDC9FD1C3A}</a:tableStyleId>
              </a:tblPr>
              <a:tblGrid>
                <a:gridCol w="166573">
                  <a:extLst>
                    <a:ext uri="{9D8B030D-6E8A-4147-A177-3AD203B41FA5}">
                      <a16:colId xmlns:a16="http://schemas.microsoft.com/office/drawing/2014/main" val="218123854"/>
                    </a:ext>
                  </a:extLst>
                </a:gridCol>
                <a:gridCol w="164123">
                  <a:extLst>
                    <a:ext uri="{9D8B030D-6E8A-4147-A177-3AD203B41FA5}">
                      <a16:colId xmlns:a16="http://schemas.microsoft.com/office/drawing/2014/main" val="2391846098"/>
                    </a:ext>
                  </a:extLst>
                </a:gridCol>
                <a:gridCol w="164123">
                  <a:extLst>
                    <a:ext uri="{9D8B030D-6E8A-4147-A177-3AD203B41FA5}">
                      <a16:colId xmlns:a16="http://schemas.microsoft.com/office/drawing/2014/main" val="997975410"/>
                    </a:ext>
                  </a:extLst>
                </a:gridCol>
              </a:tblGrid>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162009">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endParaRPr kumimoji="1" lang="ja-JP" altLang="en-US" sz="700" b="0" dirty="0"/>
                    </a:p>
                  </a:txBody>
                  <a:tcPr marL="40111" marR="40111" marT="20055" marB="2005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bl>
          </a:graphicData>
        </a:graphic>
      </p:graphicFrame>
      <p:cxnSp>
        <p:nvCxnSpPr>
          <p:cNvPr id="30" name="直線コネクタ 29">
            <a:extLst>
              <a:ext uri="{FF2B5EF4-FFF2-40B4-BE49-F238E27FC236}">
                <a16:creationId xmlns:a16="http://schemas.microsoft.com/office/drawing/2014/main" id="{DF88617B-A202-4E45-AC78-250BDE036210}"/>
              </a:ext>
            </a:extLst>
          </p:cNvPr>
          <p:cNvCxnSpPr>
            <a:cxnSpLocks/>
            <a:stCxn id="27" idx="2"/>
            <a:endCxn id="26" idx="0"/>
          </p:cNvCxnSpPr>
          <p:nvPr/>
        </p:nvCxnSpPr>
        <p:spPr>
          <a:xfrm>
            <a:off x="5190891" y="5060815"/>
            <a:ext cx="0" cy="536115"/>
          </a:xfrm>
          <a:prstGeom prst="line">
            <a:avLst/>
          </a:prstGeom>
          <a:ln w="19050">
            <a:solidFill>
              <a:schemeClr val="tx1"/>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1" name="左中かっこ 30">
            <a:extLst>
              <a:ext uri="{FF2B5EF4-FFF2-40B4-BE49-F238E27FC236}">
                <a16:creationId xmlns:a16="http://schemas.microsoft.com/office/drawing/2014/main" id="{D52E8641-F915-4512-9F6B-88A284A1292D}"/>
              </a:ext>
            </a:extLst>
          </p:cNvPr>
          <p:cNvSpPr/>
          <p:nvPr/>
        </p:nvSpPr>
        <p:spPr>
          <a:xfrm rot="10800000">
            <a:off x="5575293" y="3295033"/>
            <a:ext cx="187727" cy="2787922"/>
          </a:xfrm>
          <a:prstGeom prst="leftBrace">
            <a:avLst>
              <a:gd name="adj1" fmla="val 82488"/>
              <a:gd name="adj2" fmla="val 18791"/>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1D899547-DE42-4A97-8C05-D0F748B1023E}"/>
              </a:ext>
            </a:extLst>
          </p:cNvPr>
          <p:cNvSpPr/>
          <p:nvPr/>
        </p:nvSpPr>
        <p:spPr>
          <a:xfrm>
            <a:off x="5867224" y="5336776"/>
            <a:ext cx="1261884" cy="461665"/>
          </a:xfrm>
          <a:prstGeom prst="rect">
            <a:avLst/>
          </a:prstGeom>
        </p:spPr>
        <p:txBody>
          <a:bodyPr wrap="none">
            <a:spAutoFit/>
          </a:bodyPr>
          <a:lstStyle/>
          <a:p>
            <a:r>
              <a:rPr kumimoji="1" lang="ja-JP" altLang="en-US" sz="1200" b="1" dirty="0">
                <a:solidFill>
                  <a:srgbClr val="494949"/>
                </a:solidFill>
              </a:rPr>
              <a:t>入力データ数と</a:t>
            </a:r>
            <a:br>
              <a:rPr kumimoji="1" lang="en-US" altLang="ja-JP" sz="1200" b="1" dirty="0">
                <a:solidFill>
                  <a:srgbClr val="494949"/>
                </a:solidFill>
              </a:rPr>
            </a:br>
            <a:r>
              <a:rPr kumimoji="1" lang="ja-JP" altLang="en-US" sz="1200" b="1" dirty="0">
                <a:solidFill>
                  <a:srgbClr val="494949"/>
                </a:solidFill>
              </a:rPr>
              <a:t>同数のカーネル</a:t>
            </a:r>
            <a:endParaRPr lang="ja-JP" altLang="en-US" sz="1200" b="1" dirty="0">
              <a:solidFill>
                <a:srgbClr val="494949"/>
              </a:solidFill>
            </a:endParaRPr>
          </a:p>
        </p:txBody>
      </p:sp>
      <p:sp>
        <p:nvSpPr>
          <p:cNvPr id="33" name="正方形/長方形 32">
            <a:extLst>
              <a:ext uri="{FF2B5EF4-FFF2-40B4-BE49-F238E27FC236}">
                <a16:creationId xmlns:a16="http://schemas.microsoft.com/office/drawing/2014/main" id="{6FB094EA-2E34-4B70-AB1B-C0F0EC943F90}"/>
              </a:ext>
            </a:extLst>
          </p:cNvPr>
          <p:cNvSpPr/>
          <p:nvPr/>
        </p:nvSpPr>
        <p:spPr>
          <a:xfrm>
            <a:off x="7491194" y="2951888"/>
            <a:ext cx="1082348" cy="307777"/>
          </a:xfrm>
          <a:prstGeom prst="rect">
            <a:avLst/>
          </a:prstGeom>
        </p:spPr>
        <p:txBody>
          <a:bodyPr wrap="none">
            <a:spAutoFit/>
          </a:bodyPr>
          <a:lstStyle/>
          <a:p>
            <a:r>
              <a:rPr lang="ja-JP" altLang="en-US" sz="1400" b="1" dirty="0">
                <a:solidFill>
                  <a:srgbClr val="494949"/>
                </a:solidFill>
              </a:rPr>
              <a:t>出力データ</a:t>
            </a:r>
          </a:p>
        </p:txBody>
      </p:sp>
      <p:sp>
        <p:nvSpPr>
          <p:cNvPr id="34" name="テキスト ボックス 33">
            <a:extLst>
              <a:ext uri="{FF2B5EF4-FFF2-40B4-BE49-F238E27FC236}">
                <a16:creationId xmlns:a16="http://schemas.microsoft.com/office/drawing/2014/main" id="{735A582F-FFDE-4D24-8817-7046B4397E9A}"/>
              </a:ext>
            </a:extLst>
          </p:cNvPr>
          <p:cNvSpPr txBox="1"/>
          <p:nvPr/>
        </p:nvSpPr>
        <p:spPr>
          <a:xfrm>
            <a:off x="766763" y="814966"/>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続いて、プーリング層で行われる特徴抽出処理について学びます。</a:t>
            </a:r>
          </a:p>
        </p:txBody>
      </p:sp>
      <p:sp>
        <p:nvSpPr>
          <p:cNvPr id="35" name="テキスト ボックス 34">
            <a:extLst>
              <a:ext uri="{FF2B5EF4-FFF2-40B4-BE49-F238E27FC236}">
                <a16:creationId xmlns:a16="http://schemas.microsoft.com/office/drawing/2014/main" id="{88A8127B-0AAF-40AB-88FF-F573A8EABA45}"/>
              </a:ext>
            </a:extLst>
          </p:cNvPr>
          <p:cNvSpPr txBox="1"/>
          <p:nvPr/>
        </p:nvSpPr>
        <p:spPr>
          <a:xfrm>
            <a:off x="596537" y="1400794"/>
            <a:ext cx="10998926" cy="714042"/>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solidFill>
                  <a:srgbClr val="E94823"/>
                </a:solidFill>
              </a:rPr>
              <a:t>　プーリング層は</a:t>
            </a:r>
            <a:r>
              <a:rPr lang="en-US" altLang="ja-JP" sz="1600" dirty="0">
                <a:solidFill>
                  <a:srgbClr val="E94823"/>
                </a:solidFill>
              </a:rPr>
              <a:t>CNN</a:t>
            </a:r>
            <a:r>
              <a:rPr lang="ja-JP" altLang="en-US" sz="1600" dirty="0">
                <a:solidFill>
                  <a:srgbClr val="E94823"/>
                </a:solidFill>
              </a:rPr>
              <a:t>において、畳み込み層で作成した特徴マップを、局所ごとに代表値にまとめ上げる（解像度を下げる）層です。プーリング層では機械的に処理を行うため、パラメータの更新はありません。</a:t>
            </a:r>
          </a:p>
        </p:txBody>
      </p:sp>
    </p:spTree>
    <p:extLst>
      <p:ext uri="{BB962C8B-B14F-4D97-AF65-F5344CB8AC3E}">
        <p14:creationId xmlns:p14="http://schemas.microsoft.com/office/powerpoint/2010/main" val="233201156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08931-F819-4024-BE7E-C2CD37972F91}"/>
              </a:ext>
            </a:extLst>
          </p:cNvPr>
          <p:cNvSpPr>
            <a:spLocks noGrp="1"/>
          </p:cNvSpPr>
          <p:nvPr>
            <p:ph type="title"/>
          </p:nvPr>
        </p:nvSpPr>
        <p:spPr/>
        <p:txBody>
          <a:bodyPr/>
          <a:lstStyle/>
          <a:p>
            <a:r>
              <a:rPr kumimoji="1" lang="en-US" altLang="ja-JP" dirty="0"/>
              <a:t>7-1-10.</a:t>
            </a:r>
            <a:r>
              <a:rPr kumimoji="1" lang="ja-JP" altLang="en-US" dirty="0"/>
              <a:t>プーリング層②</a:t>
            </a:r>
          </a:p>
        </p:txBody>
      </p:sp>
      <p:sp>
        <p:nvSpPr>
          <p:cNvPr id="3" name="スライド番号プレースホルダー 2">
            <a:extLst>
              <a:ext uri="{FF2B5EF4-FFF2-40B4-BE49-F238E27FC236}">
                <a16:creationId xmlns:a16="http://schemas.microsoft.com/office/drawing/2014/main" id="{22663D3D-9B56-4EAF-877C-DCAFFF0EDFEB}"/>
              </a:ext>
            </a:extLst>
          </p:cNvPr>
          <p:cNvSpPr>
            <a:spLocks noGrp="1"/>
          </p:cNvSpPr>
          <p:nvPr>
            <p:ph type="sldNum" sz="quarter" idx="10"/>
          </p:nvPr>
        </p:nvSpPr>
        <p:spPr/>
        <p:txBody>
          <a:bodyPr/>
          <a:lstStyle/>
          <a:p>
            <a:fld id="{5D750650-B10A-47BF-93C2-E1678438B37A}" type="slidenum">
              <a:rPr lang="en-US" altLang="ja-JP" smtClean="0"/>
              <a:pPr/>
              <a:t>297</a:t>
            </a:fld>
            <a:endParaRPr lang="en-US" altLang="ja-JP" dirty="0"/>
          </a:p>
        </p:txBody>
      </p:sp>
      <p:sp>
        <p:nvSpPr>
          <p:cNvPr id="4" name="吹き出し: 四角形 3">
            <a:extLst>
              <a:ext uri="{FF2B5EF4-FFF2-40B4-BE49-F238E27FC236}">
                <a16:creationId xmlns:a16="http://schemas.microsoft.com/office/drawing/2014/main" id="{96EBE4BC-174B-4B7C-9205-7B84428F074D}"/>
              </a:ext>
            </a:extLst>
          </p:cNvPr>
          <p:cNvSpPr/>
          <p:nvPr/>
        </p:nvSpPr>
        <p:spPr>
          <a:xfrm>
            <a:off x="2164794" y="2851275"/>
            <a:ext cx="1843002" cy="326181"/>
          </a:xfrm>
          <a:prstGeom prst="wedgeRectCallout">
            <a:avLst>
              <a:gd name="adj1" fmla="val -32762"/>
              <a:gd name="adj2" fmla="val 99913"/>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ja-JP" altLang="en-US" sz="1400" b="1" dirty="0">
                <a:solidFill>
                  <a:srgbClr val="494949"/>
                </a:solidFill>
              </a:rPr>
              <a:t>プーリングカーネル</a:t>
            </a:r>
            <a:endParaRPr kumimoji="1" lang="ja-JP" altLang="en-US" sz="1400" b="1" dirty="0">
              <a:solidFill>
                <a:srgbClr val="494949"/>
              </a:solidFill>
            </a:endParaRPr>
          </a:p>
        </p:txBody>
      </p:sp>
      <p:sp>
        <p:nvSpPr>
          <p:cNvPr id="5" name="左中かっこ 4">
            <a:extLst>
              <a:ext uri="{FF2B5EF4-FFF2-40B4-BE49-F238E27FC236}">
                <a16:creationId xmlns:a16="http://schemas.microsoft.com/office/drawing/2014/main" id="{2FC35CC1-8F20-4FFB-A9C6-9A4E7DB0F425}"/>
              </a:ext>
            </a:extLst>
          </p:cNvPr>
          <p:cNvSpPr/>
          <p:nvPr/>
        </p:nvSpPr>
        <p:spPr>
          <a:xfrm rot="5400000">
            <a:off x="7095817" y="1152358"/>
            <a:ext cx="177875" cy="4079409"/>
          </a:xfrm>
          <a:prstGeom prst="leftBrace">
            <a:avLst>
              <a:gd name="adj1" fmla="val 82488"/>
              <a:gd name="adj2" fmla="val 48344"/>
            </a:avLst>
          </a:prstGeom>
          <a:ln w="28575">
            <a:solidFill>
              <a:srgbClr val="494949"/>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E3D6356-865B-4BB4-BC1A-03A3D838376F}"/>
              </a:ext>
            </a:extLst>
          </p:cNvPr>
          <p:cNvSpPr/>
          <p:nvPr/>
        </p:nvSpPr>
        <p:spPr>
          <a:xfrm>
            <a:off x="4372942" y="2725233"/>
            <a:ext cx="5747087" cy="307777"/>
          </a:xfrm>
          <a:prstGeom prst="rect">
            <a:avLst/>
          </a:prstGeom>
        </p:spPr>
        <p:txBody>
          <a:bodyPr wrap="none">
            <a:spAutoFit/>
          </a:bodyPr>
          <a:lstStyle/>
          <a:p>
            <a:pPr algn="ctr"/>
            <a:r>
              <a:rPr lang="ja-JP" altLang="en-US" sz="1400" b="1" dirty="0">
                <a:solidFill>
                  <a:srgbClr val="494949"/>
                </a:solidFill>
                <a:latin typeface="+mn-ea"/>
              </a:rPr>
              <a:t>ストライド</a:t>
            </a:r>
            <a:r>
              <a:rPr lang="en-US" altLang="ja-JP" sz="1400" b="1" dirty="0">
                <a:solidFill>
                  <a:srgbClr val="494949"/>
                </a:solidFill>
                <a:latin typeface="+mn-ea"/>
              </a:rPr>
              <a:t>(</a:t>
            </a:r>
            <a:r>
              <a:rPr lang="ja-JP" altLang="en-US" sz="1400" b="1" dirty="0">
                <a:solidFill>
                  <a:srgbClr val="494949"/>
                </a:solidFill>
                <a:latin typeface="+mn-ea"/>
              </a:rPr>
              <a:t>カーネルの移動量</a:t>
            </a:r>
            <a:r>
              <a:rPr lang="en-US" altLang="ja-JP" sz="1400" b="1" dirty="0">
                <a:solidFill>
                  <a:srgbClr val="494949"/>
                </a:solidFill>
                <a:latin typeface="+mn-ea"/>
              </a:rPr>
              <a:t>)</a:t>
            </a:r>
            <a:r>
              <a:rPr lang="ja-JP" altLang="en-US" sz="1400" b="1" dirty="0">
                <a:solidFill>
                  <a:srgbClr val="494949"/>
                </a:solidFill>
                <a:latin typeface="+mn-ea"/>
              </a:rPr>
              <a:t>分だけ移動してプーリング処理を実行</a:t>
            </a:r>
            <a:endParaRPr kumimoji="1" lang="ja-JP" altLang="en-US" sz="1400" b="1" dirty="0">
              <a:solidFill>
                <a:srgbClr val="494949"/>
              </a:solidFill>
              <a:latin typeface="+mn-ea"/>
            </a:endParaRPr>
          </a:p>
        </p:txBody>
      </p:sp>
      <p:graphicFrame>
        <p:nvGraphicFramePr>
          <p:cNvPr id="7" name="表 6">
            <a:extLst>
              <a:ext uri="{FF2B5EF4-FFF2-40B4-BE49-F238E27FC236}">
                <a16:creationId xmlns:a16="http://schemas.microsoft.com/office/drawing/2014/main" id="{EA385DE0-103F-4C46-836D-6785054BB9D5}"/>
              </a:ext>
            </a:extLst>
          </p:cNvPr>
          <p:cNvGraphicFramePr>
            <a:graphicFrameLocks noGrp="1"/>
          </p:cNvGraphicFramePr>
          <p:nvPr>
            <p:extLst>
              <p:ext uri="{D42A27DB-BD31-4B8C-83A1-F6EECF244321}">
                <p14:modId xmlns:p14="http://schemas.microsoft.com/office/powerpoint/2010/main" val="2716103637"/>
              </p:ext>
            </p:extLst>
          </p:nvPr>
        </p:nvGraphicFramePr>
        <p:xfrm>
          <a:off x="2164794" y="3375028"/>
          <a:ext cx="1496576" cy="1477296"/>
        </p:xfrm>
        <a:graphic>
          <a:graphicData uri="http://schemas.openxmlformats.org/drawingml/2006/table">
            <a:tbl>
              <a:tblPr>
                <a:tableStyleId>{5C22544A-7EE6-4342-B048-85BDC9FD1C3A}</a:tableStyleId>
              </a:tblPr>
              <a:tblGrid>
                <a:gridCol w="374144">
                  <a:extLst>
                    <a:ext uri="{9D8B030D-6E8A-4147-A177-3AD203B41FA5}">
                      <a16:colId xmlns:a16="http://schemas.microsoft.com/office/drawing/2014/main" val="218123854"/>
                    </a:ext>
                  </a:extLst>
                </a:gridCol>
                <a:gridCol w="374144">
                  <a:extLst>
                    <a:ext uri="{9D8B030D-6E8A-4147-A177-3AD203B41FA5}">
                      <a16:colId xmlns:a16="http://schemas.microsoft.com/office/drawing/2014/main" val="2391846098"/>
                    </a:ext>
                  </a:extLst>
                </a:gridCol>
                <a:gridCol w="374144">
                  <a:extLst>
                    <a:ext uri="{9D8B030D-6E8A-4147-A177-3AD203B41FA5}">
                      <a16:colId xmlns:a16="http://schemas.microsoft.com/office/drawing/2014/main" val="997975410"/>
                    </a:ext>
                  </a:extLst>
                </a:gridCol>
                <a:gridCol w="374144">
                  <a:extLst>
                    <a:ext uri="{9D8B030D-6E8A-4147-A177-3AD203B41FA5}">
                      <a16:colId xmlns:a16="http://schemas.microsoft.com/office/drawing/2014/main" val="1762185156"/>
                    </a:ext>
                  </a:extLst>
                </a:gridCol>
              </a:tblGrid>
              <a:tr h="369324">
                <a:tc>
                  <a:txBody>
                    <a:bodyPr/>
                    <a:lstStyle/>
                    <a:p>
                      <a:pPr algn="ctr"/>
                      <a:r>
                        <a:rPr kumimoji="1" lang="en-US" altLang="ja-JP" sz="1600" dirty="0">
                          <a:solidFill>
                            <a:srgbClr val="494949"/>
                          </a:solidFill>
                        </a:rPr>
                        <a:t>1</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2</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4</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369324">
                <a:tc>
                  <a:txBody>
                    <a:bodyPr/>
                    <a:lstStyle/>
                    <a:p>
                      <a:pPr algn="ctr"/>
                      <a:r>
                        <a:rPr kumimoji="1" lang="en-US" altLang="ja-JP" sz="1600" b="1" dirty="0">
                          <a:solidFill>
                            <a:srgbClr val="EB0046"/>
                          </a:solidFill>
                        </a:rPr>
                        <a:t>6</a:t>
                      </a:r>
                      <a:endParaRPr kumimoji="1" lang="ja-JP" altLang="en-US" sz="1600" b="1" dirty="0">
                        <a:solidFill>
                          <a:srgbClr val="EB00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5</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2</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1</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369324">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8</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4</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r h="369324">
                <a:tc>
                  <a:txBody>
                    <a:bodyPr/>
                    <a:lstStyle/>
                    <a:p>
                      <a:pPr algn="ctr"/>
                      <a:r>
                        <a:rPr kumimoji="1" lang="en-US" altLang="ja-JP" sz="1600" dirty="0">
                          <a:solidFill>
                            <a:srgbClr val="494949"/>
                          </a:solidFill>
                        </a:rPr>
                        <a:t>1</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2</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8</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363108"/>
                  </a:ext>
                </a:extLst>
              </a:tr>
            </a:tbl>
          </a:graphicData>
        </a:graphic>
      </p:graphicFrame>
      <p:sp>
        <p:nvSpPr>
          <p:cNvPr id="8" name="正方形/長方形 7">
            <a:extLst>
              <a:ext uri="{FF2B5EF4-FFF2-40B4-BE49-F238E27FC236}">
                <a16:creationId xmlns:a16="http://schemas.microsoft.com/office/drawing/2014/main" id="{C2292666-DA4C-4090-B634-14A8A6963F5E}"/>
              </a:ext>
            </a:extLst>
          </p:cNvPr>
          <p:cNvSpPr/>
          <p:nvPr/>
        </p:nvSpPr>
        <p:spPr>
          <a:xfrm>
            <a:off x="2155575" y="3375029"/>
            <a:ext cx="767099" cy="7259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aphicFrame>
        <p:nvGraphicFramePr>
          <p:cNvPr id="9" name="表 8">
            <a:extLst>
              <a:ext uri="{FF2B5EF4-FFF2-40B4-BE49-F238E27FC236}">
                <a16:creationId xmlns:a16="http://schemas.microsoft.com/office/drawing/2014/main" id="{A6991FE6-FEF1-4E25-971D-55F7BDA495D9}"/>
              </a:ext>
            </a:extLst>
          </p:cNvPr>
          <p:cNvGraphicFramePr>
            <a:graphicFrameLocks noGrp="1"/>
          </p:cNvGraphicFramePr>
          <p:nvPr>
            <p:extLst>
              <p:ext uri="{D42A27DB-BD31-4B8C-83A1-F6EECF244321}">
                <p14:modId xmlns:p14="http://schemas.microsoft.com/office/powerpoint/2010/main" val="2245661474"/>
              </p:ext>
            </p:extLst>
          </p:nvPr>
        </p:nvGraphicFramePr>
        <p:xfrm>
          <a:off x="5145051" y="3375028"/>
          <a:ext cx="1496576" cy="1477296"/>
        </p:xfrm>
        <a:graphic>
          <a:graphicData uri="http://schemas.openxmlformats.org/drawingml/2006/table">
            <a:tbl>
              <a:tblPr>
                <a:tableStyleId>{5C22544A-7EE6-4342-B048-85BDC9FD1C3A}</a:tableStyleId>
              </a:tblPr>
              <a:tblGrid>
                <a:gridCol w="374144">
                  <a:extLst>
                    <a:ext uri="{9D8B030D-6E8A-4147-A177-3AD203B41FA5}">
                      <a16:colId xmlns:a16="http://schemas.microsoft.com/office/drawing/2014/main" val="218123854"/>
                    </a:ext>
                  </a:extLst>
                </a:gridCol>
                <a:gridCol w="374144">
                  <a:extLst>
                    <a:ext uri="{9D8B030D-6E8A-4147-A177-3AD203B41FA5}">
                      <a16:colId xmlns:a16="http://schemas.microsoft.com/office/drawing/2014/main" val="2391846098"/>
                    </a:ext>
                  </a:extLst>
                </a:gridCol>
                <a:gridCol w="374144">
                  <a:extLst>
                    <a:ext uri="{9D8B030D-6E8A-4147-A177-3AD203B41FA5}">
                      <a16:colId xmlns:a16="http://schemas.microsoft.com/office/drawing/2014/main" val="997975410"/>
                    </a:ext>
                  </a:extLst>
                </a:gridCol>
                <a:gridCol w="374144">
                  <a:extLst>
                    <a:ext uri="{9D8B030D-6E8A-4147-A177-3AD203B41FA5}">
                      <a16:colId xmlns:a16="http://schemas.microsoft.com/office/drawing/2014/main" val="1762185156"/>
                    </a:ext>
                  </a:extLst>
                </a:gridCol>
              </a:tblGrid>
              <a:tr h="369324">
                <a:tc>
                  <a:txBody>
                    <a:bodyPr/>
                    <a:lstStyle/>
                    <a:p>
                      <a:pPr algn="ctr"/>
                      <a:r>
                        <a:rPr kumimoji="1" lang="en-US" altLang="ja-JP" sz="1600" dirty="0">
                          <a:solidFill>
                            <a:srgbClr val="494949"/>
                          </a:solidFill>
                        </a:rPr>
                        <a:t>1</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2</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4</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369324">
                <a:tc>
                  <a:txBody>
                    <a:bodyPr/>
                    <a:lstStyle/>
                    <a:p>
                      <a:pPr algn="ctr"/>
                      <a:r>
                        <a:rPr kumimoji="1" lang="en-US" altLang="ja-JP" sz="1600" dirty="0">
                          <a:solidFill>
                            <a:srgbClr val="494949"/>
                          </a:solidFill>
                        </a:rPr>
                        <a:t>6</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b="1" dirty="0">
                          <a:solidFill>
                            <a:srgbClr val="EB0046"/>
                          </a:solidFill>
                        </a:rPr>
                        <a:t>5</a:t>
                      </a:r>
                      <a:endParaRPr kumimoji="1" lang="ja-JP" altLang="en-US" sz="1600" b="1" dirty="0">
                        <a:solidFill>
                          <a:srgbClr val="EB00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2</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1</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369324">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8</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4</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r h="369324">
                <a:tc>
                  <a:txBody>
                    <a:bodyPr/>
                    <a:lstStyle/>
                    <a:p>
                      <a:pPr algn="ctr"/>
                      <a:r>
                        <a:rPr kumimoji="1" lang="en-US" altLang="ja-JP" sz="1600" dirty="0">
                          <a:solidFill>
                            <a:srgbClr val="494949"/>
                          </a:solidFill>
                        </a:rPr>
                        <a:t>1</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2</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8</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363108"/>
                  </a:ext>
                </a:extLst>
              </a:tr>
            </a:tbl>
          </a:graphicData>
        </a:graphic>
      </p:graphicFrame>
      <p:sp>
        <p:nvSpPr>
          <p:cNvPr id="10" name="正方形/長方形 9">
            <a:extLst>
              <a:ext uri="{FF2B5EF4-FFF2-40B4-BE49-F238E27FC236}">
                <a16:creationId xmlns:a16="http://schemas.microsoft.com/office/drawing/2014/main" id="{AC92434F-B73E-435E-9CF7-8759977EADBD}"/>
              </a:ext>
            </a:extLst>
          </p:cNvPr>
          <p:cNvSpPr/>
          <p:nvPr/>
        </p:nvSpPr>
        <p:spPr>
          <a:xfrm>
            <a:off x="5509789" y="3375029"/>
            <a:ext cx="767099" cy="7259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aphicFrame>
        <p:nvGraphicFramePr>
          <p:cNvPr id="11" name="表 10">
            <a:extLst>
              <a:ext uri="{FF2B5EF4-FFF2-40B4-BE49-F238E27FC236}">
                <a16:creationId xmlns:a16="http://schemas.microsoft.com/office/drawing/2014/main" id="{B0D11930-62A9-45E0-A4C0-16DCEE6514E9}"/>
              </a:ext>
            </a:extLst>
          </p:cNvPr>
          <p:cNvGraphicFramePr>
            <a:graphicFrameLocks noGrp="1"/>
          </p:cNvGraphicFramePr>
          <p:nvPr>
            <p:extLst>
              <p:ext uri="{D42A27DB-BD31-4B8C-83A1-F6EECF244321}">
                <p14:modId xmlns:p14="http://schemas.microsoft.com/office/powerpoint/2010/main" val="3644924080"/>
              </p:ext>
            </p:extLst>
          </p:nvPr>
        </p:nvGraphicFramePr>
        <p:xfrm>
          <a:off x="7746669" y="3375028"/>
          <a:ext cx="1496576" cy="1477296"/>
        </p:xfrm>
        <a:graphic>
          <a:graphicData uri="http://schemas.openxmlformats.org/drawingml/2006/table">
            <a:tbl>
              <a:tblPr>
                <a:tableStyleId>{5C22544A-7EE6-4342-B048-85BDC9FD1C3A}</a:tableStyleId>
              </a:tblPr>
              <a:tblGrid>
                <a:gridCol w="374144">
                  <a:extLst>
                    <a:ext uri="{9D8B030D-6E8A-4147-A177-3AD203B41FA5}">
                      <a16:colId xmlns:a16="http://schemas.microsoft.com/office/drawing/2014/main" val="218123854"/>
                    </a:ext>
                  </a:extLst>
                </a:gridCol>
                <a:gridCol w="374144">
                  <a:extLst>
                    <a:ext uri="{9D8B030D-6E8A-4147-A177-3AD203B41FA5}">
                      <a16:colId xmlns:a16="http://schemas.microsoft.com/office/drawing/2014/main" val="2391846098"/>
                    </a:ext>
                  </a:extLst>
                </a:gridCol>
                <a:gridCol w="374144">
                  <a:extLst>
                    <a:ext uri="{9D8B030D-6E8A-4147-A177-3AD203B41FA5}">
                      <a16:colId xmlns:a16="http://schemas.microsoft.com/office/drawing/2014/main" val="997975410"/>
                    </a:ext>
                  </a:extLst>
                </a:gridCol>
                <a:gridCol w="374144">
                  <a:extLst>
                    <a:ext uri="{9D8B030D-6E8A-4147-A177-3AD203B41FA5}">
                      <a16:colId xmlns:a16="http://schemas.microsoft.com/office/drawing/2014/main" val="1762185156"/>
                    </a:ext>
                  </a:extLst>
                </a:gridCol>
              </a:tblGrid>
              <a:tr h="369324">
                <a:tc>
                  <a:txBody>
                    <a:bodyPr/>
                    <a:lstStyle/>
                    <a:p>
                      <a:pPr algn="ctr"/>
                      <a:r>
                        <a:rPr kumimoji="1" lang="en-US" altLang="ja-JP" sz="1600" dirty="0">
                          <a:solidFill>
                            <a:srgbClr val="494949"/>
                          </a:solidFill>
                        </a:rPr>
                        <a:t>1</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2</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4</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369324">
                <a:tc>
                  <a:txBody>
                    <a:bodyPr/>
                    <a:lstStyle/>
                    <a:p>
                      <a:pPr algn="ctr"/>
                      <a:r>
                        <a:rPr kumimoji="1" lang="en-US" altLang="ja-JP" sz="1600" dirty="0">
                          <a:solidFill>
                            <a:srgbClr val="494949"/>
                          </a:solidFill>
                        </a:rPr>
                        <a:t>6</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b="0" dirty="0">
                          <a:solidFill>
                            <a:srgbClr val="494949"/>
                          </a:solidFill>
                        </a:rPr>
                        <a:t>5</a:t>
                      </a:r>
                      <a:endParaRPr kumimoji="1" lang="ja-JP" altLang="en-US" sz="1600" b="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2</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1</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369324">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b="1" dirty="0">
                          <a:solidFill>
                            <a:srgbClr val="EB0046"/>
                          </a:solidFill>
                        </a:rPr>
                        <a:t>8</a:t>
                      </a:r>
                      <a:endParaRPr kumimoji="1" lang="ja-JP" altLang="en-US" sz="1600" b="1" dirty="0">
                        <a:solidFill>
                          <a:srgbClr val="EB00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4</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r h="369324">
                <a:tc>
                  <a:txBody>
                    <a:bodyPr/>
                    <a:lstStyle/>
                    <a:p>
                      <a:pPr algn="ctr"/>
                      <a:r>
                        <a:rPr kumimoji="1" lang="en-US" altLang="ja-JP" sz="1600" dirty="0">
                          <a:solidFill>
                            <a:srgbClr val="494949"/>
                          </a:solidFill>
                        </a:rPr>
                        <a:t>1</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3</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solidFill>
                            <a:srgbClr val="494949"/>
                          </a:solidFill>
                        </a:rPr>
                        <a:t>2</a:t>
                      </a:r>
                      <a:endParaRPr kumimoji="1" lang="ja-JP" altLang="en-US" sz="1600" dirty="0">
                        <a:solidFill>
                          <a:srgbClr val="4949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b="1" dirty="0">
                          <a:solidFill>
                            <a:srgbClr val="EB0046"/>
                          </a:solidFill>
                        </a:rPr>
                        <a:t>8</a:t>
                      </a:r>
                      <a:endParaRPr kumimoji="1" lang="ja-JP" altLang="en-US" sz="1600" b="1" dirty="0">
                        <a:solidFill>
                          <a:srgbClr val="EB004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363108"/>
                  </a:ext>
                </a:extLst>
              </a:tr>
            </a:tbl>
          </a:graphicData>
        </a:graphic>
      </p:graphicFrame>
      <p:sp>
        <p:nvSpPr>
          <p:cNvPr id="12" name="正方形/長方形 11">
            <a:extLst>
              <a:ext uri="{FF2B5EF4-FFF2-40B4-BE49-F238E27FC236}">
                <a16:creationId xmlns:a16="http://schemas.microsoft.com/office/drawing/2014/main" id="{179E74C2-F515-48D2-997A-3B9A32A6438D}"/>
              </a:ext>
            </a:extLst>
          </p:cNvPr>
          <p:cNvSpPr/>
          <p:nvPr/>
        </p:nvSpPr>
        <p:spPr>
          <a:xfrm>
            <a:off x="8475484" y="4117099"/>
            <a:ext cx="767099" cy="7259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cxnSp>
        <p:nvCxnSpPr>
          <p:cNvPr id="13" name="直線コネクタ 12">
            <a:extLst>
              <a:ext uri="{FF2B5EF4-FFF2-40B4-BE49-F238E27FC236}">
                <a16:creationId xmlns:a16="http://schemas.microsoft.com/office/drawing/2014/main" id="{D027F0A8-F919-4EA3-B654-5F6E2D2947F3}"/>
              </a:ext>
            </a:extLst>
          </p:cNvPr>
          <p:cNvCxnSpPr>
            <a:cxnSpLocks/>
            <a:stCxn id="8" idx="2"/>
            <a:endCxn id="18" idx="1"/>
          </p:cNvCxnSpPr>
          <p:nvPr/>
        </p:nvCxnSpPr>
        <p:spPr>
          <a:xfrm>
            <a:off x="2539125" y="4100971"/>
            <a:ext cx="4152275" cy="1131306"/>
          </a:xfrm>
          <a:prstGeom prst="line">
            <a:avLst/>
          </a:prstGeom>
          <a:ln w="12700">
            <a:solidFill>
              <a:srgbClr val="FF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 name="直線コネクタ 13">
            <a:extLst>
              <a:ext uri="{FF2B5EF4-FFF2-40B4-BE49-F238E27FC236}">
                <a16:creationId xmlns:a16="http://schemas.microsoft.com/office/drawing/2014/main" id="{E39EF894-F77F-457B-9F84-9323C7A25CB7}"/>
              </a:ext>
            </a:extLst>
          </p:cNvPr>
          <p:cNvCxnSpPr>
            <a:cxnSpLocks/>
            <a:endCxn id="16" idx="0"/>
          </p:cNvCxnSpPr>
          <p:nvPr/>
        </p:nvCxnSpPr>
        <p:spPr>
          <a:xfrm>
            <a:off x="5865671" y="4118227"/>
            <a:ext cx="1380815" cy="929593"/>
          </a:xfrm>
          <a:prstGeom prst="line">
            <a:avLst/>
          </a:prstGeom>
          <a:ln w="12700">
            <a:solidFill>
              <a:srgbClr val="FF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5" name="直線コネクタ 14">
            <a:extLst>
              <a:ext uri="{FF2B5EF4-FFF2-40B4-BE49-F238E27FC236}">
                <a16:creationId xmlns:a16="http://schemas.microsoft.com/office/drawing/2014/main" id="{B919FB56-32E3-41AE-86E7-851384DFA10F}"/>
              </a:ext>
            </a:extLst>
          </p:cNvPr>
          <p:cNvCxnSpPr>
            <a:cxnSpLocks/>
            <a:stCxn id="12" idx="2"/>
            <a:endCxn id="19" idx="3"/>
          </p:cNvCxnSpPr>
          <p:nvPr/>
        </p:nvCxnSpPr>
        <p:spPr>
          <a:xfrm flipH="1">
            <a:off x="7807702" y="4843041"/>
            <a:ext cx="1051332" cy="1128294"/>
          </a:xfrm>
          <a:prstGeom prst="line">
            <a:avLst/>
          </a:prstGeom>
          <a:ln w="12700">
            <a:solidFill>
              <a:srgbClr val="FF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aphicFrame>
        <p:nvGraphicFramePr>
          <p:cNvPr id="16" name="表 15">
            <a:extLst>
              <a:ext uri="{FF2B5EF4-FFF2-40B4-BE49-F238E27FC236}">
                <a16:creationId xmlns:a16="http://schemas.microsoft.com/office/drawing/2014/main" id="{3E5C4B7D-D778-40B7-8F94-00C33A90B5BE}"/>
              </a:ext>
            </a:extLst>
          </p:cNvPr>
          <p:cNvGraphicFramePr>
            <a:graphicFrameLocks noGrp="1"/>
          </p:cNvGraphicFramePr>
          <p:nvPr>
            <p:extLst>
              <p:ext uri="{D42A27DB-BD31-4B8C-83A1-F6EECF244321}">
                <p14:modId xmlns:p14="http://schemas.microsoft.com/office/powerpoint/2010/main" val="1854222174"/>
              </p:ext>
            </p:extLst>
          </p:nvPr>
        </p:nvGraphicFramePr>
        <p:xfrm>
          <a:off x="6685270" y="5047820"/>
          <a:ext cx="1122432" cy="1107972"/>
        </p:xfrm>
        <a:graphic>
          <a:graphicData uri="http://schemas.openxmlformats.org/drawingml/2006/table">
            <a:tbl>
              <a:tblPr>
                <a:tableStyleId>{5C22544A-7EE6-4342-B048-85BDC9FD1C3A}</a:tableStyleId>
              </a:tblPr>
              <a:tblGrid>
                <a:gridCol w="374144">
                  <a:extLst>
                    <a:ext uri="{9D8B030D-6E8A-4147-A177-3AD203B41FA5}">
                      <a16:colId xmlns:a16="http://schemas.microsoft.com/office/drawing/2014/main" val="218123854"/>
                    </a:ext>
                  </a:extLst>
                </a:gridCol>
                <a:gridCol w="374144">
                  <a:extLst>
                    <a:ext uri="{9D8B030D-6E8A-4147-A177-3AD203B41FA5}">
                      <a16:colId xmlns:a16="http://schemas.microsoft.com/office/drawing/2014/main" val="2391846098"/>
                    </a:ext>
                  </a:extLst>
                </a:gridCol>
                <a:gridCol w="374144">
                  <a:extLst>
                    <a:ext uri="{9D8B030D-6E8A-4147-A177-3AD203B41FA5}">
                      <a16:colId xmlns:a16="http://schemas.microsoft.com/office/drawing/2014/main" val="997975410"/>
                    </a:ext>
                  </a:extLst>
                </a:gridCol>
              </a:tblGrid>
              <a:tr h="369324">
                <a:tc>
                  <a:txBody>
                    <a:bodyPr/>
                    <a:lstStyle/>
                    <a:p>
                      <a:pPr algn="ctr"/>
                      <a:r>
                        <a:rPr kumimoji="1" lang="en-US" altLang="ja-JP" sz="1600" b="1" dirty="0">
                          <a:solidFill>
                            <a:srgbClr val="EB0046"/>
                          </a:solidFill>
                        </a:rPr>
                        <a:t>6</a:t>
                      </a:r>
                      <a:endParaRPr kumimoji="1" lang="ja-JP" altLang="en-US" sz="1600" b="1" dirty="0">
                        <a:solidFill>
                          <a:srgbClr val="EB0046"/>
                        </a:solidFill>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600" b="1" dirty="0">
                          <a:solidFill>
                            <a:srgbClr val="EB0046"/>
                          </a:solidFill>
                        </a:rPr>
                        <a:t>5</a:t>
                      </a:r>
                      <a:endParaRPr kumimoji="1" lang="ja-JP" altLang="en-US" sz="1600" b="1" dirty="0">
                        <a:solidFill>
                          <a:srgbClr val="EB0046"/>
                        </a:solidFill>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600" b="0" dirty="0">
                          <a:solidFill>
                            <a:srgbClr val="494949"/>
                          </a:solidFill>
                        </a:rPr>
                        <a:t>4</a:t>
                      </a:r>
                      <a:endParaRPr kumimoji="1" lang="ja-JP" altLang="en-US" sz="1600" b="0" dirty="0">
                        <a:solidFill>
                          <a:srgbClr val="494949"/>
                        </a:solidFill>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34128798"/>
                  </a:ext>
                </a:extLst>
              </a:tr>
              <a:tr h="369324">
                <a:tc>
                  <a:txBody>
                    <a:bodyPr/>
                    <a:lstStyle/>
                    <a:p>
                      <a:pPr algn="ctr"/>
                      <a:r>
                        <a:rPr kumimoji="1" lang="en-US" altLang="ja-JP" sz="1600" b="0" dirty="0">
                          <a:solidFill>
                            <a:srgbClr val="494949"/>
                          </a:solidFill>
                        </a:rPr>
                        <a:t>6</a:t>
                      </a:r>
                      <a:endParaRPr kumimoji="1" lang="ja-JP" altLang="en-US" sz="1600" b="0" dirty="0">
                        <a:solidFill>
                          <a:srgbClr val="494949"/>
                        </a:solidFill>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600" b="0" dirty="0">
                          <a:solidFill>
                            <a:srgbClr val="494949"/>
                          </a:solidFill>
                        </a:rPr>
                        <a:t>8</a:t>
                      </a:r>
                      <a:endParaRPr kumimoji="1" lang="ja-JP" altLang="en-US" sz="1600" b="0" dirty="0">
                        <a:solidFill>
                          <a:srgbClr val="494949"/>
                        </a:solidFill>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600" b="0" dirty="0">
                          <a:solidFill>
                            <a:srgbClr val="494949"/>
                          </a:solidFill>
                        </a:rPr>
                        <a:t>8</a:t>
                      </a:r>
                      <a:endParaRPr kumimoji="1" lang="ja-JP" altLang="en-US" sz="1600" b="0" dirty="0">
                        <a:solidFill>
                          <a:srgbClr val="494949"/>
                        </a:solidFill>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2259970"/>
                  </a:ext>
                </a:extLst>
              </a:tr>
              <a:tr h="369324">
                <a:tc>
                  <a:txBody>
                    <a:bodyPr/>
                    <a:lstStyle/>
                    <a:p>
                      <a:pPr algn="ctr"/>
                      <a:r>
                        <a:rPr kumimoji="1" lang="en-US" altLang="ja-JP" sz="1600" b="0" dirty="0">
                          <a:solidFill>
                            <a:srgbClr val="494949"/>
                          </a:solidFill>
                        </a:rPr>
                        <a:t>3</a:t>
                      </a:r>
                      <a:endParaRPr kumimoji="1" lang="ja-JP" altLang="en-US" sz="1600" b="0" dirty="0">
                        <a:solidFill>
                          <a:srgbClr val="494949"/>
                        </a:solidFill>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600" b="0" dirty="0">
                          <a:solidFill>
                            <a:srgbClr val="494949"/>
                          </a:solidFill>
                        </a:rPr>
                        <a:t>8</a:t>
                      </a:r>
                      <a:endParaRPr kumimoji="1" lang="ja-JP" altLang="en-US" sz="1600" b="0" dirty="0">
                        <a:solidFill>
                          <a:srgbClr val="494949"/>
                        </a:solidFill>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a:r>
                        <a:rPr kumimoji="1" lang="en-US" altLang="ja-JP" sz="1600" b="1" dirty="0">
                          <a:solidFill>
                            <a:srgbClr val="EB0046"/>
                          </a:solidFill>
                        </a:rPr>
                        <a:t>8</a:t>
                      </a:r>
                      <a:endParaRPr kumimoji="1" lang="ja-JP" altLang="en-US" sz="1600" b="1" dirty="0">
                        <a:solidFill>
                          <a:srgbClr val="EB0046"/>
                        </a:solidFill>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1389710"/>
                  </a:ext>
                </a:extLst>
              </a:tr>
            </a:tbl>
          </a:graphicData>
        </a:graphic>
      </p:graphicFrame>
      <p:sp>
        <p:nvSpPr>
          <p:cNvPr id="17" name="正方形/長方形 16">
            <a:extLst>
              <a:ext uri="{FF2B5EF4-FFF2-40B4-BE49-F238E27FC236}">
                <a16:creationId xmlns:a16="http://schemas.microsoft.com/office/drawing/2014/main" id="{3E35A11E-95EF-4117-AD4E-31E9E61AE74C}"/>
              </a:ext>
            </a:extLst>
          </p:cNvPr>
          <p:cNvSpPr/>
          <p:nvPr/>
        </p:nvSpPr>
        <p:spPr>
          <a:xfrm>
            <a:off x="7066637" y="5047819"/>
            <a:ext cx="369107" cy="3689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 name="正方形/長方形 17">
            <a:extLst>
              <a:ext uri="{FF2B5EF4-FFF2-40B4-BE49-F238E27FC236}">
                <a16:creationId xmlns:a16="http://schemas.microsoft.com/office/drawing/2014/main" id="{79F58CE3-255A-436D-80A2-FD46A9A3B908}"/>
              </a:ext>
            </a:extLst>
          </p:cNvPr>
          <p:cNvSpPr/>
          <p:nvPr/>
        </p:nvSpPr>
        <p:spPr>
          <a:xfrm>
            <a:off x="6691400" y="5047819"/>
            <a:ext cx="369107" cy="3689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正方形/長方形 18">
            <a:extLst>
              <a:ext uri="{FF2B5EF4-FFF2-40B4-BE49-F238E27FC236}">
                <a16:creationId xmlns:a16="http://schemas.microsoft.com/office/drawing/2014/main" id="{F8B4296D-61C7-4DD7-8426-502C1862C1DB}"/>
              </a:ext>
            </a:extLst>
          </p:cNvPr>
          <p:cNvSpPr/>
          <p:nvPr/>
        </p:nvSpPr>
        <p:spPr>
          <a:xfrm>
            <a:off x="7438595" y="5786877"/>
            <a:ext cx="369107" cy="3689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0" name="正方形/長方形 19">
            <a:extLst>
              <a:ext uri="{FF2B5EF4-FFF2-40B4-BE49-F238E27FC236}">
                <a16:creationId xmlns:a16="http://schemas.microsoft.com/office/drawing/2014/main" id="{B61ECE58-C83D-47A6-8784-467B8C365D2C}"/>
              </a:ext>
            </a:extLst>
          </p:cNvPr>
          <p:cNvSpPr/>
          <p:nvPr/>
        </p:nvSpPr>
        <p:spPr>
          <a:xfrm>
            <a:off x="6926125" y="3939097"/>
            <a:ext cx="530915" cy="369332"/>
          </a:xfrm>
          <a:prstGeom prst="rect">
            <a:avLst/>
          </a:prstGeom>
        </p:spPr>
        <p:txBody>
          <a:bodyPr wrap="none">
            <a:spAutoFit/>
          </a:bodyPr>
          <a:lstStyle/>
          <a:p>
            <a:pPr algn="ctr"/>
            <a:r>
              <a:rPr kumimoji="1" lang="ja-JP" altLang="en-US" dirty="0"/>
              <a:t>・・・</a:t>
            </a:r>
            <a:endParaRPr lang="ja-JP" altLang="en-US" dirty="0"/>
          </a:p>
        </p:txBody>
      </p:sp>
      <p:sp>
        <p:nvSpPr>
          <p:cNvPr id="21" name="吹き出し: 四角形 20">
            <a:extLst>
              <a:ext uri="{FF2B5EF4-FFF2-40B4-BE49-F238E27FC236}">
                <a16:creationId xmlns:a16="http://schemas.microsoft.com/office/drawing/2014/main" id="{A2FA8453-2C65-4C47-921D-87D03BF2B492}"/>
              </a:ext>
            </a:extLst>
          </p:cNvPr>
          <p:cNvSpPr/>
          <p:nvPr/>
        </p:nvSpPr>
        <p:spPr>
          <a:xfrm>
            <a:off x="755119" y="5167672"/>
            <a:ext cx="5375065" cy="1025788"/>
          </a:xfrm>
          <a:prstGeom prst="wedgeRectCallout">
            <a:avLst>
              <a:gd name="adj1" fmla="val 58291"/>
              <a:gd name="adj2" fmla="val -37522"/>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600" b="1" dirty="0">
                <a:solidFill>
                  <a:srgbClr val="494949"/>
                </a:solidFill>
              </a:rPr>
              <a:t>プーリング処理</a:t>
            </a:r>
            <a:endParaRPr lang="en-US" altLang="ja-JP" sz="1600" b="1" dirty="0">
              <a:solidFill>
                <a:srgbClr val="494949"/>
              </a:solidFill>
            </a:endParaRPr>
          </a:p>
          <a:p>
            <a:pPr algn="ctr"/>
            <a:endParaRPr kumimoji="1" lang="en-US" altLang="ja-JP" sz="1050" dirty="0">
              <a:solidFill>
                <a:srgbClr val="494949"/>
              </a:solidFill>
            </a:endParaRPr>
          </a:p>
          <a:p>
            <a:r>
              <a:rPr kumimoji="1" lang="en-US" altLang="ja-JP" sz="1600" b="1" dirty="0">
                <a:solidFill>
                  <a:srgbClr val="494949"/>
                </a:solidFill>
              </a:rPr>
              <a:t>MaxPooling :</a:t>
            </a:r>
            <a:r>
              <a:rPr kumimoji="1" lang="ja-JP" altLang="en-US" sz="1600" b="1" dirty="0">
                <a:solidFill>
                  <a:srgbClr val="494949"/>
                </a:solidFill>
              </a:rPr>
              <a:t> カーネルウインドウ内の最大値を抽出</a:t>
            </a:r>
            <a:endParaRPr kumimoji="1" lang="en-US" altLang="ja-JP" sz="1600" b="1" dirty="0">
              <a:solidFill>
                <a:srgbClr val="494949"/>
              </a:solidFill>
            </a:endParaRPr>
          </a:p>
          <a:p>
            <a:r>
              <a:rPr kumimoji="1" lang="en-US" altLang="ja-JP" sz="1600" b="1" dirty="0">
                <a:solidFill>
                  <a:srgbClr val="494949"/>
                </a:solidFill>
              </a:rPr>
              <a:t>AveragePooling :</a:t>
            </a:r>
            <a:r>
              <a:rPr kumimoji="1" lang="ja-JP" altLang="en-US" sz="1600" b="1" dirty="0">
                <a:solidFill>
                  <a:srgbClr val="494949"/>
                </a:solidFill>
              </a:rPr>
              <a:t> カーネルウインドウ内の平均値を抽出</a:t>
            </a:r>
          </a:p>
        </p:txBody>
      </p:sp>
      <p:sp>
        <p:nvSpPr>
          <p:cNvPr id="22" name="テキスト ボックス 21">
            <a:extLst>
              <a:ext uri="{FF2B5EF4-FFF2-40B4-BE49-F238E27FC236}">
                <a16:creationId xmlns:a16="http://schemas.microsoft.com/office/drawing/2014/main" id="{00FF6F93-BB32-46BA-BB68-3616358A9D23}"/>
              </a:ext>
            </a:extLst>
          </p:cNvPr>
          <p:cNvSpPr txBox="1"/>
          <p:nvPr/>
        </p:nvSpPr>
        <p:spPr>
          <a:xfrm>
            <a:off x="749436" y="933432"/>
            <a:ext cx="10386245" cy="1103939"/>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MaxPooling</a:t>
            </a:r>
            <a:endParaRPr lang="ja-JP" altLang="en-US" sz="1800" dirty="0"/>
          </a:p>
          <a:p>
            <a:pPr lvl="1">
              <a:buClr>
                <a:srgbClr val="F36C37"/>
              </a:buClr>
            </a:pPr>
            <a:r>
              <a:rPr lang="ja-JP" altLang="en-US" sz="1400" b="1" dirty="0"/>
              <a:t>プーリング処理の代表的な手法の一つ（そのほかに</a:t>
            </a:r>
            <a:r>
              <a:rPr lang="en-US" altLang="ja-JP" sz="1400" b="1" dirty="0"/>
              <a:t>AveragePooling</a:t>
            </a:r>
            <a:r>
              <a:rPr lang="ja-JP" altLang="en-US" sz="1400" b="1" dirty="0"/>
              <a:t>などもある）</a:t>
            </a:r>
            <a:endParaRPr lang="en-US" altLang="ja-JP" sz="1400" b="1" dirty="0"/>
          </a:p>
          <a:p>
            <a:pPr lvl="1">
              <a:buClr>
                <a:srgbClr val="F36C37"/>
              </a:buClr>
            </a:pPr>
            <a:r>
              <a:rPr lang="ja-JP" altLang="en-US" sz="1400" b="1" dirty="0"/>
              <a:t>プーリングカーネルで囲まれた領域の代表値（最も大きい値）のみを残すことで、特徴をまとめ上げる</a:t>
            </a:r>
            <a:endParaRPr lang="en-US" altLang="ja-JP" sz="1400" b="1" dirty="0"/>
          </a:p>
          <a:p>
            <a:pPr lvl="1">
              <a:buClr>
                <a:srgbClr val="F36C37"/>
              </a:buClr>
            </a:pPr>
            <a:r>
              <a:rPr lang="ja-JP" altLang="en-US" sz="1400" b="1" dirty="0"/>
              <a:t>例えば、局所が少し変わっただけの画像を同一の種類とみなしたりすることに効果がある。畳み込みだけでは難しい、</a:t>
            </a:r>
            <a:br>
              <a:rPr lang="en-US" altLang="ja-JP" sz="1400" b="1" dirty="0"/>
            </a:br>
            <a:r>
              <a:rPr lang="ja-JP" altLang="en-US" sz="1400" b="1" dirty="0"/>
              <a:t>局所のパーツの回転、平行移動、スケールの変化などに強くなる</a:t>
            </a:r>
            <a:endParaRPr lang="en-US" altLang="ja-JP" sz="1400" b="1" dirty="0"/>
          </a:p>
          <a:p>
            <a:pPr lvl="1">
              <a:buClr>
                <a:srgbClr val="F36C37"/>
              </a:buClr>
            </a:pPr>
            <a:r>
              <a:rPr lang="ja-JP" altLang="en-US" sz="1400" b="1" dirty="0"/>
              <a:t>データを圧縮することにより計算コストも大きく下がるため、</a:t>
            </a:r>
            <a:r>
              <a:rPr lang="en-US" altLang="ja-JP" sz="1400" b="1" dirty="0"/>
              <a:t>CNN</a:t>
            </a:r>
            <a:r>
              <a:rPr lang="ja-JP" altLang="en-US" sz="1400" b="1" dirty="0"/>
              <a:t>の実用性を高める効果もある</a:t>
            </a:r>
            <a:endParaRPr lang="en-US" altLang="ja-JP" sz="1400" b="1" dirty="0"/>
          </a:p>
        </p:txBody>
      </p:sp>
    </p:spTree>
    <p:extLst>
      <p:ext uri="{BB962C8B-B14F-4D97-AF65-F5344CB8AC3E}">
        <p14:creationId xmlns:p14="http://schemas.microsoft.com/office/powerpoint/2010/main" val="139057353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990461-C4BB-4870-AD5B-FBEBBFCD73FC}"/>
              </a:ext>
            </a:extLst>
          </p:cNvPr>
          <p:cNvSpPr>
            <a:spLocks noGrp="1"/>
          </p:cNvSpPr>
          <p:nvPr>
            <p:ph type="title"/>
          </p:nvPr>
        </p:nvSpPr>
        <p:spPr/>
        <p:txBody>
          <a:bodyPr/>
          <a:lstStyle/>
          <a:p>
            <a:r>
              <a:rPr kumimoji="1" lang="en-US" altLang="ja-JP" dirty="0"/>
              <a:t>7-1-11.</a:t>
            </a:r>
            <a:r>
              <a:rPr kumimoji="1" lang="ja-JP" altLang="en-US" dirty="0"/>
              <a:t>全結合層</a:t>
            </a:r>
          </a:p>
        </p:txBody>
      </p:sp>
      <p:sp>
        <p:nvSpPr>
          <p:cNvPr id="3" name="スライド番号プレースホルダー 2">
            <a:extLst>
              <a:ext uri="{FF2B5EF4-FFF2-40B4-BE49-F238E27FC236}">
                <a16:creationId xmlns:a16="http://schemas.microsoft.com/office/drawing/2014/main" id="{04C2AAF6-E0F2-4879-AF5A-F3359AAB7EA3}"/>
              </a:ext>
            </a:extLst>
          </p:cNvPr>
          <p:cNvSpPr>
            <a:spLocks noGrp="1"/>
          </p:cNvSpPr>
          <p:nvPr>
            <p:ph type="sldNum" sz="quarter" idx="10"/>
          </p:nvPr>
        </p:nvSpPr>
        <p:spPr/>
        <p:txBody>
          <a:bodyPr/>
          <a:lstStyle/>
          <a:p>
            <a:fld id="{5D750650-B10A-47BF-93C2-E1678438B37A}" type="slidenum">
              <a:rPr lang="en-US" altLang="ja-JP" smtClean="0"/>
              <a:pPr/>
              <a:t>298</a:t>
            </a:fld>
            <a:endParaRPr lang="en-US" altLang="ja-JP" dirty="0"/>
          </a:p>
        </p:txBody>
      </p:sp>
      <p:sp>
        <p:nvSpPr>
          <p:cNvPr id="265" name="楕円 264">
            <a:extLst>
              <a:ext uri="{FF2B5EF4-FFF2-40B4-BE49-F238E27FC236}">
                <a16:creationId xmlns:a16="http://schemas.microsoft.com/office/drawing/2014/main" id="{64E95011-0CFA-4019-9E7A-F7105C1C3128}"/>
              </a:ext>
            </a:extLst>
          </p:cNvPr>
          <p:cNvSpPr/>
          <p:nvPr/>
        </p:nvSpPr>
        <p:spPr>
          <a:xfrm>
            <a:off x="7056545" y="3804048"/>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nvGrpSpPr>
          <p:cNvPr id="266" name="グループ化 265">
            <a:extLst>
              <a:ext uri="{FF2B5EF4-FFF2-40B4-BE49-F238E27FC236}">
                <a16:creationId xmlns:a16="http://schemas.microsoft.com/office/drawing/2014/main" id="{5A7F93DF-19F4-4CD8-AEE4-336CD97C4ACF}"/>
              </a:ext>
            </a:extLst>
          </p:cNvPr>
          <p:cNvGrpSpPr/>
          <p:nvPr/>
        </p:nvGrpSpPr>
        <p:grpSpPr>
          <a:xfrm>
            <a:off x="5853096" y="3816009"/>
            <a:ext cx="373260" cy="1973906"/>
            <a:chOff x="4406835" y="1983854"/>
            <a:chExt cx="373260" cy="1973906"/>
          </a:xfrm>
        </p:grpSpPr>
        <p:sp>
          <p:nvSpPr>
            <p:cNvPr id="267" name="楕円 266">
              <a:extLst>
                <a:ext uri="{FF2B5EF4-FFF2-40B4-BE49-F238E27FC236}">
                  <a16:creationId xmlns:a16="http://schemas.microsoft.com/office/drawing/2014/main" id="{094C7E68-F58E-4E19-9AFB-936606AEF3A3}"/>
                </a:ext>
              </a:extLst>
            </p:cNvPr>
            <p:cNvSpPr/>
            <p:nvPr/>
          </p:nvSpPr>
          <p:spPr>
            <a:xfrm>
              <a:off x="4406835" y="3584500"/>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268" name="楕円 267">
              <a:extLst>
                <a:ext uri="{FF2B5EF4-FFF2-40B4-BE49-F238E27FC236}">
                  <a16:creationId xmlns:a16="http://schemas.microsoft.com/office/drawing/2014/main" id="{D23587BA-3D31-4EB4-B590-E9F03D5AFE0A}"/>
                </a:ext>
              </a:extLst>
            </p:cNvPr>
            <p:cNvSpPr/>
            <p:nvPr/>
          </p:nvSpPr>
          <p:spPr>
            <a:xfrm>
              <a:off x="4406835" y="3050952"/>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269" name="楕円 268">
              <a:extLst>
                <a:ext uri="{FF2B5EF4-FFF2-40B4-BE49-F238E27FC236}">
                  <a16:creationId xmlns:a16="http://schemas.microsoft.com/office/drawing/2014/main" id="{63E87AD3-4060-4A5F-B8B9-06E0E0E92932}"/>
                </a:ext>
              </a:extLst>
            </p:cNvPr>
            <p:cNvSpPr/>
            <p:nvPr/>
          </p:nvSpPr>
          <p:spPr>
            <a:xfrm>
              <a:off x="4406835" y="2517403"/>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sp>
          <p:nvSpPr>
            <p:cNvPr id="270" name="楕円 269">
              <a:extLst>
                <a:ext uri="{FF2B5EF4-FFF2-40B4-BE49-F238E27FC236}">
                  <a16:creationId xmlns:a16="http://schemas.microsoft.com/office/drawing/2014/main" id="{E2D12AB8-02E4-451E-A9F3-1352793934C9}"/>
                </a:ext>
              </a:extLst>
            </p:cNvPr>
            <p:cNvSpPr/>
            <p:nvPr/>
          </p:nvSpPr>
          <p:spPr>
            <a:xfrm>
              <a:off x="4406835" y="1983854"/>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grpSp>
      <p:cxnSp>
        <p:nvCxnSpPr>
          <p:cNvPr id="271" name="直線矢印コネクタ 270">
            <a:extLst>
              <a:ext uri="{FF2B5EF4-FFF2-40B4-BE49-F238E27FC236}">
                <a16:creationId xmlns:a16="http://schemas.microsoft.com/office/drawing/2014/main" id="{E0A27F85-C987-44DD-B4C3-6EB0A13E45FB}"/>
              </a:ext>
            </a:extLst>
          </p:cNvPr>
          <p:cNvCxnSpPr>
            <a:cxnSpLocks/>
            <a:stCxn id="265" idx="6"/>
          </p:cNvCxnSpPr>
          <p:nvPr/>
        </p:nvCxnSpPr>
        <p:spPr>
          <a:xfrm>
            <a:off x="7429805" y="3990678"/>
            <a:ext cx="524625" cy="0"/>
          </a:xfrm>
          <a:prstGeom prst="straightConnector1">
            <a:avLst/>
          </a:prstGeom>
          <a:ln w="9525">
            <a:solidFill>
              <a:schemeClr val="tx1"/>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72" name="直線矢印コネクタ 271">
            <a:extLst>
              <a:ext uri="{FF2B5EF4-FFF2-40B4-BE49-F238E27FC236}">
                <a16:creationId xmlns:a16="http://schemas.microsoft.com/office/drawing/2014/main" id="{5C2F8A9A-1D7C-4364-A2A0-1845BAFE668F}"/>
              </a:ext>
            </a:extLst>
          </p:cNvPr>
          <p:cNvCxnSpPr>
            <a:cxnSpLocks/>
            <a:stCxn id="267" idx="6"/>
            <a:endCxn id="265" idx="2"/>
          </p:cNvCxnSpPr>
          <p:nvPr/>
        </p:nvCxnSpPr>
        <p:spPr>
          <a:xfrm flipV="1">
            <a:off x="6226356" y="3990678"/>
            <a:ext cx="830189" cy="161260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3" name="直線矢印コネクタ 272">
            <a:extLst>
              <a:ext uri="{FF2B5EF4-FFF2-40B4-BE49-F238E27FC236}">
                <a16:creationId xmlns:a16="http://schemas.microsoft.com/office/drawing/2014/main" id="{E9231F00-0EEA-4248-AF62-E394623B1EAF}"/>
              </a:ext>
            </a:extLst>
          </p:cNvPr>
          <p:cNvCxnSpPr>
            <a:cxnSpLocks/>
            <a:stCxn id="268" idx="6"/>
            <a:endCxn id="265" idx="2"/>
          </p:cNvCxnSpPr>
          <p:nvPr/>
        </p:nvCxnSpPr>
        <p:spPr>
          <a:xfrm flipV="1">
            <a:off x="6226356" y="3990678"/>
            <a:ext cx="830189" cy="1079059"/>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4" name="直線矢印コネクタ 273">
            <a:extLst>
              <a:ext uri="{FF2B5EF4-FFF2-40B4-BE49-F238E27FC236}">
                <a16:creationId xmlns:a16="http://schemas.microsoft.com/office/drawing/2014/main" id="{D42F7278-04D3-4729-B3CF-7B5C5D6D87E5}"/>
              </a:ext>
            </a:extLst>
          </p:cNvPr>
          <p:cNvCxnSpPr>
            <a:cxnSpLocks/>
            <a:stCxn id="269" idx="6"/>
            <a:endCxn id="265" idx="2"/>
          </p:cNvCxnSpPr>
          <p:nvPr/>
        </p:nvCxnSpPr>
        <p:spPr>
          <a:xfrm flipV="1">
            <a:off x="6226356" y="3990678"/>
            <a:ext cx="830189" cy="54551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5" name="直線矢印コネクタ 274">
            <a:extLst>
              <a:ext uri="{FF2B5EF4-FFF2-40B4-BE49-F238E27FC236}">
                <a16:creationId xmlns:a16="http://schemas.microsoft.com/office/drawing/2014/main" id="{11F9A8F1-58CF-4CC3-A419-8C37C80DA83B}"/>
              </a:ext>
            </a:extLst>
          </p:cNvPr>
          <p:cNvCxnSpPr>
            <a:cxnSpLocks/>
            <a:stCxn id="270" idx="6"/>
            <a:endCxn id="265" idx="2"/>
          </p:cNvCxnSpPr>
          <p:nvPr/>
        </p:nvCxnSpPr>
        <p:spPr>
          <a:xfrm flipV="1">
            <a:off x="6226356" y="3990678"/>
            <a:ext cx="830189" cy="11961"/>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6" name="直線矢印コネクタ 275">
            <a:extLst>
              <a:ext uri="{FF2B5EF4-FFF2-40B4-BE49-F238E27FC236}">
                <a16:creationId xmlns:a16="http://schemas.microsoft.com/office/drawing/2014/main" id="{88DD3963-0F72-469B-9198-0936B4B5BA7D}"/>
              </a:ext>
            </a:extLst>
          </p:cNvPr>
          <p:cNvCxnSpPr>
            <a:cxnSpLocks/>
            <a:endCxn id="267" idx="2"/>
          </p:cNvCxnSpPr>
          <p:nvPr/>
        </p:nvCxnSpPr>
        <p:spPr>
          <a:xfrm>
            <a:off x="5144621" y="5361824"/>
            <a:ext cx="708475" cy="241461"/>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7" name="直線矢印コネクタ 276">
            <a:extLst>
              <a:ext uri="{FF2B5EF4-FFF2-40B4-BE49-F238E27FC236}">
                <a16:creationId xmlns:a16="http://schemas.microsoft.com/office/drawing/2014/main" id="{7F6FB4E4-CAF5-4644-8818-DFC4AD3BCC16}"/>
              </a:ext>
            </a:extLst>
          </p:cNvPr>
          <p:cNvCxnSpPr>
            <a:cxnSpLocks/>
            <a:endCxn id="267" idx="2"/>
          </p:cNvCxnSpPr>
          <p:nvPr/>
        </p:nvCxnSpPr>
        <p:spPr>
          <a:xfrm>
            <a:off x="5144621" y="4802962"/>
            <a:ext cx="708475" cy="800323"/>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8" name="直線矢印コネクタ 277">
            <a:extLst>
              <a:ext uri="{FF2B5EF4-FFF2-40B4-BE49-F238E27FC236}">
                <a16:creationId xmlns:a16="http://schemas.microsoft.com/office/drawing/2014/main" id="{1D2986F6-71EF-46F1-8399-D74AD92565AC}"/>
              </a:ext>
            </a:extLst>
          </p:cNvPr>
          <p:cNvCxnSpPr>
            <a:cxnSpLocks/>
            <a:endCxn id="267" idx="2"/>
          </p:cNvCxnSpPr>
          <p:nvPr/>
        </p:nvCxnSpPr>
        <p:spPr>
          <a:xfrm>
            <a:off x="5144621" y="4244100"/>
            <a:ext cx="708475" cy="135918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9" name="直線矢印コネクタ 278">
            <a:extLst>
              <a:ext uri="{FF2B5EF4-FFF2-40B4-BE49-F238E27FC236}">
                <a16:creationId xmlns:a16="http://schemas.microsoft.com/office/drawing/2014/main" id="{2AB9633C-7864-43F3-B59F-43CC1D6B8D5F}"/>
              </a:ext>
            </a:extLst>
          </p:cNvPr>
          <p:cNvCxnSpPr>
            <a:cxnSpLocks/>
            <a:endCxn id="268" idx="2"/>
          </p:cNvCxnSpPr>
          <p:nvPr/>
        </p:nvCxnSpPr>
        <p:spPr>
          <a:xfrm>
            <a:off x="5144621" y="4244100"/>
            <a:ext cx="708475" cy="82563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0" name="直線矢印コネクタ 279">
            <a:extLst>
              <a:ext uri="{FF2B5EF4-FFF2-40B4-BE49-F238E27FC236}">
                <a16:creationId xmlns:a16="http://schemas.microsoft.com/office/drawing/2014/main" id="{B82084DD-1141-4FF3-A7F8-A48AA3DB9F1C}"/>
              </a:ext>
            </a:extLst>
          </p:cNvPr>
          <p:cNvCxnSpPr>
            <a:cxnSpLocks/>
            <a:endCxn id="268" idx="2"/>
          </p:cNvCxnSpPr>
          <p:nvPr/>
        </p:nvCxnSpPr>
        <p:spPr>
          <a:xfrm>
            <a:off x="5144621" y="4802962"/>
            <a:ext cx="708475" cy="26677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1" name="直線矢印コネクタ 280">
            <a:extLst>
              <a:ext uri="{FF2B5EF4-FFF2-40B4-BE49-F238E27FC236}">
                <a16:creationId xmlns:a16="http://schemas.microsoft.com/office/drawing/2014/main" id="{3A019B0D-7231-4701-A94B-8DBDEAA73291}"/>
              </a:ext>
            </a:extLst>
          </p:cNvPr>
          <p:cNvCxnSpPr>
            <a:cxnSpLocks/>
            <a:endCxn id="268" idx="2"/>
          </p:cNvCxnSpPr>
          <p:nvPr/>
        </p:nvCxnSpPr>
        <p:spPr>
          <a:xfrm flipV="1">
            <a:off x="5144621" y="5069737"/>
            <a:ext cx="708475" cy="29208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2" name="直線矢印コネクタ 281">
            <a:extLst>
              <a:ext uri="{FF2B5EF4-FFF2-40B4-BE49-F238E27FC236}">
                <a16:creationId xmlns:a16="http://schemas.microsoft.com/office/drawing/2014/main" id="{965C9E03-C56D-45A2-A091-E0FA50CFB1AE}"/>
              </a:ext>
            </a:extLst>
          </p:cNvPr>
          <p:cNvCxnSpPr>
            <a:cxnSpLocks/>
            <a:endCxn id="269" idx="2"/>
          </p:cNvCxnSpPr>
          <p:nvPr/>
        </p:nvCxnSpPr>
        <p:spPr>
          <a:xfrm flipV="1">
            <a:off x="5144621" y="4536188"/>
            <a:ext cx="708475" cy="825636"/>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3" name="直線矢印コネクタ 282">
            <a:extLst>
              <a:ext uri="{FF2B5EF4-FFF2-40B4-BE49-F238E27FC236}">
                <a16:creationId xmlns:a16="http://schemas.microsoft.com/office/drawing/2014/main" id="{DB52D661-D41D-41F2-ACD6-38368101ED70}"/>
              </a:ext>
            </a:extLst>
          </p:cNvPr>
          <p:cNvCxnSpPr>
            <a:cxnSpLocks/>
            <a:endCxn id="270" idx="2"/>
          </p:cNvCxnSpPr>
          <p:nvPr/>
        </p:nvCxnSpPr>
        <p:spPr>
          <a:xfrm flipV="1">
            <a:off x="5144621" y="4002639"/>
            <a:ext cx="708475" cy="135918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4" name="直線矢印コネクタ 283">
            <a:extLst>
              <a:ext uri="{FF2B5EF4-FFF2-40B4-BE49-F238E27FC236}">
                <a16:creationId xmlns:a16="http://schemas.microsoft.com/office/drawing/2014/main" id="{84C60163-D008-40F8-9AFF-BE7026ABB791}"/>
              </a:ext>
            </a:extLst>
          </p:cNvPr>
          <p:cNvCxnSpPr>
            <a:cxnSpLocks/>
            <a:stCxn id="270" idx="2"/>
          </p:cNvCxnSpPr>
          <p:nvPr/>
        </p:nvCxnSpPr>
        <p:spPr>
          <a:xfrm flipH="1">
            <a:off x="5144621" y="4002639"/>
            <a:ext cx="708475" cy="241461"/>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5" name="直線矢印コネクタ 284">
            <a:extLst>
              <a:ext uri="{FF2B5EF4-FFF2-40B4-BE49-F238E27FC236}">
                <a16:creationId xmlns:a16="http://schemas.microsoft.com/office/drawing/2014/main" id="{EE28BD8E-BE6D-4FB5-9EDC-E8B41AD16E17}"/>
              </a:ext>
            </a:extLst>
          </p:cNvPr>
          <p:cNvCxnSpPr>
            <a:cxnSpLocks/>
            <a:stCxn id="269" idx="2"/>
          </p:cNvCxnSpPr>
          <p:nvPr/>
        </p:nvCxnSpPr>
        <p:spPr>
          <a:xfrm flipH="1" flipV="1">
            <a:off x="5144621" y="4244100"/>
            <a:ext cx="708475" cy="292088"/>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6" name="直線矢印コネクタ 285">
            <a:extLst>
              <a:ext uri="{FF2B5EF4-FFF2-40B4-BE49-F238E27FC236}">
                <a16:creationId xmlns:a16="http://schemas.microsoft.com/office/drawing/2014/main" id="{FBE90FE2-219E-4E1C-A2E9-C681D5E4B4BE}"/>
              </a:ext>
            </a:extLst>
          </p:cNvPr>
          <p:cNvCxnSpPr>
            <a:cxnSpLocks/>
            <a:endCxn id="270" idx="2"/>
          </p:cNvCxnSpPr>
          <p:nvPr/>
        </p:nvCxnSpPr>
        <p:spPr>
          <a:xfrm flipV="1">
            <a:off x="5144621" y="4002639"/>
            <a:ext cx="708475" cy="800323"/>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87" name="直線矢印コネクタ 286">
            <a:extLst>
              <a:ext uri="{FF2B5EF4-FFF2-40B4-BE49-F238E27FC236}">
                <a16:creationId xmlns:a16="http://schemas.microsoft.com/office/drawing/2014/main" id="{E91E8D3D-04CA-4A7C-931B-2FA2B6FDEE39}"/>
              </a:ext>
            </a:extLst>
          </p:cNvPr>
          <p:cNvCxnSpPr>
            <a:cxnSpLocks/>
            <a:endCxn id="269" idx="2"/>
          </p:cNvCxnSpPr>
          <p:nvPr/>
        </p:nvCxnSpPr>
        <p:spPr>
          <a:xfrm flipV="1">
            <a:off x="5144621" y="4536188"/>
            <a:ext cx="708475" cy="266774"/>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03" name="正方形/長方形 302">
            <a:extLst>
              <a:ext uri="{FF2B5EF4-FFF2-40B4-BE49-F238E27FC236}">
                <a16:creationId xmlns:a16="http://schemas.microsoft.com/office/drawing/2014/main" id="{899D0A84-E279-42F8-8358-5B4AC3553A88}"/>
              </a:ext>
            </a:extLst>
          </p:cNvPr>
          <p:cNvSpPr/>
          <p:nvPr/>
        </p:nvSpPr>
        <p:spPr>
          <a:xfrm>
            <a:off x="2552078" y="3994368"/>
            <a:ext cx="1210588" cy="338554"/>
          </a:xfrm>
          <a:prstGeom prst="rect">
            <a:avLst/>
          </a:prstGeom>
        </p:spPr>
        <p:txBody>
          <a:bodyPr wrap="none">
            <a:spAutoFit/>
          </a:bodyPr>
          <a:lstStyle/>
          <a:p>
            <a:r>
              <a:rPr kumimoji="1" lang="ja-JP" altLang="en-US" sz="1600" b="1" dirty="0"/>
              <a:t>入力データ</a:t>
            </a:r>
            <a:endParaRPr lang="ja-JP" altLang="en-US" b="1" dirty="0"/>
          </a:p>
        </p:txBody>
      </p:sp>
      <p:cxnSp>
        <p:nvCxnSpPr>
          <p:cNvPr id="306" name="直線矢印コネクタ 305">
            <a:extLst>
              <a:ext uri="{FF2B5EF4-FFF2-40B4-BE49-F238E27FC236}">
                <a16:creationId xmlns:a16="http://schemas.microsoft.com/office/drawing/2014/main" id="{0A0CF2C6-CAFD-4817-9496-6637B6EA0766}"/>
              </a:ext>
            </a:extLst>
          </p:cNvPr>
          <p:cNvCxnSpPr>
            <a:cxnSpLocks/>
            <a:stCxn id="111" idx="3"/>
            <a:endCxn id="317" idx="1"/>
          </p:cNvCxnSpPr>
          <p:nvPr/>
        </p:nvCxnSpPr>
        <p:spPr>
          <a:xfrm flipV="1">
            <a:off x="3448424" y="4759961"/>
            <a:ext cx="518398" cy="8930"/>
          </a:xfrm>
          <a:prstGeom prst="straightConnector1">
            <a:avLst/>
          </a:prstGeom>
          <a:ln w="9525">
            <a:solidFill>
              <a:schemeClr val="tx1"/>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307" name="楕円 306">
            <a:extLst>
              <a:ext uri="{FF2B5EF4-FFF2-40B4-BE49-F238E27FC236}">
                <a16:creationId xmlns:a16="http://schemas.microsoft.com/office/drawing/2014/main" id="{BCE9A1BA-E2E9-4F43-8323-ABE0DE3F477E}"/>
              </a:ext>
            </a:extLst>
          </p:cNvPr>
          <p:cNvSpPr/>
          <p:nvPr/>
        </p:nvSpPr>
        <p:spPr>
          <a:xfrm>
            <a:off x="7050475" y="5416655"/>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cxnSp>
        <p:nvCxnSpPr>
          <p:cNvPr id="308" name="直線矢印コネクタ 307">
            <a:extLst>
              <a:ext uri="{FF2B5EF4-FFF2-40B4-BE49-F238E27FC236}">
                <a16:creationId xmlns:a16="http://schemas.microsoft.com/office/drawing/2014/main" id="{0A84F0F7-94AE-4454-B37E-BEB8D0075FB3}"/>
              </a:ext>
            </a:extLst>
          </p:cNvPr>
          <p:cNvCxnSpPr>
            <a:cxnSpLocks/>
            <a:stCxn id="270" idx="6"/>
            <a:endCxn id="307" idx="2"/>
          </p:cNvCxnSpPr>
          <p:nvPr/>
        </p:nvCxnSpPr>
        <p:spPr>
          <a:xfrm>
            <a:off x="6226356" y="4002639"/>
            <a:ext cx="824119" cy="1600646"/>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9" name="直線矢印コネクタ 308">
            <a:extLst>
              <a:ext uri="{FF2B5EF4-FFF2-40B4-BE49-F238E27FC236}">
                <a16:creationId xmlns:a16="http://schemas.microsoft.com/office/drawing/2014/main" id="{A919C889-B323-41A2-BF68-0256C756D64E}"/>
              </a:ext>
            </a:extLst>
          </p:cNvPr>
          <p:cNvCxnSpPr>
            <a:cxnSpLocks/>
            <a:stCxn id="269" idx="6"/>
            <a:endCxn id="307" idx="2"/>
          </p:cNvCxnSpPr>
          <p:nvPr/>
        </p:nvCxnSpPr>
        <p:spPr>
          <a:xfrm>
            <a:off x="6226356" y="4536188"/>
            <a:ext cx="824119" cy="1067097"/>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10" name="直線矢印コネクタ 309">
            <a:extLst>
              <a:ext uri="{FF2B5EF4-FFF2-40B4-BE49-F238E27FC236}">
                <a16:creationId xmlns:a16="http://schemas.microsoft.com/office/drawing/2014/main" id="{42874F21-AC29-4CA9-B8EE-ACAF785C4A5F}"/>
              </a:ext>
            </a:extLst>
          </p:cNvPr>
          <p:cNvCxnSpPr>
            <a:cxnSpLocks/>
            <a:stCxn id="268" idx="6"/>
            <a:endCxn id="307" idx="2"/>
          </p:cNvCxnSpPr>
          <p:nvPr/>
        </p:nvCxnSpPr>
        <p:spPr>
          <a:xfrm>
            <a:off x="6226356" y="5069737"/>
            <a:ext cx="824119" cy="533548"/>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11" name="直線矢印コネクタ 310">
            <a:extLst>
              <a:ext uri="{FF2B5EF4-FFF2-40B4-BE49-F238E27FC236}">
                <a16:creationId xmlns:a16="http://schemas.microsoft.com/office/drawing/2014/main" id="{7F6D1681-B12E-4BDB-9DEA-01A1E96CFFE1}"/>
              </a:ext>
            </a:extLst>
          </p:cNvPr>
          <p:cNvCxnSpPr>
            <a:cxnSpLocks/>
            <a:stCxn id="267" idx="6"/>
            <a:endCxn id="307" idx="2"/>
          </p:cNvCxnSpPr>
          <p:nvPr/>
        </p:nvCxnSpPr>
        <p:spPr>
          <a:xfrm>
            <a:off x="6226356" y="5603285"/>
            <a:ext cx="824119" cy="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12" name="直線矢印コネクタ 311">
            <a:extLst>
              <a:ext uri="{FF2B5EF4-FFF2-40B4-BE49-F238E27FC236}">
                <a16:creationId xmlns:a16="http://schemas.microsoft.com/office/drawing/2014/main" id="{98DA64AB-CEE8-4FE9-9FD9-204964967023}"/>
              </a:ext>
            </a:extLst>
          </p:cNvPr>
          <p:cNvCxnSpPr>
            <a:cxnSpLocks/>
          </p:cNvCxnSpPr>
          <p:nvPr/>
        </p:nvCxnSpPr>
        <p:spPr>
          <a:xfrm>
            <a:off x="7420223" y="5576107"/>
            <a:ext cx="524625" cy="0"/>
          </a:xfrm>
          <a:prstGeom prst="straightConnector1">
            <a:avLst/>
          </a:prstGeom>
          <a:ln w="9525">
            <a:solidFill>
              <a:schemeClr val="tx1"/>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314" name="直線矢印コネクタ 313">
            <a:extLst>
              <a:ext uri="{FF2B5EF4-FFF2-40B4-BE49-F238E27FC236}">
                <a16:creationId xmlns:a16="http://schemas.microsoft.com/office/drawing/2014/main" id="{0F0B7F58-1362-4C4E-A4F7-A15A9AAA6A4A}"/>
              </a:ext>
            </a:extLst>
          </p:cNvPr>
          <p:cNvCxnSpPr>
            <a:cxnSpLocks/>
            <a:stCxn id="317" idx="3"/>
            <a:endCxn id="318" idx="1"/>
          </p:cNvCxnSpPr>
          <p:nvPr/>
        </p:nvCxnSpPr>
        <p:spPr>
          <a:xfrm>
            <a:off x="4472474" y="4759961"/>
            <a:ext cx="176150" cy="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17" name="正方形/長方形 316">
            <a:extLst>
              <a:ext uri="{FF2B5EF4-FFF2-40B4-BE49-F238E27FC236}">
                <a16:creationId xmlns:a16="http://schemas.microsoft.com/office/drawing/2014/main" id="{8B79BA43-EA23-451D-8924-8A09246AD558}"/>
              </a:ext>
            </a:extLst>
          </p:cNvPr>
          <p:cNvSpPr/>
          <p:nvPr/>
        </p:nvSpPr>
        <p:spPr>
          <a:xfrm>
            <a:off x="3966822" y="3807994"/>
            <a:ext cx="505652" cy="1903934"/>
          </a:xfrm>
          <a:prstGeom prst="rect">
            <a:avLst/>
          </a:prstGeom>
          <a:solidFill>
            <a:srgbClr val="FF9681"/>
          </a:solidFill>
          <a:ln>
            <a:noFill/>
          </a:ln>
        </p:spPr>
        <p:style>
          <a:lnRef idx="2">
            <a:schemeClr val="accent4">
              <a:shade val="50000"/>
            </a:schemeClr>
          </a:lnRef>
          <a:fillRef idx="1">
            <a:schemeClr val="accent4"/>
          </a:fillRef>
          <a:effectRef idx="0">
            <a:schemeClr val="accent4"/>
          </a:effectRef>
          <a:fontRef idx="minor">
            <a:schemeClr val="lt1"/>
          </a:fontRef>
        </p:style>
        <p:txBody>
          <a:bodyPr vert="eaVert" rtlCol="0" anchor="ctr"/>
          <a:lstStyle/>
          <a:p>
            <a:pPr algn="ctr"/>
            <a:r>
              <a:rPr kumimoji="1" lang="ja-JP" altLang="en-US" sz="1600" b="1" dirty="0">
                <a:solidFill>
                  <a:schemeClr val="tx1"/>
                </a:solidFill>
              </a:rPr>
              <a:t>畳み込み層</a:t>
            </a:r>
          </a:p>
        </p:txBody>
      </p:sp>
      <p:sp>
        <p:nvSpPr>
          <p:cNvPr id="318" name="正方形/長方形 317">
            <a:extLst>
              <a:ext uri="{FF2B5EF4-FFF2-40B4-BE49-F238E27FC236}">
                <a16:creationId xmlns:a16="http://schemas.microsoft.com/office/drawing/2014/main" id="{889DDF96-65FD-4CA8-AF18-E5CDADDA2035}"/>
              </a:ext>
            </a:extLst>
          </p:cNvPr>
          <p:cNvSpPr/>
          <p:nvPr/>
        </p:nvSpPr>
        <p:spPr>
          <a:xfrm>
            <a:off x="4648624" y="3807994"/>
            <a:ext cx="505652" cy="1903934"/>
          </a:xfrm>
          <a:prstGeom prst="rect">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vert="eaVert" rtlCol="0" anchor="ctr"/>
          <a:lstStyle/>
          <a:p>
            <a:pPr algn="ctr"/>
            <a:r>
              <a:rPr kumimoji="1" lang="ja-JP" altLang="en-US" sz="1600" b="1" dirty="0">
                <a:solidFill>
                  <a:schemeClr val="tx1"/>
                </a:solidFill>
              </a:rPr>
              <a:t>プーリング層</a:t>
            </a:r>
          </a:p>
        </p:txBody>
      </p:sp>
      <p:sp>
        <p:nvSpPr>
          <p:cNvPr id="319" name="左中かっこ 318">
            <a:extLst>
              <a:ext uri="{FF2B5EF4-FFF2-40B4-BE49-F238E27FC236}">
                <a16:creationId xmlns:a16="http://schemas.microsoft.com/office/drawing/2014/main" id="{FD90BF12-F6E1-4503-B274-B59D54BB2821}"/>
              </a:ext>
            </a:extLst>
          </p:cNvPr>
          <p:cNvSpPr/>
          <p:nvPr/>
        </p:nvSpPr>
        <p:spPr>
          <a:xfrm rot="16200000">
            <a:off x="5928414" y="5631970"/>
            <a:ext cx="186914" cy="708477"/>
          </a:xfrm>
          <a:prstGeom prst="leftBrace">
            <a:avLst>
              <a:gd name="adj1" fmla="val 82488"/>
              <a:gd name="adj2" fmla="val 48106"/>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322" name="正方形/長方形 321">
            <a:extLst>
              <a:ext uri="{FF2B5EF4-FFF2-40B4-BE49-F238E27FC236}">
                <a16:creationId xmlns:a16="http://schemas.microsoft.com/office/drawing/2014/main" id="{FF44BE43-3209-4C5A-9DE2-0E0A2E155E53}"/>
              </a:ext>
            </a:extLst>
          </p:cNvPr>
          <p:cNvSpPr/>
          <p:nvPr/>
        </p:nvSpPr>
        <p:spPr>
          <a:xfrm>
            <a:off x="5498858" y="6233446"/>
            <a:ext cx="1005403" cy="338554"/>
          </a:xfrm>
          <a:prstGeom prst="rect">
            <a:avLst/>
          </a:prstGeom>
        </p:spPr>
        <p:txBody>
          <a:bodyPr wrap="none">
            <a:spAutoFit/>
          </a:bodyPr>
          <a:lstStyle/>
          <a:p>
            <a:pPr algn="ctr"/>
            <a:r>
              <a:rPr lang="ja-JP" altLang="en-US" sz="1600" b="1" dirty="0">
                <a:solidFill>
                  <a:srgbClr val="E94823"/>
                </a:solidFill>
              </a:rPr>
              <a:t>全結合層</a:t>
            </a:r>
          </a:p>
        </p:txBody>
      </p:sp>
      <p:sp>
        <p:nvSpPr>
          <p:cNvPr id="324" name="正方形/長方形 323">
            <a:extLst>
              <a:ext uri="{FF2B5EF4-FFF2-40B4-BE49-F238E27FC236}">
                <a16:creationId xmlns:a16="http://schemas.microsoft.com/office/drawing/2014/main" id="{ACED7A44-0A63-48C3-B119-D1D6B38CC054}"/>
              </a:ext>
            </a:extLst>
          </p:cNvPr>
          <p:cNvSpPr/>
          <p:nvPr/>
        </p:nvSpPr>
        <p:spPr>
          <a:xfrm>
            <a:off x="7946434" y="4825405"/>
            <a:ext cx="737870" cy="273850"/>
          </a:xfrm>
          <a:prstGeom prst="rect">
            <a:avLst/>
          </a:prstGeom>
          <a:solidFill>
            <a:schemeClr val="accent5">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sp>
        <p:nvSpPr>
          <p:cNvPr id="325" name="正方形/長方形 324">
            <a:extLst>
              <a:ext uri="{FF2B5EF4-FFF2-40B4-BE49-F238E27FC236}">
                <a16:creationId xmlns:a16="http://schemas.microsoft.com/office/drawing/2014/main" id="{50680418-D9D7-4632-A01E-E572EC60F301}"/>
              </a:ext>
            </a:extLst>
          </p:cNvPr>
          <p:cNvSpPr/>
          <p:nvPr/>
        </p:nvSpPr>
        <p:spPr>
          <a:xfrm>
            <a:off x="7946434" y="5456835"/>
            <a:ext cx="112757" cy="270221"/>
          </a:xfrm>
          <a:prstGeom prst="rect">
            <a:avLst/>
          </a:prstGeom>
          <a:solidFill>
            <a:schemeClr val="accent5">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sp>
        <p:nvSpPr>
          <p:cNvPr id="326" name="正方形/長方形 325">
            <a:extLst>
              <a:ext uri="{FF2B5EF4-FFF2-40B4-BE49-F238E27FC236}">
                <a16:creationId xmlns:a16="http://schemas.microsoft.com/office/drawing/2014/main" id="{104BE3B3-E77F-41D0-A505-61082CB2DCB1}"/>
              </a:ext>
            </a:extLst>
          </p:cNvPr>
          <p:cNvSpPr/>
          <p:nvPr/>
        </p:nvSpPr>
        <p:spPr>
          <a:xfrm>
            <a:off x="7924780" y="4808442"/>
            <a:ext cx="1180131" cy="307777"/>
          </a:xfrm>
          <a:prstGeom prst="rect">
            <a:avLst/>
          </a:prstGeom>
        </p:spPr>
        <p:txBody>
          <a:bodyPr wrap="none">
            <a:spAutoFit/>
          </a:bodyPr>
          <a:lstStyle/>
          <a:p>
            <a:r>
              <a:rPr kumimoji="1" lang="en-US" altLang="ja-JP" sz="1400" b="1" dirty="0"/>
              <a:t>5</a:t>
            </a:r>
            <a:r>
              <a:rPr kumimoji="1" lang="ja-JP" altLang="en-US" sz="1400" b="1" dirty="0"/>
              <a:t>の確率</a:t>
            </a:r>
            <a:r>
              <a:rPr kumimoji="1" lang="en-US" altLang="ja-JP" sz="1400" b="1" dirty="0"/>
              <a:t>: 0.6</a:t>
            </a:r>
            <a:endParaRPr lang="ja-JP" altLang="en-US" sz="1400" b="1" dirty="0"/>
          </a:p>
        </p:txBody>
      </p:sp>
      <p:sp>
        <p:nvSpPr>
          <p:cNvPr id="327" name="正方形/長方形 326">
            <a:extLst>
              <a:ext uri="{FF2B5EF4-FFF2-40B4-BE49-F238E27FC236}">
                <a16:creationId xmlns:a16="http://schemas.microsoft.com/office/drawing/2014/main" id="{229CAF30-CB84-41D1-A5F3-0A1DFE2B00D4}"/>
              </a:ext>
            </a:extLst>
          </p:cNvPr>
          <p:cNvSpPr/>
          <p:nvPr/>
        </p:nvSpPr>
        <p:spPr>
          <a:xfrm>
            <a:off x="7924780" y="5438057"/>
            <a:ext cx="1279517" cy="307777"/>
          </a:xfrm>
          <a:prstGeom prst="rect">
            <a:avLst/>
          </a:prstGeom>
        </p:spPr>
        <p:txBody>
          <a:bodyPr wrap="none">
            <a:spAutoFit/>
          </a:bodyPr>
          <a:lstStyle/>
          <a:p>
            <a:r>
              <a:rPr kumimoji="1" lang="en-US" altLang="ja-JP" sz="1400" b="1" dirty="0"/>
              <a:t>9</a:t>
            </a:r>
            <a:r>
              <a:rPr kumimoji="1" lang="ja-JP" altLang="en-US" sz="1400" b="1" dirty="0"/>
              <a:t>の確率</a:t>
            </a:r>
            <a:r>
              <a:rPr kumimoji="1" lang="en-US" altLang="ja-JP" sz="1400" b="1" dirty="0"/>
              <a:t>: 0.08</a:t>
            </a:r>
            <a:endParaRPr lang="ja-JP" altLang="en-US" sz="1400" b="1" dirty="0"/>
          </a:p>
        </p:txBody>
      </p:sp>
      <p:sp>
        <p:nvSpPr>
          <p:cNvPr id="328" name="正方形/長方形 327">
            <a:extLst>
              <a:ext uri="{FF2B5EF4-FFF2-40B4-BE49-F238E27FC236}">
                <a16:creationId xmlns:a16="http://schemas.microsoft.com/office/drawing/2014/main" id="{5190D474-F9C3-4F82-A87F-B0BD64040408}"/>
              </a:ext>
            </a:extLst>
          </p:cNvPr>
          <p:cNvSpPr/>
          <p:nvPr/>
        </p:nvSpPr>
        <p:spPr>
          <a:xfrm>
            <a:off x="2552078" y="5207765"/>
            <a:ext cx="1056700" cy="553998"/>
          </a:xfrm>
          <a:prstGeom prst="rect">
            <a:avLst/>
          </a:prstGeom>
        </p:spPr>
        <p:txBody>
          <a:bodyPr wrap="none">
            <a:spAutoFit/>
          </a:bodyPr>
          <a:lstStyle/>
          <a:p>
            <a:pPr algn="ctr"/>
            <a:r>
              <a:rPr kumimoji="1" lang="en-US" altLang="ja-JP" b="1" dirty="0"/>
              <a:t>5</a:t>
            </a:r>
          </a:p>
          <a:p>
            <a:pPr algn="ctr"/>
            <a:r>
              <a:rPr kumimoji="1" lang="en-US" altLang="ja-JP" sz="1200" b="1" dirty="0"/>
              <a:t>(</a:t>
            </a:r>
            <a:r>
              <a:rPr kumimoji="1" lang="ja-JP" altLang="en-US" sz="1200" b="1" dirty="0"/>
              <a:t>教師ラベル</a:t>
            </a:r>
            <a:r>
              <a:rPr kumimoji="1" lang="en-US" altLang="ja-JP" sz="1200" b="1" dirty="0"/>
              <a:t>)</a:t>
            </a:r>
            <a:endParaRPr lang="ja-JP" altLang="en-US" b="1" dirty="0"/>
          </a:p>
        </p:txBody>
      </p:sp>
      <p:sp>
        <p:nvSpPr>
          <p:cNvPr id="330" name="テキスト ボックス 329">
            <a:extLst>
              <a:ext uri="{FF2B5EF4-FFF2-40B4-BE49-F238E27FC236}">
                <a16:creationId xmlns:a16="http://schemas.microsoft.com/office/drawing/2014/main" id="{780CA6B4-1CA6-4D92-A158-1578432D7B03}"/>
              </a:ext>
            </a:extLst>
          </p:cNvPr>
          <p:cNvSpPr txBox="1"/>
          <p:nvPr/>
        </p:nvSpPr>
        <p:spPr>
          <a:xfrm>
            <a:off x="900248" y="901682"/>
            <a:ext cx="10386245" cy="1488753"/>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全結合層</a:t>
            </a:r>
          </a:p>
          <a:p>
            <a:pPr lvl="1">
              <a:buClr>
                <a:srgbClr val="F36C37"/>
              </a:buClr>
            </a:pPr>
            <a:r>
              <a:rPr lang="ja-JP" altLang="en-US" sz="1600" b="1" dirty="0"/>
              <a:t>畳み込み層、プーリング層で特徴を抽出した後は、全結合層で通常のニューラルネットワークと同様の</a:t>
            </a:r>
            <a:br>
              <a:rPr lang="en-US" altLang="ja-JP" sz="1600" b="1" dirty="0"/>
            </a:br>
            <a:r>
              <a:rPr lang="ja-JP" altLang="en-US" sz="1600" b="1" dirty="0"/>
              <a:t>計算を行う。</a:t>
            </a:r>
            <a:br>
              <a:rPr lang="en-US" altLang="ja-JP" sz="1600" b="1" dirty="0"/>
            </a:br>
            <a:r>
              <a:rPr lang="ja-JP" altLang="en-US" sz="1600" b="1" dirty="0"/>
              <a:t>（役割としてはニューラルネットワークの中間層と同じ）</a:t>
            </a:r>
            <a:endParaRPr lang="en-US" altLang="ja-JP" sz="1600" b="1" dirty="0"/>
          </a:p>
          <a:p>
            <a:pPr lvl="1">
              <a:buClr>
                <a:srgbClr val="F36C37"/>
              </a:buClr>
            </a:pPr>
            <a:r>
              <a:rPr lang="ja-JP" altLang="en-US" sz="1600" b="1" dirty="0"/>
              <a:t>全結合層に入力されるデータは</a:t>
            </a:r>
            <a:r>
              <a:rPr lang="en-US" altLang="ja-JP" sz="1600" b="1" dirty="0"/>
              <a:t>2</a:t>
            </a:r>
            <a:r>
              <a:rPr lang="ja-JP" altLang="en-US" sz="1600" b="1" dirty="0"/>
              <a:t>次元の画像データではなくそれを</a:t>
            </a:r>
            <a:r>
              <a:rPr lang="en-US" altLang="ja-JP" sz="1600" b="1" dirty="0"/>
              <a:t>1</a:t>
            </a:r>
            <a:r>
              <a:rPr lang="ja-JP" altLang="en-US" sz="1600" b="1" dirty="0"/>
              <a:t>次元の数値データに変換したものが</a:t>
            </a:r>
            <a:br>
              <a:rPr lang="en-US" altLang="ja-JP" sz="1600" b="1" dirty="0"/>
            </a:br>
            <a:r>
              <a:rPr lang="ja-JP" altLang="en-US" sz="1600" b="1" dirty="0"/>
              <a:t>入力される。</a:t>
            </a:r>
            <a:endParaRPr lang="en-US" altLang="ja-JP" sz="1600" b="1" dirty="0"/>
          </a:p>
          <a:p>
            <a:pPr lvl="1">
              <a:buClr>
                <a:srgbClr val="F36C37"/>
              </a:buClr>
            </a:pPr>
            <a:r>
              <a:rPr lang="ja-JP" altLang="en-US" sz="1600" b="1" dirty="0"/>
              <a:t>画像分類の出力層には、通常のニューラルネットワークの分類と同様にソフトマックス関数などが用いられる。</a:t>
            </a:r>
            <a:endParaRPr lang="en-US" altLang="ja-JP" sz="1600" b="1" dirty="0"/>
          </a:p>
          <a:p>
            <a:pPr lvl="1">
              <a:buClr>
                <a:srgbClr val="F36C37"/>
              </a:buClr>
            </a:pPr>
            <a:r>
              <a:rPr lang="ja-JP" altLang="en-US" sz="1600" b="1" dirty="0"/>
              <a:t>畳み込み層・プーリング層部分の最後の出力をすべて１次元に直したものを入力とする。</a:t>
            </a:r>
            <a:br>
              <a:rPr lang="en-US" altLang="ja-JP" sz="1600" b="1" dirty="0"/>
            </a:br>
            <a:r>
              <a:rPr lang="ja-JP" altLang="en-US" sz="1600" b="1" dirty="0"/>
              <a:t>例：最後のプーリング層からの出力が</a:t>
            </a:r>
            <a:r>
              <a:rPr lang="en-US" altLang="ja-JP" sz="1600" b="1" dirty="0"/>
              <a:t>14×14</a:t>
            </a:r>
            <a:r>
              <a:rPr lang="ja-JP" altLang="en-US" sz="1600" b="1" dirty="0"/>
              <a:t>の</a:t>
            </a:r>
            <a:r>
              <a:rPr lang="en-US" altLang="ja-JP" sz="1600" b="1" dirty="0"/>
              <a:t>16</a:t>
            </a:r>
            <a:r>
              <a:rPr lang="ja-JP" altLang="en-US" sz="1600" b="1" dirty="0"/>
              <a:t>枚の特徴マップだった場合、全結合層への入力は</a:t>
            </a:r>
            <a:br>
              <a:rPr lang="en-US" altLang="ja-JP" sz="1600" b="1" dirty="0"/>
            </a:br>
            <a:r>
              <a:rPr lang="ja-JP" altLang="en-US" sz="1600" b="1" dirty="0"/>
              <a:t>　　</a:t>
            </a:r>
            <a:r>
              <a:rPr lang="en-US" altLang="ja-JP" sz="1600" b="1" dirty="0"/>
              <a:t>14 × 14</a:t>
            </a:r>
            <a:r>
              <a:rPr lang="ja-JP" altLang="en-US" sz="1600" b="1" dirty="0"/>
              <a:t> </a:t>
            </a:r>
            <a:r>
              <a:rPr lang="en-US" altLang="ja-JP" sz="1600" b="1" dirty="0"/>
              <a:t>× 16 = 3136</a:t>
            </a:r>
            <a:br>
              <a:rPr lang="en-US" altLang="ja-JP" sz="1600" b="1" dirty="0"/>
            </a:br>
            <a:endParaRPr lang="en-US" altLang="ja-JP" sz="1600" b="1" dirty="0"/>
          </a:p>
        </p:txBody>
      </p:sp>
      <p:sp>
        <p:nvSpPr>
          <p:cNvPr id="73" name="左中かっこ 72">
            <a:extLst>
              <a:ext uri="{FF2B5EF4-FFF2-40B4-BE49-F238E27FC236}">
                <a16:creationId xmlns:a16="http://schemas.microsoft.com/office/drawing/2014/main" id="{A656F6A7-8F77-4ADC-8FCF-187A06F189DC}"/>
              </a:ext>
            </a:extLst>
          </p:cNvPr>
          <p:cNvSpPr/>
          <p:nvPr/>
        </p:nvSpPr>
        <p:spPr>
          <a:xfrm rot="16200000">
            <a:off x="7175594" y="5776134"/>
            <a:ext cx="144520" cy="438304"/>
          </a:xfrm>
          <a:prstGeom prst="leftBrace">
            <a:avLst>
              <a:gd name="adj1" fmla="val 82488"/>
              <a:gd name="adj2" fmla="val 48106"/>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E8FADC47-0C85-4794-9677-3A923F55E4AB}"/>
              </a:ext>
            </a:extLst>
          </p:cNvPr>
          <p:cNvSpPr/>
          <p:nvPr/>
        </p:nvSpPr>
        <p:spPr>
          <a:xfrm>
            <a:off x="6411727" y="6116634"/>
            <a:ext cx="1672254" cy="461665"/>
          </a:xfrm>
          <a:prstGeom prst="rect">
            <a:avLst/>
          </a:prstGeom>
        </p:spPr>
        <p:txBody>
          <a:bodyPr wrap="none">
            <a:spAutoFit/>
          </a:bodyPr>
          <a:lstStyle/>
          <a:p>
            <a:pPr algn="ctr"/>
            <a:r>
              <a:rPr lang="ja-JP" altLang="en-US" sz="1200" b="1" dirty="0"/>
              <a:t>出力層</a:t>
            </a:r>
            <a:endParaRPr lang="en-US" altLang="ja-JP" sz="1200" b="1" dirty="0"/>
          </a:p>
          <a:p>
            <a:pPr algn="ctr"/>
            <a:r>
              <a:rPr lang="en-US" altLang="ja-JP" sz="1200" b="1" dirty="0"/>
              <a:t>(</a:t>
            </a:r>
            <a:r>
              <a:rPr lang="ja-JP" altLang="en-US" sz="1200" b="1" dirty="0"/>
              <a:t>ソフトマックス関数</a:t>
            </a:r>
            <a:r>
              <a:rPr lang="en-US" altLang="ja-JP" sz="1200" b="1" dirty="0"/>
              <a:t>)</a:t>
            </a:r>
            <a:endParaRPr lang="ja-JP" altLang="en-US" sz="1200" b="1" dirty="0"/>
          </a:p>
        </p:txBody>
      </p:sp>
      <p:sp>
        <p:nvSpPr>
          <p:cNvPr id="75" name="左中かっこ 74">
            <a:extLst>
              <a:ext uri="{FF2B5EF4-FFF2-40B4-BE49-F238E27FC236}">
                <a16:creationId xmlns:a16="http://schemas.microsoft.com/office/drawing/2014/main" id="{4CFE20AA-576E-4FC8-9C2B-D8379D78CFC2}"/>
              </a:ext>
            </a:extLst>
          </p:cNvPr>
          <p:cNvSpPr/>
          <p:nvPr/>
        </p:nvSpPr>
        <p:spPr>
          <a:xfrm rot="16200000">
            <a:off x="3002687" y="5635231"/>
            <a:ext cx="186914" cy="708477"/>
          </a:xfrm>
          <a:prstGeom prst="leftBrace">
            <a:avLst>
              <a:gd name="adj1" fmla="val 82488"/>
              <a:gd name="adj2" fmla="val 48106"/>
            </a:avLst>
          </a:prstGeom>
          <a:ln w="12700">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DECD9E2B-4A25-49ED-AA2F-C04C86967D59}"/>
              </a:ext>
            </a:extLst>
          </p:cNvPr>
          <p:cNvSpPr/>
          <p:nvPr/>
        </p:nvSpPr>
        <p:spPr>
          <a:xfrm>
            <a:off x="2675725" y="6236707"/>
            <a:ext cx="800219" cy="338554"/>
          </a:xfrm>
          <a:prstGeom prst="rect">
            <a:avLst/>
          </a:prstGeom>
        </p:spPr>
        <p:txBody>
          <a:bodyPr wrap="none">
            <a:spAutoFit/>
          </a:bodyPr>
          <a:lstStyle/>
          <a:p>
            <a:pPr algn="ctr"/>
            <a:r>
              <a:rPr lang="ja-JP" altLang="en-US" sz="1600" b="1" dirty="0">
                <a:solidFill>
                  <a:srgbClr val="E94823"/>
                </a:solidFill>
              </a:rPr>
              <a:t>入力層</a:t>
            </a:r>
          </a:p>
        </p:txBody>
      </p:sp>
      <p:sp>
        <p:nvSpPr>
          <p:cNvPr id="78" name="楕円 77">
            <a:extLst>
              <a:ext uri="{FF2B5EF4-FFF2-40B4-BE49-F238E27FC236}">
                <a16:creationId xmlns:a16="http://schemas.microsoft.com/office/drawing/2014/main" id="{7F27B6FC-2DFF-42E5-98CA-9A90A3FDB17B}"/>
              </a:ext>
            </a:extLst>
          </p:cNvPr>
          <p:cNvSpPr/>
          <p:nvPr/>
        </p:nvSpPr>
        <p:spPr>
          <a:xfrm>
            <a:off x="7050475" y="4346942"/>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cxnSp>
        <p:nvCxnSpPr>
          <p:cNvPr id="91" name="直線矢印コネクタ 90">
            <a:extLst>
              <a:ext uri="{FF2B5EF4-FFF2-40B4-BE49-F238E27FC236}">
                <a16:creationId xmlns:a16="http://schemas.microsoft.com/office/drawing/2014/main" id="{9D486222-1205-4D74-9644-60502746A315}"/>
              </a:ext>
            </a:extLst>
          </p:cNvPr>
          <p:cNvCxnSpPr>
            <a:cxnSpLocks/>
            <a:stCxn id="270" idx="6"/>
            <a:endCxn id="78" idx="2"/>
          </p:cNvCxnSpPr>
          <p:nvPr/>
        </p:nvCxnSpPr>
        <p:spPr>
          <a:xfrm>
            <a:off x="6226356" y="4002639"/>
            <a:ext cx="824119" cy="530933"/>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4" name="直線矢印コネクタ 93">
            <a:extLst>
              <a:ext uri="{FF2B5EF4-FFF2-40B4-BE49-F238E27FC236}">
                <a16:creationId xmlns:a16="http://schemas.microsoft.com/office/drawing/2014/main" id="{37734E41-7887-4A51-B2FD-03422537E5FA}"/>
              </a:ext>
            </a:extLst>
          </p:cNvPr>
          <p:cNvCxnSpPr>
            <a:cxnSpLocks/>
            <a:stCxn id="268" idx="6"/>
            <a:endCxn id="78" idx="2"/>
          </p:cNvCxnSpPr>
          <p:nvPr/>
        </p:nvCxnSpPr>
        <p:spPr>
          <a:xfrm flipV="1">
            <a:off x="6226356" y="4533572"/>
            <a:ext cx="824119" cy="53616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5" name="直線矢印コネクタ 94">
            <a:extLst>
              <a:ext uri="{FF2B5EF4-FFF2-40B4-BE49-F238E27FC236}">
                <a16:creationId xmlns:a16="http://schemas.microsoft.com/office/drawing/2014/main" id="{7D7A60AE-FCB1-46D7-BAF8-17E59CB20EB6}"/>
              </a:ext>
            </a:extLst>
          </p:cNvPr>
          <p:cNvCxnSpPr>
            <a:cxnSpLocks/>
            <a:stCxn id="267" idx="6"/>
            <a:endCxn id="78" idx="2"/>
          </p:cNvCxnSpPr>
          <p:nvPr/>
        </p:nvCxnSpPr>
        <p:spPr>
          <a:xfrm flipV="1">
            <a:off x="6226356" y="4533572"/>
            <a:ext cx="824119" cy="1069713"/>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6" name="直線矢印コネクタ 95">
            <a:extLst>
              <a:ext uri="{FF2B5EF4-FFF2-40B4-BE49-F238E27FC236}">
                <a16:creationId xmlns:a16="http://schemas.microsoft.com/office/drawing/2014/main" id="{EBD90E4C-B0AB-4183-96E6-685A9AC817C7}"/>
              </a:ext>
            </a:extLst>
          </p:cNvPr>
          <p:cNvCxnSpPr>
            <a:cxnSpLocks/>
            <a:stCxn id="269" idx="6"/>
            <a:endCxn id="78" idx="2"/>
          </p:cNvCxnSpPr>
          <p:nvPr/>
        </p:nvCxnSpPr>
        <p:spPr>
          <a:xfrm flipV="1">
            <a:off x="6226356" y="4533572"/>
            <a:ext cx="824119" cy="2616"/>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03" name="正方形/長方形 102">
            <a:extLst>
              <a:ext uri="{FF2B5EF4-FFF2-40B4-BE49-F238E27FC236}">
                <a16:creationId xmlns:a16="http://schemas.microsoft.com/office/drawing/2014/main" id="{3360BE18-F6DC-4923-B3F6-4E039D415704}"/>
              </a:ext>
            </a:extLst>
          </p:cNvPr>
          <p:cNvSpPr/>
          <p:nvPr/>
        </p:nvSpPr>
        <p:spPr>
          <a:xfrm>
            <a:off x="7067828" y="4768891"/>
            <a:ext cx="338554" cy="646331"/>
          </a:xfrm>
          <a:prstGeom prst="rect">
            <a:avLst/>
          </a:prstGeom>
        </p:spPr>
        <p:txBody>
          <a:bodyPr wrap="none">
            <a:spAutoFit/>
          </a:bodyPr>
          <a:lstStyle/>
          <a:p>
            <a:pPr algn="ctr"/>
            <a:r>
              <a:rPr lang="ja-JP" altLang="en-US" sz="1200" b="1" dirty="0"/>
              <a:t>・</a:t>
            </a:r>
            <a:endParaRPr lang="en-US" altLang="ja-JP" sz="1200" b="1" dirty="0"/>
          </a:p>
          <a:p>
            <a:pPr algn="ctr"/>
            <a:r>
              <a:rPr lang="ja-JP" altLang="en-US" sz="1200" b="1" dirty="0"/>
              <a:t>・</a:t>
            </a:r>
            <a:endParaRPr lang="en-US" altLang="ja-JP" sz="1200" b="1" dirty="0"/>
          </a:p>
          <a:p>
            <a:pPr algn="ctr"/>
            <a:r>
              <a:rPr lang="ja-JP" altLang="en-US" sz="1200" b="1" dirty="0"/>
              <a:t>・</a:t>
            </a:r>
          </a:p>
        </p:txBody>
      </p:sp>
      <p:cxnSp>
        <p:nvCxnSpPr>
          <p:cNvPr id="104" name="直線矢印コネクタ 103">
            <a:extLst>
              <a:ext uri="{FF2B5EF4-FFF2-40B4-BE49-F238E27FC236}">
                <a16:creationId xmlns:a16="http://schemas.microsoft.com/office/drawing/2014/main" id="{E2BF46C4-B3A6-4E90-BC94-BDD14CD6C23F}"/>
              </a:ext>
            </a:extLst>
          </p:cNvPr>
          <p:cNvCxnSpPr>
            <a:cxnSpLocks/>
          </p:cNvCxnSpPr>
          <p:nvPr/>
        </p:nvCxnSpPr>
        <p:spPr>
          <a:xfrm>
            <a:off x="7429805" y="4530207"/>
            <a:ext cx="524625" cy="0"/>
          </a:xfrm>
          <a:prstGeom prst="straightConnector1">
            <a:avLst/>
          </a:prstGeom>
          <a:ln w="9525">
            <a:solidFill>
              <a:schemeClr val="tx1"/>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05" name="直線矢印コネクタ 104">
            <a:extLst>
              <a:ext uri="{FF2B5EF4-FFF2-40B4-BE49-F238E27FC236}">
                <a16:creationId xmlns:a16="http://schemas.microsoft.com/office/drawing/2014/main" id="{D6888B92-BB80-4A45-81C1-C99F37B7CC06}"/>
              </a:ext>
            </a:extLst>
          </p:cNvPr>
          <p:cNvCxnSpPr>
            <a:cxnSpLocks/>
          </p:cNvCxnSpPr>
          <p:nvPr/>
        </p:nvCxnSpPr>
        <p:spPr>
          <a:xfrm>
            <a:off x="7420223" y="4955695"/>
            <a:ext cx="524625" cy="0"/>
          </a:xfrm>
          <a:prstGeom prst="straightConnector1">
            <a:avLst/>
          </a:prstGeom>
          <a:ln w="9525">
            <a:solidFill>
              <a:schemeClr val="tx1"/>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106" name="正方形/長方形 105">
            <a:extLst>
              <a:ext uri="{FF2B5EF4-FFF2-40B4-BE49-F238E27FC236}">
                <a16:creationId xmlns:a16="http://schemas.microsoft.com/office/drawing/2014/main" id="{C199A469-95A2-4D4F-9713-DCEEA2FCF54E}"/>
              </a:ext>
            </a:extLst>
          </p:cNvPr>
          <p:cNvSpPr/>
          <p:nvPr/>
        </p:nvSpPr>
        <p:spPr>
          <a:xfrm>
            <a:off x="7957743" y="3858409"/>
            <a:ext cx="112757" cy="270221"/>
          </a:xfrm>
          <a:prstGeom prst="rect">
            <a:avLst/>
          </a:prstGeom>
          <a:solidFill>
            <a:schemeClr val="accent5">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sp>
        <p:nvSpPr>
          <p:cNvPr id="107" name="正方形/長方形 106">
            <a:extLst>
              <a:ext uri="{FF2B5EF4-FFF2-40B4-BE49-F238E27FC236}">
                <a16:creationId xmlns:a16="http://schemas.microsoft.com/office/drawing/2014/main" id="{53CC7944-564A-46E6-A9AC-E23F636ECA6C}"/>
              </a:ext>
            </a:extLst>
          </p:cNvPr>
          <p:cNvSpPr/>
          <p:nvPr/>
        </p:nvSpPr>
        <p:spPr>
          <a:xfrm>
            <a:off x="7936089" y="3839631"/>
            <a:ext cx="1329210" cy="307777"/>
          </a:xfrm>
          <a:prstGeom prst="rect">
            <a:avLst/>
          </a:prstGeom>
        </p:spPr>
        <p:txBody>
          <a:bodyPr wrap="none">
            <a:spAutoFit/>
          </a:bodyPr>
          <a:lstStyle/>
          <a:p>
            <a:r>
              <a:rPr kumimoji="1" lang="en-US" altLang="ja-JP" sz="1400" b="1" dirty="0"/>
              <a:t>0</a:t>
            </a:r>
            <a:r>
              <a:rPr kumimoji="1" lang="ja-JP" altLang="en-US" sz="1400" b="1" dirty="0"/>
              <a:t>の確率</a:t>
            </a:r>
            <a:r>
              <a:rPr kumimoji="1" lang="en-US" altLang="ja-JP" sz="1400" b="1" dirty="0"/>
              <a:t> : 0.05</a:t>
            </a:r>
            <a:endParaRPr lang="ja-JP" altLang="en-US" sz="1400" b="1" dirty="0"/>
          </a:p>
        </p:txBody>
      </p:sp>
      <p:sp>
        <p:nvSpPr>
          <p:cNvPr id="108" name="正方形/長方形 107">
            <a:extLst>
              <a:ext uri="{FF2B5EF4-FFF2-40B4-BE49-F238E27FC236}">
                <a16:creationId xmlns:a16="http://schemas.microsoft.com/office/drawing/2014/main" id="{CE4578E5-DFB4-4529-803E-27D882DE7861}"/>
              </a:ext>
            </a:extLst>
          </p:cNvPr>
          <p:cNvSpPr/>
          <p:nvPr/>
        </p:nvSpPr>
        <p:spPr>
          <a:xfrm>
            <a:off x="7957085" y="4392847"/>
            <a:ext cx="112757" cy="270221"/>
          </a:xfrm>
          <a:prstGeom prst="rect">
            <a:avLst/>
          </a:prstGeom>
          <a:solidFill>
            <a:schemeClr val="accent5">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dirty="0">
              <a:solidFill>
                <a:schemeClr val="tx1"/>
              </a:solidFill>
            </a:endParaRPr>
          </a:p>
        </p:txBody>
      </p:sp>
      <p:sp>
        <p:nvSpPr>
          <p:cNvPr id="109" name="正方形/長方形 108">
            <a:extLst>
              <a:ext uri="{FF2B5EF4-FFF2-40B4-BE49-F238E27FC236}">
                <a16:creationId xmlns:a16="http://schemas.microsoft.com/office/drawing/2014/main" id="{4C8F639C-FAC5-4F0D-ADDF-E6942D9714F5}"/>
              </a:ext>
            </a:extLst>
          </p:cNvPr>
          <p:cNvSpPr/>
          <p:nvPr/>
        </p:nvSpPr>
        <p:spPr>
          <a:xfrm>
            <a:off x="7935431" y="4374069"/>
            <a:ext cx="1279517" cy="307777"/>
          </a:xfrm>
          <a:prstGeom prst="rect">
            <a:avLst/>
          </a:prstGeom>
        </p:spPr>
        <p:txBody>
          <a:bodyPr wrap="none">
            <a:spAutoFit/>
          </a:bodyPr>
          <a:lstStyle/>
          <a:p>
            <a:r>
              <a:rPr kumimoji="1" lang="en-US" altLang="ja-JP" sz="1400" b="1" dirty="0"/>
              <a:t>1</a:t>
            </a:r>
            <a:r>
              <a:rPr kumimoji="1" lang="ja-JP" altLang="en-US" sz="1400" b="1" dirty="0"/>
              <a:t>の確率</a:t>
            </a:r>
            <a:r>
              <a:rPr kumimoji="1" lang="en-US" altLang="ja-JP" sz="1400" b="1" dirty="0"/>
              <a:t>: 0.03</a:t>
            </a:r>
            <a:endParaRPr lang="ja-JP" altLang="en-US" sz="1400" b="1" dirty="0"/>
          </a:p>
        </p:txBody>
      </p:sp>
      <p:pic>
        <p:nvPicPr>
          <p:cNvPr id="111" name="図 110">
            <a:extLst>
              <a:ext uri="{FF2B5EF4-FFF2-40B4-BE49-F238E27FC236}">
                <a16:creationId xmlns:a16="http://schemas.microsoft.com/office/drawing/2014/main" id="{C6E5AB2E-42FE-4174-9224-F2F0FE7D54AE}"/>
              </a:ext>
            </a:extLst>
          </p:cNvPr>
          <p:cNvPicPr>
            <a:picLocks noChangeAspect="1"/>
          </p:cNvPicPr>
          <p:nvPr/>
        </p:nvPicPr>
        <p:blipFill>
          <a:blip r:embed="rId3"/>
          <a:stretch>
            <a:fillRect/>
          </a:stretch>
        </p:blipFill>
        <p:spPr>
          <a:xfrm>
            <a:off x="2810160" y="4459285"/>
            <a:ext cx="638264" cy="619211"/>
          </a:xfrm>
          <a:prstGeom prst="rect">
            <a:avLst/>
          </a:prstGeom>
          <a:effectLst/>
        </p:spPr>
      </p:pic>
      <p:sp>
        <p:nvSpPr>
          <p:cNvPr id="27" name="二等辺三角形 26">
            <a:extLst>
              <a:ext uri="{FF2B5EF4-FFF2-40B4-BE49-F238E27FC236}">
                <a16:creationId xmlns:a16="http://schemas.microsoft.com/office/drawing/2014/main" id="{80108A8F-DCCE-4AF5-A738-17A2874EA4F8}"/>
              </a:ext>
            </a:extLst>
          </p:cNvPr>
          <p:cNvSpPr/>
          <p:nvPr/>
        </p:nvSpPr>
        <p:spPr>
          <a:xfrm rot="5400000">
            <a:off x="9202414" y="4545846"/>
            <a:ext cx="1036320" cy="323166"/>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8" name="テキスト ボックス 27">
            <a:extLst>
              <a:ext uri="{FF2B5EF4-FFF2-40B4-BE49-F238E27FC236}">
                <a16:creationId xmlns:a16="http://schemas.microsoft.com/office/drawing/2014/main" id="{29026970-E5F5-4A41-8EC6-18CDF034DA44}"/>
              </a:ext>
            </a:extLst>
          </p:cNvPr>
          <p:cNvSpPr txBox="1"/>
          <p:nvPr/>
        </p:nvSpPr>
        <p:spPr>
          <a:xfrm>
            <a:off x="9882157" y="4416445"/>
            <a:ext cx="1555322" cy="584775"/>
          </a:xfrm>
          <a:prstGeom prst="rect">
            <a:avLst/>
          </a:prstGeom>
          <a:noFill/>
        </p:spPr>
        <p:txBody>
          <a:bodyPr wrap="square" rtlCol="0">
            <a:spAutoFit/>
          </a:bodyPr>
          <a:lstStyle/>
          <a:p>
            <a:pPr algn="ctr" defTabSz="914400" fontAlgn="base">
              <a:spcBef>
                <a:spcPct val="0"/>
              </a:spcBef>
              <a:spcAft>
                <a:spcPct val="0"/>
              </a:spcAft>
            </a:pPr>
            <a:r>
              <a:rPr kumimoji="1" lang="ja-JP" altLang="en-US" b="1" dirty="0">
                <a:solidFill>
                  <a:srgbClr val="000000"/>
                </a:solidFill>
                <a:latin typeface="+mn-ea"/>
              </a:rPr>
              <a:t>予測：</a:t>
            </a:r>
            <a:r>
              <a:rPr kumimoji="1" lang="ja-JP" altLang="en-US" sz="3200" b="1" dirty="0">
                <a:solidFill>
                  <a:srgbClr val="000000"/>
                </a:solidFill>
                <a:latin typeface="+mn-ea"/>
              </a:rPr>
              <a:t>５</a:t>
            </a:r>
            <a:endParaRPr kumimoji="1" lang="ja-JP" altLang="en-US" b="1" dirty="0">
              <a:solidFill>
                <a:srgbClr val="000000"/>
              </a:solidFill>
              <a:latin typeface="+mn-ea"/>
            </a:endParaRPr>
          </a:p>
        </p:txBody>
      </p:sp>
    </p:spTree>
    <p:extLst>
      <p:ext uri="{BB962C8B-B14F-4D97-AF65-F5344CB8AC3E}">
        <p14:creationId xmlns:p14="http://schemas.microsoft.com/office/powerpoint/2010/main" val="226065111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A46280-0179-4FA4-9ACC-8EAAAAC77C40}"/>
              </a:ext>
            </a:extLst>
          </p:cNvPr>
          <p:cNvSpPr>
            <a:spLocks noGrp="1"/>
          </p:cNvSpPr>
          <p:nvPr>
            <p:ph type="title"/>
          </p:nvPr>
        </p:nvSpPr>
        <p:spPr/>
        <p:txBody>
          <a:bodyPr/>
          <a:lstStyle/>
          <a:p>
            <a:r>
              <a:rPr kumimoji="1" lang="en-US" altLang="ja-JP" dirty="0">
                <a:latin typeface="メイリオ"/>
                <a:ea typeface="メイリオ"/>
              </a:rPr>
              <a:t>7-1-12.</a:t>
            </a:r>
            <a:r>
              <a:rPr kumimoji="1" lang="ja-JP" altLang="en-US">
                <a:latin typeface="メイリオ"/>
                <a:ea typeface="メイリオ"/>
              </a:rPr>
              <a:t>畳み込み層・プーリング層の多</a:t>
            </a:r>
            <a:r>
              <a:rPr lang="ja-JP" altLang="en-US">
                <a:latin typeface="メイリオ"/>
                <a:ea typeface="メイリオ"/>
              </a:rPr>
              <a:t>層</a:t>
            </a:r>
            <a:r>
              <a:rPr kumimoji="1" lang="ja-JP" altLang="en-US">
                <a:latin typeface="メイリオ"/>
                <a:ea typeface="メイリオ"/>
              </a:rPr>
              <a:t>化</a:t>
            </a:r>
          </a:p>
        </p:txBody>
      </p:sp>
      <p:sp>
        <p:nvSpPr>
          <p:cNvPr id="3" name="スライド番号プレースホルダー 2">
            <a:extLst>
              <a:ext uri="{FF2B5EF4-FFF2-40B4-BE49-F238E27FC236}">
                <a16:creationId xmlns:a16="http://schemas.microsoft.com/office/drawing/2014/main" id="{9D581DDA-AA77-4493-B0E8-345CD48D5467}"/>
              </a:ext>
            </a:extLst>
          </p:cNvPr>
          <p:cNvSpPr>
            <a:spLocks noGrp="1"/>
          </p:cNvSpPr>
          <p:nvPr>
            <p:ph type="sldNum" sz="quarter" idx="10"/>
          </p:nvPr>
        </p:nvSpPr>
        <p:spPr/>
        <p:txBody>
          <a:bodyPr/>
          <a:lstStyle/>
          <a:p>
            <a:fld id="{5D750650-B10A-47BF-93C2-E1678438B37A}" type="slidenum">
              <a:rPr lang="en-US" altLang="ja-JP" smtClean="0"/>
              <a:pPr/>
              <a:t>299</a:t>
            </a:fld>
            <a:endParaRPr lang="en-US" altLang="ja-JP" dirty="0"/>
          </a:p>
        </p:txBody>
      </p:sp>
      <p:sp>
        <p:nvSpPr>
          <p:cNvPr id="5" name="テキスト ボックス 4">
            <a:extLst>
              <a:ext uri="{FF2B5EF4-FFF2-40B4-BE49-F238E27FC236}">
                <a16:creationId xmlns:a16="http://schemas.microsoft.com/office/drawing/2014/main" id="{1553651B-6E5F-475F-957E-668780D3C1C9}"/>
              </a:ext>
            </a:extLst>
          </p:cNvPr>
          <p:cNvSpPr txBox="1"/>
          <p:nvPr/>
        </p:nvSpPr>
        <p:spPr>
          <a:xfrm>
            <a:off x="698717" y="818262"/>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畳み込み層やプーリング層を多層化すると、作成した特徴マップからさらに画像の特徴を</a:t>
            </a:r>
            <a:br>
              <a:rPr lang="en-US" altLang="ja-JP" sz="1800" dirty="0"/>
            </a:br>
            <a:r>
              <a:rPr lang="ja-JP" altLang="en-US" sz="1800" dirty="0"/>
              <a:t>抽出して、精度の向上が見込めます。多層化する場合の各層の様子は以下のようになります。</a:t>
            </a:r>
          </a:p>
        </p:txBody>
      </p:sp>
      <p:pic>
        <p:nvPicPr>
          <p:cNvPr id="7" name="図 6">
            <a:extLst>
              <a:ext uri="{FF2B5EF4-FFF2-40B4-BE49-F238E27FC236}">
                <a16:creationId xmlns:a16="http://schemas.microsoft.com/office/drawing/2014/main" id="{E5D38A31-AC60-49D6-889A-915809F409B2}"/>
              </a:ext>
            </a:extLst>
          </p:cNvPr>
          <p:cNvPicPr>
            <a:picLocks noChangeAspect="1"/>
          </p:cNvPicPr>
          <p:nvPr/>
        </p:nvPicPr>
        <p:blipFill>
          <a:blip r:embed="rId3"/>
          <a:stretch>
            <a:fillRect/>
          </a:stretch>
        </p:blipFill>
        <p:spPr>
          <a:xfrm>
            <a:off x="526143" y="3981362"/>
            <a:ext cx="638264" cy="619211"/>
          </a:xfrm>
          <a:prstGeom prst="rect">
            <a:avLst/>
          </a:prstGeom>
          <a:effectLst/>
        </p:spPr>
      </p:pic>
      <p:sp>
        <p:nvSpPr>
          <p:cNvPr id="11" name="正方形/長方形 10">
            <a:extLst>
              <a:ext uri="{FF2B5EF4-FFF2-40B4-BE49-F238E27FC236}">
                <a16:creationId xmlns:a16="http://schemas.microsoft.com/office/drawing/2014/main" id="{B3124258-B1DA-490A-B644-0EC3DF1402E3}"/>
              </a:ext>
            </a:extLst>
          </p:cNvPr>
          <p:cNvSpPr/>
          <p:nvPr/>
        </p:nvSpPr>
        <p:spPr>
          <a:xfrm>
            <a:off x="1097854" y="2577850"/>
            <a:ext cx="1500732" cy="276999"/>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1</a:t>
            </a:r>
          </a:p>
        </p:txBody>
      </p:sp>
      <p:sp>
        <p:nvSpPr>
          <p:cNvPr id="12" name="正方形/長方形 11">
            <a:extLst>
              <a:ext uri="{FF2B5EF4-FFF2-40B4-BE49-F238E27FC236}">
                <a16:creationId xmlns:a16="http://schemas.microsoft.com/office/drawing/2014/main" id="{5858CF4F-08E6-4902-B873-112CF56DA11E}"/>
              </a:ext>
            </a:extLst>
          </p:cNvPr>
          <p:cNvSpPr/>
          <p:nvPr/>
        </p:nvSpPr>
        <p:spPr>
          <a:xfrm>
            <a:off x="1097854" y="3798108"/>
            <a:ext cx="1500732" cy="276999"/>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2</a:t>
            </a:r>
          </a:p>
        </p:txBody>
      </p:sp>
      <p:sp>
        <p:nvSpPr>
          <p:cNvPr id="13" name="正方形/長方形 12">
            <a:extLst>
              <a:ext uri="{FF2B5EF4-FFF2-40B4-BE49-F238E27FC236}">
                <a16:creationId xmlns:a16="http://schemas.microsoft.com/office/drawing/2014/main" id="{9D1EE032-AB40-4C47-830D-467C8D9CD747}"/>
              </a:ext>
            </a:extLst>
          </p:cNvPr>
          <p:cNvSpPr/>
          <p:nvPr/>
        </p:nvSpPr>
        <p:spPr>
          <a:xfrm>
            <a:off x="1097854" y="4992939"/>
            <a:ext cx="1500732" cy="276999"/>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3</a:t>
            </a:r>
          </a:p>
        </p:txBody>
      </p:sp>
      <p:cxnSp>
        <p:nvCxnSpPr>
          <p:cNvPr id="15" name="直線矢印コネクタ 14">
            <a:extLst>
              <a:ext uri="{FF2B5EF4-FFF2-40B4-BE49-F238E27FC236}">
                <a16:creationId xmlns:a16="http://schemas.microsoft.com/office/drawing/2014/main" id="{C141ABBE-D8B7-4F83-B5ED-B5219641CDCB}"/>
              </a:ext>
            </a:extLst>
          </p:cNvPr>
          <p:cNvCxnSpPr>
            <a:cxnSpLocks/>
            <a:stCxn id="7" idx="3"/>
            <a:endCxn id="8" idx="1"/>
          </p:cNvCxnSpPr>
          <p:nvPr/>
        </p:nvCxnSpPr>
        <p:spPr>
          <a:xfrm flipV="1">
            <a:off x="1164407" y="3082052"/>
            <a:ext cx="862356" cy="1208916"/>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6" name="直線矢印コネクタ 15">
            <a:extLst>
              <a:ext uri="{FF2B5EF4-FFF2-40B4-BE49-F238E27FC236}">
                <a16:creationId xmlns:a16="http://schemas.microsoft.com/office/drawing/2014/main" id="{3E2EED33-7D76-4DDE-8D83-B01007ADDD45}"/>
              </a:ext>
            </a:extLst>
          </p:cNvPr>
          <p:cNvCxnSpPr>
            <a:cxnSpLocks/>
          </p:cNvCxnSpPr>
          <p:nvPr/>
        </p:nvCxnSpPr>
        <p:spPr>
          <a:xfrm flipV="1">
            <a:off x="1164407" y="4289258"/>
            <a:ext cx="862356" cy="3418"/>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9" name="直線矢印コネクタ 18">
            <a:extLst>
              <a:ext uri="{FF2B5EF4-FFF2-40B4-BE49-F238E27FC236}">
                <a16:creationId xmlns:a16="http://schemas.microsoft.com/office/drawing/2014/main" id="{4448A5A9-AC2A-46A9-90A7-BC991D9A8E62}"/>
              </a:ext>
            </a:extLst>
          </p:cNvPr>
          <p:cNvCxnSpPr>
            <a:cxnSpLocks/>
            <a:stCxn id="7" idx="3"/>
            <a:endCxn id="91" idx="1"/>
          </p:cNvCxnSpPr>
          <p:nvPr/>
        </p:nvCxnSpPr>
        <p:spPr>
          <a:xfrm>
            <a:off x="1164407" y="4290968"/>
            <a:ext cx="859801" cy="119473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2" name="四角形: 角を丸くする 21">
            <a:extLst>
              <a:ext uri="{FF2B5EF4-FFF2-40B4-BE49-F238E27FC236}">
                <a16:creationId xmlns:a16="http://schemas.microsoft.com/office/drawing/2014/main" id="{DD724D83-6976-43D6-B4B0-5E1CA6560C2E}"/>
              </a:ext>
            </a:extLst>
          </p:cNvPr>
          <p:cNvSpPr/>
          <p:nvPr/>
        </p:nvSpPr>
        <p:spPr>
          <a:xfrm>
            <a:off x="4025245" y="2441544"/>
            <a:ext cx="245837" cy="3544478"/>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3" name="正方形/長方形 22">
            <a:extLst>
              <a:ext uri="{FF2B5EF4-FFF2-40B4-BE49-F238E27FC236}">
                <a16:creationId xmlns:a16="http://schemas.microsoft.com/office/drawing/2014/main" id="{7286629B-01D3-4DD9-AC47-29F6F7F01B7D}"/>
              </a:ext>
            </a:extLst>
          </p:cNvPr>
          <p:cNvSpPr/>
          <p:nvPr/>
        </p:nvSpPr>
        <p:spPr>
          <a:xfrm>
            <a:off x="3363332" y="2149173"/>
            <a:ext cx="1569660" cy="276999"/>
          </a:xfrm>
          <a:prstGeom prst="rect">
            <a:avLst/>
          </a:prstGeom>
        </p:spPr>
        <p:txBody>
          <a:bodyPr wrap="none">
            <a:spAutoFit/>
          </a:bodyPr>
          <a:lstStyle/>
          <a:p>
            <a:pPr algn="ctr"/>
            <a:r>
              <a:rPr kumimoji="1" lang="ja-JP" altLang="en-US" sz="1200" b="1" dirty="0">
                <a:solidFill>
                  <a:srgbClr val="494949"/>
                </a:solidFill>
              </a:rPr>
              <a:t>プーリングカーネル</a:t>
            </a:r>
            <a:endParaRPr kumimoji="1" lang="en-US" altLang="ja-JP" sz="1200" b="1" dirty="0">
              <a:solidFill>
                <a:srgbClr val="494949"/>
              </a:solidFill>
            </a:endParaRPr>
          </a:p>
        </p:txBody>
      </p:sp>
      <p:sp>
        <p:nvSpPr>
          <p:cNvPr id="26" name="正方形/長方形 25">
            <a:extLst>
              <a:ext uri="{FF2B5EF4-FFF2-40B4-BE49-F238E27FC236}">
                <a16:creationId xmlns:a16="http://schemas.microsoft.com/office/drawing/2014/main" id="{1A682ACB-D308-4A15-BEA4-F9BDEA7DF0ED}"/>
              </a:ext>
            </a:extLst>
          </p:cNvPr>
          <p:cNvSpPr/>
          <p:nvPr/>
        </p:nvSpPr>
        <p:spPr>
          <a:xfrm>
            <a:off x="4954333" y="2846701"/>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rgbClr val="494949"/>
                </a:solidFill>
                <a:latin typeface="Ink Free" panose="03080402000500000000" pitchFamily="66" charset="0"/>
                <a:ea typeface="BIZ UDPゴシック" panose="020B0400000000000000" pitchFamily="50" charset="-128"/>
              </a:rPr>
              <a:t>5</a:t>
            </a: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cxnSp>
        <p:nvCxnSpPr>
          <p:cNvPr id="29" name="直線矢印コネクタ 28">
            <a:extLst>
              <a:ext uri="{FF2B5EF4-FFF2-40B4-BE49-F238E27FC236}">
                <a16:creationId xmlns:a16="http://schemas.microsoft.com/office/drawing/2014/main" id="{FFC19C4F-BCDB-4099-A9FC-A6B1BD579AF3}"/>
              </a:ext>
            </a:extLst>
          </p:cNvPr>
          <p:cNvCxnSpPr>
            <a:cxnSpLocks/>
          </p:cNvCxnSpPr>
          <p:nvPr/>
        </p:nvCxnSpPr>
        <p:spPr>
          <a:xfrm>
            <a:off x="2445532" y="3075410"/>
            <a:ext cx="2508801" cy="14048"/>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2" name="直線矢印コネクタ 31">
            <a:extLst>
              <a:ext uri="{FF2B5EF4-FFF2-40B4-BE49-F238E27FC236}">
                <a16:creationId xmlns:a16="http://schemas.microsoft.com/office/drawing/2014/main" id="{E2CAD6D1-4426-4657-84B3-92946F870F89}"/>
              </a:ext>
            </a:extLst>
          </p:cNvPr>
          <p:cNvCxnSpPr>
            <a:cxnSpLocks/>
          </p:cNvCxnSpPr>
          <p:nvPr/>
        </p:nvCxnSpPr>
        <p:spPr>
          <a:xfrm>
            <a:off x="2445532" y="4284545"/>
            <a:ext cx="2508801" cy="12844"/>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3" name="直線矢印コネクタ 32">
            <a:extLst>
              <a:ext uri="{FF2B5EF4-FFF2-40B4-BE49-F238E27FC236}">
                <a16:creationId xmlns:a16="http://schemas.microsoft.com/office/drawing/2014/main" id="{D6372046-F66A-44B8-B5B8-856386842569}"/>
              </a:ext>
            </a:extLst>
          </p:cNvPr>
          <p:cNvCxnSpPr>
            <a:cxnSpLocks/>
          </p:cNvCxnSpPr>
          <p:nvPr/>
        </p:nvCxnSpPr>
        <p:spPr>
          <a:xfrm>
            <a:off x="2442977" y="5488224"/>
            <a:ext cx="2506836" cy="15347"/>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8" name="正方形/長方形 37">
            <a:extLst>
              <a:ext uri="{FF2B5EF4-FFF2-40B4-BE49-F238E27FC236}">
                <a16:creationId xmlns:a16="http://schemas.microsoft.com/office/drawing/2014/main" id="{55C8216B-E17A-49C0-A578-E42D2D146485}"/>
              </a:ext>
            </a:extLst>
          </p:cNvPr>
          <p:cNvSpPr/>
          <p:nvPr/>
        </p:nvSpPr>
        <p:spPr>
          <a:xfrm>
            <a:off x="4504971" y="2577850"/>
            <a:ext cx="1039067" cy="276999"/>
          </a:xfrm>
          <a:prstGeom prst="rect">
            <a:avLst/>
          </a:prstGeom>
        </p:spPr>
        <p:txBody>
          <a:bodyPr wrap="none">
            <a:spAutoFit/>
          </a:bodyPr>
          <a:lstStyle/>
          <a:p>
            <a:pPr algn="ctr"/>
            <a:r>
              <a:rPr kumimoji="1" lang="ja-JP" altLang="en-US" sz="1200" b="1" dirty="0">
                <a:solidFill>
                  <a:srgbClr val="494949"/>
                </a:solidFill>
              </a:rPr>
              <a:t>特徴マップ</a:t>
            </a:r>
            <a:r>
              <a:rPr kumimoji="1" lang="en-US" altLang="ja-JP" sz="1200" b="1" dirty="0">
                <a:solidFill>
                  <a:srgbClr val="494949"/>
                </a:solidFill>
              </a:rPr>
              <a:t>1</a:t>
            </a:r>
          </a:p>
        </p:txBody>
      </p:sp>
      <p:sp>
        <p:nvSpPr>
          <p:cNvPr id="49" name="正方形/長方形 48">
            <a:extLst>
              <a:ext uri="{FF2B5EF4-FFF2-40B4-BE49-F238E27FC236}">
                <a16:creationId xmlns:a16="http://schemas.microsoft.com/office/drawing/2014/main" id="{C3B97807-6569-405B-967A-56149ADB0BEA}"/>
              </a:ext>
            </a:extLst>
          </p:cNvPr>
          <p:cNvSpPr/>
          <p:nvPr/>
        </p:nvSpPr>
        <p:spPr>
          <a:xfrm>
            <a:off x="4518383" y="3798108"/>
            <a:ext cx="1039067" cy="276999"/>
          </a:xfrm>
          <a:prstGeom prst="rect">
            <a:avLst/>
          </a:prstGeom>
        </p:spPr>
        <p:txBody>
          <a:bodyPr wrap="none">
            <a:spAutoFit/>
          </a:bodyPr>
          <a:lstStyle/>
          <a:p>
            <a:pPr algn="ctr"/>
            <a:r>
              <a:rPr kumimoji="1" lang="ja-JP" altLang="en-US" sz="1200" b="1" dirty="0">
                <a:solidFill>
                  <a:srgbClr val="494949"/>
                </a:solidFill>
              </a:rPr>
              <a:t>特徴マップ</a:t>
            </a:r>
            <a:r>
              <a:rPr kumimoji="1" lang="en-US" altLang="ja-JP" sz="1200" b="1" dirty="0">
                <a:solidFill>
                  <a:srgbClr val="494949"/>
                </a:solidFill>
              </a:rPr>
              <a:t>2</a:t>
            </a:r>
          </a:p>
        </p:txBody>
      </p:sp>
      <p:sp>
        <p:nvSpPr>
          <p:cNvPr id="50" name="正方形/長方形 49">
            <a:extLst>
              <a:ext uri="{FF2B5EF4-FFF2-40B4-BE49-F238E27FC236}">
                <a16:creationId xmlns:a16="http://schemas.microsoft.com/office/drawing/2014/main" id="{EE07C156-9540-4EB6-8DDB-F54FFD7270DD}"/>
              </a:ext>
            </a:extLst>
          </p:cNvPr>
          <p:cNvSpPr/>
          <p:nvPr/>
        </p:nvSpPr>
        <p:spPr>
          <a:xfrm>
            <a:off x="4485872" y="5002696"/>
            <a:ext cx="1039067" cy="276999"/>
          </a:xfrm>
          <a:prstGeom prst="rect">
            <a:avLst/>
          </a:prstGeom>
        </p:spPr>
        <p:txBody>
          <a:bodyPr wrap="none">
            <a:spAutoFit/>
          </a:bodyPr>
          <a:lstStyle/>
          <a:p>
            <a:pPr algn="ctr"/>
            <a:r>
              <a:rPr kumimoji="1" lang="ja-JP" altLang="en-US" sz="1200" b="1" dirty="0">
                <a:solidFill>
                  <a:srgbClr val="494949"/>
                </a:solidFill>
              </a:rPr>
              <a:t>特徴マップ</a:t>
            </a:r>
            <a:r>
              <a:rPr kumimoji="1" lang="en-US" altLang="ja-JP" sz="1200" b="1" dirty="0">
                <a:solidFill>
                  <a:srgbClr val="494949"/>
                </a:solidFill>
              </a:rPr>
              <a:t>3</a:t>
            </a:r>
          </a:p>
        </p:txBody>
      </p:sp>
      <p:sp>
        <p:nvSpPr>
          <p:cNvPr id="53" name="四角形: 角を丸くする 52">
            <a:extLst>
              <a:ext uri="{FF2B5EF4-FFF2-40B4-BE49-F238E27FC236}">
                <a16:creationId xmlns:a16="http://schemas.microsoft.com/office/drawing/2014/main" id="{F8B041FD-9F48-4A68-BC0A-68DEE7FC1BB6}"/>
              </a:ext>
            </a:extLst>
          </p:cNvPr>
          <p:cNvSpPr/>
          <p:nvPr/>
        </p:nvSpPr>
        <p:spPr>
          <a:xfrm>
            <a:off x="6567955" y="2859314"/>
            <a:ext cx="2233403" cy="3731849"/>
          </a:xfrm>
          <a:prstGeom prst="roundRect">
            <a:avLst/>
          </a:prstGeom>
          <a:solidFill>
            <a:schemeClr val="bg1"/>
          </a:solidFill>
          <a:ln w="28575">
            <a:solidFill>
              <a:srgbClr val="00879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7" name="正方形/長方形 146">
            <a:extLst>
              <a:ext uri="{FF2B5EF4-FFF2-40B4-BE49-F238E27FC236}">
                <a16:creationId xmlns:a16="http://schemas.microsoft.com/office/drawing/2014/main" id="{E2E01A50-3ADC-4773-9E33-A7DA9BBEA8E8}"/>
              </a:ext>
            </a:extLst>
          </p:cNvPr>
          <p:cNvSpPr/>
          <p:nvPr/>
        </p:nvSpPr>
        <p:spPr>
          <a:xfrm>
            <a:off x="8276381" y="5260546"/>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rgbClr val="494949"/>
                </a:solidFill>
                <a:latin typeface="Ink Free" panose="03080402000500000000" pitchFamily="66" charset="0"/>
                <a:ea typeface="BIZ UDPゴシック" panose="020B0400000000000000" pitchFamily="50" charset="-128"/>
              </a:rPr>
              <a:t>5</a:t>
            </a: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52" name="四角形: 角を丸くする 51">
            <a:extLst>
              <a:ext uri="{FF2B5EF4-FFF2-40B4-BE49-F238E27FC236}">
                <a16:creationId xmlns:a16="http://schemas.microsoft.com/office/drawing/2014/main" id="{1BE8AE86-3B58-49CE-AF36-BB3C5F3FC6A7}"/>
              </a:ext>
            </a:extLst>
          </p:cNvPr>
          <p:cNvSpPr/>
          <p:nvPr/>
        </p:nvSpPr>
        <p:spPr>
          <a:xfrm>
            <a:off x="6366411" y="2679525"/>
            <a:ext cx="2211036" cy="3657128"/>
          </a:xfrm>
          <a:prstGeom prst="roundRect">
            <a:avLst/>
          </a:prstGeom>
          <a:solidFill>
            <a:schemeClr val="bg1"/>
          </a:solidFill>
          <a:ln w="28575">
            <a:solidFill>
              <a:srgbClr val="00879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6" name="正方形/長方形 145">
            <a:extLst>
              <a:ext uri="{FF2B5EF4-FFF2-40B4-BE49-F238E27FC236}">
                <a16:creationId xmlns:a16="http://schemas.microsoft.com/office/drawing/2014/main" id="{42352D80-68F9-42A6-A758-2C7EEC1CC0AB}"/>
              </a:ext>
            </a:extLst>
          </p:cNvPr>
          <p:cNvSpPr/>
          <p:nvPr/>
        </p:nvSpPr>
        <p:spPr>
          <a:xfrm>
            <a:off x="8054098" y="4055616"/>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rgbClr val="494949"/>
                </a:solidFill>
                <a:latin typeface="Ink Free" panose="03080402000500000000" pitchFamily="66" charset="0"/>
                <a:ea typeface="BIZ UDPゴシック" panose="020B0400000000000000" pitchFamily="50" charset="-128"/>
              </a:rPr>
              <a:t>5</a:t>
            </a: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51" name="四角形: 角を丸くする 50">
            <a:extLst>
              <a:ext uri="{FF2B5EF4-FFF2-40B4-BE49-F238E27FC236}">
                <a16:creationId xmlns:a16="http://schemas.microsoft.com/office/drawing/2014/main" id="{8A88B5E4-40C2-47C6-BC8F-C99D28B7F676}"/>
              </a:ext>
            </a:extLst>
          </p:cNvPr>
          <p:cNvSpPr/>
          <p:nvPr/>
        </p:nvSpPr>
        <p:spPr>
          <a:xfrm>
            <a:off x="6096000" y="2426172"/>
            <a:ext cx="2244963" cy="3657128"/>
          </a:xfrm>
          <a:prstGeom prst="roundRect">
            <a:avLst/>
          </a:prstGeom>
          <a:solidFill>
            <a:schemeClr val="bg1"/>
          </a:solidFill>
          <a:ln w="28575">
            <a:solidFill>
              <a:srgbClr val="00879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4" name="正方形/長方形 53">
            <a:extLst>
              <a:ext uri="{FF2B5EF4-FFF2-40B4-BE49-F238E27FC236}">
                <a16:creationId xmlns:a16="http://schemas.microsoft.com/office/drawing/2014/main" id="{B3EBAD48-2ABE-4A2D-986A-EAE336ADEF12}"/>
              </a:ext>
            </a:extLst>
          </p:cNvPr>
          <p:cNvSpPr/>
          <p:nvPr/>
        </p:nvSpPr>
        <p:spPr>
          <a:xfrm>
            <a:off x="6648974" y="5780695"/>
            <a:ext cx="1568674" cy="285803"/>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1</a:t>
            </a:r>
          </a:p>
        </p:txBody>
      </p:sp>
      <p:sp>
        <p:nvSpPr>
          <p:cNvPr id="55" name="正方形/長方形 54">
            <a:extLst>
              <a:ext uri="{FF2B5EF4-FFF2-40B4-BE49-F238E27FC236}">
                <a16:creationId xmlns:a16="http://schemas.microsoft.com/office/drawing/2014/main" id="{B9D7620E-425F-4D25-B521-3525CD202A21}"/>
              </a:ext>
            </a:extLst>
          </p:cNvPr>
          <p:cNvSpPr/>
          <p:nvPr/>
        </p:nvSpPr>
        <p:spPr>
          <a:xfrm>
            <a:off x="6817117" y="6071612"/>
            <a:ext cx="1568674" cy="285803"/>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2</a:t>
            </a:r>
          </a:p>
        </p:txBody>
      </p:sp>
      <p:sp>
        <p:nvSpPr>
          <p:cNvPr id="56" name="正方形/長方形 55">
            <a:extLst>
              <a:ext uri="{FF2B5EF4-FFF2-40B4-BE49-F238E27FC236}">
                <a16:creationId xmlns:a16="http://schemas.microsoft.com/office/drawing/2014/main" id="{41870C5E-AFF9-437D-B9CA-632123790CEF}"/>
              </a:ext>
            </a:extLst>
          </p:cNvPr>
          <p:cNvSpPr/>
          <p:nvPr/>
        </p:nvSpPr>
        <p:spPr>
          <a:xfrm>
            <a:off x="6975040" y="6341241"/>
            <a:ext cx="1568674" cy="285803"/>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3</a:t>
            </a:r>
          </a:p>
        </p:txBody>
      </p:sp>
      <p:cxnSp>
        <p:nvCxnSpPr>
          <p:cNvPr id="61" name="直線矢印コネクタ 60">
            <a:extLst>
              <a:ext uri="{FF2B5EF4-FFF2-40B4-BE49-F238E27FC236}">
                <a16:creationId xmlns:a16="http://schemas.microsoft.com/office/drawing/2014/main" id="{E8F98B67-2ABE-41A3-AEB9-30B8F8331A92}"/>
              </a:ext>
            </a:extLst>
          </p:cNvPr>
          <p:cNvCxnSpPr>
            <a:cxnSpLocks/>
          </p:cNvCxnSpPr>
          <p:nvPr/>
        </p:nvCxnSpPr>
        <p:spPr>
          <a:xfrm>
            <a:off x="5425035" y="3080288"/>
            <a:ext cx="999444" cy="2764"/>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2" name="直線矢印コネクタ 61">
            <a:extLst>
              <a:ext uri="{FF2B5EF4-FFF2-40B4-BE49-F238E27FC236}">
                <a16:creationId xmlns:a16="http://schemas.microsoft.com/office/drawing/2014/main" id="{9E6298F7-0FAA-42A6-93C8-A8AC879E31F1}"/>
              </a:ext>
            </a:extLst>
          </p:cNvPr>
          <p:cNvCxnSpPr>
            <a:cxnSpLocks/>
          </p:cNvCxnSpPr>
          <p:nvPr/>
        </p:nvCxnSpPr>
        <p:spPr>
          <a:xfrm>
            <a:off x="5425035" y="4290589"/>
            <a:ext cx="999444" cy="757"/>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3" name="直線矢印コネクタ 62">
            <a:extLst>
              <a:ext uri="{FF2B5EF4-FFF2-40B4-BE49-F238E27FC236}">
                <a16:creationId xmlns:a16="http://schemas.microsoft.com/office/drawing/2014/main" id="{69EF0338-F001-4226-8FFD-533BF1963DF1}"/>
              </a:ext>
            </a:extLst>
          </p:cNvPr>
          <p:cNvCxnSpPr>
            <a:cxnSpLocks/>
          </p:cNvCxnSpPr>
          <p:nvPr/>
        </p:nvCxnSpPr>
        <p:spPr>
          <a:xfrm flipV="1">
            <a:off x="5420515" y="5493324"/>
            <a:ext cx="1004246" cy="5147"/>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7" name="正方形/長方形 76">
            <a:extLst>
              <a:ext uri="{FF2B5EF4-FFF2-40B4-BE49-F238E27FC236}">
                <a16:creationId xmlns:a16="http://schemas.microsoft.com/office/drawing/2014/main" id="{0D6418DB-9436-484B-97D8-210409973CA9}"/>
              </a:ext>
            </a:extLst>
          </p:cNvPr>
          <p:cNvSpPr/>
          <p:nvPr/>
        </p:nvSpPr>
        <p:spPr>
          <a:xfrm>
            <a:off x="2962011" y="2808675"/>
            <a:ext cx="546755" cy="546755"/>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3200" b="1" dirty="0">
                <a:solidFill>
                  <a:srgbClr val="494949"/>
                </a:solidFill>
                <a:latin typeface="Ink Free" panose="03080402000500000000" pitchFamily="66" charset="0"/>
                <a:ea typeface="HGP創英角ﾎﾟｯﾌﾟ体" panose="040B0A00000000000000" pitchFamily="50" charset="-128"/>
              </a:rPr>
              <a:t>5</a:t>
            </a:r>
            <a:endParaRPr kumimoji="1" lang="ja-JP" altLang="en-US" sz="3200" b="1" dirty="0">
              <a:solidFill>
                <a:srgbClr val="494949"/>
              </a:solidFill>
              <a:latin typeface="Ink Free" panose="03080402000500000000" pitchFamily="66" charset="0"/>
              <a:ea typeface="HGP創英角ﾎﾟｯﾌﾟ体" panose="040B0A00000000000000" pitchFamily="50" charset="-128"/>
            </a:endParaRPr>
          </a:p>
        </p:txBody>
      </p:sp>
      <p:grpSp>
        <p:nvGrpSpPr>
          <p:cNvPr id="83" name="グループ化 82">
            <a:extLst>
              <a:ext uri="{FF2B5EF4-FFF2-40B4-BE49-F238E27FC236}">
                <a16:creationId xmlns:a16="http://schemas.microsoft.com/office/drawing/2014/main" id="{A9DA4CC2-AC2F-49C4-9878-7415FB4B921E}"/>
              </a:ext>
            </a:extLst>
          </p:cNvPr>
          <p:cNvGrpSpPr/>
          <p:nvPr/>
        </p:nvGrpSpPr>
        <p:grpSpPr>
          <a:xfrm>
            <a:off x="2026763" y="2870563"/>
            <a:ext cx="418769" cy="422978"/>
            <a:chOff x="1828803" y="2742458"/>
            <a:chExt cx="541314" cy="546755"/>
          </a:xfrm>
        </p:grpSpPr>
        <p:sp>
          <p:nvSpPr>
            <p:cNvPr id="8" name="正方形/長方形 7">
              <a:extLst>
                <a:ext uri="{FF2B5EF4-FFF2-40B4-BE49-F238E27FC236}">
                  <a16:creationId xmlns:a16="http://schemas.microsoft.com/office/drawing/2014/main" id="{CC9BB8C8-7BF2-4FA5-A403-79433240BF76}"/>
                </a:ext>
              </a:extLst>
            </p:cNvPr>
            <p:cNvSpPr/>
            <p:nvPr/>
          </p:nvSpPr>
          <p:spPr>
            <a:xfrm>
              <a:off x="1828803" y="2742458"/>
              <a:ext cx="541314" cy="5467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0" name="正方形/長方形 79">
              <a:extLst>
                <a:ext uri="{FF2B5EF4-FFF2-40B4-BE49-F238E27FC236}">
                  <a16:creationId xmlns:a16="http://schemas.microsoft.com/office/drawing/2014/main" id="{335357B4-E5FD-4113-AFD6-C456858CDD96}"/>
                </a:ext>
              </a:extLst>
            </p:cNvPr>
            <p:cNvSpPr/>
            <p:nvPr/>
          </p:nvSpPr>
          <p:spPr>
            <a:xfrm>
              <a:off x="2025430" y="2742458"/>
              <a:ext cx="177632" cy="54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1" name="正方形/長方形 80">
              <a:extLst>
                <a:ext uri="{FF2B5EF4-FFF2-40B4-BE49-F238E27FC236}">
                  <a16:creationId xmlns:a16="http://schemas.microsoft.com/office/drawing/2014/main" id="{6CE22D5C-BA77-4D81-AEC4-61D7A4FE69E7}"/>
                </a:ext>
              </a:extLst>
            </p:cNvPr>
            <p:cNvSpPr/>
            <p:nvPr/>
          </p:nvSpPr>
          <p:spPr>
            <a:xfrm>
              <a:off x="1828803" y="2912882"/>
              <a:ext cx="541314" cy="179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84" name="グループ化 83">
            <a:extLst>
              <a:ext uri="{FF2B5EF4-FFF2-40B4-BE49-F238E27FC236}">
                <a16:creationId xmlns:a16="http://schemas.microsoft.com/office/drawing/2014/main" id="{1DF15578-A91E-4001-8C46-9B03B3A46AC7}"/>
              </a:ext>
            </a:extLst>
          </p:cNvPr>
          <p:cNvGrpSpPr/>
          <p:nvPr/>
        </p:nvGrpSpPr>
        <p:grpSpPr>
          <a:xfrm>
            <a:off x="2026763" y="4079478"/>
            <a:ext cx="418769" cy="422978"/>
            <a:chOff x="1828803" y="2742458"/>
            <a:chExt cx="541314" cy="546755"/>
          </a:xfrm>
        </p:grpSpPr>
        <p:sp>
          <p:nvSpPr>
            <p:cNvPr id="85" name="正方形/長方形 84">
              <a:extLst>
                <a:ext uri="{FF2B5EF4-FFF2-40B4-BE49-F238E27FC236}">
                  <a16:creationId xmlns:a16="http://schemas.microsoft.com/office/drawing/2014/main" id="{AFA5F055-9CFC-44BC-8A45-6F6BF419536B}"/>
                </a:ext>
              </a:extLst>
            </p:cNvPr>
            <p:cNvSpPr/>
            <p:nvPr/>
          </p:nvSpPr>
          <p:spPr>
            <a:xfrm>
              <a:off x="1828803" y="2742458"/>
              <a:ext cx="541314" cy="5467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6" name="正方形/長方形 85">
              <a:extLst>
                <a:ext uri="{FF2B5EF4-FFF2-40B4-BE49-F238E27FC236}">
                  <a16:creationId xmlns:a16="http://schemas.microsoft.com/office/drawing/2014/main" id="{DD26006C-58B9-4523-B7CA-B96E92BA4C0E}"/>
                </a:ext>
              </a:extLst>
            </p:cNvPr>
            <p:cNvSpPr/>
            <p:nvPr/>
          </p:nvSpPr>
          <p:spPr>
            <a:xfrm>
              <a:off x="2025430" y="2742458"/>
              <a:ext cx="177632" cy="54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87" name="正方形/長方形 86">
              <a:extLst>
                <a:ext uri="{FF2B5EF4-FFF2-40B4-BE49-F238E27FC236}">
                  <a16:creationId xmlns:a16="http://schemas.microsoft.com/office/drawing/2014/main" id="{893A0B56-80FB-44A4-A2D6-49CBE0F24EAA}"/>
                </a:ext>
              </a:extLst>
            </p:cNvPr>
            <p:cNvSpPr/>
            <p:nvPr/>
          </p:nvSpPr>
          <p:spPr>
            <a:xfrm>
              <a:off x="1828803" y="2912882"/>
              <a:ext cx="541314" cy="179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88" name="グループ化 87">
            <a:extLst>
              <a:ext uri="{FF2B5EF4-FFF2-40B4-BE49-F238E27FC236}">
                <a16:creationId xmlns:a16="http://schemas.microsoft.com/office/drawing/2014/main" id="{5664E81E-E39D-4D6D-8043-F2644B6ADDA3}"/>
              </a:ext>
            </a:extLst>
          </p:cNvPr>
          <p:cNvGrpSpPr/>
          <p:nvPr/>
        </p:nvGrpSpPr>
        <p:grpSpPr>
          <a:xfrm>
            <a:off x="2024208" y="5284408"/>
            <a:ext cx="418769" cy="422978"/>
            <a:chOff x="1828803" y="2742458"/>
            <a:chExt cx="541314" cy="546755"/>
          </a:xfrm>
        </p:grpSpPr>
        <p:sp>
          <p:nvSpPr>
            <p:cNvPr id="89" name="正方形/長方形 88">
              <a:extLst>
                <a:ext uri="{FF2B5EF4-FFF2-40B4-BE49-F238E27FC236}">
                  <a16:creationId xmlns:a16="http://schemas.microsoft.com/office/drawing/2014/main" id="{616C28D5-5460-478E-9430-F85C2109DFD5}"/>
                </a:ext>
              </a:extLst>
            </p:cNvPr>
            <p:cNvSpPr/>
            <p:nvPr/>
          </p:nvSpPr>
          <p:spPr>
            <a:xfrm>
              <a:off x="1828803" y="2742458"/>
              <a:ext cx="541314" cy="5467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0" name="正方形/長方形 89">
              <a:extLst>
                <a:ext uri="{FF2B5EF4-FFF2-40B4-BE49-F238E27FC236}">
                  <a16:creationId xmlns:a16="http://schemas.microsoft.com/office/drawing/2014/main" id="{FC68E52F-579B-4A61-A5E9-D1DB79AC63AC}"/>
                </a:ext>
              </a:extLst>
            </p:cNvPr>
            <p:cNvSpPr/>
            <p:nvPr/>
          </p:nvSpPr>
          <p:spPr>
            <a:xfrm>
              <a:off x="2025430" y="2742458"/>
              <a:ext cx="177632" cy="54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1" name="正方形/長方形 90">
              <a:extLst>
                <a:ext uri="{FF2B5EF4-FFF2-40B4-BE49-F238E27FC236}">
                  <a16:creationId xmlns:a16="http://schemas.microsoft.com/office/drawing/2014/main" id="{AE9B858E-266D-48EF-8281-FF0BCB47392B}"/>
                </a:ext>
              </a:extLst>
            </p:cNvPr>
            <p:cNvSpPr/>
            <p:nvPr/>
          </p:nvSpPr>
          <p:spPr>
            <a:xfrm>
              <a:off x="1828803" y="2912882"/>
              <a:ext cx="541314" cy="179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sp>
        <p:nvSpPr>
          <p:cNvPr id="94" name="正方形/長方形 93">
            <a:extLst>
              <a:ext uri="{FF2B5EF4-FFF2-40B4-BE49-F238E27FC236}">
                <a16:creationId xmlns:a16="http://schemas.microsoft.com/office/drawing/2014/main" id="{D0185AA3-33D2-4D74-8708-0C948475DC68}"/>
              </a:ext>
            </a:extLst>
          </p:cNvPr>
          <p:cNvSpPr/>
          <p:nvPr/>
        </p:nvSpPr>
        <p:spPr>
          <a:xfrm>
            <a:off x="2974157" y="4017590"/>
            <a:ext cx="546755" cy="546755"/>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3200" b="1" dirty="0">
                <a:solidFill>
                  <a:srgbClr val="494949"/>
                </a:solidFill>
                <a:latin typeface="Ink Free" panose="03080402000500000000" pitchFamily="66" charset="0"/>
                <a:ea typeface="HGP創英角ﾎﾟｯﾌﾟ体" panose="040B0A00000000000000" pitchFamily="50" charset="-128"/>
              </a:rPr>
              <a:t>5</a:t>
            </a:r>
            <a:endParaRPr kumimoji="1" lang="ja-JP" altLang="en-US" sz="3200" b="1" dirty="0">
              <a:solidFill>
                <a:srgbClr val="494949"/>
              </a:solidFill>
              <a:latin typeface="Ink Free" panose="03080402000500000000" pitchFamily="66" charset="0"/>
              <a:ea typeface="HGP創英角ﾎﾟｯﾌﾟ体" panose="040B0A00000000000000" pitchFamily="50" charset="-128"/>
            </a:endParaRPr>
          </a:p>
        </p:txBody>
      </p:sp>
      <p:sp>
        <p:nvSpPr>
          <p:cNvPr id="95" name="正方形/長方形 94">
            <a:extLst>
              <a:ext uri="{FF2B5EF4-FFF2-40B4-BE49-F238E27FC236}">
                <a16:creationId xmlns:a16="http://schemas.microsoft.com/office/drawing/2014/main" id="{4051BC93-7037-4B42-8AF0-89C3C124FF3D}"/>
              </a:ext>
            </a:extLst>
          </p:cNvPr>
          <p:cNvSpPr/>
          <p:nvPr/>
        </p:nvSpPr>
        <p:spPr>
          <a:xfrm>
            <a:off x="2967378" y="5222520"/>
            <a:ext cx="546755" cy="546755"/>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3200" b="1" dirty="0">
                <a:solidFill>
                  <a:srgbClr val="494949"/>
                </a:solidFill>
                <a:latin typeface="Ink Free" panose="03080402000500000000" pitchFamily="66" charset="0"/>
                <a:ea typeface="HGP創英角ﾎﾟｯﾌﾟ体" panose="040B0A00000000000000" pitchFamily="50" charset="-128"/>
              </a:rPr>
              <a:t>5</a:t>
            </a:r>
            <a:endParaRPr kumimoji="1" lang="ja-JP" altLang="en-US" sz="3200" b="1" dirty="0">
              <a:solidFill>
                <a:srgbClr val="494949"/>
              </a:solidFill>
              <a:latin typeface="Ink Free" panose="03080402000500000000" pitchFamily="66" charset="0"/>
              <a:ea typeface="HGP創英角ﾎﾟｯﾌﾟ体" panose="040B0A00000000000000" pitchFamily="50" charset="-128"/>
            </a:endParaRPr>
          </a:p>
        </p:txBody>
      </p:sp>
      <p:sp>
        <p:nvSpPr>
          <p:cNvPr id="96" name="正方形/長方形 95">
            <a:extLst>
              <a:ext uri="{FF2B5EF4-FFF2-40B4-BE49-F238E27FC236}">
                <a16:creationId xmlns:a16="http://schemas.microsoft.com/office/drawing/2014/main" id="{2B4403A1-97FE-443E-9421-2AEDD09F6636}"/>
              </a:ext>
            </a:extLst>
          </p:cNvPr>
          <p:cNvSpPr/>
          <p:nvPr/>
        </p:nvSpPr>
        <p:spPr>
          <a:xfrm>
            <a:off x="4957099" y="4055616"/>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rgbClr val="494949"/>
                </a:solidFill>
                <a:latin typeface="Ink Free" panose="03080402000500000000" pitchFamily="66" charset="0"/>
                <a:ea typeface="BIZ UDPゴシック" panose="020B0400000000000000" pitchFamily="50" charset="-128"/>
              </a:rPr>
              <a:t>5</a:t>
            </a: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97" name="正方形/長方形 96">
            <a:extLst>
              <a:ext uri="{FF2B5EF4-FFF2-40B4-BE49-F238E27FC236}">
                <a16:creationId xmlns:a16="http://schemas.microsoft.com/office/drawing/2014/main" id="{BAB0E4BD-25E0-4983-B2E7-425A4220F940}"/>
              </a:ext>
            </a:extLst>
          </p:cNvPr>
          <p:cNvSpPr/>
          <p:nvPr/>
        </p:nvSpPr>
        <p:spPr>
          <a:xfrm>
            <a:off x="4949813" y="5260546"/>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rgbClr val="494949"/>
                </a:solidFill>
                <a:latin typeface="Ink Free" panose="03080402000500000000" pitchFamily="66" charset="0"/>
                <a:ea typeface="BIZ UDPゴシック" panose="020B0400000000000000" pitchFamily="50" charset="-128"/>
              </a:rPr>
              <a:t>5</a:t>
            </a: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98" name="正方形/長方形 97">
            <a:extLst>
              <a:ext uri="{FF2B5EF4-FFF2-40B4-BE49-F238E27FC236}">
                <a16:creationId xmlns:a16="http://schemas.microsoft.com/office/drawing/2014/main" id="{7113CDA4-1846-49C0-B042-DA50DA4F7959}"/>
              </a:ext>
            </a:extLst>
          </p:cNvPr>
          <p:cNvSpPr/>
          <p:nvPr/>
        </p:nvSpPr>
        <p:spPr>
          <a:xfrm>
            <a:off x="2780516" y="2577850"/>
            <a:ext cx="1039067" cy="276999"/>
          </a:xfrm>
          <a:prstGeom prst="rect">
            <a:avLst/>
          </a:prstGeom>
        </p:spPr>
        <p:txBody>
          <a:bodyPr wrap="none">
            <a:spAutoFit/>
          </a:bodyPr>
          <a:lstStyle/>
          <a:p>
            <a:pPr algn="ctr"/>
            <a:r>
              <a:rPr kumimoji="1" lang="ja-JP" altLang="en-US" sz="1200" b="1" dirty="0">
                <a:solidFill>
                  <a:srgbClr val="494949"/>
                </a:solidFill>
              </a:rPr>
              <a:t>特徴マップ</a:t>
            </a:r>
            <a:r>
              <a:rPr kumimoji="1" lang="en-US" altLang="ja-JP" sz="1200" b="1" dirty="0">
                <a:solidFill>
                  <a:srgbClr val="494949"/>
                </a:solidFill>
              </a:rPr>
              <a:t>1</a:t>
            </a:r>
          </a:p>
        </p:txBody>
      </p:sp>
      <p:sp>
        <p:nvSpPr>
          <p:cNvPr id="110" name="正方形/長方形 109">
            <a:extLst>
              <a:ext uri="{FF2B5EF4-FFF2-40B4-BE49-F238E27FC236}">
                <a16:creationId xmlns:a16="http://schemas.microsoft.com/office/drawing/2014/main" id="{B2217B5D-E858-4F96-9620-EC746E712BD2}"/>
              </a:ext>
            </a:extLst>
          </p:cNvPr>
          <p:cNvSpPr/>
          <p:nvPr/>
        </p:nvSpPr>
        <p:spPr>
          <a:xfrm>
            <a:off x="5542190" y="2577850"/>
            <a:ext cx="1636987" cy="276999"/>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1-1</a:t>
            </a:r>
          </a:p>
        </p:txBody>
      </p:sp>
      <p:sp>
        <p:nvSpPr>
          <p:cNvPr id="111" name="正方形/長方形 110">
            <a:extLst>
              <a:ext uri="{FF2B5EF4-FFF2-40B4-BE49-F238E27FC236}">
                <a16:creationId xmlns:a16="http://schemas.microsoft.com/office/drawing/2014/main" id="{07CC5AF3-9639-4A6D-8116-D9245C8EA103}"/>
              </a:ext>
            </a:extLst>
          </p:cNvPr>
          <p:cNvSpPr/>
          <p:nvPr/>
        </p:nvSpPr>
        <p:spPr>
          <a:xfrm>
            <a:off x="5485630" y="3798108"/>
            <a:ext cx="1636988" cy="276999"/>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1-2</a:t>
            </a:r>
          </a:p>
        </p:txBody>
      </p:sp>
      <p:sp>
        <p:nvSpPr>
          <p:cNvPr id="112" name="正方形/長方形 111">
            <a:extLst>
              <a:ext uri="{FF2B5EF4-FFF2-40B4-BE49-F238E27FC236}">
                <a16:creationId xmlns:a16="http://schemas.microsoft.com/office/drawing/2014/main" id="{0A2E7F7B-2818-49BA-9318-D91B8C8DA236}"/>
              </a:ext>
            </a:extLst>
          </p:cNvPr>
          <p:cNvSpPr/>
          <p:nvPr/>
        </p:nvSpPr>
        <p:spPr>
          <a:xfrm>
            <a:off x="5410425" y="4995188"/>
            <a:ext cx="1636988" cy="276999"/>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1-3</a:t>
            </a:r>
          </a:p>
        </p:txBody>
      </p:sp>
      <p:grpSp>
        <p:nvGrpSpPr>
          <p:cNvPr id="113" name="グループ化 112">
            <a:extLst>
              <a:ext uri="{FF2B5EF4-FFF2-40B4-BE49-F238E27FC236}">
                <a16:creationId xmlns:a16="http://schemas.microsoft.com/office/drawing/2014/main" id="{9796978F-3D0D-4762-9AA8-85C88E48A2BF}"/>
              </a:ext>
            </a:extLst>
          </p:cNvPr>
          <p:cNvGrpSpPr/>
          <p:nvPr/>
        </p:nvGrpSpPr>
        <p:grpSpPr>
          <a:xfrm>
            <a:off x="6441094" y="2870563"/>
            <a:ext cx="418769" cy="422978"/>
            <a:chOff x="1828803" y="2742458"/>
            <a:chExt cx="541314" cy="546755"/>
          </a:xfrm>
        </p:grpSpPr>
        <p:sp>
          <p:nvSpPr>
            <p:cNvPr id="114" name="正方形/長方形 113">
              <a:extLst>
                <a:ext uri="{FF2B5EF4-FFF2-40B4-BE49-F238E27FC236}">
                  <a16:creationId xmlns:a16="http://schemas.microsoft.com/office/drawing/2014/main" id="{B8493A77-0BBD-48B6-A448-74A2C0406ED6}"/>
                </a:ext>
              </a:extLst>
            </p:cNvPr>
            <p:cNvSpPr/>
            <p:nvPr/>
          </p:nvSpPr>
          <p:spPr>
            <a:xfrm>
              <a:off x="1828803" y="2742458"/>
              <a:ext cx="541314" cy="5467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5" name="正方形/長方形 114">
              <a:extLst>
                <a:ext uri="{FF2B5EF4-FFF2-40B4-BE49-F238E27FC236}">
                  <a16:creationId xmlns:a16="http://schemas.microsoft.com/office/drawing/2014/main" id="{4FAB0726-2B00-47E1-B2B9-FCB2BE0DF61C}"/>
                </a:ext>
              </a:extLst>
            </p:cNvPr>
            <p:cNvSpPr/>
            <p:nvPr/>
          </p:nvSpPr>
          <p:spPr>
            <a:xfrm>
              <a:off x="2025430" y="2742458"/>
              <a:ext cx="177632" cy="54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6" name="正方形/長方形 115">
              <a:extLst>
                <a:ext uri="{FF2B5EF4-FFF2-40B4-BE49-F238E27FC236}">
                  <a16:creationId xmlns:a16="http://schemas.microsoft.com/office/drawing/2014/main" id="{F6DC8FB4-4B96-4AED-830F-241B5E80FEAD}"/>
                </a:ext>
              </a:extLst>
            </p:cNvPr>
            <p:cNvSpPr/>
            <p:nvPr/>
          </p:nvSpPr>
          <p:spPr>
            <a:xfrm>
              <a:off x="1828803" y="2912882"/>
              <a:ext cx="541314" cy="179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117" name="グループ化 116">
            <a:extLst>
              <a:ext uri="{FF2B5EF4-FFF2-40B4-BE49-F238E27FC236}">
                <a16:creationId xmlns:a16="http://schemas.microsoft.com/office/drawing/2014/main" id="{E65ED435-B9E6-4267-9CE3-6B0805827634}"/>
              </a:ext>
            </a:extLst>
          </p:cNvPr>
          <p:cNvGrpSpPr/>
          <p:nvPr/>
        </p:nvGrpSpPr>
        <p:grpSpPr>
          <a:xfrm>
            <a:off x="6441094" y="4079478"/>
            <a:ext cx="418769" cy="422978"/>
            <a:chOff x="1828803" y="2742458"/>
            <a:chExt cx="541314" cy="546755"/>
          </a:xfrm>
        </p:grpSpPr>
        <p:sp>
          <p:nvSpPr>
            <p:cNvPr id="118" name="正方形/長方形 117">
              <a:extLst>
                <a:ext uri="{FF2B5EF4-FFF2-40B4-BE49-F238E27FC236}">
                  <a16:creationId xmlns:a16="http://schemas.microsoft.com/office/drawing/2014/main" id="{0412BCEB-DB7C-4417-8446-EE2F1D660811}"/>
                </a:ext>
              </a:extLst>
            </p:cNvPr>
            <p:cNvSpPr/>
            <p:nvPr/>
          </p:nvSpPr>
          <p:spPr>
            <a:xfrm>
              <a:off x="1828803" y="2742458"/>
              <a:ext cx="541314" cy="5467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9" name="正方形/長方形 118">
              <a:extLst>
                <a:ext uri="{FF2B5EF4-FFF2-40B4-BE49-F238E27FC236}">
                  <a16:creationId xmlns:a16="http://schemas.microsoft.com/office/drawing/2014/main" id="{C2846DF5-F2EB-49EE-B5D1-B46A346CA643}"/>
                </a:ext>
              </a:extLst>
            </p:cNvPr>
            <p:cNvSpPr/>
            <p:nvPr/>
          </p:nvSpPr>
          <p:spPr>
            <a:xfrm>
              <a:off x="2025430" y="2742458"/>
              <a:ext cx="177632" cy="54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0" name="正方形/長方形 119">
              <a:extLst>
                <a:ext uri="{FF2B5EF4-FFF2-40B4-BE49-F238E27FC236}">
                  <a16:creationId xmlns:a16="http://schemas.microsoft.com/office/drawing/2014/main" id="{89A42DA4-AAAD-4E97-A5C3-A146739BF4FC}"/>
                </a:ext>
              </a:extLst>
            </p:cNvPr>
            <p:cNvSpPr/>
            <p:nvPr/>
          </p:nvSpPr>
          <p:spPr>
            <a:xfrm>
              <a:off x="1828803" y="2912882"/>
              <a:ext cx="541314" cy="179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121" name="グループ化 120">
            <a:extLst>
              <a:ext uri="{FF2B5EF4-FFF2-40B4-BE49-F238E27FC236}">
                <a16:creationId xmlns:a16="http://schemas.microsoft.com/office/drawing/2014/main" id="{ED1CF864-968C-4019-B933-067F33A8A946}"/>
              </a:ext>
            </a:extLst>
          </p:cNvPr>
          <p:cNvGrpSpPr/>
          <p:nvPr/>
        </p:nvGrpSpPr>
        <p:grpSpPr>
          <a:xfrm>
            <a:off x="6438539" y="5284408"/>
            <a:ext cx="418769" cy="422978"/>
            <a:chOff x="1828803" y="2742458"/>
            <a:chExt cx="541314" cy="546755"/>
          </a:xfrm>
        </p:grpSpPr>
        <p:sp>
          <p:nvSpPr>
            <p:cNvPr id="122" name="正方形/長方形 121">
              <a:extLst>
                <a:ext uri="{FF2B5EF4-FFF2-40B4-BE49-F238E27FC236}">
                  <a16:creationId xmlns:a16="http://schemas.microsoft.com/office/drawing/2014/main" id="{ED999299-A71B-4271-8486-B958AC805C9A}"/>
                </a:ext>
              </a:extLst>
            </p:cNvPr>
            <p:cNvSpPr/>
            <p:nvPr/>
          </p:nvSpPr>
          <p:spPr>
            <a:xfrm>
              <a:off x="1828803" y="2742458"/>
              <a:ext cx="541314" cy="5467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3" name="正方形/長方形 122">
              <a:extLst>
                <a:ext uri="{FF2B5EF4-FFF2-40B4-BE49-F238E27FC236}">
                  <a16:creationId xmlns:a16="http://schemas.microsoft.com/office/drawing/2014/main" id="{103090A2-5F76-442B-981C-78EC030561B4}"/>
                </a:ext>
              </a:extLst>
            </p:cNvPr>
            <p:cNvSpPr/>
            <p:nvPr/>
          </p:nvSpPr>
          <p:spPr>
            <a:xfrm>
              <a:off x="2025430" y="2742458"/>
              <a:ext cx="177632" cy="54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4" name="正方形/長方形 123">
              <a:extLst>
                <a:ext uri="{FF2B5EF4-FFF2-40B4-BE49-F238E27FC236}">
                  <a16:creationId xmlns:a16="http://schemas.microsoft.com/office/drawing/2014/main" id="{1663DAB7-B1A3-42F7-8231-884CDC9BE2C2}"/>
                </a:ext>
              </a:extLst>
            </p:cNvPr>
            <p:cNvSpPr/>
            <p:nvPr/>
          </p:nvSpPr>
          <p:spPr>
            <a:xfrm>
              <a:off x="1828803" y="2912882"/>
              <a:ext cx="541314" cy="179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sp>
        <p:nvSpPr>
          <p:cNvPr id="125" name="正方形/長方形 124">
            <a:extLst>
              <a:ext uri="{FF2B5EF4-FFF2-40B4-BE49-F238E27FC236}">
                <a16:creationId xmlns:a16="http://schemas.microsoft.com/office/drawing/2014/main" id="{EDE95040-87B1-432D-A5B9-EAA3F08DC5C1}"/>
              </a:ext>
            </a:extLst>
          </p:cNvPr>
          <p:cNvSpPr/>
          <p:nvPr/>
        </p:nvSpPr>
        <p:spPr>
          <a:xfrm>
            <a:off x="7792986" y="2846701"/>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rgbClr val="494949"/>
                </a:solidFill>
                <a:latin typeface="Ink Free" panose="03080402000500000000" pitchFamily="66" charset="0"/>
                <a:ea typeface="BIZ UDPゴシック" panose="020B0400000000000000" pitchFamily="50" charset="-128"/>
              </a:rPr>
              <a:t>5</a:t>
            </a: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126" name="正方形/長方形 125">
            <a:extLst>
              <a:ext uri="{FF2B5EF4-FFF2-40B4-BE49-F238E27FC236}">
                <a16:creationId xmlns:a16="http://schemas.microsoft.com/office/drawing/2014/main" id="{26112F39-C365-455E-AA07-92EFFA9FC7F1}"/>
              </a:ext>
            </a:extLst>
          </p:cNvPr>
          <p:cNvSpPr/>
          <p:nvPr/>
        </p:nvSpPr>
        <p:spPr>
          <a:xfrm>
            <a:off x="7284623" y="2577850"/>
            <a:ext cx="1039067" cy="276999"/>
          </a:xfrm>
          <a:prstGeom prst="rect">
            <a:avLst/>
          </a:prstGeom>
        </p:spPr>
        <p:txBody>
          <a:bodyPr wrap="none">
            <a:spAutoFit/>
          </a:bodyPr>
          <a:lstStyle/>
          <a:p>
            <a:pPr algn="ctr"/>
            <a:r>
              <a:rPr kumimoji="1" lang="ja-JP" altLang="en-US" sz="1200" b="1" dirty="0">
                <a:solidFill>
                  <a:srgbClr val="494949"/>
                </a:solidFill>
              </a:rPr>
              <a:t>特徴マップ</a:t>
            </a:r>
            <a:r>
              <a:rPr kumimoji="1" lang="en-US" altLang="ja-JP" sz="1200" b="1" dirty="0">
                <a:solidFill>
                  <a:srgbClr val="494949"/>
                </a:solidFill>
              </a:rPr>
              <a:t>1</a:t>
            </a:r>
          </a:p>
        </p:txBody>
      </p:sp>
      <p:cxnSp>
        <p:nvCxnSpPr>
          <p:cNvPr id="127" name="直線矢印コネクタ 126">
            <a:extLst>
              <a:ext uri="{FF2B5EF4-FFF2-40B4-BE49-F238E27FC236}">
                <a16:creationId xmlns:a16="http://schemas.microsoft.com/office/drawing/2014/main" id="{46DF71CB-9073-4C42-AEA1-1211ED59A668}"/>
              </a:ext>
            </a:extLst>
          </p:cNvPr>
          <p:cNvCxnSpPr>
            <a:cxnSpLocks/>
            <a:stCxn id="124" idx="3"/>
            <a:endCxn id="125" idx="1"/>
          </p:cNvCxnSpPr>
          <p:nvPr/>
        </p:nvCxnSpPr>
        <p:spPr>
          <a:xfrm flipV="1">
            <a:off x="6857308" y="3082052"/>
            <a:ext cx="935678" cy="2403646"/>
          </a:xfrm>
          <a:prstGeom prst="straightConnector1">
            <a:avLst/>
          </a:prstGeom>
          <a:ln w="19050">
            <a:solidFill>
              <a:srgbClr val="494949"/>
            </a:solidFill>
            <a:headEnd type="none" w="med" len="med"/>
            <a:tailEnd type="arrow" w="sm" len="lg"/>
          </a:ln>
        </p:spPr>
        <p:style>
          <a:lnRef idx="3">
            <a:schemeClr val="accent1"/>
          </a:lnRef>
          <a:fillRef idx="0">
            <a:schemeClr val="accent1"/>
          </a:fillRef>
          <a:effectRef idx="2">
            <a:schemeClr val="accent1"/>
          </a:effectRef>
          <a:fontRef idx="minor">
            <a:schemeClr val="tx1"/>
          </a:fontRef>
        </p:style>
      </p:cxnSp>
      <p:cxnSp>
        <p:nvCxnSpPr>
          <p:cNvPr id="130" name="直線矢印コネクタ 129">
            <a:extLst>
              <a:ext uri="{FF2B5EF4-FFF2-40B4-BE49-F238E27FC236}">
                <a16:creationId xmlns:a16="http://schemas.microsoft.com/office/drawing/2014/main" id="{ED24C755-EF12-4126-AC22-4D25E2BDE856}"/>
              </a:ext>
            </a:extLst>
          </p:cNvPr>
          <p:cNvCxnSpPr>
            <a:cxnSpLocks/>
            <a:stCxn id="118" idx="3"/>
            <a:endCxn id="125" idx="1"/>
          </p:cNvCxnSpPr>
          <p:nvPr/>
        </p:nvCxnSpPr>
        <p:spPr>
          <a:xfrm flipV="1">
            <a:off x="6859863" y="3082052"/>
            <a:ext cx="933123" cy="1208915"/>
          </a:xfrm>
          <a:prstGeom prst="straightConnector1">
            <a:avLst/>
          </a:prstGeom>
          <a:ln w="19050">
            <a:solidFill>
              <a:srgbClr val="494949"/>
            </a:solidFill>
            <a:headEnd type="none" w="med" len="med"/>
            <a:tailEnd type="arrow" w="sm" len="lg"/>
          </a:ln>
        </p:spPr>
        <p:style>
          <a:lnRef idx="3">
            <a:schemeClr val="accent1"/>
          </a:lnRef>
          <a:fillRef idx="0">
            <a:schemeClr val="accent1"/>
          </a:fillRef>
          <a:effectRef idx="2">
            <a:schemeClr val="accent1"/>
          </a:effectRef>
          <a:fontRef idx="minor">
            <a:schemeClr val="tx1"/>
          </a:fontRef>
        </p:style>
      </p:cxnSp>
      <p:cxnSp>
        <p:nvCxnSpPr>
          <p:cNvPr id="131" name="直線矢印コネクタ 130">
            <a:extLst>
              <a:ext uri="{FF2B5EF4-FFF2-40B4-BE49-F238E27FC236}">
                <a16:creationId xmlns:a16="http://schemas.microsoft.com/office/drawing/2014/main" id="{B47F23C0-B76E-4BDE-881F-45623408051C}"/>
              </a:ext>
            </a:extLst>
          </p:cNvPr>
          <p:cNvCxnSpPr>
            <a:cxnSpLocks/>
          </p:cNvCxnSpPr>
          <p:nvPr/>
        </p:nvCxnSpPr>
        <p:spPr>
          <a:xfrm>
            <a:off x="6859863" y="3077606"/>
            <a:ext cx="933123" cy="10199"/>
          </a:xfrm>
          <a:prstGeom prst="straightConnector1">
            <a:avLst/>
          </a:prstGeom>
          <a:ln w="19050">
            <a:solidFill>
              <a:srgbClr val="494949"/>
            </a:solidFill>
            <a:headEnd type="none" w="med" len="med"/>
            <a:tailEnd type="arrow" w="sm" len="lg"/>
          </a:ln>
        </p:spPr>
        <p:style>
          <a:lnRef idx="3">
            <a:schemeClr val="accent1"/>
          </a:lnRef>
          <a:fillRef idx="0">
            <a:schemeClr val="accent1"/>
          </a:fillRef>
          <a:effectRef idx="2">
            <a:schemeClr val="accent1"/>
          </a:effectRef>
          <a:fontRef idx="minor">
            <a:schemeClr val="tx1"/>
          </a:fontRef>
        </p:style>
      </p:cxnSp>
      <p:sp>
        <p:nvSpPr>
          <p:cNvPr id="140" name="四角形: 角を丸くする 139">
            <a:extLst>
              <a:ext uri="{FF2B5EF4-FFF2-40B4-BE49-F238E27FC236}">
                <a16:creationId xmlns:a16="http://schemas.microsoft.com/office/drawing/2014/main" id="{CD5BDD81-98D2-4071-905B-C07BD8E776CE}"/>
              </a:ext>
            </a:extLst>
          </p:cNvPr>
          <p:cNvSpPr/>
          <p:nvPr/>
        </p:nvSpPr>
        <p:spPr>
          <a:xfrm>
            <a:off x="9427068" y="2441544"/>
            <a:ext cx="245837" cy="3544478"/>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41" name="正方形/長方形 140">
            <a:extLst>
              <a:ext uri="{FF2B5EF4-FFF2-40B4-BE49-F238E27FC236}">
                <a16:creationId xmlns:a16="http://schemas.microsoft.com/office/drawing/2014/main" id="{3D7E34D1-A1FB-403D-AB96-FA39827DBB31}"/>
              </a:ext>
            </a:extLst>
          </p:cNvPr>
          <p:cNvSpPr/>
          <p:nvPr/>
        </p:nvSpPr>
        <p:spPr>
          <a:xfrm>
            <a:off x="8765156" y="2149173"/>
            <a:ext cx="1569660" cy="276999"/>
          </a:xfrm>
          <a:prstGeom prst="rect">
            <a:avLst/>
          </a:prstGeom>
        </p:spPr>
        <p:txBody>
          <a:bodyPr wrap="none">
            <a:spAutoFit/>
          </a:bodyPr>
          <a:lstStyle/>
          <a:p>
            <a:pPr algn="ctr"/>
            <a:r>
              <a:rPr kumimoji="1" lang="ja-JP" altLang="en-US" sz="1200" b="1" dirty="0">
                <a:solidFill>
                  <a:srgbClr val="494949"/>
                </a:solidFill>
              </a:rPr>
              <a:t>プーリングカーネル</a:t>
            </a:r>
            <a:endParaRPr kumimoji="1" lang="en-US" altLang="ja-JP" sz="1200" b="1" dirty="0">
              <a:solidFill>
                <a:srgbClr val="494949"/>
              </a:solidFill>
            </a:endParaRPr>
          </a:p>
        </p:txBody>
      </p:sp>
      <p:sp>
        <p:nvSpPr>
          <p:cNvPr id="142" name="正方形/長方形 141">
            <a:extLst>
              <a:ext uri="{FF2B5EF4-FFF2-40B4-BE49-F238E27FC236}">
                <a16:creationId xmlns:a16="http://schemas.microsoft.com/office/drawing/2014/main" id="{213D1673-2540-4229-8314-8940E1BF7F69}"/>
              </a:ext>
            </a:extLst>
          </p:cNvPr>
          <p:cNvSpPr/>
          <p:nvPr/>
        </p:nvSpPr>
        <p:spPr>
          <a:xfrm>
            <a:off x="9976139" y="2895782"/>
            <a:ext cx="372540" cy="37254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494949"/>
                </a:solidFill>
                <a:latin typeface="Ink Free" panose="03080402000500000000" pitchFamily="66" charset="0"/>
                <a:ea typeface="BIZ UDPゴシック" panose="020B0400000000000000" pitchFamily="50" charset="-128"/>
              </a:rPr>
              <a:t>5</a:t>
            </a:r>
            <a:endParaRPr kumimoji="1" lang="ja-JP" altLang="en-US" dirty="0">
              <a:solidFill>
                <a:srgbClr val="494949"/>
              </a:solidFill>
              <a:latin typeface="Ink Free" panose="03080402000500000000" pitchFamily="66" charset="0"/>
              <a:ea typeface="BIZ UDPゴシック" panose="020B0400000000000000" pitchFamily="50" charset="-128"/>
            </a:endParaRPr>
          </a:p>
        </p:txBody>
      </p:sp>
      <p:sp>
        <p:nvSpPr>
          <p:cNvPr id="143" name="正方形/長方形 142">
            <a:extLst>
              <a:ext uri="{FF2B5EF4-FFF2-40B4-BE49-F238E27FC236}">
                <a16:creationId xmlns:a16="http://schemas.microsoft.com/office/drawing/2014/main" id="{5DA17F98-E9FA-4C77-A663-FEBEC52DA29F}"/>
              </a:ext>
            </a:extLst>
          </p:cNvPr>
          <p:cNvSpPr/>
          <p:nvPr/>
        </p:nvSpPr>
        <p:spPr>
          <a:xfrm>
            <a:off x="9976139" y="4104697"/>
            <a:ext cx="372540" cy="37254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494949"/>
                </a:solidFill>
                <a:latin typeface="Ink Free" panose="03080402000500000000" pitchFamily="66" charset="0"/>
                <a:ea typeface="BIZ UDPゴシック" panose="020B0400000000000000" pitchFamily="50" charset="-128"/>
              </a:rPr>
              <a:t>5</a:t>
            </a:r>
            <a:endParaRPr kumimoji="1" lang="ja-JP" altLang="en-US" dirty="0">
              <a:solidFill>
                <a:srgbClr val="494949"/>
              </a:solidFill>
              <a:latin typeface="Ink Free" panose="03080402000500000000" pitchFamily="66" charset="0"/>
              <a:ea typeface="BIZ UDPゴシック" panose="020B0400000000000000" pitchFamily="50" charset="-128"/>
            </a:endParaRPr>
          </a:p>
        </p:txBody>
      </p:sp>
      <p:sp>
        <p:nvSpPr>
          <p:cNvPr id="144" name="正方形/長方形 143">
            <a:extLst>
              <a:ext uri="{FF2B5EF4-FFF2-40B4-BE49-F238E27FC236}">
                <a16:creationId xmlns:a16="http://schemas.microsoft.com/office/drawing/2014/main" id="{ED2873E1-BB51-4A7F-80CC-49EC55A38D07}"/>
              </a:ext>
            </a:extLst>
          </p:cNvPr>
          <p:cNvSpPr/>
          <p:nvPr/>
        </p:nvSpPr>
        <p:spPr>
          <a:xfrm>
            <a:off x="9976139" y="5309627"/>
            <a:ext cx="372540" cy="37254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494949"/>
                </a:solidFill>
                <a:latin typeface="Ink Free" panose="03080402000500000000" pitchFamily="66" charset="0"/>
                <a:ea typeface="BIZ UDPゴシック" panose="020B0400000000000000" pitchFamily="50" charset="-128"/>
              </a:rPr>
              <a:t>5</a:t>
            </a:r>
            <a:endParaRPr kumimoji="1" lang="ja-JP" altLang="en-US" dirty="0">
              <a:solidFill>
                <a:srgbClr val="494949"/>
              </a:solidFill>
              <a:latin typeface="Ink Free" panose="03080402000500000000" pitchFamily="66" charset="0"/>
              <a:ea typeface="BIZ UDPゴシック" panose="020B0400000000000000" pitchFamily="50" charset="-128"/>
            </a:endParaRPr>
          </a:p>
        </p:txBody>
      </p:sp>
      <p:cxnSp>
        <p:nvCxnSpPr>
          <p:cNvPr id="158" name="直線矢印コネクタ 157">
            <a:extLst>
              <a:ext uri="{FF2B5EF4-FFF2-40B4-BE49-F238E27FC236}">
                <a16:creationId xmlns:a16="http://schemas.microsoft.com/office/drawing/2014/main" id="{131DDD7D-E3C7-4860-B68A-2898D3285479}"/>
              </a:ext>
            </a:extLst>
          </p:cNvPr>
          <p:cNvCxnSpPr>
            <a:cxnSpLocks/>
          </p:cNvCxnSpPr>
          <p:nvPr/>
        </p:nvCxnSpPr>
        <p:spPr>
          <a:xfrm>
            <a:off x="8263688" y="3077606"/>
            <a:ext cx="1712451"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65" name="直線矢印コネクタ 164">
            <a:extLst>
              <a:ext uri="{FF2B5EF4-FFF2-40B4-BE49-F238E27FC236}">
                <a16:creationId xmlns:a16="http://schemas.microsoft.com/office/drawing/2014/main" id="{D167F26C-AFF2-4DD4-B0B9-AD50813933FE}"/>
              </a:ext>
            </a:extLst>
          </p:cNvPr>
          <p:cNvCxnSpPr>
            <a:cxnSpLocks/>
          </p:cNvCxnSpPr>
          <p:nvPr/>
        </p:nvCxnSpPr>
        <p:spPr>
          <a:xfrm>
            <a:off x="8524800" y="4278638"/>
            <a:ext cx="1451339"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68" name="直線矢印コネクタ 167">
            <a:extLst>
              <a:ext uri="{FF2B5EF4-FFF2-40B4-BE49-F238E27FC236}">
                <a16:creationId xmlns:a16="http://schemas.microsoft.com/office/drawing/2014/main" id="{F27E6A21-E905-4682-80AD-97AAAAA50805}"/>
              </a:ext>
            </a:extLst>
          </p:cNvPr>
          <p:cNvCxnSpPr>
            <a:cxnSpLocks/>
          </p:cNvCxnSpPr>
          <p:nvPr/>
        </p:nvCxnSpPr>
        <p:spPr>
          <a:xfrm>
            <a:off x="8747083" y="5492859"/>
            <a:ext cx="1229056"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71" name="吹き出し: 角を丸めた四角形 170">
            <a:extLst>
              <a:ext uri="{FF2B5EF4-FFF2-40B4-BE49-F238E27FC236}">
                <a16:creationId xmlns:a16="http://schemas.microsoft.com/office/drawing/2014/main" id="{97EA811D-7E97-44CD-AD0B-CC1F4DF9473A}"/>
              </a:ext>
            </a:extLst>
          </p:cNvPr>
          <p:cNvSpPr/>
          <p:nvPr/>
        </p:nvSpPr>
        <p:spPr>
          <a:xfrm>
            <a:off x="727061" y="5979052"/>
            <a:ext cx="2405588" cy="359304"/>
          </a:xfrm>
          <a:prstGeom prst="wedgeRoundRectCallout">
            <a:avLst>
              <a:gd name="adj1" fmla="val 10306"/>
              <a:gd name="adj2" fmla="val -106080"/>
              <a:gd name="adj3" fmla="val 16667"/>
            </a:avLst>
          </a:prstGeom>
          <a:solidFill>
            <a:srgbClr val="FF96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chemeClr val="bg1"/>
                </a:solidFill>
                <a:latin typeface="+mn-ea"/>
              </a:rPr>
              <a:t>畳み込みカーネル</a:t>
            </a:r>
            <a:r>
              <a:rPr kumimoji="1" lang="en-US" altLang="ja-JP" sz="1400" b="1" dirty="0">
                <a:solidFill>
                  <a:schemeClr val="bg1"/>
                </a:solidFill>
                <a:latin typeface="+mn-ea"/>
              </a:rPr>
              <a:t>1</a:t>
            </a:r>
            <a:r>
              <a:rPr kumimoji="1" lang="ja-JP" altLang="en-US" sz="1400" b="1" dirty="0">
                <a:solidFill>
                  <a:schemeClr val="bg1"/>
                </a:solidFill>
                <a:latin typeface="+mn-ea"/>
              </a:rPr>
              <a:t>層目 </a:t>
            </a:r>
            <a:r>
              <a:rPr kumimoji="1" lang="en-US" altLang="ja-JP" sz="1400" b="1" dirty="0">
                <a:solidFill>
                  <a:schemeClr val="bg1"/>
                </a:solidFill>
                <a:latin typeface="+mn-ea"/>
              </a:rPr>
              <a:t>×3</a:t>
            </a:r>
            <a:endParaRPr kumimoji="1" lang="ja-JP" altLang="en-US" sz="1400" b="1" dirty="0">
              <a:solidFill>
                <a:schemeClr val="bg1"/>
              </a:solidFill>
              <a:latin typeface="+mn-ea"/>
            </a:endParaRPr>
          </a:p>
        </p:txBody>
      </p:sp>
      <p:sp>
        <p:nvSpPr>
          <p:cNvPr id="173" name="吹き出し: 角を丸めた四角形 172">
            <a:extLst>
              <a:ext uri="{FF2B5EF4-FFF2-40B4-BE49-F238E27FC236}">
                <a16:creationId xmlns:a16="http://schemas.microsoft.com/office/drawing/2014/main" id="{5727DEA2-387E-4F7F-BAC8-82799822D088}"/>
              </a:ext>
            </a:extLst>
          </p:cNvPr>
          <p:cNvSpPr/>
          <p:nvPr/>
        </p:nvSpPr>
        <p:spPr>
          <a:xfrm>
            <a:off x="3233222" y="6160695"/>
            <a:ext cx="2743200" cy="359304"/>
          </a:xfrm>
          <a:prstGeom prst="wedgeRoundRectCallout">
            <a:avLst>
              <a:gd name="adj1" fmla="val 55371"/>
              <a:gd name="adj2" fmla="val -142811"/>
              <a:gd name="adj3" fmla="val 16667"/>
            </a:avLst>
          </a:prstGeom>
          <a:solidFill>
            <a:srgbClr val="FF96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chemeClr val="bg1"/>
                </a:solidFill>
                <a:latin typeface="+mn-ea"/>
              </a:rPr>
              <a:t>畳み込みカーネル</a:t>
            </a:r>
            <a:r>
              <a:rPr kumimoji="1" lang="en-US" altLang="ja-JP" sz="1400" b="1" dirty="0">
                <a:solidFill>
                  <a:schemeClr val="bg1"/>
                </a:solidFill>
                <a:latin typeface="+mn-ea"/>
              </a:rPr>
              <a:t>2</a:t>
            </a:r>
            <a:r>
              <a:rPr kumimoji="1" lang="ja-JP" altLang="en-US" sz="1400" b="1" dirty="0">
                <a:solidFill>
                  <a:schemeClr val="bg1"/>
                </a:solidFill>
                <a:latin typeface="+mn-ea"/>
              </a:rPr>
              <a:t>層目 </a:t>
            </a:r>
            <a:r>
              <a:rPr kumimoji="1" lang="en-US" altLang="ja-JP" sz="1400" b="1" dirty="0">
                <a:solidFill>
                  <a:schemeClr val="bg1"/>
                </a:solidFill>
                <a:latin typeface="+mn-ea"/>
              </a:rPr>
              <a:t>×3 ×3</a:t>
            </a:r>
            <a:endParaRPr kumimoji="1" lang="ja-JP" altLang="en-US" sz="1400" b="1" dirty="0">
              <a:solidFill>
                <a:schemeClr val="bg1"/>
              </a:solidFill>
              <a:latin typeface="+mn-ea"/>
            </a:endParaRPr>
          </a:p>
        </p:txBody>
      </p:sp>
      <p:sp>
        <p:nvSpPr>
          <p:cNvPr id="174" name="吹き出し: 角を丸めた四角形 173">
            <a:extLst>
              <a:ext uri="{FF2B5EF4-FFF2-40B4-BE49-F238E27FC236}">
                <a16:creationId xmlns:a16="http://schemas.microsoft.com/office/drawing/2014/main" id="{09357A41-60D6-4C40-87B2-65B81B8195F4}"/>
              </a:ext>
            </a:extLst>
          </p:cNvPr>
          <p:cNvSpPr/>
          <p:nvPr/>
        </p:nvSpPr>
        <p:spPr>
          <a:xfrm>
            <a:off x="7033500" y="5140218"/>
            <a:ext cx="1228754" cy="487478"/>
          </a:xfrm>
          <a:prstGeom prst="wedgeRoundRectCallout">
            <a:avLst>
              <a:gd name="adj1" fmla="val -30851"/>
              <a:gd name="adj2" fmla="val -165586"/>
              <a:gd name="adj3" fmla="val 16667"/>
            </a:avLst>
          </a:prstGeom>
          <a:solidFill>
            <a:srgbClr val="FF96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b="1" dirty="0">
                <a:solidFill>
                  <a:schemeClr val="bg1"/>
                </a:solidFill>
                <a:latin typeface="+mn-ea"/>
              </a:rPr>
              <a:t>各カーネルの出力</a:t>
            </a:r>
            <a:endParaRPr kumimoji="1" lang="en-US" altLang="ja-JP" sz="1200" b="1" dirty="0">
              <a:solidFill>
                <a:schemeClr val="bg1"/>
              </a:solidFill>
              <a:latin typeface="+mn-ea"/>
            </a:endParaRPr>
          </a:p>
          <a:p>
            <a:pPr algn="ctr"/>
            <a:r>
              <a:rPr kumimoji="1" lang="ja-JP" altLang="en-US" sz="1200" b="1" dirty="0">
                <a:solidFill>
                  <a:schemeClr val="bg1"/>
                </a:solidFill>
                <a:latin typeface="+mn-ea"/>
              </a:rPr>
              <a:t>を合計する</a:t>
            </a:r>
          </a:p>
        </p:txBody>
      </p:sp>
      <p:sp>
        <p:nvSpPr>
          <p:cNvPr id="175" name="正方形/長方形 174">
            <a:extLst>
              <a:ext uri="{FF2B5EF4-FFF2-40B4-BE49-F238E27FC236}">
                <a16:creationId xmlns:a16="http://schemas.microsoft.com/office/drawing/2014/main" id="{EF1E3119-C126-4999-9933-D3420BDBBAF8}"/>
              </a:ext>
            </a:extLst>
          </p:cNvPr>
          <p:cNvSpPr/>
          <p:nvPr/>
        </p:nvSpPr>
        <p:spPr>
          <a:xfrm>
            <a:off x="2775277" y="3787305"/>
            <a:ext cx="1039067" cy="276999"/>
          </a:xfrm>
          <a:prstGeom prst="rect">
            <a:avLst/>
          </a:prstGeom>
        </p:spPr>
        <p:txBody>
          <a:bodyPr wrap="none">
            <a:spAutoFit/>
          </a:bodyPr>
          <a:lstStyle/>
          <a:p>
            <a:pPr algn="ctr"/>
            <a:r>
              <a:rPr kumimoji="1" lang="ja-JP" altLang="en-US" sz="1200" b="1" dirty="0">
                <a:solidFill>
                  <a:srgbClr val="494949"/>
                </a:solidFill>
              </a:rPr>
              <a:t>特徴マップ</a:t>
            </a:r>
            <a:r>
              <a:rPr kumimoji="1" lang="en-US" altLang="ja-JP" sz="1200" b="1" dirty="0">
                <a:solidFill>
                  <a:srgbClr val="494949"/>
                </a:solidFill>
              </a:rPr>
              <a:t>2</a:t>
            </a:r>
          </a:p>
        </p:txBody>
      </p:sp>
      <p:sp>
        <p:nvSpPr>
          <p:cNvPr id="176" name="正方形/長方形 175">
            <a:extLst>
              <a:ext uri="{FF2B5EF4-FFF2-40B4-BE49-F238E27FC236}">
                <a16:creationId xmlns:a16="http://schemas.microsoft.com/office/drawing/2014/main" id="{C09DC1FB-49A0-4ACB-9A19-D495C4E42883}"/>
              </a:ext>
            </a:extLst>
          </p:cNvPr>
          <p:cNvSpPr/>
          <p:nvPr/>
        </p:nvSpPr>
        <p:spPr>
          <a:xfrm>
            <a:off x="2775277" y="4994644"/>
            <a:ext cx="1039067" cy="276999"/>
          </a:xfrm>
          <a:prstGeom prst="rect">
            <a:avLst/>
          </a:prstGeom>
        </p:spPr>
        <p:txBody>
          <a:bodyPr wrap="none">
            <a:spAutoFit/>
          </a:bodyPr>
          <a:lstStyle/>
          <a:p>
            <a:pPr algn="ctr"/>
            <a:r>
              <a:rPr kumimoji="1" lang="ja-JP" altLang="en-US" sz="1200" b="1" dirty="0">
                <a:solidFill>
                  <a:srgbClr val="494949"/>
                </a:solidFill>
              </a:rPr>
              <a:t>特徴マップ</a:t>
            </a:r>
            <a:r>
              <a:rPr kumimoji="1" lang="en-US" altLang="ja-JP" sz="1200" b="1" dirty="0">
                <a:solidFill>
                  <a:srgbClr val="494949"/>
                </a:solidFill>
              </a:rPr>
              <a:t>3</a:t>
            </a:r>
          </a:p>
        </p:txBody>
      </p:sp>
      <p:sp>
        <p:nvSpPr>
          <p:cNvPr id="177" name="テキスト ボックス 176">
            <a:extLst>
              <a:ext uri="{FF2B5EF4-FFF2-40B4-BE49-F238E27FC236}">
                <a16:creationId xmlns:a16="http://schemas.microsoft.com/office/drawing/2014/main" id="{131F01B7-F47A-45CD-8042-DBF4AE6CD0DA}"/>
              </a:ext>
            </a:extLst>
          </p:cNvPr>
          <p:cNvSpPr txBox="1"/>
          <p:nvPr/>
        </p:nvSpPr>
        <p:spPr>
          <a:xfrm>
            <a:off x="197344" y="1602479"/>
            <a:ext cx="2994726" cy="954107"/>
          </a:xfrm>
          <a:prstGeom prst="rect">
            <a:avLst/>
          </a:prstGeom>
          <a:noFill/>
          <a:ln w="19050">
            <a:solidFill>
              <a:schemeClr val="tx2">
                <a:lumMod val="50000"/>
                <a:lumOff val="50000"/>
              </a:schemeClr>
            </a:solidFill>
          </a:ln>
        </p:spPr>
        <p:txBody>
          <a:bodyPr wrap="square" rtlCol="0">
            <a:spAutoFit/>
          </a:bodyPr>
          <a:lstStyle/>
          <a:p>
            <a:pPr defTabSz="914400" fontAlgn="base">
              <a:spcBef>
                <a:spcPct val="0"/>
              </a:spcBef>
              <a:spcAft>
                <a:spcPct val="0"/>
              </a:spcAft>
            </a:pPr>
            <a:r>
              <a:rPr kumimoji="1" lang="ja-JP" altLang="en-US" sz="1400" dirty="0">
                <a:solidFill>
                  <a:srgbClr val="000000"/>
                </a:solidFill>
                <a:latin typeface="+mn-ea"/>
              </a:rPr>
              <a:t>２層目のように、複数のレイヤーを持つデータに対しては、それぞれのレイヤーに対して異なるカーネルを用いた結果を合成する</a:t>
            </a:r>
          </a:p>
        </p:txBody>
      </p:sp>
      <p:sp>
        <p:nvSpPr>
          <p:cNvPr id="178" name="楕円 177">
            <a:extLst>
              <a:ext uri="{FF2B5EF4-FFF2-40B4-BE49-F238E27FC236}">
                <a16:creationId xmlns:a16="http://schemas.microsoft.com/office/drawing/2014/main" id="{0E62E510-5CFE-47EC-A3D2-D74A806CF464}"/>
              </a:ext>
            </a:extLst>
          </p:cNvPr>
          <p:cNvSpPr/>
          <p:nvPr/>
        </p:nvSpPr>
        <p:spPr>
          <a:xfrm>
            <a:off x="11363260" y="3246818"/>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cxnSp>
        <p:nvCxnSpPr>
          <p:cNvPr id="180" name="直線矢印コネクタ 179">
            <a:extLst>
              <a:ext uri="{FF2B5EF4-FFF2-40B4-BE49-F238E27FC236}">
                <a16:creationId xmlns:a16="http://schemas.microsoft.com/office/drawing/2014/main" id="{47B84874-4EFB-42AA-A49C-0B386D22AFFE}"/>
              </a:ext>
            </a:extLst>
          </p:cNvPr>
          <p:cNvCxnSpPr>
            <a:cxnSpLocks/>
            <a:stCxn id="144" idx="3"/>
            <a:endCxn id="178" idx="2"/>
          </p:cNvCxnSpPr>
          <p:nvPr/>
        </p:nvCxnSpPr>
        <p:spPr>
          <a:xfrm flipV="1">
            <a:off x="10348679" y="3433448"/>
            <a:ext cx="1014581" cy="2062449"/>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1" name="直線矢印コネクタ 180">
            <a:extLst>
              <a:ext uri="{FF2B5EF4-FFF2-40B4-BE49-F238E27FC236}">
                <a16:creationId xmlns:a16="http://schemas.microsoft.com/office/drawing/2014/main" id="{C365FBAE-DDA1-4069-A193-76CD4E48B9D5}"/>
              </a:ext>
            </a:extLst>
          </p:cNvPr>
          <p:cNvCxnSpPr>
            <a:cxnSpLocks/>
            <a:stCxn id="143" idx="3"/>
            <a:endCxn id="178" idx="2"/>
          </p:cNvCxnSpPr>
          <p:nvPr/>
        </p:nvCxnSpPr>
        <p:spPr>
          <a:xfrm flipV="1">
            <a:off x="10348679" y="3433448"/>
            <a:ext cx="1014581" cy="857519"/>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2" name="直線矢印コネクタ 181">
            <a:extLst>
              <a:ext uri="{FF2B5EF4-FFF2-40B4-BE49-F238E27FC236}">
                <a16:creationId xmlns:a16="http://schemas.microsoft.com/office/drawing/2014/main" id="{3520FB87-7523-44BC-8C9C-074092DC6DE6}"/>
              </a:ext>
            </a:extLst>
          </p:cNvPr>
          <p:cNvCxnSpPr>
            <a:cxnSpLocks/>
            <a:stCxn id="142" idx="3"/>
            <a:endCxn id="178" idx="2"/>
          </p:cNvCxnSpPr>
          <p:nvPr/>
        </p:nvCxnSpPr>
        <p:spPr>
          <a:xfrm>
            <a:off x="10348679" y="3082052"/>
            <a:ext cx="1014581" cy="351396"/>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83" name="楕円 182">
            <a:extLst>
              <a:ext uri="{FF2B5EF4-FFF2-40B4-BE49-F238E27FC236}">
                <a16:creationId xmlns:a16="http://schemas.microsoft.com/office/drawing/2014/main" id="{77C4DCFC-D285-4112-9944-BD07D91DC08B}"/>
              </a:ext>
            </a:extLst>
          </p:cNvPr>
          <p:cNvSpPr/>
          <p:nvPr/>
        </p:nvSpPr>
        <p:spPr>
          <a:xfrm>
            <a:off x="11357190" y="4859425"/>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cxnSp>
        <p:nvCxnSpPr>
          <p:cNvPr id="184" name="直線矢印コネクタ 183">
            <a:extLst>
              <a:ext uri="{FF2B5EF4-FFF2-40B4-BE49-F238E27FC236}">
                <a16:creationId xmlns:a16="http://schemas.microsoft.com/office/drawing/2014/main" id="{352693B2-8430-448B-B043-C2C627635B75}"/>
              </a:ext>
            </a:extLst>
          </p:cNvPr>
          <p:cNvCxnSpPr>
            <a:cxnSpLocks/>
            <a:stCxn id="142" idx="3"/>
            <a:endCxn id="183" idx="2"/>
          </p:cNvCxnSpPr>
          <p:nvPr/>
        </p:nvCxnSpPr>
        <p:spPr>
          <a:xfrm>
            <a:off x="10348679" y="3082052"/>
            <a:ext cx="1008511" cy="1964003"/>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5" name="直線矢印コネクタ 184">
            <a:extLst>
              <a:ext uri="{FF2B5EF4-FFF2-40B4-BE49-F238E27FC236}">
                <a16:creationId xmlns:a16="http://schemas.microsoft.com/office/drawing/2014/main" id="{7F8A16DF-0BE0-4BBF-9071-1E401A77647F}"/>
              </a:ext>
            </a:extLst>
          </p:cNvPr>
          <p:cNvCxnSpPr>
            <a:cxnSpLocks/>
            <a:stCxn id="144" idx="3"/>
            <a:endCxn id="183" idx="2"/>
          </p:cNvCxnSpPr>
          <p:nvPr/>
        </p:nvCxnSpPr>
        <p:spPr>
          <a:xfrm flipV="1">
            <a:off x="10348679" y="5046055"/>
            <a:ext cx="1008511" cy="449842"/>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6" name="直線矢印コネクタ 185">
            <a:extLst>
              <a:ext uri="{FF2B5EF4-FFF2-40B4-BE49-F238E27FC236}">
                <a16:creationId xmlns:a16="http://schemas.microsoft.com/office/drawing/2014/main" id="{659471EA-B1FF-4745-A7A3-774CB10C3200}"/>
              </a:ext>
            </a:extLst>
          </p:cNvPr>
          <p:cNvCxnSpPr>
            <a:cxnSpLocks/>
            <a:stCxn id="143" idx="3"/>
            <a:endCxn id="183" idx="2"/>
          </p:cNvCxnSpPr>
          <p:nvPr/>
        </p:nvCxnSpPr>
        <p:spPr>
          <a:xfrm>
            <a:off x="10348679" y="4290967"/>
            <a:ext cx="1008511" cy="755088"/>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88" name="楕円 187">
            <a:extLst>
              <a:ext uri="{FF2B5EF4-FFF2-40B4-BE49-F238E27FC236}">
                <a16:creationId xmlns:a16="http://schemas.microsoft.com/office/drawing/2014/main" id="{B4F67BDF-7ECD-46B3-8E22-1410C97D3F72}"/>
              </a:ext>
            </a:extLst>
          </p:cNvPr>
          <p:cNvSpPr/>
          <p:nvPr/>
        </p:nvSpPr>
        <p:spPr>
          <a:xfrm>
            <a:off x="11357190" y="3789712"/>
            <a:ext cx="373260" cy="373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ja-JP" altLang="en-US" sz="3200" dirty="0">
              <a:solidFill>
                <a:schemeClr val="tx1"/>
              </a:solidFill>
            </a:endParaRPr>
          </a:p>
        </p:txBody>
      </p:sp>
      <p:cxnSp>
        <p:nvCxnSpPr>
          <p:cNvPr id="189" name="直線矢印コネクタ 188">
            <a:extLst>
              <a:ext uri="{FF2B5EF4-FFF2-40B4-BE49-F238E27FC236}">
                <a16:creationId xmlns:a16="http://schemas.microsoft.com/office/drawing/2014/main" id="{BF844C81-03EB-4636-B8D8-D1A6447825B8}"/>
              </a:ext>
            </a:extLst>
          </p:cNvPr>
          <p:cNvCxnSpPr>
            <a:cxnSpLocks/>
            <a:stCxn id="142" idx="3"/>
            <a:endCxn id="188" idx="2"/>
          </p:cNvCxnSpPr>
          <p:nvPr/>
        </p:nvCxnSpPr>
        <p:spPr>
          <a:xfrm>
            <a:off x="10348679" y="3082052"/>
            <a:ext cx="1008511" cy="894290"/>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0" name="直線矢印コネクタ 189">
            <a:extLst>
              <a:ext uri="{FF2B5EF4-FFF2-40B4-BE49-F238E27FC236}">
                <a16:creationId xmlns:a16="http://schemas.microsoft.com/office/drawing/2014/main" id="{4898FDA4-5C51-4FDC-B0CB-DAA6077EC7D2}"/>
              </a:ext>
            </a:extLst>
          </p:cNvPr>
          <p:cNvCxnSpPr>
            <a:cxnSpLocks/>
            <a:stCxn id="144" idx="3"/>
            <a:endCxn id="188" idx="2"/>
          </p:cNvCxnSpPr>
          <p:nvPr/>
        </p:nvCxnSpPr>
        <p:spPr>
          <a:xfrm flipV="1">
            <a:off x="10348679" y="3976342"/>
            <a:ext cx="1008511" cy="151955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2" name="直線矢印コネクタ 191">
            <a:extLst>
              <a:ext uri="{FF2B5EF4-FFF2-40B4-BE49-F238E27FC236}">
                <a16:creationId xmlns:a16="http://schemas.microsoft.com/office/drawing/2014/main" id="{FCD6EAA4-DBD5-4E81-B8CB-4142212FCBC6}"/>
              </a:ext>
            </a:extLst>
          </p:cNvPr>
          <p:cNvCxnSpPr>
            <a:cxnSpLocks/>
            <a:stCxn id="143" idx="3"/>
            <a:endCxn id="188" idx="2"/>
          </p:cNvCxnSpPr>
          <p:nvPr/>
        </p:nvCxnSpPr>
        <p:spPr>
          <a:xfrm flipV="1">
            <a:off x="10348679" y="3976342"/>
            <a:ext cx="1008511" cy="314625"/>
          </a:xfrm>
          <a:prstGeom prst="straightConnector1">
            <a:avLst/>
          </a:prstGeom>
          <a:ln w="9525">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93" name="正方形/長方形 192">
            <a:extLst>
              <a:ext uri="{FF2B5EF4-FFF2-40B4-BE49-F238E27FC236}">
                <a16:creationId xmlns:a16="http://schemas.microsoft.com/office/drawing/2014/main" id="{AD72F27C-2722-43A5-B1BE-8B844C33E022}"/>
              </a:ext>
            </a:extLst>
          </p:cNvPr>
          <p:cNvSpPr/>
          <p:nvPr/>
        </p:nvSpPr>
        <p:spPr>
          <a:xfrm>
            <a:off x="11374543" y="4211661"/>
            <a:ext cx="338554" cy="646331"/>
          </a:xfrm>
          <a:prstGeom prst="rect">
            <a:avLst/>
          </a:prstGeom>
        </p:spPr>
        <p:txBody>
          <a:bodyPr wrap="none">
            <a:spAutoFit/>
          </a:bodyPr>
          <a:lstStyle/>
          <a:p>
            <a:pPr algn="ctr"/>
            <a:r>
              <a:rPr lang="ja-JP" altLang="en-US" sz="1200" b="1" dirty="0"/>
              <a:t>・</a:t>
            </a:r>
            <a:endParaRPr lang="en-US" altLang="ja-JP" sz="1200" b="1" dirty="0"/>
          </a:p>
          <a:p>
            <a:pPr algn="ctr"/>
            <a:r>
              <a:rPr lang="ja-JP" altLang="en-US" sz="1200" b="1" dirty="0"/>
              <a:t>・</a:t>
            </a:r>
            <a:endParaRPr lang="en-US" altLang="ja-JP" sz="1200" b="1" dirty="0"/>
          </a:p>
          <a:p>
            <a:pPr algn="ctr"/>
            <a:r>
              <a:rPr lang="ja-JP" altLang="en-US" sz="1200" b="1" dirty="0"/>
              <a:t>・</a:t>
            </a:r>
          </a:p>
        </p:txBody>
      </p:sp>
    </p:spTree>
    <p:extLst>
      <p:ext uri="{BB962C8B-B14F-4D97-AF65-F5344CB8AC3E}">
        <p14:creationId xmlns:p14="http://schemas.microsoft.com/office/powerpoint/2010/main" val="2317920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12DE04-6B27-4963-8AC7-DEE3BCEC014D}"/>
              </a:ext>
            </a:extLst>
          </p:cNvPr>
          <p:cNvSpPr>
            <a:spLocks noGrp="1"/>
          </p:cNvSpPr>
          <p:nvPr>
            <p:ph type="title" idx="4294967295"/>
          </p:nvPr>
        </p:nvSpPr>
        <p:spPr>
          <a:xfrm>
            <a:off x="666515" y="2842683"/>
            <a:ext cx="8858485" cy="482600"/>
          </a:xfrm>
        </p:spPr>
        <p:txBody>
          <a:bodyPr/>
          <a:lstStyle/>
          <a:p>
            <a:r>
              <a:rPr lang="ja-JP" altLang="en-US" sz="3600" spc="150" dirty="0">
                <a:solidFill>
                  <a:srgbClr val="F36C37"/>
                </a:solidFill>
              </a:rPr>
              <a:t>第</a:t>
            </a:r>
            <a:r>
              <a:rPr lang="en-US" altLang="ja-JP" sz="6000" spc="150" dirty="0">
                <a:solidFill>
                  <a:srgbClr val="F36C37"/>
                </a:solidFill>
              </a:rPr>
              <a:t>0</a:t>
            </a:r>
            <a:r>
              <a:rPr lang="ja-JP" altLang="en-US" sz="3600" spc="150" dirty="0">
                <a:solidFill>
                  <a:srgbClr val="F36C37"/>
                </a:solidFill>
              </a:rPr>
              <a:t>章　はじめに</a:t>
            </a:r>
            <a:endParaRPr kumimoji="1" lang="ja-JP" altLang="en-US" sz="3600" spc="150" dirty="0">
              <a:solidFill>
                <a:srgbClr val="F36C37"/>
              </a:solidFill>
            </a:endParaRPr>
          </a:p>
        </p:txBody>
      </p:sp>
    </p:spTree>
    <p:extLst>
      <p:ext uri="{BB962C8B-B14F-4D97-AF65-F5344CB8AC3E}">
        <p14:creationId xmlns:p14="http://schemas.microsoft.com/office/powerpoint/2010/main" val="2761408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1"/>
          <p:cNvSpPr txBox="1">
            <a:spLocks noGrp="1"/>
          </p:cNvSpPr>
          <p:nvPr>
            <p:ph type="title" idx="4294967295"/>
          </p:nvPr>
        </p:nvSpPr>
        <p:spPr>
          <a:xfrm>
            <a:off x="0" y="0"/>
            <a:ext cx="11018838" cy="573088"/>
          </a:xfrm>
          <a:prstGeom prst="rect">
            <a:avLst/>
          </a:prstGeom>
          <a:noFill/>
          <a:ln>
            <a:noFill/>
          </a:ln>
        </p:spPr>
        <p:txBody>
          <a:bodyPr spcFirstLastPara="1" vert="horz" wrap="square" lIns="91425" tIns="45700" rIns="91425" bIns="45700" rtlCol="0" anchor="ctr" anchorCtr="0">
            <a:noAutofit/>
          </a:bodyPr>
          <a:lstStyle/>
          <a:p>
            <a:r>
              <a:rPr lang="ja-JP" altLang="en-US" b="1" dirty="0"/>
              <a:t>１</a:t>
            </a:r>
            <a:r>
              <a:rPr lang="en-US" b="1" dirty="0"/>
              <a:t>章</a:t>
            </a:r>
            <a:r>
              <a:rPr lang="ja-JP" altLang="en-US" b="1" dirty="0"/>
              <a:t>アジェンダ</a:t>
            </a:r>
            <a:endParaRPr b="1" dirty="0"/>
          </a:p>
        </p:txBody>
      </p:sp>
      <p:sp>
        <p:nvSpPr>
          <p:cNvPr id="59" name="Google Shape;59;p11"/>
          <p:cNvSpPr txBox="1">
            <a:spLocks noGrp="1"/>
          </p:cNvSpPr>
          <p:nvPr>
            <p:ph type="body" idx="4294967295"/>
          </p:nvPr>
        </p:nvSpPr>
        <p:spPr>
          <a:xfrm>
            <a:off x="671513" y="623888"/>
            <a:ext cx="11520487" cy="6026150"/>
          </a:xfrm>
          <a:prstGeom prst="rect">
            <a:avLst/>
          </a:prstGeom>
          <a:noFill/>
          <a:ln>
            <a:noFill/>
          </a:ln>
        </p:spPr>
        <p:txBody>
          <a:bodyPr spcFirstLastPara="1" vert="horz" wrap="square" lIns="91425" tIns="45700" rIns="91425" bIns="45700" rtlCol="0" anchor="t" anchorCtr="0">
            <a:noAutofit/>
          </a:bodyPr>
          <a:lstStyle/>
          <a:p>
            <a:pPr marL="514350" indent="-514350">
              <a:spcBef>
                <a:spcPts val="0"/>
              </a:spcBef>
            </a:pPr>
            <a:r>
              <a:rPr lang="en-US" altLang="ja-JP" dirty="0">
                <a:solidFill>
                  <a:srgbClr val="BFBFBF"/>
                </a:solidFill>
              </a:rPr>
              <a:t>AI </a:t>
            </a:r>
            <a:r>
              <a:rPr lang="ja-JP" altLang="en-US">
                <a:solidFill>
                  <a:srgbClr val="BFBFBF"/>
                </a:solidFill>
              </a:rPr>
              <a:t>の概要</a:t>
            </a:r>
          </a:p>
          <a:p>
            <a:pPr marL="514350" indent="-514350"/>
            <a:r>
              <a:rPr lang="en-US" altLang="ja-JP" dirty="0">
                <a:solidFill>
                  <a:srgbClr val="BFBFBF"/>
                </a:solidFill>
              </a:rPr>
              <a:t>AI </a:t>
            </a:r>
            <a:r>
              <a:rPr lang="ja-JP" altLang="en-US">
                <a:solidFill>
                  <a:srgbClr val="BFBFBF"/>
                </a:solidFill>
              </a:rPr>
              <a:t>の誤認識</a:t>
            </a:r>
          </a:p>
          <a:p>
            <a:pPr marL="514350" indent="-514350"/>
            <a:r>
              <a:rPr lang="en-US" altLang="ja-JP" dirty="0">
                <a:solidFill>
                  <a:srgbClr val="BFBFBF"/>
                </a:solidFill>
              </a:rPr>
              <a:t>AI </a:t>
            </a:r>
            <a:r>
              <a:rPr lang="ja-JP" altLang="en-US">
                <a:solidFill>
                  <a:srgbClr val="BFBFBF"/>
                </a:solidFill>
              </a:rPr>
              <a:t>のタスクと分野</a:t>
            </a:r>
          </a:p>
          <a:p>
            <a:pPr marL="514350" indent="-514350"/>
            <a:r>
              <a:rPr lang="en-US" altLang="ja-JP" dirty="0"/>
              <a:t>AI </a:t>
            </a:r>
            <a:r>
              <a:rPr lang="ja-JP" altLang="en-US"/>
              <a:t>の原則</a:t>
            </a:r>
          </a:p>
          <a:p>
            <a:pPr marL="514350" indent="-336550">
              <a:buNone/>
            </a:pPr>
            <a:endParaRPr dirty="0"/>
          </a:p>
        </p:txBody>
      </p:sp>
    </p:spTree>
    <p:extLst>
      <p:ext uri="{BB962C8B-B14F-4D97-AF65-F5344CB8AC3E}">
        <p14:creationId xmlns:p14="http://schemas.microsoft.com/office/powerpoint/2010/main" val="32280547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23A426-8C66-480C-BC5D-1E9A4B4DB6D7}"/>
              </a:ext>
            </a:extLst>
          </p:cNvPr>
          <p:cNvSpPr>
            <a:spLocks noGrp="1"/>
          </p:cNvSpPr>
          <p:nvPr>
            <p:ph type="title"/>
          </p:nvPr>
        </p:nvSpPr>
        <p:spPr/>
        <p:txBody>
          <a:bodyPr/>
          <a:lstStyle/>
          <a:p>
            <a:r>
              <a:rPr kumimoji="1" lang="en-US" altLang="ja-JP" dirty="0"/>
              <a:t>7-1-13.(</a:t>
            </a:r>
            <a:r>
              <a:rPr kumimoji="1" lang="ja-JP" altLang="en-US" dirty="0"/>
              <a:t>参考</a:t>
            </a:r>
            <a:r>
              <a:rPr kumimoji="1" lang="en-US" altLang="ja-JP" dirty="0"/>
              <a:t>)</a:t>
            </a:r>
            <a:r>
              <a:rPr kumimoji="1" lang="ja-JP" altLang="en-US" dirty="0"/>
              <a:t>カラー画像の場合</a:t>
            </a:r>
          </a:p>
        </p:txBody>
      </p:sp>
      <p:sp>
        <p:nvSpPr>
          <p:cNvPr id="3" name="スライド番号プレースホルダー 2">
            <a:extLst>
              <a:ext uri="{FF2B5EF4-FFF2-40B4-BE49-F238E27FC236}">
                <a16:creationId xmlns:a16="http://schemas.microsoft.com/office/drawing/2014/main" id="{A983DB36-C304-46AE-A8F8-A02A85E6CFA2}"/>
              </a:ext>
            </a:extLst>
          </p:cNvPr>
          <p:cNvSpPr>
            <a:spLocks noGrp="1"/>
          </p:cNvSpPr>
          <p:nvPr>
            <p:ph type="sldNum" sz="quarter" idx="10"/>
          </p:nvPr>
        </p:nvSpPr>
        <p:spPr/>
        <p:txBody>
          <a:bodyPr/>
          <a:lstStyle/>
          <a:p>
            <a:fld id="{5D750650-B10A-47BF-93C2-E1678438B37A}" type="slidenum">
              <a:rPr lang="en-US" altLang="ja-JP" smtClean="0"/>
              <a:pPr/>
              <a:t>300</a:t>
            </a:fld>
            <a:endParaRPr lang="en-US" altLang="ja-JP" dirty="0"/>
          </a:p>
        </p:txBody>
      </p:sp>
      <p:pic>
        <p:nvPicPr>
          <p:cNvPr id="30" name="図 29">
            <a:extLst>
              <a:ext uri="{FF2B5EF4-FFF2-40B4-BE49-F238E27FC236}">
                <a16:creationId xmlns:a16="http://schemas.microsoft.com/office/drawing/2014/main" id="{8903F918-C7F2-4325-A9E5-E6AD8BD84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964" y="5143060"/>
            <a:ext cx="830270" cy="831680"/>
          </a:xfrm>
          <a:prstGeom prst="rect">
            <a:avLst/>
          </a:prstGeom>
          <a:effectLst>
            <a:outerShdw blurRad="63500" sx="102000" sy="102000" algn="ctr" rotWithShape="0">
              <a:prstClr val="black">
                <a:alpha val="40000"/>
              </a:prstClr>
            </a:outerShdw>
          </a:effectLst>
        </p:spPr>
      </p:pic>
      <p:pic>
        <p:nvPicPr>
          <p:cNvPr id="31" name="図 30">
            <a:extLst>
              <a:ext uri="{FF2B5EF4-FFF2-40B4-BE49-F238E27FC236}">
                <a16:creationId xmlns:a16="http://schemas.microsoft.com/office/drawing/2014/main" id="{65466168-8506-4EDA-B8F3-E765076618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6831" y="2744002"/>
            <a:ext cx="818150" cy="819539"/>
          </a:xfrm>
          <a:prstGeom prst="rect">
            <a:avLst/>
          </a:prstGeom>
          <a:effectLst>
            <a:outerShdw blurRad="63500" sx="102000" sy="102000" algn="ctr" rotWithShape="0">
              <a:prstClr val="black">
                <a:alpha val="40000"/>
              </a:prstClr>
            </a:outerShdw>
          </a:effectLst>
        </p:spPr>
      </p:pic>
      <p:pic>
        <p:nvPicPr>
          <p:cNvPr id="32" name="図 31">
            <a:extLst>
              <a:ext uri="{FF2B5EF4-FFF2-40B4-BE49-F238E27FC236}">
                <a16:creationId xmlns:a16="http://schemas.microsoft.com/office/drawing/2014/main" id="{21C1698C-144C-4753-9E1A-AF99990561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6831" y="3948329"/>
            <a:ext cx="830269" cy="831679"/>
          </a:xfrm>
          <a:prstGeom prst="rect">
            <a:avLst/>
          </a:prstGeom>
          <a:effectLst>
            <a:outerShdw blurRad="63500" sx="102000" sy="102000" algn="ctr" rotWithShape="0">
              <a:prstClr val="black">
                <a:alpha val="40000"/>
              </a:prstClr>
            </a:outerShdw>
          </a:effectLst>
        </p:spPr>
      </p:pic>
      <p:sp>
        <p:nvSpPr>
          <p:cNvPr id="33" name="四角形: 角を丸くする 32">
            <a:extLst>
              <a:ext uri="{FF2B5EF4-FFF2-40B4-BE49-F238E27FC236}">
                <a16:creationId xmlns:a16="http://schemas.microsoft.com/office/drawing/2014/main" id="{971B97C6-0487-4ADC-8388-DDC4F4D4E520}"/>
              </a:ext>
            </a:extLst>
          </p:cNvPr>
          <p:cNvSpPr/>
          <p:nvPr/>
        </p:nvSpPr>
        <p:spPr>
          <a:xfrm>
            <a:off x="5645376" y="2932516"/>
            <a:ext cx="2233403" cy="3731849"/>
          </a:xfrm>
          <a:prstGeom prst="roundRect">
            <a:avLst/>
          </a:prstGeom>
          <a:solidFill>
            <a:schemeClr val="bg1"/>
          </a:solidFill>
          <a:ln w="28575">
            <a:solidFill>
              <a:srgbClr val="00879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4" name="正方形/長方形 33">
            <a:extLst>
              <a:ext uri="{FF2B5EF4-FFF2-40B4-BE49-F238E27FC236}">
                <a16:creationId xmlns:a16="http://schemas.microsoft.com/office/drawing/2014/main" id="{8083D110-2212-4448-9711-CC7AD38DEAA6}"/>
              </a:ext>
            </a:extLst>
          </p:cNvPr>
          <p:cNvSpPr/>
          <p:nvPr/>
        </p:nvSpPr>
        <p:spPr>
          <a:xfrm>
            <a:off x="7353802" y="5333748"/>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rgbClr val="494949"/>
                </a:solidFill>
                <a:latin typeface="Ink Free" panose="03080402000500000000" pitchFamily="66" charset="0"/>
                <a:ea typeface="BIZ UDPゴシック" panose="020B0400000000000000" pitchFamily="50" charset="-128"/>
              </a:rPr>
              <a:t>5</a:t>
            </a: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35" name="四角形: 角を丸くする 34">
            <a:extLst>
              <a:ext uri="{FF2B5EF4-FFF2-40B4-BE49-F238E27FC236}">
                <a16:creationId xmlns:a16="http://schemas.microsoft.com/office/drawing/2014/main" id="{C17833F1-C8FF-406A-BD4E-6978DCA173F0}"/>
              </a:ext>
            </a:extLst>
          </p:cNvPr>
          <p:cNvSpPr/>
          <p:nvPr/>
        </p:nvSpPr>
        <p:spPr>
          <a:xfrm>
            <a:off x="5443832" y="2752727"/>
            <a:ext cx="2211036" cy="3657128"/>
          </a:xfrm>
          <a:prstGeom prst="roundRect">
            <a:avLst/>
          </a:prstGeom>
          <a:solidFill>
            <a:schemeClr val="bg1"/>
          </a:solidFill>
          <a:ln w="28575">
            <a:solidFill>
              <a:srgbClr val="00879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6" name="正方形/長方形 35">
            <a:extLst>
              <a:ext uri="{FF2B5EF4-FFF2-40B4-BE49-F238E27FC236}">
                <a16:creationId xmlns:a16="http://schemas.microsoft.com/office/drawing/2014/main" id="{E41DFB18-48E0-4199-8C92-B95A015FAB87}"/>
              </a:ext>
            </a:extLst>
          </p:cNvPr>
          <p:cNvSpPr/>
          <p:nvPr/>
        </p:nvSpPr>
        <p:spPr>
          <a:xfrm>
            <a:off x="7131519" y="4128818"/>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rgbClr val="494949"/>
                </a:solidFill>
                <a:latin typeface="Ink Free" panose="03080402000500000000" pitchFamily="66" charset="0"/>
                <a:ea typeface="BIZ UDPゴシック" panose="020B0400000000000000" pitchFamily="50" charset="-128"/>
              </a:rPr>
              <a:t>5</a:t>
            </a: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37" name="四角形: 角を丸くする 36">
            <a:extLst>
              <a:ext uri="{FF2B5EF4-FFF2-40B4-BE49-F238E27FC236}">
                <a16:creationId xmlns:a16="http://schemas.microsoft.com/office/drawing/2014/main" id="{534A3DBC-87FF-4F24-A384-5B35E7FD826C}"/>
              </a:ext>
            </a:extLst>
          </p:cNvPr>
          <p:cNvSpPr/>
          <p:nvPr/>
        </p:nvSpPr>
        <p:spPr>
          <a:xfrm>
            <a:off x="5185996" y="2498217"/>
            <a:ext cx="2244963" cy="3657128"/>
          </a:xfrm>
          <a:prstGeom prst="roundRect">
            <a:avLst/>
          </a:prstGeom>
          <a:solidFill>
            <a:schemeClr val="bg1"/>
          </a:solidFill>
          <a:ln w="28575">
            <a:solidFill>
              <a:srgbClr val="00879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38" name="正方形/長方形 37">
            <a:extLst>
              <a:ext uri="{FF2B5EF4-FFF2-40B4-BE49-F238E27FC236}">
                <a16:creationId xmlns:a16="http://schemas.microsoft.com/office/drawing/2014/main" id="{83BB5803-2F6F-4CD9-8DDA-B6442280C62E}"/>
              </a:ext>
            </a:extLst>
          </p:cNvPr>
          <p:cNvSpPr/>
          <p:nvPr/>
        </p:nvSpPr>
        <p:spPr>
          <a:xfrm>
            <a:off x="5726395" y="5853897"/>
            <a:ext cx="1568674" cy="285803"/>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1</a:t>
            </a:r>
          </a:p>
        </p:txBody>
      </p:sp>
      <p:sp>
        <p:nvSpPr>
          <p:cNvPr id="39" name="正方形/長方形 38">
            <a:extLst>
              <a:ext uri="{FF2B5EF4-FFF2-40B4-BE49-F238E27FC236}">
                <a16:creationId xmlns:a16="http://schemas.microsoft.com/office/drawing/2014/main" id="{1E85F1C4-3039-4FC2-8B64-E4B055A7B70A}"/>
              </a:ext>
            </a:extLst>
          </p:cNvPr>
          <p:cNvSpPr/>
          <p:nvPr/>
        </p:nvSpPr>
        <p:spPr>
          <a:xfrm>
            <a:off x="5894538" y="6144814"/>
            <a:ext cx="1568674" cy="285803"/>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2</a:t>
            </a:r>
          </a:p>
        </p:txBody>
      </p:sp>
      <p:sp>
        <p:nvSpPr>
          <p:cNvPr id="40" name="正方形/長方形 39">
            <a:extLst>
              <a:ext uri="{FF2B5EF4-FFF2-40B4-BE49-F238E27FC236}">
                <a16:creationId xmlns:a16="http://schemas.microsoft.com/office/drawing/2014/main" id="{95065AAA-552D-417A-8844-D018F8B28ED3}"/>
              </a:ext>
            </a:extLst>
          </p:cNvPr>
          <p:cNvSpPr/>
          <p:nvPr/>
        </p:nvSpPr>
        <p:spPr>
          <a:xfrm>
            <a:off x="6052461" y="6414443"/>
            <a:ext cx="1568674" cy="285803"/>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3</a:t>
            </a:r>
          </a:p>
        </p:txBody>
      </p:sp>
      <p:cxnSp>
        <p:nvCxnSpPr>
          <p:cNvPr id="41" name="直線矢印コネクタ 40">
            <a:extLst>
              <a:ext uri="{FF2B5EF4-FFF2-40B4-BE49-F238E27FC236}">
                <a16:creationId xmlns:a16="http://schemas.microsoft.com/office/drawing/2014/main" id="{B27283D2-1217-4FA8-A208-8C2FB2E4210C}"/>
              </a:ext>
            </a:extLst>
          </p:cNvPr>
          <p:cNvCxnSpPr>
            <a:cxnSpLocks/>
            <a:stCxn id="31" idx="3"/>
            <a:endCxn id="48" idx="1"/>
          </p:cNvCxnSpPr>
          <p:nvPr/>
        </p:nvCxnSpPr>
        <p:spPr>
          <a:xfrm>
            <a:off x="3944981" y="3153772"/>
            <a:ext cx="1573534" cy="1482"/>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2" name="直線矢印コネクタ 41">
            <a:extLst>
              <a:ext uri="{FF2B5EF4-FFF2-40B4-BE49-F238E27FC236}">
                <a16:creationId xmlns:a16="http://schemas.microsoft.com/office/drawing/2014/main" id="{8A9F55E0-0205-478F-82BC-A8FD1D944113}"/>
              </a:ext>
            </a:extLst>
          </p:cNvPr>
          <p:cNvCxnSpPr>
            <a:cxnSpLocks/>
            <a:stCxn id="32" idx="3"/>
            <a:endCxn id="52" idx="1"/>
          </p:cNvCxnSpPr>
          <p:nvPr/>
        </p:nvCxnSpPr>
        <p:spPr>
          <a:xfrm>
            <a:off x="3957100" y="4364169"/>
            <a:ext cx="1561415"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3" name="直線矢印コネクタ 42">
            <a:extLst>
              <a:ext uri="{FF2B5EF4-FFF2-40B4-BE49-F238E27FC236}">
                <a16:creationId xmlns:a16="http://schemas.microsoft.com/office/drawing/2014/main" id="{26B9F7CC-F5AA-446C-97A3-2E11CB21EE68}"/>
              </a:ext>
            </a:extLst>
          </p:cNvPr>
          <p:cNvCxnSpPr>
            <a:cxnSpLocks/>
            <a:stCxn id="30" idx="3"/>
            <a:endCxn id="58" idx="1"/>
          </p:cNvCxnSpPr>
          <p:nvPr/>
        </p:nvCxnSpPr>
        <p:spPr>
          <a:xfrm>
            <a:off x="3954234" y="5558900"/>
            <a:ext cx="1561726"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44" name="正方形/長方形 43">
            <a:extLst>
              <a:ext uri="{FF2B5EF4-FFF2-40B4-BE49-F238E27FC236}">
                <a16:creationId xmlns:a16="http://schemas.microsoft.com/office/drawing/2014/main" id="{758EDA01-4422-4026-8793-B0D0C36E5BC3}"/>
              </a:ext>
            </a:extLst>
          </p:cNvPr>
          <p:cNvSpPr/>
          <p:nvPr/>
        </p:nvSpPr>
        <p:spPr>
          <a:xfrm>
            <a:off x="4605757" y="2651052"/>
            <a:ext cx="1636987" cy="276999"/>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1-1</a:t>
            </a:r>
          </a:p>
        </p:txBody>
      </p:sp>
      <p:sp>
        <p:nvSpPr>
          <p:cNvPr id="45" name="正方形/長方形 44">
            <a:extLst>
              <a:ext uri="{FF2B5EF4-FFF2-40B4-BE49-F238E27FC236}">
                <a16:creationId xmlns:a16="http://schemas.microsoft.com/office/drawing/2014/main" id="{E52B257D-35E6-41C3-AB2B-547B64B1111F}"/>
              </a:ext>
            </a:extLst>
          </p:cNvPr>
          <p:cNvSpPr/>
          <p:nvPr/>
        </p:nvSpPr>
        <p:spPr>
          <a:xfrm>
            <a:off x="4549197" y="3871310"/>
            <a:ext cx="1636988" cy="276999"/>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1-2</a:t>
            </a:r>
          </a:p>
        </p:txBody>
      </p:sp>
      <p:sp>
        <p:nvSpPr>
          <p:cNvPr id="46" name="正方形/長方形 45">
            <a:extLst>
              <a:ext uri="{FF2B5EF4-FFF2-40B4-BE49-F238E27FC236}">
                <a16:creationId xmlns:a16="http://schemas.microsoft.com/office/drawing/2014/main" id="{17992ECD-0CA9-43B2-A476-E72FE917AA24}"/>
              </a:ext>
            </a:extLst>
          </p:cNvPr>
          <p:cNvSpPr/>
          <p:nvPr/>
        </p:nvSpPr>
        <p:spPr>
          <a:xfrm>
            <a:off x="4474909" y="5067846"/>
            <a:ext cx="1636988" cy="276999"/>
          </a:xfrm>
          <a:prstGeom prst="rect">
            <a:avLst/>
          </a:prstGeom>
        </p:spPr>
        <p:txBody>
          <a:bodyPr wrap="none">
            <a:spAutoFit/>
          </a:bodyPr>
          <a:lstStyle/>
          <a:p>
            <a:pPr algn="ctr"/>
            <a:r>
              <a:rPr kumimoji="1" lang="ja-JP" altLang="en-US" sz="1200" b="1" dirty="0">
                <a:solidFill>
                  <a:srgbClr val="494949"/>
                </a:solidFill>
              </a:rPr>
              <a:t>畳み込みカーネル</a:t>
            </a:r>
            <a:r>
              <a:rPr kumimoji="1" lang="en-US" altLang="ja-JP" sz="1200" b="1" dirty="0">
                <a:solidFill>
                  <a:srgbClr val="494949"/>
                </a:solidFill>
              </a:rPr>
              <a:t>1-3</a:t>
            </a:r>
          </a:p>
        </p:txBody>
      </p:sp>
      <p:grpSp>
        <p:nvGrpSpPr>
          <p:cNvPr id="47" name="グループ化 46">
            <a:extLst>
              <a:ext uri="{FF2B5EF4-FFF2-40B4-BE49-F238E27FC236}">
                <a16:creationId xmlns:a16="http://schemas.microsoft.com/office/drawing/2014/main" id="{61FCCE0F-4430-4A5E-AF0F-32B604D28990}"/>
              </a:ext>
            </a:extLst>
          </p:cNvPr>
          <p:cNvGrpSpPr/>
          <p:nvPr/>
        </p:nvGrpSpPr>
        <p:grpSpPr>
          <a:xfrm>
            <a:off x="5518515" y="2943765"/>
            <a:ext cx="418769" cy="422978"/>
            <a:chOff x="1828803" y="2742458"/>
            <a:chExt cx="541314" cy="546755"/>
          </a:xfrm>
        </p:grpSpPr>
        <p:sp>
          <p:nvSpPr>
            <p:cNvPr id="48" name="正方形/長方形 47">
              <a:extLst>
                <a:ext uri="{FF2B5EF4-FFF2-40B4-BE49-F238E27FC236}">
                  <a16:creationId xmlns:a16="http://schemas.microsoft.com/office/drawing/2014/main" id="{D08303F9-A4CB-4739-AE67-DA0CC661281D}"/>
                </a:ext>
              </a:extLst>
            </p:cNvPr>
            <p:cNvSpPr/>
            <p:nvPr/>
          </p:nvSpPr>
          <p:spPr>
            <a:xfrm>
              <a:off x="1828803" y="2742458"/>
              <a:ext cx="541314" cy="5467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49" name="正方形/長方形 48">
              <a:extLst>
                <a:ext uri="{FF2B5EF4-FFF2-40B4-BE49-F238E27FC236}">
                  <a16:creationId xmlns:a16="http://schemas.microsoft.com/office/drawing/2014/main" id="{4B7E900B-F2B1-47F1-8FB3-CB8A92DE768F}"/>
                </a:ext>
              </a:extLst>
            </p:cNvPr>
            <p:cNvSpPr/>
            <p:nvPr/>
          </p:nvSpPr>
          <p:spPr>
            <a:xfrm>
              <a:off x="2025430" y="2742458"/>
              <a:ext cx="177632" cy="54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0" name="正方形/長方形 49">
              <a:extLst>
                <a:ext uri="{FF2B5EF4-FFF2-40B4-BE49-F238E27FC236}">
                  <a16:creationId xmlns:a16="http://schemas.microsoft.com/office/drawing/2014/main" id="{51F0EB02-5092-4A99-98B7-5A82B85EC6E7}"/>
                </a:ext>
              </a:extLst>
            </p:cNvPr>
            <p:cNvSpPr/>
            <p:nvPr/>
          </p:nvSpPr>
          <p:spPr>
            <a:xfrm>
              <a:off x="1828803" y="2912882"/>
              <a:ext cx="541314" cy="179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51" name="グループ化 50">
            <a:extLst>
              <a:ext uri="{FF2B5EF4-FFF2-40B4-BE49-F238E27FC236}">
                <a16:creationId xmlns:a16="http://schemas.microsoft.com/office/drawing/2014/main" id="{E3DFF6C4-D59A-4990-9C77-F38F5E9CDA66}"/>
              </a:ext>
            </a:extLst>
          </p:cNvPr>
          <p:cNvGrpSpPr/>
          <p:nvPr/>
        </p:nvGrpSpPr>
        <p:grpSpPr>
          <a:xfrm>
            <a:off x="5518515" y="4152680"/>
            <a:ext cx="418769" cy="422978"/>
            <a:chOff x="1828803" y="2742458"/>
            <a:chExt cx="541314" cy="546755"/>
          </a:xfrm>
        </p:grpSpPr>
        <p:sp>
          <p:nvSpPr>
            <p:cNvPr id="52" name="正方形/長方形 51">
              <a:extLst>
                <a:ext uri="{FF2B5EF4-FFF2-40B4-BE49-F238E27FC236}">
                  <a16:creationId xmlns:a16="http://schemas.microsoft.com/office/drawing/2014/main" id="{5AF4DB5A-1566-4E01-B1E2-BB4D3030DA5E}"/>
                </a:ext>
              </a:extLst>
            </p:cNvPr>
            <p:cNvSpPr/>
            <p:nvPr/>
          </p:nvSpPr>
          <p:spPr>
            <a:xfrm>
              <a:off x="1828803" y="2742458"/>
              <a:ext cx="541314" cy="5467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3" name="正方形/長方形 52">
              <a:extLst>
                <a:ext uri="{FF2B5EF4-FFF2-40B4-BE49-F238E27FC236}">
                  <a16:creationId xmlns:a16="http://schemas.microsoft.com/office/drawing/2014/main" id="{1B4FF1D5-D4D5-4CD5-8D47-A360AB44928E}"/>
                </a:ext>
              </a:extLst>
            </p:cNvPr>
            <p:cNvSpPr/>
            <p:nvPr/>
          </p:nvSpPr>
          <p:spPr>
            <a:xfrm>
              <a:off x="2025430" y="2742458"/>
              <a:ext cx="177632" cy="54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4" name="正方形/長方形 53">
              <a:extLst>
                <a:ext uri="{FF2B5EF4-FFF2-40B4-BE49-F238E27FC236}">
                  <a16:creationId xmlns:a16="http://schemas.microsoft.com/office/drawing/2014/main" id="{E6A300F3-9D1F-4F28-B9E8-468D08CF4279}"/>
                </a:ext>
              </a:extLst>
            </p:cNvPr>
            <p:cNvSpPr/>
            <p:nvPr/>
          </p:nvSpPr>
          <p:spPr>
            <a:xfrm>
              <a:off x="1828803" y="2912882"/>
              <a:ext cx="541314" cy="179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55" name="グループ化 54">
            <a:extLst>
              <a:ext uri="{FF2B5EF4-FFF2-40B4-BE49-F238E27FC236}">
                <a16:creationId xmlns:a16="http://schemas.microsoft.com/office/drawing/2014/main" id="{4D2613FD-6C5C-4FCF-B94E-659A03979752}"/>
              </a:ext>
            </a:extLst>
          </p:cNvPr>
          <p:cNvGrpSpPr/>
          <p:nvPr/>
        </p:nvGrpSpPr>
        <p:grpSpPr>
          <a:xfrm>
            <a:off x="5515960" y="5357610"/>
            <a:ext cx="418769" cy="422978"/>
            <a:chOff x="1828803" y="2742458"/>
            <a:chExt cx="541314" cy="546755"/>
          </a:xfrm>
        </p:grpSpPr>
        <p:sp>
          <p:nvSpPr>
            <p:cNvPr id="56" name="正方形/長方形 55">
              <a:extLst>
                <a:ext uri="{FF2B5EF4-FFF2-40B4-BE49-F238E27FC236}">
                  <a16:creationId xmlns:a16="http://schemas.microsoft.com/office/drawing/2014/main" id="{9926A295-7767-48CD-B657-8036FA62A105}"/>
                </a:ext>
              </a:extLst>
            </p:cNvPr>
            <p:cNvSpPr/>
            <p:nvPr/>
          </p:nvSpPr>
          <p:spPr>
            <a:xfrm>
              <a:off x="1828803" y="2742458"/>
              <a:ext cx="541314" cy="5467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7" name="正方形/長方形 56">
              <a:extLst>
                <a:ext uri="{FF2B5EF4-FFF2-40B4-BE49-F238E27FC236}">
                  <a16:creationId xmlns:a16="http://schemas.microsoft.com/office/drawing/2014/main" id="{42E6FD56-6789-41C8-A82B-D4B0282467A2}"/>
                </a:ext>
              </a:extLst>
            </p:cNvPr>
            <p:cNvSpPr/>
            <p:nvPr/>
          </p:nvSpPr>
          <p:spPr>
            <a:xfrm>
              <a:off x="2025430" y="2742458"/>
              <a:ext cx="177632" cy="546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8" name="正方形/長方形 57">
              <a:extLst>
                <a:ext uri="{FF2B5EF4-FFF2-40B4-BE49-F238E27FC236}">
                  <a16:creationId xmlns:a16="http://schemas.microsoft.com/office/drawing/2014/main" id="{A247952C-646F-4C9F-BD5D-BD4DEF73C940}"/>
                </a:ext>
              </a:extLst>
            </p:cNvPr>
            <p:cNvSpPr/>
            <p:nvPr/>
          </p:nvSpPr>
          <p:spPr>
            <a:xfrm>
              <a:off x="1828803" y="2912882"/>
              <a:ext cx="541314" cy="179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sp>
        <p:nvSpPr>
          <p:cNvPr id="60" name="正方形/長方形 59">
            <a:extLst>
              <a:ext uri="{FF2B5EF4-FFF2-40B4-BE49-F238E27FC236}">
                <a16:creationId xmlns:a16="http://schemas.microsoft.com/office/drawing/2014/main" id="{ADEFB965-4DDA-4257-B222-1EE806A81504}"/>
              </a:ext>
            </a:extLst>
          </p:cNvPr>
          <p:cNvSpPr/>
          <p:nvPr/>
        </p:nvSpPr>
        <p:spPr>
          <a:xfrm>
            <a:off x="6362044" y="2651052"/>
            <a:ext cx="1039067" cy="276999"/>
          </a:xfrm>
          <a:prstGeom prst="rect">
            <a:avLst/>
          </a:prstGeom>
        </p:spPr>
        <p:txBody>
          <a:bodyPr wrap="none">
            <a:spAutoFit/>
          </a:bodyPr>
          <a:lstStyle/>
          <a:p>
            <a:pPr algn="ctr"/>
            <a:r>
              <a:rPr kumimoji="1" lang="ja-JP" altLang="en-US" sz="1200" b="1" dirty="0">
                <a:solidFill>
                  <a:srgbClr val="494949"/>
                </a:solidFill>
              </a:rPr>
              <a:t>特徴マップ</a:t>
            </a:r>
            <a:r>
              <a:rPr kumimoji="1" lang="en-US" altLang="ja-JP" sz="1200" b="1" dirty="0">
                <a:solidFill>
                  <a:srgbClr val="494949"/>
                </a:solidFill>
              </a:rPr>
              <a:t>1</a:t>
            </a:r>
          </a:p>
        </p:txBody>
      </p:sp>
      <p:cxnSp>
        <p:nvCxnSpPr>
          <p:cNvPr id="61" name="直線矢印コネクタ 60">
            <a:extLst>
              <a:ext uri="{FF2B5EF4-FFF2-40B4-BE49-F238E27FC236}">
                <a16:creationId xmlns:a16="http://schemas.microsoft.com/office/drawing/2014/main" id="{1A63192C-A751-4B4A-87E2-F64E7F5B92C9}"/>
              </a:ext>
            </a:extLst>
          </p:cNvPr>
          <p:cNvCxnSpPr>
            <a:cxnSpLocks/>
            <a:stCxn id="58" idx="3"/>
            <a:endCxn id="59" idx="1"/>
          </p:cNvCxnSpPr>
          <p:nvPr/>
        </p:nvCxnSpPr>
        <p:spPr>
          <a:xfrm flipV="1">
            <a:off x="5934729" y="3155254"/>
            <a:ext cx="935678" cy="2403646"/>
          </a:xfrm>
          <a:prstGeom prst="straightConnector1">
            <a:avLst/>
          </a:prstGeom>
          <a:ln w="19050">
            <a:solidFill>
              <a:srgbClr val="494949"/>
            </a:solidFill>
            <a:headEnd type="none" w="med" len="med"/>
            <a:tailEnd type="arrow" w="sm" len="lg"/>
          </a:ln>
        </p:spPr>
        <p:style>
          <a:lnRef idx="3">
            <a:schemeClr val="accent1"/>
          </a:lnRef>
          <a:fillRef idx="0">
            <a:schemeClr val="accent1"/>
          </a:fillRef>
          <a:effectRef idx="2">
            <a:schemeClr val="accent1"/>
          </a:effectRef>
          <a:fontRef idx="minor">
            <a:schemeClr val="tx1"/>
          </a:fontRef>
        </p:style>
      </p:cxnSp>
      <p:cxnSp>
        <p:nvCxnSpPr>
          <p:cNvPr id="62" name="直線矢印コネクタ 61">
            <a:extLst>
              <a:ext uri="{FF2B5EF4-FFF2-40B4-BE49-F238E27FC236}">
                <a16:creationId xmlns:a16="http://schemas.microsoft.com/office/drawing/2014/main" id="{FF99C1F4-876D-423E-B2CA-05422804AEB6}"/>
              </a:ext>
            </a:extLst>
          </p:cNvPr>
          <p:cNvCxnSpPr>
            <a:cxnSpLocks/>
            <a:stCxn id="52" idx="3"/>
            <a:endCxn id="59" idx="1"/>
          </p:cNvCxnSpPr>
          <p:nvPr/>
        </p:nvCxnSpPr>
        <p:spPr>
          <a:xfrm flipV="1">
            <a:off x="5937284" y="3155254"/>
            <a:ext cx="933123" cy="1208915"/>
          </a:xfrm>
          <a:prstGeom prst="straightConnector1">
            <a:avLst/>
          </a:prstGeom>
          <a:ln w="19050">
            <a:solidFill>
              <a:srgbClr val="494949"/>
            </a:solidFill>
            <a:headEnd type="none" w="med" len="med"/>
            <a:tailEnd type="arrow" w="sm" len="lg"/>
          </a:ln>
        </p:spPr>
        <p:style>
          <a:lnRef idx="3">
            <a:schemeClr val="accent1"/>
          </a:lnRef>
          <a:fillRef idx="0">
            <a:schemeClr val="accent1"/>
          </a:fillRef>
          <a:effectRef idx="2">
            <a:schemeClr val="accent1"/>
          </a:effectRef>
          <a:fontRef idx="minor">
            <a:schemeClr val="tx1"/>
          </a:fontRef>
        </p:style>
      </p:cxnSp>
      <p:cxnSp>
        <p:nvCxnSpPr>
          <p:cNvPr id="63" name="直線矢印コネクタ 62">
            <a:extLst>
              <a:ext uri="{FF2B5EF4-FFF2-40B4-BE49-F238E27FC236}">
                <a16:creationId xmlns:a16="http://schemas.microsoft.com/office/drawing/2014/main" id="{820A272E-600E-47C0-945D-BA61EB4E5958}"/>
              </a:ext>
            </a:extLst>
          </p:cNvPr>
          <p:cNvCxnSpPr>
            <a:cxnSpLocks/>
          </p:cNvCxnSpPr>
          <p:nvPr/>
        </p:nvCxnSpPr>
        <p:spPr>
          <a:xfrm>
            <a:off x="5937284" y="3150808"/>
            <a:ext cx="933123" cy="10199"/>
          </a:xfrm>
          <a:prstGeom prst="straightConnector1">
            <a:avLst/>
          </a:prstGeom>
          <a:ln w="19050">
            <a:solidFill>
              <a:srgbClr val="494949"/>
            </a:solidFill>
            <a:headEnd type="none" w="med" len="med"/>
            <a:tailEnd type="arrow" w="sm" len="lg"/>
          </a:ln>
        </p:spPr>
        <p:style>
          <a:lnRef idx="3">
            <a:schemeClr val="accent1"/>
          </a:lnRef>
          <a:fillRef idx="0">
            <a:schemeClr val="accent1"/>
          </a:fillRef>
          <a:effectRef idx="2">
            <a:schemeClr val="accent1"/>
          </a:effectRef>
          <a:fontRef idx="minor">
            <a:schemeClr val="tx1"/>
          </a:fontRef>
        </p:style>
      </p:cxnSp>
      <p:sp>
        <p:nvSpPr>
          <p:cNvPr id="64" name="四角形: 角を丸くする 63">
            <a:extLst>
              <a:ext uri="{FF2B5EF4-FFF2-40B4-BE49-F238E27FC236}">
                <a16:creationId xmlns:a16="http://schemas.microsoft.com/office/drawing/2014/main" id="{04A407A1-3EFF-434D-9348-152784D69B31}"/>
              </a:ext>
            </a:extLst>
          </p:cNvPr>
          <p:cNvSpPr/>
          <p:nvPr/>
        </p:nvSpPr>
        <p:spPr>
          <a:xfrm>
            <a:off x="8504489" y="2514746"/>
            <a:ext cx="245837" cy="3544478"/>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65" name="正方形/長方形 64">
            <a:extLst>
              <a:ext uri="{FF2B5EF4-FFF2-40B4-BE49-F238E27FC236}">
                <a16:creationId xmlns:a16="http://schemas.microsoft.com/office/drawing/2014/main" id="{E396E153-8FB2-4574-B1E6-CD0D5D03D064}"/>
              </a:ext>
            </a:extLst>
          </p:cNvPr>
          <p:cNvSpPr/>
          <p:nvPr/>
        </p:nvSpPr>
        <p:spPr>
          <a:xfrm>
            <a:off x="7912704" y="6144535"/>
            <a:ext cx="1569660" cy="276999"/>
          </a:xfrm>
          <a:prstGeom prst="rect">
            <a:avLst/>
          </a:prstGeom>
        </p:spPr>
        <p:txBody>
          <a:bodyPr wrap="none">
            <a:spAutoFit/>
          </a:bodyPr>
          <a:lstStyle/>
          <a:p>
            <a:pPr algn="ctr"/>
            <a:r>
              <a:rPr kumimoji="1" lang="ja-JP" altLang="en-US" sz="1200" b="1" dirty="0">
                <a:solidFill>
                  <a:srgbClr val="494949"/>
                </a:solidFill>
              </a:rPr>
              <a:t>プーリングカーネル</a:t>
            </a:r>
            <a:endParaRPr kumimoji="1" lang="en-US" altLang="ja-JP" sz="1200" b="1" dirty="0">
              <a:solidFill>
                <a:srgbClr val="494949"/>
              </a:solidFill>
            </a:endParaRPr>
          </a:p>
        </p:txBody>
      </p:sp>
      <p:cxnSp>
        <p:nvCxnSpPr>
          <p:cNvPr id="69" name="直線矢印コネクタ 68">
            <a:extLst>
              <a:ext uri="{FF2B5EF4-FFF2-40B4-BE49-F238E27FC236}">
                <a16:creationId xmlns:a16="http://schemas.microsoft.com/office/drawing/2014/main" id="{3155B14E-691A-438E-8B04-76D0AB62900B}"/>
              </a:ext>
            </a:extLst>
          </p:cNvPr>
          <p:cNvCxnSpPr>
            <a:cxnSpLocks/>
          </p:cNvCxnSpPr>
          <p:nvPr/>
        </p:nvCxnSpPr>
        <p:spPr>
          <a:xfrm>
            <a:off x="7341109" y="3150808"/>
            <a:ext cx="1712451"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70" name="直線矢印コネクタ 69">
            <a:extLst>
              <a:ext uri="{FF2B5EF4-FFF2-40B4-BE49-F238E27FC236}">
                <a16:creationId xmlns:a16="http://schemas.microsoft.com/office/drawing/2014/main" id="{D63B40F7-48A0-47A6-AF5E-88BCAD7CD4C4}"/>
              </a:ext>
            </a:extLst>
          </p:cNvPr>
          <p:cNvCxnSpPr>
            <a:cxnSpLocks/>
          </p:cNvCxnSpPr>
          <p:nvPr/>
        </p:nvCxnSpPr>
        <p:spPr>
          <a:xfrm>
            <a:off x="7602221" y="4351840"/>
            <a:ext cx="1451339"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71" name="直線矢印コネクタ 70">
            <a:extLst>
              <a:ext uri="{FF2B5EF4-FFF2-40B4-BE49-F238E27FC236}">
                <a16:creationId xmlns:a16="http://schemas.microsoft.com/office/drawing/2014/main" id="{F0B07AF4-2D89-4D44-831C-2E9E2500B347}"/>
              </a:ext>
            </a:extLst>
          </p:cNvPr>
          <p:cNvCxnSpPr>
            <a:cxnSpLocks/>
          </p:cNvCxnSpPr>
          <p:nvPr/>
        </p:nvCxnSpPr>
        <p:spPr>
          <a:xfrm>
            <a:off x="7824504" y="5566061"/>
            <a:ext cx="1229056"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2" name="吹き出し: 角を丸めた四角形 71">
            <a:extLst>
              <a:ext uri="{FF2B5EF4-FFF2-40B4-BE49-F238E27FC236}">
                <a16:creationId xmlns:a16="http://schemas.microsoft.com/office/drawing/2014/main" id="{2FCB90F7-F4F0-432C-BD2C-36C128A18062}"/>
              </a:ext>
            </a:extLst>
          </p:cNvPr>
          <p:cNvSpPr/>
          <p:nvPr/>
        </p:nvSpPr>
        <p:spPr>
          <a:xfrm>
            <a:off x="6110921" y="5213420"/>
            <a:ext cx="1228754" cy="487478"/>
          </a:xfrm>
          <a:prstGeom prst="wedgeRoundRectCallout">
            <a:avLst>
              <a:gd name="adj1" fmla="val -30851"/>
              <a:gd name="adj2" fmla="val -165586"/>
              <a:gd name="adj3" fmla="val 16667"/>
            </a:avLst>
          </a:prstGeom>
          <a:solidFill>
            <a:srgbClr val="FF96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b="1" dirty="0">
                <a:solidFill>
                  <a:schemeClr val="bg1"/>
                </a:solidFill>
                <a:latin typeface="+mn-ea"/>
              </a:rPr>
              <a:t>各カーネルの出力</a:t>
            </a:r>
            <a:endParaRPr kumimoji="1" lang="en-US" altLang="ja-JP" sz="1200" b="1" dirty="0">
              <a:solidFill>
                <a:schemeClr val="bg1"/>
              </a:solidFill>
              <a:latin typeface="+mn-ea"/>
            </a:endParaRPr>
          </a:p>
          <a:p>
            <a:pPr algn="ctr"/>
            <a:r>
              <a:rPr kumimoji="1" lang="ja-JP" altLang="en-US" sz="1200" b="1" dirty="0">
                <a:solidFill>
                  <a:schemeClr val="bg1"/>
                </a:solidFill>
                <a:latin typeface="+mn-ea"/>
              </a:rPr>
              <a:t>を合計する</a:t>
            </a:r>
          </a:p>
        </p:txBody>
      </p:sp>
      <p:sp>
        <p:nvSpPr>
          <p:cNvPr id="73" name="吹き出し: 角を丸めた四角形 72">
            <a:extLst>
              <a:ext uri="{FF2B5EF4-FFF2-40B4-BE49-F238E27FC236}">
                <a16:creationId xmlns:a16="http://schemas.microsoft.com/office/drawing/2014/main" id="{AB9AF66A-7448-4D3B-A0B4-22979BE1C38C}"/>
              </a:ext>
            </a:extLst>
          </p:cNvPr>
          <p:cNvSpPr/>
          <p:nvPr/>
        </p:nvSpPr>
        <p:spPr>
          <a:xfrm>
            <a:off x="2476721" y="6288229"/>
            <a:ext cx="2743200" cy="359304"/>
          </a:xfrm>
          <a:prstGeom prst="wedgeRoundRectCallout">
            <a:avLst>
              <a:gd name="adj1" fmla="val 48988"/>
              <a:gd name="adj2" fmla="val -115738"/>
              <a:gd name="adj3" fmla="val 16667"/>
            </a:avLst>
          </a:prstGeom>
          <a:solidFill>
            <a:srgbClr val="FF96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400" b="1" dirty="0">
                <a:solidFill>
                  <a:schemeClr val="bg1"/>
                </a:solidFill>
                <a:latin typeface="+mn-ea"/>
              </a:rPr>
              <a:t>畳み込みカーネル </a:t>
            </a:r>
            <a:r>
              <a:rPr kumimoji="1" lang="en-US" altLang="ja-JP" sz="1400" b="1" dirty="0">
                <a:solidFill>
                  <a:schemeClr val="bg1"/>
                </a:solidFill>
                <a:latin typeface="+mn-ea"/>
              </a:rPr>
              <a:t>×3 ×3</a:t>
            </a:r>
            <a:endParaRPr kumimoji="1" lang="ja-JP" altLang="en-US" sz="1400" b="1" dirty="0">
              <a:solidFill>
                <a:schemeClr val="bg1"/>
              </a:solidFill>
              <a:latin typeface="+mn-ea"/>
            </a:endParaRPr>
          </a:p>
        </p:txBody>
      </p:sp>
      <p:grpSp>
        <p:nvGrpSpPr>
          <p:cNvPr id="102" name="グループ化 101">
            <a:extLst>
              <a:ext uri="{FF2B5EF4-FFF2-40B4-BE49-F238E27FC236}">
                <a16:creationId xmlns:a16="http://schemas.microsoft.com/office/drawing/2014/main" id="{2CD337C5-C83D-44BC-A0B6-A5064CB53995}"/>
              </a:ext>
            </a:extLst>
          </p:cNvPr>
          <p:cNvGrpSpPr/>
          <p:nvPr/>
        </p:nvGrpSpPr>
        <p:grpSpPr>
          <a:xfrm>
            <a:off x="6870407" y="2919903"/>
            <a:ext cx="470702" cy="470702"/>
            <a:chOff x="7388567" y="2127423"/>
            <a:chExt cx="470702" cy="470702"/>
          </a:xfrm>
        </p:grpSpPr>
        <p:sp>
          <p:nvSpPr>
            <p:cNvPr id="59" name="正方形/長方形 58">
              <a:extLst>
                <a:ext uri="{FF2B5EF4-FFF2-40B4-BE49-F238E27FC236}">
                  <a16:creationId xmlns:a16="http://schemas.microsoft.com/office/drawing/2014/main" id="{2B79B96B-9786-4DD4-9489-9A85C5608DA4}"/>
                </a:ext>
              </a:extLst>
            </p:cNvPr>
            <p:cNvSpPr/>
            <p:nvPr/>
          </p:nvSpPr>
          <p:spPr>
            <a:xfrm>
              <a:off x="7388567" y="2127423"/>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92" name="楕円 91">
              <a:extLst>
                <a:ext uri="{FF2B5EF4-FFF2-40B4-BE49-F238E27FC236}">
                  <a16:creationId xmlns:a16="http://schemas.microsoft.com/office/drawing/2014/main" id="{DC56CD2B-FC18-41DC-AC83-1329461638CE}"/>
                </a:ext>
              </a:extLst>
            </p:cNvPr>
            <p:cNvSpPr/>
            <p:nvPr/>
          </p:nvSpPr>
          <p:spPr>
            <a:xfrm>
              <a:off x="7456170" y="2283128"/>
              <a:ext cx="337185" cy="21555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3" name="直角三角形 92">
              <a:extLst>
                <a:ext uri="{FF2B5EF4-FFF2-40B4-BE49-F238E27FC236}">
                  <a16:creationId xmlns:a16="http://schemas.microsoft.com/office/drawing/2014/main" id="{47E96E9C-74FF-47B0-B4BD-4171156038D8}"/>
                </a:ext>
              </a:extLst>
            </p:cNvPr>
            <p:cNvSpPr/>
            <p:nvPr/>
          </p:nvSpPr>
          <p:spPr>
            <a:xfrm rot="20345695">
              <a:off x="7477557" y="2241713"/>
              <a:ext cx="80494" cy="6550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4" name="直角三角形 93">
              <a:extLst>
                <a:ext uri="{FF2B5EF4-FFF2-40B4-BE49-F238E27FC236}">
                  <a16:creationId xmlns:a16="http://schemas.microsoft.com/office/drawing/2014/main" id="{7C68B1A0-1B6E-4F91-8975-52DB18C57309}"/>
                </a:ext>
              </a:extLst>
            </p:cNvPr>
            <p:cNvSpPr/>
            <p:nvPr/>
          </p:nvSpPr>
          <p:spPr>
            <a:xfrm rot="1482524" flipH="1">
              <a:off x="7697529" y="2243332"/>
              <a:ext cx="80494" cy="6550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5" name="四角形: 上の 2 つの角を切り取る 94">
              <a:extLst>
                <a:ext uri="{FF2B5EF4-FFF2-40B4-BE49-F238E27FC236}">
                  <a16:creationId xmlns:a16="http://schemas.microsoft.com/office/drawing/2014/main" id="{6135BD22-9009-4B35-AC92-BEC0AED749F2}"/>
                </a:ext>
              </a:extLst>
            </p:cNvPr>
            <p:cNvSpPr/>
            <p:nvPr/>
          </p:nvSpPr>
          <p:spPr>
            <a:xfrm>
              <a:off x="7508001" y="2466656"/>
              <a:ext cx="234979" cy="125435"/>
            </a:xfrm>
            <a:prstGeom prst="snip2SameRect">
              <a:avLst>
                <a:gd name="adj1" fmla="val 39448"/>
                <a:gd name="adj2" fmla="val 1366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87" name="直線コネクタ 86">
              <a:extLst>
                <a:ext uri="{FF2B5EF4-FFF2-40B4-BE49-F238E27FC236}">
                  <a16:creationId xmlns:a16="http://schemas.microsoft.com/office/drawing/2014/main" id="{7CD1CF61-C637-498A-8C0F-A88AFE78F17C}"/>
                </a:ext>
              </a:extLst>
            </p:cNvPr>
            <p:cNvCxnSpPr>
              <a:cxnSpLocks/>
            </p:cNvCxnSpPr>
            <p:nvPr/>
          </p:nvCxnSpPr>
          <p:spPr>
            <a:xfrm flipH="1">
              <a:off x="7419668" y="2390907"/>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直線コネクタ 98">
              <a:extLst>
                <a:ext uri="{FF2B5EF4-FFF2-40B4-BE49-F238E27FC236}">
                  <a16:creationId xmlns:a16="http://schemas.microsoft.com/office/drawing/2014/main" id="{1EA13B16-4671-464A-83B4-CC75283D59ED}"/>
                </a:ext>
              </a:extLst>
            </p:cNvPr>
            <p:cNvCxnSpPr>
              <a:cxnSpLocks/>
            </p:cNvCxnSpPr>
            <p:nvPr/>
          </p:nvCxnSpPr>
          <p:spPr>
            <a:xfrm flipH="1">
              <a:off x="7419668" y="242405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直線コネクタ 99">
              <a:extLst>
                <a:ext uri="{FF2B5EF4-FFF2-40B4-BE49-F238E27FC236}">
                  <a16:creationId xmlns:a16="http://schemas.microsoft.com/office/drawing/2014/main" id="{5B804F3F-F179-4990-80A8-3515081D7525}"/>
                </a:ext>
              </a:extLst>
            </p:cNvPr>
            <p:cNvCxnSpPr>
              <a:cxnSpLocks/>
            </p:cNvCxnSpPr>
            <p:nvPr/>
          </p:nvCxnSpPr>
          <p:spPr>
            <a:xfrm flipH="1">
              <a:off x="7730572" y="239484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直線コネクタ 100">
              <a:extLst>
                <a:ext uri="{FF2B5EF4-FFF2-40B4-BE49-F238E27FC236}">
                  <a16:creationId xmlns:a16="http://schemas.microsoft.com/office/drawing/2014/main" id="{C7ED9133-C8A3-47E2-8B2B-DF83E6F8AC64}"/>
                </a:ext>
              </a:extLst>
            </p:cNvPr>
            <p:cNvCxnSpPr>
              <a:cxnSpLocks/>
            </p:cNvCxnSpPr>
            <p:nvPr/>
          </p:nvCxnSpPr>
          <p:spPr>
            <a:xfrm flipH="1">
              <a:off x="7730572" y="242405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4" name="グループ化 103">
            <a:extLst>
              <a:ext uri="{FF2B5EF4-FFF2-40B4-BE49-F238E27FC236}">
                <a16:creationId xmlns:a16="http://schemas.microsoft.com/office/drawing/2014/main" id="{A0F07639-42AD-4307-840E-6A72E8B053C9}"/>
              </a:ext>
            </a:extLst>
          </p:cNvPr>
          <p:cNvGrpSpPr/>
          <p:nvPr/>
        </p:nvGrpSpPr>
        <p:grpSpPr>
          <a:xfrm>
            <a:off x="9058282" y="2967850"/>
            <a:ext cx="363095" cy="363095"/>
            <a:chOff x="7388567" y="2127423"/>
            <a:chExt cx="470702" cy="470702"/>
          </a:xfrm>
        </p:grpSpPr>
        <p:sp>
          <p:nvSpPr>
            <p:cNvPr id="105" name="正方形/長方形 104">
              <a:extLst>
                <a:ext uri="{FF2B5EF4-FFF2-40B4-BE49-F238E27FC236}">
                  <a16:creationId xmlns:a16="http://schemas.microsoft.com/office/drawing/2014/main" id="{111C5BAD-3D28-4172-9AB1-A082502E7812}"/>
                </a:ext>
              </a:extLst>
            </p:cNvPr>
            <p:cNvSpPr/>
            <p:nvPr/>
          </p:nvSpPr>
          <p:spPr>
            <a:xfrm>
              <a:off x="7388567" y="2127423"/>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106" name="楕円 105">
              <a:extLst>
                <a:ext uri="{FF2B5EF4-FFF2-40B4-BE49-F238E27FC236}">
                  <a16:creationId xmlns:a16="http://schemas.microsoft.com/office/drawing/2014/main" id="{C2FE79A2-D512-4BE7-8EAA-13E0AA7923F5}"/>
                </a:ext>
              </a:extLst>
            </p:cNvPr>
            <p:cNvSpPr/>
            <p:nvPr/>
          </p:nvSpPr>
          <p:spPr>
            <a:xfrm>
              <a:off x="7456170" y="2283128"/>
              <a:ext cx="337185" cy="21555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7" name="直角三角形 106">
              <a:extLst>
                <a:ext uri="{FF2B5EF4-FFF2-40B4-BE49-F238E27FC236}">
                  <a16:creationId xmlns:a16="http://schemas.microsoft.com/office/drawing/2014/main" id="{5C4BB449-38C0-473B-AC9F-7C9687C57A68}"/>
                </a:ext>
              </a:extLst>
            </p:cNvPr>
            <p:cNvSpPr/>
            <p:nvPr/>
          </p:nvSpPr>
          <p:spPr>
            <a:xfrm rot="20345695">
              <a:off x="7477557" y="2241713"/>
              <a:ext cx="80494" cy="6550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8" name="直角三角形 107">
              <a:extLst>
                <a:ext uri="{FF2B5EF4-FFF2-40B4-BE49-F238E27FC236}">
                  <a16:creationId xmlns:a16="http://schemas.microsoft.com/office/drawing/2014/main" id="{33EF3943-59AE-44E9-A8A5-EFAC2EDFC5C1}"/>
                </a:ext>
              </a:extLst>
            </p:cNvPr>
            <p:cNvSpPr/>
            <p:nvPr/>
          </p:nvSpPr>
          <p:spPr>
            <a:xfrm rot="1482524" flipH="1">
              <a:off x="7697529" y="2243332"/>
              <a:ext cx="80494" cy="6550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9" name="四角形: 上の 2 つの角を切り取る 108">
              <a:extLst>
                <a:ext uri="{FF2B5EF4-FFF2-40B4-BE49-F238E27FC236}">
                  <a16:creationId xmlns:a16="http://schemas.microsoft.com/office/drawing/2014/main" id="{0EDDC4C1-193B-4D59-A092-7BA4FE397445}"/>
                </a:ext>
              </a:extLst>
            </p:cNvPr>
            <p:cNvSpPr/>
            <p:nvPr/>
          </p:nvSpPr>
          <p:spPr>
            <a:xfrm>
              <a:off x="7508001" y="2466656"/>
              <a:ext cx="234979" cy="125435"/>
            </a:xfrm>
            <a:prstGeom prst="snip2SameRect">
              <a:avLst>
                <a:gd name="adj1" fmla="val 39448"/>
                <a:gd name="adj2" fmla="val 1366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110" name="直線コネクタ 109">
              <a:extLst>
                <a:ext uri="{FF2B5EF4-FFF2-40B4-BE49-F238E27FC236}">
                  <a16:creationId xmlns:a16="http://schemas.microsoft.com/office/drawing/2014/main" id="{EE2F4F96-A4A4-43B4-B2E6-E5C19979930B}"/>
                </a:ext>
              </a:extLst>
            </p:cNvPr>
            <p:cNvCxnSpPr>
              <a:cxnSpLocks/>
            </p:cNvCxnSpPr>
            <p:nvPr/>
          </p:nvCxnSpPr>
          <p:spPr>
            <a:xfrm flipH="1">
              <a:off x="7419668" y="2390907"/>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直線コネクタ 110">
              <a:extLst>
                <a:ext uri="{FF2B5EF4-FFF2-40B4-BE49-F238E27FC236}">
                  <a16:creationId xmlns:a16="http://schemas.microsoft.com/office/drawing/2014/main" id="{61E14AE8-C119-4D20-B18F-27A01C56C2DA}"/>
                </a:ext>
              </a:extLst>
            </p:cNvPr>
            <p:cNvCxnSpPr>
              <a:cxnSpLocks/>
            </p:cNvCxnSpPr>
            <p:nvPr/>
          </p:nvCxnSpPr>
          <p:spPr>
            <a:xfrm flipH="1">
              <a:off x="7419668" y="242405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直線コネクタ 111">
              <a:extLst>
                <a:ext uri="{FF2B5EF4-FFF2-40B4-BE49-F238E27FC236}">
                  <a16:creationId xmlns:a16="http://schemas.microsoft.com/office/drawing/2014/main" id="{A9FA00B8-157E-4E69-B880-58E223AD44C4}"/>
                </a:ext>
              </a:extLst>
            </p:cNvPr>
            <p:cNvCxnSpPr>
              <a:cxnSpLocks/>
            </p:cNvCxnSpPr>
            <p:nvPr/>
          </p:nvCxnSpPr>
          <p:spPr>
            <a:xfrm flipH="1">
              <a:off x="7730572" y="239484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3" name="直線コネクタ 112">
              <a:extLst>
                <a:ext uri="{FF2B5EF4-FFF2-40B4-BE49-F238E27FC236}">
                  <a16:creationId xmlns:a16="http://schemas.microsoft.com/office/drawing/2014/main" id="{512F7D1D-4525-4BEC-99A0-07331FA9686B}"/>
                </a:ext>
              </a:extLst>
            </p:cNvPr>
            <p:cNvCxnSpPr>
              <a:cxnSpLocks/>
            </p:cNvCxnSpPr>
            <p:nvPr/>
          </p:nvCxnSpPr>
          <p:spPr>
            <a:xfrm flipH="1">
              <a:off x="7730572" y="242405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4" name="グループ化 113">
            <a:extLst>
              <a:ext uri="{FF2B5EF4-FFF2-40B4-BE49-F238E27FC236}">
                <a16:creationId xmlns:a16="http://schemas.microsoft.com/office/drawing/2014/main" id="{DF8D9260-5A86-4D72-94D5-9859806822BC}"/>
              </a:ext>
            </a:extLst>
          </p:cNvPr>
          <p:cNvGrpSpPr/>
          <p:nvPr/>
        </p:nvGrpSpPr>
        <p:grpSpPr>
          <a:xfrm>
            <a:off x="9049142" y="4153344"/>
            <a:ext cx="363095" cy="363095"/>
            <a:chOff x="7388567" y="2127423"/>
            <a:chExt cx="470702" cy="470702"/>
          </a:xfrm>
        </p:grpSpPr>
        <p:sp>
          <p:nvSpPr>
            <p:cNvPr id="115" name="正方形/長方形 114">
              <a:extLst>
                <a:ext uri="{FF2B5EF4-FFF2-40B4-BE49-F238E27FC236}">
                  <a16:creationId xmlns:a16="http://schemas.microsoft.com/office/drawing/2014/main" id="{6D3D36EB-892A-4F98-9C9C-BFFE73946719}"/>
                </a:ext>
              </a:extLst>
            </p:cNvPr>
            <p:cNvSpPr/>
            <p:nvPr/>
          </p:nvSpPr>
          <p:spPr>
            <a:xfrm>
              <a:off x="7388567" y="2127423"/>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116" name="楕円 115">
              <a:extLst>
                <a:ext uri="{FF2B5EF4-FFF2-40B4-BE49-F238E27FC236}">
                  <a16:creationId xmlns:a16="http://schemas.microsoft.com/office/drawing/2014/main" id="{3F6D3182-C0D2-41DF-B05E-1EE461FC56EC}"/>
                </a:ext>
              </a:extLst>
            </p:cNvPr>
            <p:cNvSpPr/>
            <p:nvPr/>
          </p:nvSpPr>
          <p:spPr>
            <a:xfrm>
              <a:off x="7456170" y="2283128"/>
              <a:ext cx="337185" cy="21555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7" name="直角三角形 116">
              <a:extLst>
                <a:ext uri="{FF2B5EF4-FFF2-40B4-BE49-F238E27FC236}">
                  <a16:creationId xmlns:a16="http://schemas.microsoft.com/office/drawing/2014/main" id="{A63AA926-763C-4B5D-9D53-9689B6069609}"/>
                </a:ext>
              </a:extLst>
            </p:cNvPr>
            <p:cNvSpPr/>
            <p:nvPr/>
          </p:nvSpPr>
          <p:spPr>
            <a:xfrm rot="20345695">
              <a:off x="7477557" y="2241713"/>
              <a:ext cx="80494" cy="6550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8" name="直角三角形 117">
              <a:extLst>
                <a:ext uri="{FF2B5EF4-FFF2-40B4-BE49-F238E27FC236}">
                  <a16:creationId xmlns:a16="http://schemas.microsoft.com/office/drawing/2014/main" id="{A171D6BD-8E29-4C04-A7F7-E74ABD3A95F9}"/>
                </a:ext>
              </a:extLst>
            </p:cNvPr>
            <p:cNvSpPr/>
            <p:nvPr/>
          </p:nvSpPr>
          <p:spPr>
            <a:xfrm rot="1482524" flipH="1">
              <a:off x="7697529" y="2243332"/>
              <a:ext cx="80494" cy="6550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19" name="四角形: 上の 2 つの角を切り取る 118">
              <a:extLst>
                <a:ext uri="{FF2B5EF4-FFF2-40B4-BE49-F238E27FC236}">
                  <a16:creationId xmlns:a16="http://schemas.microsoft.com/office/drawing/2014/main" id="{829510F0-5AB2-4696-A645-27D1EC06CD22}"/>
                </a:ext>
              </a:extLst>
            </p:cNvPr>
            <p:cNvSpPr/>
            <p:nvPr/>
          </p:nvSpPr>
          <p:spPr>
            <a:xfrm>
              <a:off x="7508001" y="2466656"/>
              <a:ext cx="234979" cy="125435"/>
            </a:xfrm>
            <a:prstGeom prst="snip2SameRect">
              <a:avLst>
                <a:gd name="adj1" fmla="val 39448"/>
                <a:gd name="adj2" fmla="val 1366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120" name="直線コネクタ 119">
              <a:extLst>
                <a:ext uri="{FF2B5EF4-FFF2-40B4-BE49-F238E27FC236}">
                  <a16:creationId xmlns:a16="http://schemas.microsoft.com/office/drawing/2014/main" id="{34A0AE55-F4E1-47E8-9A8F-02C60CD1CFEE}"/>
                </a:ext>
              </a:extLst>
            </p:cNvPr>
            <p:cNvCxnSpPr>
              <a:cxnSpLocks/>
            </p:cNvCxnSpPr>
            <p:nvPr/>
          </p:nvCxnSpPr>
          <p:spPr>
            <a:xfrm flipH="1">
              <a:off x="7419668" y="2390907"/>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直線コネクタ 120">
              <a:extLst>
                <a:ext uri="{FF2B5EF4-FFF2-40B4-BE49-F238E27FC236}">
                  <a16:creationId xmlns:a16="http://schemas.microsoft.com/office/drawing/2014/main" id="{5ABA160A-DF42-43B5-B632-F83D235FD01D}"/>
                </a:ext>
              </a:extLst>
            </p:cNvPr>
            <p:cNvCxnSpPr>
              <a:cxnSpLocks/>
            </p:cNvCxnSpPr>
            <p:nvPr/>
          </p:nvCxnSpPr>
          <p:spPr>
            <a:xfrm flipH="1">
              <a:off x="7419668" y="242405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直線コネクタ 121">
              <a:extLst>
                <a:ext uri="{FF2B5EF4-FFF2-40B4-BE49-F238E27FC236}">
                  <a16:creationId xmlns:a16="http://schemas.microsoft.com/office/drawing/2014/main" id="{C8954EBA-05D9-4A7F-83B7-9A2152AFC9E7}"/>
                </a:ext>
              </a:extLst>
            </p:cNvPr>
            <p:cNvCxnSpPr>
              <a:cxnSpLocks/>
            </p:cNvCxnSpPr>
            <p:nvPr/>
          </p:nvCxnSpPr>
          <p:spPr>
            <a:xfrm flipH="1">
              <a:off x="7730572" y="239484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直線コネクタ 122">
              <a:extLst>
                <a:ext uri="{FF2B5EF4-FFF2-40B4-BE49-F238E27FC236}">
                  <a16:creationId xmlns:a16="http://schemas.microsoft.com/office/drawing/2014/main" id="{51A06CCE-E2B4-4875-8A2A-47A6459CC0C2}"/>
                </a:ext>
              </a:extLst>
            </p:cNvPr>
            <p:cNvCxnSpPr>
              <a:cxnSpLocks/>
            </p:cNvCxnSpPr>
            <p:nvPr/>
          </p:nvCxnSpPr>
          <p:spPr>
            <a:xfrm flipH="1">
              <a:off x="7730572" y="242405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24" name="グループ化 123">
            <a:extLst>
              <a:ext uri="{FF2B5EF4-FFF2-40B4-BE49-F238E27FC236}">
                <a16:creationId xmlns:a16="http://schemas.microsoft.com/office/drawing/2014/main" id="{289DD5D3-D334-4963-9E5D-6ED1783287B0}"/>
              </a:ext>
            </a:extLst>
          </p:cNvPr>
          <p:cNvGrpSpPr/>
          <p:nvPr/>
        </p:nvGrpSpPr>
        <p:grpSpPr>
          <a:xfrm>
            <a:off x="9048101" y="5376557"/>
            <a:ext cx="363095" cy="363095"/>
            <a:chOff x="7388567" y="2127423"/>
            <a:chExt cx="470702" cy="470702"/>
          </a:xfrm>
        </p:grpSpPr>
        <p:sp>
          <p:nvSpPr>
            <p:cNvPr id="125" name="正方形/長方形 124">
              <a:extLst>
                <a:ext uri="{FF2B5EF4-FFF2-40B4-BE49-F238E27FC236}">
                  <a16:creationId xmlns:a16="http://schemas.microsoft.com/office/drawing/2014/main" id="{A51FD130-F792-40BB-8E24-A1BAD771AE0B}"/>
                </a:ext>
              </a:extLst>
            </p:cNvPr>
            <p:cNvSpPr/>
            <p:nvPr/>
          </p:nvSpPr>
          <p:spPr>
            <a:xfrm>
              <a:off x="7388567" y="2127423"/>
              <a:ext cx="470702" cy="47070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rgbClr val="494949"/>
                </a:solidFill>
                <a:latin typeface="Ink Free" panose="03080402000500000000" pitchFamily="66" charset="0"/>
                <a:ea typeface="BIZ UDPゴシック" panose="020B0400000000000000" pitchFamily="50" charset="-128"/>
              </a:endParaRPr>
            </a:p>
          </p:txBody>
        </p:sp>
        <p:sp>
          <p:nvSpPr>
            <p:cNvPr id="126" name="楕円 125">
              <a:extLst>
                <a:ext uri="{FF2B5EF4-FFF2-40B4-BE49-F238E27FC236}">
                  <a16:creationId xmlns:a16="http://schemas.microsoft.com/office/drawing/2014/main" id="{C8278819-01C5-4578-A658-6B5C9649E309}"/>
                </a:ext>
              </a:extLst>
            </p:cNvPr>
            <p:cNvSpPr/>
            <p:nvPr/>
          </p:nvSpPr>
          <p:spPr>
            <a:xfrm>
              <a:off x="7456170" y="2283128"/>
              <a:ext cx="337185" cy="21555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7" name="直角三角形 126">
              <a:extLst>
                <a:ext uri="{FF2B5EF4-FFF2-40B4-BE49-F238E27FC236}">
                  <a16:creationId xmlns:a16="http://schemas.microsoft.com/office/drawing/2014/main" id="{A703BF77-799F-4D4E-8E67-FD46AE73FFC4}"/>
                </a:ext>
              </a:extLst>
            </p:cNvPr>
            <p:cNvSpPr/>
            <p:nvPr/>
          </p:nvSpPr>
          <p:spPr>
            <a:xfrm rot="20345695">
              <a:off x="7477557" y="2241713"/>
              <a:ext cx="80494" cy="6550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8" name="直角三角形 127">
              <a:extLst>
                <a:ext uri="{FF2B5EF4-FFF2-40B4-BE49-F238E27FC236}">
                  <a16:creationId xmlns:a16="http://schemas.microsoft.com/office/drawing/2014/main" id="{1454867F-FEAB-46A6-96CD-CC4BCAA30A3F}"/>
                </a:ext>
              </a:extLst>
            </p:cNvPr>
            <p:cNvSpPr/>
            <p:nvPr/>
          </p:nvSpPr>
          <p:spPr>
            <a:xfrm rot="1482524" flipH="1">
              <a:off x="7697529" y="2243332"/>
              <a:ext cx="80494" cy="65501"/>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9" name="四角形: 上の 2 つの角を切り取る 128">
              <a:extLst>
                <a:ext uri="{FF2B5EF4-FFF2-40B4-BE49-F238E27FC236}">
                  <a16:creationId xmlns:a16="http://schemas.microsoft.com/office/drawing/2014/main" id="{FBDEBB56-B1F9-4A17-84C0-7D61776BCF63}"/>
                </a:ext>
              </a:extLst>
            </p:cNvPr>
            <p:cNvSpPr/>
            <p:nvPr/>
          </p:nvSpPr>
          <p:spPr>
            <a:xfrm>
              <a:off x="7508001" y="2466656"/>
              <a:ext cx="234979" cy="125435"/>
            </a:xfrm>
            <a:prstGeom prst="snip2SameRect">
              <a:avLst>
                <a:gd name="adj1" fmla="val 39448"/>
                <a:gd name="adj2" fmla="val 1366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130" name="直線コネクタ 129">
              <a:extLst>
                <a:ext uri="{FF2B5EF4-FFF2-40B4-BE49-F238E27FC236}">
                  <a16:creationId xmlns:a16="http://schemas.microsoft.com/office/drawing/2014/main" id="{2BEF595F-D784-4ED7-B265-7CA543BE9100}"/>
                </a:ext>
              </a:extLst>
            </p:cNvPr>
            <p:cNvCxnSpPr>
              <a:cxnSpLocks/>
            </p:cNvCxnSpPr>
            <p:nvPr/>
          </p:nvCxnSpPr>
          <p:spPr>
            <a:xfrm flipH="1">
              <a:off x="7419668" y="2390907"/>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直線コネクタ 130">
              <a:extLst>
                <a:ext uri="{FF2B5EF4-FFF2-40B4-BE49-F238E27FC236}">
                  <a16:creationId xmlns:a16="http://schemas.microsoft.com/office/drawing/2014/main" id="{DC27D0BA-FC96-41F3-B5E9-986C65D2A815}"/>
                </a:ext>
              </a:extLst>
            </p:cNvPr>
            <p:cNvCxnSpPr>
              <a:cxnSpLocks/>
            </p:cNvCxnSpPr>
            <p:nvPr/>
          </p:nvCxnSpPr>
          <p:spPr>
            <a:xfrm flipH="1">
              <a:off x="7419668" y="242405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直線コネクタ 131">
              <a:extLst>
                <a:ext uri="{FF2B5EF4-FFF2-40B4-BE49-F238E27FC236}">
                  <a16:creationId xmlns:a16="http://schemas.microsoft.com/office/drawing/2014/main" id="{89E7767E-299F-433C-87EE-DAD0A0B5EB2C}"/>
                </a:ext>
              </a:extLst>
            </p:cNvPr>
            <p:cNvCxnSpPr>
              <a:cxnSpLocks/>
            </p:cNvCxnSpPr>
            <p:nvPr/>
          </p:nvCxnSpPr>
          <p:spPr>
            <a:xfrm flipH="1">
              <a:off x="7730572" y="239484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直線コネクタ 132">
              <a:extLst>
                <a:ext uri="{FF2B5EF4-FFF2-40B4-BE49-F238E27FC236}">
                  <a16:creationId xmlns:a16="http://schemas.microsoft.com/office/drawing/2014/main" id="{DBE701B0-EB33-4BD9-AC1B-A014DB5E1041}"/>
                </a:ext>
              </a:extLst>
            </p:cNvPr>
            <p:cNvCxnSpPr>
              <a:cxnSpLocks/>
            </p:cNvCxnSpPr>
            <p:nvPr/>
          </p:nvCxnSpPr>
          <p:spPr>
            <a:xfrm flipH="1">
              <a:off x="7730572" y="2424059"/>
              <a:ext cx="1032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34" name="テキスト ボックス 133">
            <a:extLst>
              <a:ext uri="{FF2B5EF4-FFF2-40B4-BE49-F238E27FC236}">
                <a16:creationId xmlns:a16="http://schemas.microsoft.com/office/drawing/2014/main" id="{9634D181-11C4-45BC-95F6-D2F3D30B39AE}"/>
              </a:ext>
            </a:extLst>
          </p:cNvPr>
          <p:cNvSpPr txBox="1"/>
          <p:nvPr/>
        </p:nvSpPr>
        <p:spPr>
          <a:xfrm>
            <a:off x="714532" y="799559"/>
            <a:ext cx="10658473" cy="151195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カラー画像に対して学習を行う場合、入力データがすでに</a:t>
            </a:r>
            <a:r>
              <a:rPr lang="en-US" altLang="ja-JP" sz="1800" dirty="0"/>
              <a:t>RGB</a:t>
            </a:r>
            <a:r>
              <a:rPr lang="ja-JP" altLang="en-US" sz="1800" dirty="0"/>
              <a:t>の３つのレイヤーに分かれています。そのため、下図のように、それぞれのレイヤーに対して畳み込み層を用意します。しかし、出力は各レイヤーに対して異なるカーネルを用いた結果を合成するので、</a:t>
            </a:r>
            <a:r>
              <a:rPr lang="en-US" altLang="ja-JP" sz="1800" dirty="0"/>
              <a:t>RGB</a:t>
            </a:r>
            <a:r>
              <a:rPr lang="ja-JP" altLang="en-US" sz="1800" dirty="0"/>
              <a:t>それぞれの出力が出るわけではありません。その後は、グレースケールと同じです。</a:t>
            </a:r>
          </a:p>
        </p:txBody>
      </p:sp>
    </p:spTree>
    <p:extLst>
      <p:ext uri="{BB962C8B-B14F-4D97-AF65-F5344CB8AC3E}">
        <p14:creationId xmlns:p14="http://schemas.microsoft.com/office/powerpoint/2010/main" val="19634028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400" spc="150" dirty="0">
                <a:solidFill>
                  <a:srgbClr val="F36C37"/>
                </a:solidFill>
              </a:rPr>
              <a:t>7</a:t>
            </a:r>
            <a:r>
              <a:rPr lang="ja-JP" altLang="en-US" sz="3200" spc="150" dirty="0">
                <a:solidFill>
                  <a:srgbClr val="F36C37"/>
                </a:solidFill>
              </a:rPr>
              <a:t>章</a:t>
            </a:r>
            <a:r>
              <a:rPr lang="ja-JP" altLang="en-US" spc="150" dirty="0">
                <a:solidFill>
                  <a:srgbClr val="F36C37"/>
                </a:solidFill>
              </a:rPr>
              <a:t>　</a:t>
            </a:r>
            <a:r>
              <a:rPr lang="en-US" altLang="ja-JP" sz="3200" spc="150" dirty="0">
                <a:solidFill>
                  <a:srgbClr val="F36C37"/>
                </a:solidFill>
              </a:rPr>
              <a:t>CNN</a:t>
            </a:r>
            <a:r>
              <a:rPr lang="ja-JP" altLang="en-US" sz="3200" spc="150" dirty="0">
                <a:solidFill>
                  <a:srgbClr val="F36C37"/>
                </a:solidFill>
              </a:rPr>
              <a:t>による画像分類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301</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7-1.</a:t>
            </a:r>
            <a:r>
              <a:rPr kumimoji="1" lang="ja-JP" altLang="en-US" sz="2800" b="1" spc="300" dirty="0">
                <a:solidFill>
                  <a:srgbClr val="BFBFBF"/>
                </a:solidFill>
              </a:rPr>
              <a:t>畳み込みニューラルネットワーク（</a:t>
            </a:r>
            <a:r>
              <a:rPr kumimoji="1" lang="en-US" altLang="ja-JP" sz="2800" b="1" spc="300" dirty="0">
                <a:solidFill>
                  <a:srgbClr val="BFBFBF"/>
                </a:solidFill>
              </a:rPr>
              <a:t>CNN</a:t>
            </a:r>
            <a:r>
              <a:rPr kumimoji="1" lang="ja-JP" altLang="en-US" sz="2800" b="1" spc="300" dirty="0">
                <a:solidFill>
                  <a:srgbClr val="BFBFBF"/>
                </a:solidFill>
              </a:rPr>
              <a:t>）</a:t>
            </a:r>
            <a:endParaRPr kumimoji="1"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7-2.TensorFlow / Keras</a:t>
            </a:r>
            <a:r>
              <a:rPr lang="ja-JP" altLang="en-US" sz="2800" b="1" spc="300" dirty="0">
                <a:solidFill>
                  <a:schemeClr val="tx1">
                    <a:lumMod val="75000"/>
                    <a:lumOff val="25000"/>
                  </a:schemeClr>
                </a:solidFill>
              </a:rPr>
              <a:t>による</a:t>
            </a:r>
            <a:r>
              <a:rPr lang="en-US" altLang="ja-JP" sz="2800" b="1" spc="300" dirty="0">
                <a:solidFill>
                  <a:schemeClr val="tx1">
                    <a:lumMod val="75000"/>
                    <a:lumOff val="25000"/>
                  </a:schemeClr>
                </a:solidFill>
              </a:rPr>
              <a:t>CNN</a:t>
            </a:r>
            <a:r>
              <a:rPr lang="ja-JP" altLang="en-US" sz="2800" b="1" spc="300" dirty="0">
                <a:solidFill>
                  <a:schemeClr val="tx1">
                    <a:lumMod val="75000"/>
                    <a:lumOff val="25000"/>
                  </a:schemeClr>
                </a:solidFill>
              </a:rPr>
              <a:t>画像分類</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BFBFBF"/>
                </a:solidFill>
              </a:rPr>
              <a:t>7-3.</a:t>
            </a:r>
            <a:r>
              <a:rPr lang="ja-JP" altLang="en-US" sz="2800" b="1" spc="300" dirty="0">
                <a:solidFill>
                  <a:srgbClr val="BFBFBF"/>
                </a:solidFill>
              </a:rPr>
              <a:t>演習：</a:t>
            </a:r>
            <a:r>
              <a:rPr lang="en-US" altLang="ja-JP" sz="2800" b="1" spc="300" dirty="0">
                <a:solidFill>
                  <a:srgbClr val="BFBFBF"/>
                </a:solidFill>
              </a:rPr>
              <a:t>CNN</a:t>
            </a:r>
            <a:r>
              <a:rPr lang="ja-JP" altLang="en-US" sz="2800" b="1" spc="300" dirty="0">
                <a:solidFill>
                  <a:srgbClr val="BFBFBF"/>
                </a:solidFill>
              </a:rPr>
              <a:t>による画像分類</a:t>
            </a:r>
            <a:endParaRPr lang="en-US" altLang="ja-JP" sz="2800" b="1" spc="300" dirty="0">
              <a:solidFill>
                <a:srgbClr val="BFBFBF"/>
              </a:solidFill>
            </a:endParaRPr>
          </a:p>
          <a:p>
            <a:pPr algn="l">
              <a:lnSpc>
                <a:spcPct val="150000"/>
              </a:lnSpc>
            </a:pPr>
            <a:r>
              <a:rPr lang="en-US" altLang="ja-JP" sz="2800" b="1" spc="300" dirty="0">
                <a:solidFill>
                  <a:srgbClr val="BFBFBF"/>
                </a:solidFill>
              </a:rPr>
              <a:t>7-4.</a:t>
            </a:r>
            <a:r>
              <a:rPr lang="ja-JP" altLang="en-US" sz="2800" b="1" spc="300" dirty="0">
                <a:solidFill>
                  <a:srgbClr val="BFBFBF"/>
                </a:solidFill>
              </a:rPr>
              <a:t>画像分類の活用例</a:t>
            </a:r>
            <a:endParaRPr lang="en-US" altLang="ja-JP" sz="2800" b="1" spc="300" dirty="0">
              <a:solidFill>
                <a:srgbClr val="BFBFBF"/>
              </a:solidFill>
            </a:endParaRPr>
          </a:p>
        </p:txBody>
      </p:sp>
    </p:spTree>
    <p:extLst>
      <p:ext uri="{BB962C8B-B14F-4D97-AF65-F5344CB8AC3E}">
        <p14:creationId xmlns:p14="http://schemas.microsoft.com/office/powerpoint/2010/main" val="358019002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7-2-1.TensorFlow / </a:t>
            </a:r>
            <a:r>
              <a:rPr kumimoji="1" lang="en-US" altLang="ja-JP" dirty="0" err="1"/>
              <a:t>Keras</a:t>
            </a:r>
            <a:r>
              <a:rPr kumimoji="1" lang="ja-JP" altLang="en-US" dirty="0"/>
              <a:t>ハンズオン（</a:t>
            </a:r>
            <a:r>
              <a:rPr kumimoji="1" lang="en-US" altLang="ja-JP" dirty="0"/>
              <a:t>CNN</a:t>
            </a:r>
            <a:r>
              <a:rPr kumimoji="1" lang="ja-JP" altLang="en-US" dirty="0"/>
              <a:t>）</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302</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7-1_Tensorflow/Keras</a:t>
            </a:r>
            <a:r>
              <a:rPr lang="ja-JP" altLang="en-US" dirty="0"/>
              <a:t>による画像分類</a:t>
            </a:r>
            <a:r>
              <a:rPr lang="en-US" altLang="ja-JP" dirty="0"/>
              <a:t>.ipynb</a:t>
            </a:r>
            <a:r>
              <a:rPr lang="ja-JP" altLang="en-US"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9" name="テキスト ボックス 8">
            <a:extLst>
              <a:ext uri="{FF2B5EF4-FFF2-40B4-BE49-F238E27FC236}">
                <a16:creationId xmlns:a16="http://schemas.microsoft.com/office/drawing/2014/main" id="{FFAA2893-4025-431E-BBE2-50E0AE3ECE7F}"/>
              </a:ext>
            </a:extLst>
          </p:cNvPr>
          <p:cNvSpPr txBox="1"/>
          <p:nvPr/>
        </p:nvSpPr>
        <p:spPr>
          <a:xfrm>
            <a:off x="766763" y="4738616"/>
            <a:ext cx="6752884" cy="91640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プログラム及びプログラムの説明は </a:t>
            </a:r>
            <a:r>
              <a:rPr lang="en-US" altLang="ja-JP" sz="1400" dirty="0">
                <a:solidFill>
                  <a:srgbClr val="F36C37"/>
                </a:solidFill>
              </a:rPr>
              <a:t>Google Colab </a:t>
            </a:r>
            <a:r>
              <a:rPr lang="ja-JP" altLang="en-US" sz="1400" dirty="0">
                <a:solidFill>
                  <a:srgbClr val="F36C37"/>
                </a:solidFill>
              </a:rPr>
              <a:t>ノートブック内に記載しています。</a:t>
            </a:r>
            <a:r>
              <a:rPr lang="en-US" altLang="ja-JP" sz="1400" dirty="0">
                <a:solidFill>
                  <a:srgbClr val="F36C37"/>
                </a:solidFill>
              </a:rPr>
              <a:t>6</a:t>
            </a:r>
            <a:r>
              <a:rPr lang="ja-JP" altLang="en-US" sz="1400" dirty="0">
                <a:solidFill>
                  <a:srgbClr val="F36C37"/>
                </a:solidFill>
              </a:rPr>
              <a:t>章</a:t>
            </a:r>
            <a:r>
              <a:rPr lang="en-US" altLang="ja-JP" sz="1400" dirty="0">
                <a:solidFill>
                  <a:srgbClr val="F36C37"/>
                </a:solidFill>
              </a:rPr>
              <a:t>7</a:t>
            </a:r>
            <a:r>
              <a:rPr lang="ja-JP" altLang="en-US" sz="1400" dirty="0">
                <a:solidFill>
                  <a:srgbClr val="F36C37"/>
                </a:solidFill>
              </a:rPr>
              <a:t>章のプログラムはコアとなる部分をテキストの説明部分に掲載しているため、ダイジェスト版はありません。</a:t>
            </a:r>
          </a:p>
        </p:txBody>
      </p:sp>
      <p:sp>
        <p:nvSpPr>
          <p:cNvPr id="10" name="コンテンツ プレースホルダー 2">
            <a:extLst>
              <a:ext uri="{FF2B5EF4-FFF2-40B4-BE49-F238E27FC236}">
                <a16:creationId xmlns:a16="http://schemas.microsoft.com/office/drawing/2014/main" id="{98FDC600-E928-416C-9564-9C76ED64164E}"/>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TensorFlow/Keras</a:t>
            </a:r>
            <a:r>
              <a:rPr lang="ja-JP" altLang="en-US" sz="2000" b="1" dirty="0">
                <a:solidFill>
                  <a:srgbClr val="F36C37"/>
                </a:solidFill>
              </a:rPr>
              <a:t>のプログラムを実行してみます。</a:t>
            </a:r>
            <a:br>
              <a:rPr lang="en-US" altLang="ja-JP" sz="2000" b="1" dirty="0">
                <a:solidFill>
                  <a:srgbClr val="F36C37"/>
                </a:solidFill>
              </a:rPr>
            </a:br>
            <a:r>
              <a:rPr lang="ja-JP" altLang="en-US" sz="2000" b="1" dirty="0">
                <a:solidFill>
                  <a:srgbClr val="F36C37"/>
                </a:solidFill>
              </a:rPr>
              <a:t>このプログラムでは、</a:t>
            </a:r>
            <a:r>
              <a:rPr lang="en-US" altLang="ja-JP" sz="2000" b="1" dirty="0">
                <a:solidFill>
                  <a:srgbClr val="F36C37"/>
                </a:solidFill>
              </a:rPr>
              <a:t>0</a:t>
            </a:r>
            <a:r>
              <a:rPr lang="ja-JP" altLang="en-US" sz="2000" b="1" dirty="0">
                <a:solidFill>
                  <a:srgbClr val="F36C37"/>
                </a:solidFill>
              </a:rPr>
              <a:t>～</a:t>
            </a:r>
            <a:r>
              <a:rPr lang="en-US" altLang="ja-JP" sz="2000" b="1" dirty="0">
                <a:solidFill>
                  <a:srgbClr val="F36C37"/>
                </a:solidFill>
              </a:rPr>
              <a:t>9</a:t>
            </a:r>
            <a:r>
              <a:rPr lang="ja-JP" altLang="en-US" sz="2000" b="1" dirty="0">
                <a:solidFill>
                  <a:srgbClr val="F36C37"/>
                </a:solidFill>
              </a:rPr>
              <a:t>までの手書き文字画像データ</a:t>
            </a:r>
            <a:br>
              <a:rPr lang="en-US" altLang="ja-JP" sz="2000" b="1" dirty="0">
                <a:solidFill>
                  <a:srgbClr val="F36C37"/>
                </a:solidFill>
              </a:rPr>
            </a:br>
            <a:r>
              <a:rPr lang="ja-JP" altLang="en-US" sz="2000" b="1" dirty="0">
                <a:solidFill>
                  <a:srgbClr val="F36C37"/>
                </a:solidFill>
              </a:rPr>
              <a:t>「</a:t>
            </a:r>
            <a:r>
              <a:rPr lang="en-US" altLang="ja-JP" sz="2000" b="1" dirty="0">
                <a:solidFill>
                  <a:srgbClr val="F36C37"/>
                </a:solidFill>
              </a:rPr>
              <a:t>MNIST</a:t>
            </a:r>
            <a:r>
              <a:rPr lang="ja-JP" altLang="en-US" sz="2000" b="1" dirty="0">
                <a:solidFill>
                  <a:srgbClr val="F36C37"/>
                </a:solidFill>
              </a:rPr>
              <a:t>」を画像分類するモデルを</a:t>
            </a:r>
            <a:r>
              <a:rPr lang="en-US" altLang="ja-JP" sz="2000" b="1" dirty="0">
                <a:solidFill>
                  <a:srgbClr val="F36C37"/>
                </a:solidFill>
              </a:rPr>
              <a:t>TensorFlow/Keras</a:t>
            </a:r>
            <a:r>
              <a:rPr lang="ja-JP" altLang="en-US" sz="2000" b="1" dirty="0">
                <a:solidFill>
                  <a:srgbClr val="F36C37"/>
                </a:solidFill>
              </a:rPr>
              <a:t>で作成します。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基本的な画像分類を実装してみましょう。</a:t>
            </a:r>
            <a:endParaRPr lang="en-US" altLang="ja-JP" sz="2000" b="1" dirty="0">
              <a:solidFill>
                <a:srgbClr val="F36C37"/>
              </a:solidFill>
            </a:endParaRPr>
          </a:p>
        </p:txBody>
      </p:sp>
    </p:spTree>
    <p:extLst>
      <p:ext uri="{BB962C8B-B14F-4D97-AF65-F5344CB8AC3E}">
        <p14:creationId xmlns:p14="http://schemas.microsoft.com/office/powerpoint/2010/main" val="21724555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7</a:t>
            </a:r>
            <a:r>
              <a:rPr kumimoji="1" lang="en-US" altLang="ja-JP" dirty="0"/>
              <a:t>-2-2.</a:t>
            </a:r>
            <a:r>
              <a:rPr lang="en-US" altLang="ja-JP" dirty="0"/>
              <a:t>Keras</a:t>
            </a:r>
            <a:r>
              <a:rPr lang="ja-JP" altLang="en-US" dirty="0"/>
              <a:t>で画像分類の準備をする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303</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2796774"/>
            <a:ext cx="10658473" cy="3610466"/>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MNIST</a:t>
            </a:r>
            <a:r>
              <a:rPr lang="ja-JP" altLang="en-US" sz="1400" b="0" dirty="0">
                <a:solidFill>
                  <a:srgbClr val="008000"/>
                </a:solidFill>
                <a:effectLst/>
                <a:latin typeface="+mn-ea"/>
              </a:rPr>
              <a:t>をロードする</a:t>
            </a:r>
            <a:endParaRPr lang="ja-JP" altLang="en-US" sz="1400" b="0" dirty="0">
              <a:solidFill>
                <a:srgbClr val="000000"/>
              </a:solidFill>
              <a:effectLst/>
              <a:latin typeface="+mn-ea"/>
            </a:endParaRPr>
          </a:p>
          <a:p>
            <a:r>
              <a:rPr lang="en-US" altLang="ja-JP" sz="1400" b="0" dirty="0">
                <a:solidFill>
                  <a:srgbClr val="000000"/>
                </a:solidFill>
                <a:effectLst/>
                <a:latin typeface="+mn-ea"/>
              </a:rPr>
              <a:t>(train_images, train_labels), (val_images, val_labels) = mnist.load_data()</a:t>
            </a:r>
          </a:p>
          <a:p>
            <a:br>
              <a:rPr lang="en-US" altLang="ja-JP" sz="1400" b="0" dirty="0">
                <a:solidFill>
                  <a:srgbClr val="000000"/>
                </a:solidFill>
                <a:effectLst/>
                <a:latin typeface="+mn-ea"/>
              </a:rPr>
            </a:br>
            <a:r>
              <a:rPr lang="en-US" altLang="ja-JP" sz="1400" b="0" dirty="0">
                <a:solidFill>
                  <a:srgbClr val="008000"/>
                </a:solidFill>
                <a:effectLst/>
                <a:latin typeface="+mn-ea"/>
              </a:rPr>
              <a:t># </a:t>
            </a:r>
            <a:r>
              <a:rPr lang="ja-JP" altLang="en-US" sz="1400" b="0" dirty="0">
                <a:solidFill>
                  <a:srgbClr val="008000"/>
                </a:solidFill>
                <a:effectLst/>
                <a:latin typeface="+mn-ea"/>
              </a:rPr>
              <a:t>変数に格納したデータは</a:t>
            </a:r>
            <a:r>
              <a:rPr lang="en-US" altLang="ja-JP" sz="1400" b="0" dirty="0">
                <a:solidFill>
                  <a:srgbClr val="008000"/>
                </a:solidFill>
                <a:effectLst/>
                <a:latin typeface="+mn-ea"/>
              </a:rPr>
              <a:t>60000×28×28</a:t>
            </a:r>
            <a:r>
              <a:rPr lang="ja-JP" altLang="en-US" sz="1400" b="0" dirty="0">
                <a:solidFill>
                  <a:srgbClr val="008000"/>
                </a:solidFill>
                <a:effectLst/>
                <a:latin typeface="+mn-ea"/>
              </a:rPr>
              <a:t>の</a:t>
            </a:r>
            <a:r>
              <a:rPr lang="en-US" altLang="ja-JP" sz="1400" b="0" dirty="0">
                <a:solidFill>
                  <a:srgbClr val="008000"/>
                </a:solidFill>
                <a:effectLst/>
                <a:latin typeface="+mn-ea"/>
              </a:rPr>
              <a:t>numpy</a:t>
            </a:r>
            <a:r>
              <a:rPr lang="ja-JP" altLang="en-US" sz="1400" b="0" dirty="0">
                <a:solidFill>
                  <a:srgbClr val="008000"/>
                </a:solidFill>
                <a:effectLst/>
                <a:latin typeface="+mn-ea"/>
              </a:rPr>
              <a:t>配列として格納されています。</a:t>
            </a:r>
            <a:endParaRPr lang="ja-JP" altLang="en-US" sz="1400" b="0" dirty="0">
              <a:solidFill>
                <a:srgbClr val="000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これを</a:t>
            </a:r>
            <a:r>
              <a:rPr lang="en-US" altLang="ja-JP" sz="1400" b="0" dirty="0">
                <a:solidFill>
                  <a:srgbClr val="008000"/>
                </a:solidFill>
                <a:effectLst/>
                <a:latin typeface="+mn-ea"/>
              </a:rPr>
              <a:t>255</a:t>
            </a:r>
            <a:r>
              <a:rPr lang="ja-JP" altLang="en-US" sz="1400" b="0" dirty="0">
                <a:solidFill>
                  <a:srgbClr val="008000"/>
                </a:solidFill>
                <a:effectLst/>
                <a:latin typeface="+mn-ea"/>
              </a:rPr>
              <a:t>で割ることにより、一つ一つのピクセル情報を</a:t>
            </a:r>
            <a:r>
              <a:rPr lang="en-US" altLang="ja-JP" sz="1400" b="0" dirty="0">
                <a:solidFill>
                  <a:srgbClr val="008000"/>
                </a:solidFill>
                <a:effectLst/>
                <a:latin typeface="+mn-ea"/>
              </a:rPr>
              <a:t>0</a:t>
            </a:r>
            <a:r>
              <a:rPr lang="ja-JP" altLang="en-US" sz="1400" b="0" dirty="0">
                <a:solidFill>
                  <a:srgbClr val="008000"/>
                </a:solidFill>
                <a:effectLst/>
                <a:latin typeface="+mn-ea"/>
              </a:rPr>
              <a:t>～</a:t>
            </a:r>
            <a:r>
              <a:rPr lang="en-US" altLang="ja-JP" sz="1400" b="0" dirty="0">
                <a:solidFill>
                  <a:srgbClr val="008000"/>
                </a:solidFill>
                <a:effectLst/>
                <a:latin typeface="+mn-ea"/>
              </a:rPr>
              <a:t>1</a:t>
            </a:r>
            <a:r>
              <a:rPr lang="ja-JP" altLang="en-US" sz="1400" b="0" dirty="0">
                <a:solidFill>
                  <a:srgbClr val="008000"/>
                </a:solidFill>
                <a:effectLst/>
                <a:latin typeface="+mn-ea"/>
              </a:rPr>
              <a:t>の範囲に正規化します。</a:t>
            </a:r>
            <a:endParaRPr lang="ja-JP" altLang="en-US" sz="1400" b="0" dirty="0">
              <a:solidFill>
                <a:srgbClr val="000000"/>
              </a:solidFill>
              <a:effectLst/>
              <a:latin typeface="+mn-ea"/>
            </a:endParaRPr>
          </a:p>
          <a:p>
            <a:r>
              <a:rPr lang="fr-FR" altLang="ja-JP" sz="1400" b="0" dirty="0">
                <a:solidFill>
                  <a:srgbClr val="000000"/>
                </a:solidFill>
                <a:effectLst/>
                <a:latin typeface="Meiryo UI" panose="020B0604030504040204" pitchFamily="50" charset="-128"/>
                <a:ea typeface="Meiryo UI" panose="020B0604030504040204" pitchFamily="50" charset="-128"/>
              </a:rPr>
              <a:t>train_images = train_images.astype(</a:t>
            </a:r>
            <a:r>
              <a:rPr lang="fr-FR" altLang="ja-JP" sz="1400" b="0" dirty="0">
                <a:solidFill>
                  <a:srgbClr val="A31515"/>
                </a:solidFill>
                <a:effectLst/>
                <a:latin typeface="Meiryo UI" panose="020B0604030504040204" pitchFamily="50" charset="-128"/>
                <a:ea typeface="Meiryo UI" panose="020B0604030504040204" pitchFamily="50" charset="-128"/>
              </a:rPr>
              <a:t>"float32"</a:t>
            </a:r>
            <a:r>
              <a:rPr lang="fr-FR" altLang="ja-JP" sz="1400" b="0" dirty="0">
                <a:solidFill>
                  <a:srgbClr val="000000"/>
                </a:solidFill>
                <a:effectLst/>
                <a:latin typeface="Meiryo UI" panose="020B0604030504040204" pitchFamily="50" charset="-128"/>
                <a:ea typeface="Meiryo UI" panose="020B0604030504040204" pitchFamily="50" charset="-128"/>
              </a:rPr>
              <a:t>) / </a:t>
            </a:r>
            <a:r>
              <a:rPr lang="fr-FR" altLang="ja-JP" sz="1400" b="0" dirty="0">
                <a:solidFill>
                  <a:srgbClr val="09885A"/>
                </a:solidFill>
                <a:effectLst/>
                <a:latin typeface="Meiryo UI" panose="020B0604030504040204" pitchFamily="50" charset="-128"/>
                <a:ea typeface="Meiryo UI" panose="020B0604030504040204" pitchFamily="50" charset="-128"/>
              </a:rPr>
              <a:t>255</a:t>
            </a:r>
            <a:r>
              <a:rPr lang="fr-FR" altLang="ja-JP" sz="1400" b="0" dirty="0">
                <a:solidFill>
                  <a:srgbClr val="000000"/>
                </a:solidFill>
                <a:effectLst/>
                <a:latin typeface="Meiryo UI" panose="020B0604030504040204" pitchFamily="50" charset="-128"/>
                <a:ea typeface="Meiryo UI" panose="020B0604030504040204" pitchFamily="50" charset="-128"/>
              </a:rPr>
              <a:t>.</a:t>
            </a:r>
          </a:p>
          <a:p>
            <a:br>
              <a:rPr lang="en-US" altLang="ja-JP" sz="1400" b="0" dirty="0">
                <a:solidFill>
                  <a:srgbClr val="000000"/>
                </a:solidFill>
                <a:effectLst/>
                <a:latin typeface="+mn-ea"/>
              </a:rPr>
            </a:br>
            <a:r>
              <a:rPr lang="en-US" altLang="ja-JP" sz="1400" b="0" dirty="0">
                <a:solidFill>
                  <a:srgbClr val="008000"/>
                </a:solidFill>
                <a:effectLst/>
                <a:latin typeface="+mn-ea"/>
              </a:rPr>
              <a:t># </a:t>
            </a:r>
            <a:r>
              <a:rPr lang="ja-JP" altLang="en-US" sz="1400" b="0" dirty="0">
                <a:solidFill>
                  <a:srgbClr val="008000"/>
                </a:solidFill>
                <a:effectLst/>
                <a:latin typeface="+mn-ea"/>
              </a:rPr>
              <a:t>目的変数である、</a:t>
            </a:r>
            <a:r>
              <a:rPr lang="en-US" altLang="ja-JP" sz="1400" b="0" dirty="0">
                <a:solidFill>
                  <a:srgbClr val="008000"/>
                </a:solidFill>
                <a:effectLst/>
                <a:latin typeface="+mn-ea"/>
              </a:rPr>
              <a:t>0</a:t>
            </a:r>
            <a:r>
              <a:rPr lang="ja-JP" altLang="en-US" sz="1400" b="0" dirty="0">
                <a:solidFill>
                  <a:srgbClr val="008000"/>
                </a:solidFill>
                <a:effectLst/>
                <a:latin typeface="+mn-ea"/>
              </a:rPr>
              <a:t>～</a:t>
            </a:r>
            <a:r>
              <a:rPr lang="en-US" altLang="ja-JP" sz="1400" b="0" dirty="0">
                <a:solidFill>
                  <a:srgbClr val="008000"/>
                </a:solidFill>
                <a:effectLst/>
                <a:latin typeface="+mn-ea"/>
              </a:rPr>
              <a:t>9</a:t>
            </a:r>
            <a:r>
              <a:rPr lang="ja-JP" altLang="en-US" sz="1400" b="0" dirty="0">
                <a:solidFill>
                  <a:srgbClr val="008000"/>
                </a:solidFill>
                <a:effectLst/>
                <a:latin typeface="+mn-ea"/>
              </a:rPr>
              <a:t>のどれに当たるかのラベルを</a:t>
            </a:r>
            <a:r>
              <a:rPr lang="en-US" altLang="ja-JP" sz="1400" b="0" dirty="0">
                <a:solidFill>
                  <a:srgbClr val="008000"/>
                </a:solidFill>
                <a:effectLst/>
                <a:latin typeface="+mn-ea"/>
              </a:rPr>
              <a:t>one-hot</a:t>
            </a:r>
            <a:r>
              <a:rPr lang="ja-JP" altLang="en-US" sz="1400" b="0" dirty="0">
                <a:solidFill>
                  <a:srgbClr val="008000"/>
                </a:solidFill>
                <a:effectLst/>
                <a:latin typeface="+mn-ea"/>
              </a:rPr>
              <a:t>表現に直す。</a:t>
            </a:r>
            <a:r>
              <a:rPr lang="en-US" altLang="ja-JP" sz="1400" b="0" dirty="0" err="1">
                <a:solidFill>
                  <a:srgbClr val="000000"/>
                </a:solidFill>
                <a:effectLst/>
                <a:latin typeface="+mn-ea"/>
              </a:rPr>
              <a:t>train_labels</a:t>
            </a:r>
            <a:r>
              <a:rPr lang="en-US" altLang="ja-JP" sz="1400" b="0" dirty="0">
                <a:solidFill>
                  <a:srgbClr val="000000"/>
                </a:solidFill>
                <a:effectLst/>
                <a:latin typeface="+mn-ea"/>
              </a:rPr>
              <a:t> = tf.keras.utils.to_categorical(train_labels, </a:t>
            </a:r>
            <a:r>
              <a:rPr lang="en-US" altLang="ja-JP" sz="1400" b="0" dirty="0">
                <a:solidFill>
                  <a:srgbClr val="09885A"/>
                </a:solidFill>
                <a:effectLst/>
                <a:latin typeface="+mn-ea"/>
              </a:rPr>
              <a:t>10</a:t>
            </a:r>
            <a:r>
              <a:rPr lang="en-US" altLang="ja-JP" sz="1400" b="0" dirty="0">
                <a:solidFill>
                  <a:srgbClr val="000000"/>
                </a:solidFill>
                <a:effectLst/>
                <a:latin typeface="+mn-ea"/>
              </a:rPr>
              <a:t>)</a:t>
            </a:r>
          </a:p>
          <a:p>
            <a:endParaRPr lang="en-US" altLang="ja-JP" sz="1400" dirty="0">
              <a:solidFill>
                <a:srgbClr val="000000"/>
              </a:solidFill>
              <a:latin typeface="+mn-ea"/>
            </a:endParaRPr>
          </a:p>
          <a:p>
            <a:r>
              <a:rPr lang="en-US" altLang="ja-JP" sz="1400" b="1" dirty="0">
                <a:solidFill>
                  <a:srgbClr val="EA0D62"/>
                </a:solidFill>
                <a:effectLst/>
                <a:latin typeface="+mn-ea"/>
              </a:rPr>
              <a:t>※ </a:t>
            </a:r>
            <a:r>
              <a:rPr lang="ja-JP" altLang="en-US" sz="1400" b="1" dirty="0">
                <a:solidFill>
                  <a:srgbClr val="EA0D62"/>
                </a:solidFill>
                <a:effectLst/>
                <a:latin typeface="+mn-ea"/>
              </a:rPr>
              <a:t>検証データも同様に正規化及び</a:t>
            </a:r>
            <a:r>
              <a:rPr lang="en-US" altLang="ja-JP" sz="1400" b="1" dirty="0">
                <a:solidFill>
                  <a:srgbClr val="EA0D62"/>
                </a:solidFill>
                <a:effectLst/>
                <a:latin typeface="+mn-ea"/>
              </a:rPr>
              <a:t>one-hot</a:t>
            </a:r>
            <a:r>
              <a:rPr lang="ja-JP" altLang="en-US" sz="1400" b="1" dirty="0">
                <a:solidFill>
                  <a:srgbClr val="EA0D62"/>
                </a:solidFill>
                <a:effectLst/>
                <a:latin typeface="+mn-ea"/>
              </a:rPr>
              <a:t>表現に直します</a:t>
            </a:r>
            <a:endParaRPr lang="en-US" altLang="ja-JP" sz="1400" b="1" dirty="0">
              <a:solidFill>
                <a:srgbClr val="EA0D62"/>
              </a:solidFill>
              <a:effectLst/>
              <a:latin typeface="+mn-ea"/>
            </a:endParaRPr>
          </a:p>
        </p:txBody>
      </p:sp>
      <p:sp>
        <p:nvSpPr>
          <p:cNvPr id="11" name="テキスト ボックス 10">
            <a:extLst>
              <a:ext uri="{FF2B5EF4-FFF2-40B4-BE49-F238E27FC236}">
                <a16:creationId xmlns:a16="http://schemas.microsoft.com/office/drawing/2014/main" id="{48ED5F22-7121-47D0-83CB-F1ECFEB1CBCE}"/>
              </a:ext>
            </a:extLst>
          </p:cNvPr>
          <p:cNvSpPr txBox="1"/>
          <p:nvPr/>
        </p:nvSpPr>
        <p:spPr>
          <a:xfrm>
            <a:off x="596537" y="1246623"/>
            <a:ext cx="10998926" cy="1354217"/>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dirty="0">
                <a:solidFill>
                  <a:srgbClr val="E94823"/>
                </a:solidFill>
              </a:rPr>
              <a:t>　まずは、データの用意とデータに対しての前処理を行います。画像データは初めから</a:t>
            </a:r>
            <a:r>
              <a:rPr lang="en-US" altLang="ja-JP" sz="1600" dirty="0">
                <a:solidFill>
                  <a:srgbClr val="E94823"/>
                </a:solidFill>
              </a:rPr>
              <a:t>0</a:t>
            </a:r>
            <a:r>
              <a:rPr lang="ja-JP" altLang="en-US" sz="1600" dirty="0">
                <a:solidFill>
                  <a:srgbClr val="E94823"/>
                </a:solidFill>
              </a:rPr>
              <a:t>～</a:t>
            </a:r>
            <a:r>
              <a:rPr lang="en-US" altLang="ja-JP" sz="1600" dirty="0">
                <a:solidFill>
                  <a:srgbClr val="E94823"/>
                </a:solidFill>
              </a:rPr>
              <a:t>255</a:t>
            </a:r>
            <a:r>
              <a:rPr lang="ja-JP" altLang="en-US" sz="1600" dirty="0">
                <a:solidFill>
                  <a:srgbClr val="E94823"/>
                </a:solidFill>
              </a:rPr>
              <a:t>の範囲でスケールがそろっていますが、スケールが大きいとネットワークを最適化するのに時間がかかります。そこで、データのスケールを</a:t>
            </a:r>
            <a:r>
              <a:rPr lang="en-US" altLang="ja-JP" sz="1600" dirty="0">
                <a:solidFill>
                  <a:srgbClr val="E94823"/>
                </a:solidFill>
              </a:rPr>
              <a:t>0</a:t>
            </a:r>
            <a:r>
              <a:rPr lang="ja-JP" altLang="en-US" sz="1600" dirty="0">
                <a:solidFill>
                  <a:srgbClr val="E94823"/>
                </a:solidFill>
              </a:rPr>
              <a:t>～</a:t>
            </a:r>
            <a:r>
              <a:rPr lang="en-US" altLang="ja-JP" sz="1600" dirty="0">
                <a:solidFill>
                  <a:srgbClr val="E94823"/>
                </a:solidFill>
              </a:rPr>
              <a:t>1</a:t>
            </a:r>
            <a:r>
              <a:rPr lang="ja-JP" altLang="en-US" sz="1600" dirty="0">
                <a:solidFill>
                  <a:srgbClr val="E94823"/>
                </a:solidFill>
              </a:rPr>
              <a:t>の範囲に収める正規化を行います。また、ソフトマックス関数を使用するとそれぞれの確率値が出力されるので、目的変数は</a:t>
            </a:r>
            <a:r>
              <a:rPr lang="en-US" altLang="ja-JP" sz="1600" dirty="0">
                <a:solidFill>
                  <a:srgbClr val="E94823"/>
                </a:solidFill>
              </a:rPr>
              <a:t>One-Hot</a:t>
            </a:r>
            <a:r>
              <a:rPr lang="ja-JP" altLang="en-US" sz="1600" dirty="0">
                <a:solidFill>
                  <a:srgbClr val="E94823"/>
                </a:solidFill>
              </a:rPr>
              <a:t>表現に変換します。</a:t>
            </a:r>
            <a:endParaRPr lang="en-US" altLang="ja-JP" sz="1600" dirty="0">
              <a:solidFill>
                <a:srgbClr val="E94823"/>
              </a:solidFill>
            </a:endParaRPr>
          </a:p>
        </p:txBody>
      </p:sp>
      <p:sp>
        <p:nvSpPr>
          <p:cNvPr id="17" name="テキスト ボックス 16">
            <a:extLst>
              <a:ext uri="{FF2B5EF4-FFF2-40B4-BE49-F238E27FC236}">
                <a16:creationId xmlns:a16="http://schemas.microsoft.com/office/drawing/2014/main" id="{141E65F0-ABDC-4A54-B4A3-7497B92B38AC}"/>
              </a:ext>
            </a:extLst>
          </p:cNvPr>
          <p:cNvSpPr txBox="1"/>
          <p:nvPr/>
        </p:nvSpPr>
        <p:spPr>
          <a:xfrm>
            <a:off x="766763" y="814966"/>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TensorFlow / Keras</a:t>
            </a:r>
            <a:r>
              <a:rPr lang="ja-JP" altLang="en-US" sz="1800" dirty="0"/>
              <a:t>で</a:t>
            </a:r>
            <a:r>
              <a:rPr lang="en-US" altLang="ja-JP" sz="1800" dirty="0"/>
              <a:t>CNN</a:t>
            </a:r>
            <a:r>
              <a:rPr lang="ja-JP" altLang="en-US" sz="1800" dirty="0"/>
              <a:t>画像分類を行います</a:t>
            </a:r>
          </a:p>
        </p:txBody>
      </p:sp>
    </p:spTree>
    <p:extLst>
      <p:ext uri="{BB962C8B-B14F-4D97-AF65-F5344CB8AC3E}">
        <p14:creationId xmlns:p14="http://schemas.microsoft.com/office/powerpoint/2010/main" val="125622405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7</a:t>
            </a:r>
            <a:r>
              <a:rPr kumimoji="1" lang="en-US" altLang="ja-JP" dirty="0"/>
              <a:t>-2-3.</a:t>
            </a:r>
            <a:r>
              <a:rPr lang="en-US" altLang="ja-JP" dirty="0"/>
              <a:t>Keras</a:t>
            </a:r>
            <a:r>
              <a:rPr lang="ja-JP" altLang="en-US" dirty="0"/>
              <a:t>で</a:t>
            </a:r>
            <a:r>
              <a:rPr lang="en-US" altLang="ja-JP" dirty="0"/>
              <a:t>CNN</a:t>
            </a:r>
            <a:r>
              <a:rPr lang="ja-JP" altLang="en-US" dirty="0"/>
              <a:t>モデルを定義する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304</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980389"/>
            <a:ext cx="10658473" cy="4975266"/>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0000"/>
                </a:solidFill>
                <a:effectLst/>
                <a:latin typeface="+mn-ea"/>
              </a:rPr>
              <a:t>model = Sequential()</a:t>
            </a:r>
          </a:p>
          <a:p>
            <a:endParaRPr lang="en-US" altLang="ja-JP" sz="1400" dirty="0">
              <a:solidFill>
                <a:srgbClr val="000000"/>
              </a:solidFill>
              <a:latin typeface="+mn-ea"/>
            </a:endParaRPr>
          </a:p>
          <a:p>
            <a:endParaRPr lang="en-US" altLang="ja-JP" sz="1400" b="0" dirty="0">
              <a:solidFill>
                <a:srgbClr val="000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畳み込み層</a:t>
            </a:r>
            <a:endParaRPr lang="ja-JP" altLang="en-US" sz="1400" b="0" dirty="0">
              <a:solidFill>
                <a:srgbClr val="000000"/>
              </a:solidFill>
              <a:effectLst/>
              <a:latin typeface="+mn-ea"/>
            </a:endParaRPr>
          </a:p>
          <a:p>
            <a:r>
              <a:rPr lang="en-US" altLang="ja-JP" sz="1400" b="0" dirty="0" err="1">
                <a:solidFill>
                  <a:srgbClr val="000000"/>
                </a:solidFill>
                <a:effectLst/>
                <a:latin typeface="+mn-ea"/>
              </a:rPr>
              <a:t>model.add</a:t>
            </a:r>
            <a:r>
              <a:rPr lang="en-US" altLang="ja-JP" sz="1400" b="0" dirty="0">
                <a:solidFill>
                  <a:srgbClr val="000000"/>
                </a:solidFill>
                <a:effectLst/>
                <a:latin typeface="+mn-ea"/>
              </a:rPr>
              <a:t>(Conv2D(</a:t>
            </a:r>
            <a:r>
              <a:rPr lang="en-US" altLang="ja-JP" sz="1400" b="0" dirty="0">
                <a:solidFill>
                  <a:srgbClr val="09885A"/>
                </a:solidFill>
                <a:effectLst/>
                <a:latin typeface="+mn-ea"/>
              </a:rPr>
              <a:t>16</a:t>
            </a:r>
            <a:r>
              <a:rPr lang="en-US" altLang="ja-JP" sz="1400" b="0" dirty="0">
                <a:solidFill>
                  <a:srgbClr val="000000"/>
                </a:solidFill>
                <a:effectLst/>
                <a:latin typeface="+mn-ea"/>
              </a:rPr>
              <a:t>, (</a:t>
            </a:r>
            <a:r>
              <a:rPr lang="en-US" altLang="ja-JP" sz="1400" b="0" dirty="0">
                <a:solidFill>
                  <a:srgbClr val="09885A"/>
                </a:solidFill>
                <a:effectLst/>
                <a:latin typeface="+mn-ea"/>
              </a:rPr>
              <a:t>5</a:t>
            </a:r>
            <a:r>
              <a:rPr lang="en-US" altLang="ja-JP" sz="1400" b="0" dirty="0">
                <a:solidFill>
                  <a:srgbClr val="000000"/>
                </a:solidFill>
                <a:effectLst/>
                <a:latin typeface="+mn-ea"/>
              </a:rPr>
              <a:t>, </a:t>
            </a:r>
            <a:r>
              <a:rPr lang="en-US" altLang="ja-JP" sz="1400" b="0" dirty="0">
                <a:solidFill>
                  <a:srgbClr val="09885A"/>
                </a:solidFill>
                <a:effectLst/>
                <a:latin typeface="+mn-ea"/>
              </a:rPr>
              <a:t>5</a:t>
            </a:r>
            <a:r>
              <a:rPr lang="en-US" altLang="ja-JP" sz="1400" b="0" dirty="0">
                <a:solidFill>
                  <a:srgbClr val="000000"/>
                </a:solidFill>
                <a:effectLst/>
                <a:latin typeface="+mn-ea"/>
              </a:rPr>
              <a:t>), padding=</a:t>
            </a:r>
            <a:r>
              <a:rPr lang="en-US" altLang="ja-JP" sz="1400" b="0" dirty="0">
                <a:solidFill>
                  <a:srgbClr val="A31515"/>
                </a:solidFill>
                <a:effectLst/>
                <a:latin typeface="+mn-ea"/>
              </a:rPr>
              <a:t>'same'</a:t>
            </a:r>
            <a:r>
              <a:rPr lang="en-US" altLang="ja-JP" sz="1400" b="0" dirty="0">
                <a:solidFill>
                  <a:srgbClr val="000000"/>
                </a:solidFill>
                <a:effectLst/>
                <a:latin typeface="Courier New" panose="02070309020205020404" pitchFamily="49" charset="0"/>
              </a:rPr>
              <a:t> </a:t>
            </a:r>
            <a:r>
              <a:rPr lang="en-US" altLang="ja-JP" sz="1400" b="0" dirty="0">
                <a:solidFill>
                  <a:srgbClr val="000000"/>
                </a:solidFill>
                <a:effectLst/>
                <a:latin typeface="Meiryo UI" panose="020B0604030504040204" pitchFamily="50" charset="-128"/>
                <a:ea typeface="Meiryo UI" panose="020B0604030504040204" pitchFamily="50" charset="-128"/>
              </a:rPr>
              <a:t>, </a:t>
            </a:r>
            <a:r>
              <a:rPr lang="en-US" altLang="ja-JP" sz="1400" b="0" dirty="0" err="1">
                <a:solidFill>
                  <a:srgbClr val="000000"/>
                </a:solidFill>
                <a:effectLst/>
                <a:latin typeface="Meiryo UI" panose="020B0604030504040204" pitchFamily="50" charset="-128"/>
                <a:ea typeface="Meiryo UI" panose="020B0604030504040204" pitchFamily="50" charset="-128"/>
              </a:rPr>
              <a:t>input_shape</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09885A"/>
                </a:solidFill>
                <a:effectLst/>
                <a:latin typeface="Meiryo UI" panose="020B0604030504040204" pitchFamily="50" charset="-128"/>
                <a:ea typeface="Meiryo UI" panose="020B0604030504040204" pitchFamily="50" charset="-128"/>
              </a:rPr>
              <a:t>28</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09885A"/>
                </a:solidFill>
                <a:effectLst/>
                <a:latin typeface="Meiryo UI" panose="020B0604030504040204" pitchFamily="50" charset="-128"/>
                <a:ea typeface="Meiryo UI" panose="020B0604030504040204" pitchFamily="50" charset="-128"/>
              </a:rPr>
              <a:t>28</a:t>
            </a:r>
            <a:r>
              <a:rPr lang="en-US" altLang="ja-JP" sz="1400" b="0" dirty="0">
                <a:solidFill>
                  <a:srgbClr val="000000"/>
                </a:solidFill>
                <a:effectLst/>
                <a:latin typeface="Meiryo UI" panose="020B0604030504040204" pitchFamily="50" charset="-128"/>
                <a:ea typeface="Meiryo UI" panose="020B0604030504040204" pitchFamily="50" charset="-128"/>
              </a:rPr>
              <a:t>,</a:t>
            </a:r>
            <a:r>
              <a:rPr lang="en-US" altLang="ja-JP" sz="1400" b="0" dirty="0">
                <a:solidFill>
                  <a:srgbClr val="09885A"/>
                </a:solidFill>
                <a:effectLst/>
                <a:latin typeface="Meiryo UI" panose="020B0604030504040204" pitchFamily="50" charset="-128"/>
                <a:ea typeface="Meiryo UI" panose="020B0604030504040204" pitchFamily="50" charset="-128"/>
              </a:rPr>
              <a:t>1</a:t>
            </a:r>
            <a:r>
              <a:rPr lang="en-US" altLang="ja-JP" sz="1400" b="0" dirty="0">
                <a:solidFill>
                  <a:srgbClr val="000000"/>
                </a:solidFill>
                <a:effectLst/>
                <a:latin typeface="Meiryo UI" panose="020B0604030504040204" pitchFamily="50" charset="-128"/>
                <a:ea typeface="Meiryo UI" panose="020B0604030504040204" pitchFamily="50" charset="-128"/>
              </a:rPr>
              <a:t>)))</a:t>
            </a:r>
          </a:p>
          <a:p>
            <a:r>
              <a:rPr lang="en-US" altLang="ja-JP" sz="1400" b="0" dirty="0" err="1">
                <a:solidFill>
                  <a:srgbClr val="000000"/>
                </a:solidFill>
                <a:effectLst/>
                <a:latin typeface="+mn-ea"/>
              </a:rPr>
              <a:t>model.add</a:t>
            </a:r>
            <a:r>
              <a:rPr lang="en-US" altLang="ja-JP" sz="1400" b="0" dirty="0">
                <a:solidFill>
                  <a:srgbClr val="000000"/>
                </a:solidFill>
                <a:effectLst/>
                <a:latin typeface="+mn-ea"/>
              </a:rPr>
              <a:t>(Activation(</a:t>
            </a:r>
            <a:r>
              <a:rPr lang="en-US" altLang="ja-JP" sz="1400" b="0" dirty="0">
                <a:solidFill>
                  <a:srgbClr val="A31515"/>
                </a:solidFill>
                <a:effectLst/>
                <a:latin typeface="+mn-ea"/>
              </a:rPr>
              <a:t>'relu'</a:t>
            </a:r>
            <a:r>
              <a:rPr lang="en-US" altLang="ja-JP" sz="1400" b="0" dirty="0">
                <a:solidFill>
                  <a:srgbClr val="000000"/>
                </a:solidFill>
                <a:effectLst/>
                <a:latin typeface="+mn-ea"/>
              </a:rPr>
              <a:t>))</a:t>
            </a:r>
          </a:p>
          <a:p>
            <a:r>
              <a:rPr lang="en-US" altLang="ja-JP" sz="1400" b="0" dirty="0">
                <a:solidFill>
                  <a:srgbClr val="000000"/>
                </a:solidFill>
                <a:effectLst/>
                <a:latin typeface="+mn-ea"/>
              </a:rPr>
              <a:t>model.add(Dropout(</a:t>
            </a:r>
            <a:r>
              <a:rPr lang="en-US" altLang="ja-JP" sz="1400" b="0" dirty="0">
                <a:solidFill>
                  <a:srgbClr val="09885A"/>
                </a:solidFill>
                <a:effectLst/>
                <a:latin typeface="+mn-ea"/>
              </a:rPr>
              <a:t>0.5</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プーリング層</a:t>
            </a:r>
            <a:endParaRPr lang="ja-JP" altLang="en-US" sz="1400" b="0" dirty="0">
              <a:solidFill>
                <a:srgbClr val="000000"/>
              </a:solidFill>
              <a:effectLst/>
              <a:latin typeface="+mn-ea"/>
            </a:endParaRPr>
          </a:p>
          <a:p>
            <a:r>
              <a:rPr lang="en-US" altLang="ja-JP" sz="1400" b="0" dirty="0">
                <a:solidFill>
                  <a:srgbClr val="000000"/>
                </a:solidFill>
                <a:effectLst/>
                <a:latin typeface="+mn-ea"/>
              </a:rPr>
              <a:t>model.add(MaxPooling2D((</a:t>
            </a:r>
            <a:r>
              <a:rPr lang="en-US" altLang="ja-JP" sz="1400" b="0" dirty="0">
                <a:solidFill>
                  <a:srgbClr val="09885A"/>
                </a:solidFill>
                <a:effectLst/>
                <a:latin typeface="+mn-ea"/>
              </a:rPr>
              <a:t>2</a:t>
            </a:r>
            <a:r>
              <a:rPr lang="en-US" altLang="ja-JP" sz="1400" b="0" dirty="0">
                <a:solidFill>
                  <a:srgbClr val="000000"/>
                </a:solidFill>
                <a:effectLst/>
                <a:latin typeface="+mn-ea"/>
              </a:rPr>
              <a:t>, </a:t>
            </a:r>
            <a:r>
              <a:rPr lang="en-US" altLang="ja-JP" sz="1400" b="0" dirty="0">
                <a:solidFill>
                  <a:srgbClr val="09885A"/>
                </a:solidFill>
                <a:effectLst/>
                <a:latin typeface="+mn-ea"/>
              </a:rPr>
              <a:t>2</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全結合層</a:t>
            </a:r>
            <a:endParaRPr lang="ja-JP" altLang="en-US" sz="1400" b="0" dirty="0">
              <a:solidFill>
                <a:srgbClr val="000000"/>
              </a:solidFill>
              <a:effectLst/>
              <a:latin typeface="+mn-ea"/>
            </a:endParaRPr>
          </a:p>
          <a:p>
            <a:r>
              <a:rPr lang="en-US" altLang="ja-JP" sz="1400" b="0" dirty="0">
                <a:solidFill>
                  <a:srgbClr val="000000"/>
                </a:solidFill>
                <a:effectLst/>
                <a:latin typeface="+mn-ea"/>
              </a:rPr>
              <a:t>model.add(Flatten())</a:t>
            </a:r>
          </a:p>
          <a:p>
            <a:r>
              <a:rPr lang="en-US" altLang="ja-JP" sz="1400" b="0" dirty="0">
                <a:solidFill>
                  <a:srgbClr val="000000"/>
                </a:solidFill>
                <a:effectLst/>
                <a:latin typeface="+mn-ea"/>
              </a:rPr>
              <a:t>model.add(Dense(</a:t>
            </a:r>
            <a:r>
              <a:rPr lang="en-US" altLang="ja-JP" sz="1400" b="0" dirty="0">
                <a:solidFill>
                  <a:srgbClr val="09885A"/>
                </a:solidFill>
                <a:effectLst/>
                <a:latin typeface="+mn-ea"/>
              </a:rPr>
              <a:t>1024</a:t>
            </a:r>
            <a:r>
              <a:rPr lang="en-US" altLang="ja-JP" sz="1400" b="0" dirty="0">
                <a:solidFill>
                  <a:srgbClr val="000000"/>
                </a:solidFill>
                <a:effectLst/>
                <a:latin typeface="+mn-ea"/>
              </a:rPr>
              <a:t>))</a:t>
            </a:r>
          </a:p>
          <a:p>
            <a:r>
              <a:rPr lang="en-US" altLang="ja-JP" sz="1400" b="0" dirty="0">
                <a:solidFill>
                  <a:srgbClr val="000000"/>
                </a:solidFill>
                <a:effectLst/>
                <a:latin typeface="+mn-ea"/>
              </a:rPr>
              <a:t>model.add(Activation(</a:t>
            </a:r>
            <a:r>
              <a:rPr lang="en-US" altLang="ja-JP" sz="1400" b="0" dirty="0">
                <a:solidFill>
                  <a:srgbClr val="A31515"/>
                </a:solidFill>
                <a:effectLst/>
                <a:latin typeface="+mn-ea"/>
              </a:rPr>
              <a:t>'relu'</a:t>
            </a:r>
            <a:r>
              <a:rPr lang="en-US" altLang="ja-JP" sz="1400" b="0" dirty="0">
                <a:solidFill>
                  <a:srgbClr val="000000"/>
                </a:solidFill>
                <a:effectLst/>
                <a:latin typeface="+mn-ea"/>
              </a:rPr>
              <a:t>))</a:t>
            </a:r>
          </a:p>
          <a:p>
            <a:r>
              <a:rPr lang="en-US" altLang="ja-JP" sz="1400" b="0" dirty="0">
                <a:solidFill>
                  <a:srgbClr val="000000"/>
                </a:solidFill>
                <a:effectLst/>
                <a:latin typeface="+mn-ea"/>
              </a:rPr>
              <a:t>model.add(Dropout(</a:t>
            </a:r>
            <a:r>
              <a:rPr lang="en-US" altLang="ja-JP" sz="1400" b="0" dirty="0">
                <a:solidFill>
                  <a:srgbClr val="09885A"/>
                </a:solidFill>
                <a:effectLst/>
                <a:latin typeface="+mn-ea"/>
              </a:rPr>
              <a:t>0.5</a:t>
            </a:r>
            <a:r>
              <a:rPr lang="en-US" altLang="ja-JP" sz="1400" b="0" dirty="0">
                <a:solidFill>
                  <a:srgbClr val="000000"/>
                </a:solidFill>
                <a:effectLst/>
                <a:latin typeface="+mn-ea"/>
              </a:rPr>
              <a:t>))</a:t>
            </a:r>
          </a:p>
          <a:p>
            <a:r>
              <a:rPr lang="en-US" altLang="ja-JP" sz="1400" b="0" dirty="0">
                <a:solidFill>
                  <a:srgbClr val="008000"/>
                </a:solidFill>
                <a:effectLst/>
                <a:latin typeface="+mn-ea"/>
              </a:rPr>
              <a:t># </a:t>
            </a:r>
            <a:r>
              <a:rPr lang="ja-JP" altLang="en-US" sz="1400" b="0" dirty="0">
                <a:solidFill>
                  <a:srgbClr val="008000"/>
                </a:solidFill>
                <a:effectLst/>
                <a:latin typeface="+mn-ea"/>
              </a:rPr>
              <a:t>出力層</a:t>
            </a:r>
            <a:endParaRPr lang="ja-JP" altLang="en-US" sz="1400" b="0" dirty="0">
              <a:solidFill>
                <a:srgbClr val="000000"/>
              </a:solidFill>
              <a:effectLst/>
              <a:latin typeface="+mn-ea"/>
            </a:endParaRPr>
          </a:p>
          <a:p>
            <a:r>
              <a:rPr lang="en-US" altLang="ja-JP" sz="1400" b="0" dirty="0">
                <a:solidFill>
                  <a:srgbClr val="000000"/>
                </a:solidFill>
                <a:effectLst/>
                <a:latin typeface="+mn-ea"/>
              </a:rPr>
              <a:t>model.add(Dense(</a:t>
            </a:r>
            <a:r>
              <a:rPr lang="en-US" altLang="ja-JP" sz="1400" b="0" dirty="0">
                <a:solidFill>
                  <a:srgbClr val="09885A"/>
                </a:solidFill>
                <a:effectLst/>
                <a:latin typeface="+mn-ea"/>
              </a:rPr>
              <a:t>10</a:t>
            </a:r>
            <a:r>
              <a:rPr lang="en-US" altLang="ja-JP" sz="1400" b="0" dirty="0">
                <a:solidFill>
                  <a:srgbClr val="000000"/>
                </a:solidFill>
                <a:effectLst/>
                <a:latin typeface="+mn-ea"/>
              </a:rPr>
              <a:t>))</a:t>
            </a:r>
          </a:p>
          <a:p>
            <a:r>
              <a:rPr lang="en-US" altLang="ja-JP" sz="1400" b="0" dirty="0">
                <a:solidFill>
                  <a:srgbClr val="000000"/>
                </a:solidFill>
                <a:effectLst/>
                <a:latin typeface="+mn-ea"/>
              </a:rPr>
              <a:t>model.add(Activation(</a:t>
            </a:r>
            <a:r>
              <a:rPr lang="en-US" altLang="ja-JP" sz="1400" b="0" dirty="0">
                <a:solidFill>
                  <a:srgbClr val="A31515"/>
                </a:solidFill>
                <a:effectLst/>
                <a:latin typeface="+mn-ea"/>
              </a:rPr>
              <a:t>'softmax'</a:t>
            </a:r>
            <a:r>
              <a:rPr lang="en-US" altLang="ja-JP" sz="1400" b="0" dirty="0">
                <a:solidFill>
                  <a:srgbClr val="000000"/>
                </a:solidFill>
                <a:effectLst/>
                <a:latin typeface="+mn-ea"/>
              </a:rPr>
              <a:t>))</a:t>
            </a:r>
            <a:br>
              <a:rPr lang="en-US" altLang="ja-JP" sz="1400" b="0" dirty="0">
                <a:solidFill>
                  <a:srgbClr val="000000"/>
                </a:solidFill>
                <a:effectLst/>
                <a:latin typeface="+mn-ea"/>
              </a:rPr>
            </a:br>
            <a:r>
              <a:rPr lang="en-US" altLang="ja-JP" sz="1400" b="0" dirty="0">
                <a:solidFill>
                  <a:srgbClr val="008000"/>
                </a:solidFill>
                <a:effectLst/>
                <a:latin typeface="+mn-ea"/>
              </a:rPr>
              <a:t># </a:t>
            </a:r>
            <a:r>
              <a:rPr lang="ja-JP" altLang="en-US" sz="1400" b="0" dirty="0">
                <a:solidFill>
                  <a:srgbClr val="008000"/>
                </a:solidFill>
                <a:effectLst/>
                <a:latin typeface="+mn-ea"/>
              </a:rPr>
              <a:t>最適化手法として</a:t>
            </a:r>
            <a:r>
              <a:rPr lang="en-US" altLang="ja-JP" sz="1400" b="0" dirty="0">
                <a:solidFill>
                  <a:srgbClr val="008000"/>
                </a:solidFill>
                <a:effectLst/>
                <a:latin typeface="+mn-ea"/>
              </a:rPr>
              <a:t>Adam</a:t>
            </a:r>
            <a:r>
              <a:rPr lang="ja-JP" altLang="en-US" sz="1400" b="0" dirty="0">
                <a:solidFill>
                  <a:srgbClr val="008000"/>
                </a:solidFill>
                <a:effectLst/>
                <a:latin typeface="+mn-ea"/>
              </a:rPr>
              <a:t>、誤差関数として交差エントロピー誤差を設定</a:t>
            </a:r>
            <a:endParaRPr lang="ja-JP" altLang="en-US" sz="1400" b="0" dirty="0">
              <a:solidFill>
                <a:srgbClr val="000000"/>
              </a:solidFill>
              <a:effectLst/>
              <a:latin typeface="+mn-ea"/>
            </a:endParaRPr>
          </a:p>
          <a:p>
            <a:r>
              <a:rPr lang="en-US" altLang="ja-JP" sz="1400" b="0" dirty="0">
                <a:solidFill>
                  <a:srgbClr val="008000"/>
                </a:solidFill>
                <a:effectLst/>
                <a:latin typeface="+mn-ea"/>
              </a:rPr>
              <a:t># metrics</a:t>
            </a:r>
            <a:r>
              <a:rPr lang="ja-JP" altLang="en-US" sz="1400" b="0" dirty="0">
                <a:solidFill>
                  <a:srgbClr val="008000"/>
                </a:solidFill>
                <a:effectLst/>
                <a:latin typeface="+mn-ea"/>
              </a:rPr>
              <a:t>は損失以外に実行中に確認する評価指標を指定できる。</a:t>
            </a:r>
            <a:endParaRPr lang="ja-JP" altLang="en-US" sz="1400" b="0" dirty="0">
              <a:solidFill>
                <a:srgbClr val="000000"/>
              </a:solidFill>
              <a:effectLst/>
              <a:latin typeface="+mn-ea"/>
            </a:endParaRPr>
          </a:p>
          <a:p>
            <a:r>
              <a:rPr lang="en-US" altLang="ja-JP" sz="1400" b="0" dirty="0">
                <a:solidFill>
                  <a:srgbClr val="000000"/>
                </a:solidFill>
                <a:effectLst/>
                <a:latin typeface="+mn-ea"/>
              </a:rPr>
              <a:t>optimizer = optimizers.Adam(learning_rate=</a:t>
            </a:r>
            <a:r>
              <a:rPr lang="en-US" altLang="ja-JP" sz="1400" b="0" dirty="0">
                <a:solidFill>
                  <a:srgbClr val="09885A"/>
                </a:solidFill>
                <a:effectLst/>
                <a:latin typeface="+mn-ea"/>
              </a:rPr>
              <a:t>0.001</a:t>
            </a:r>
            <a:r>
              <a:rPr lang="en-US" altLang="ja-JP" sz="1400" b="0" dirty="0">
                <a:solidFill>
                  <a:srgbClr val="000000"/>
                </a:solidFill>
                <a:effectLst/>
                <a:latin typeface="+mn-ea"/>
              </a:rPr>
              <a:t>)</a:t>
            </a:r>
          </a:p>
          <a:p>
            <a:r>
              <a:rPr lang="en-US" altLang="ja-JP" sz="1400" b="0" dirty="0">
                <a:solidFill>
                  <a:srgbClr val="000000"/>
                </a:solidFill>
                <a:effectLst/>
                <a:latin typeface="+mn-ea"/>
              </a:rPr>
              <a:t>model.</a:t>
            </a:r>
            <a:r>
              <a:rPr lang="en-US" altLang="ja-JP" sz="1400" b="0" dirty="0">
                <a:solidFill>
                  <a:srgbClr val="795E26"/>
                </a:solidFill>
                <a:effectLst/>
                <a:latin typeface="+mn-ea"/>
              </a:rPr>
              <a:t>compile</a:t>
            </a:r>
            <a:r>
              <a:rPr lang="en-US" altLang="ja-JP" sz="1400" b="0" dirty="0">
                <a:solidFill>
                  <a:srgbClr val="000000"/>
                </a:solidFill>
                <a:effectLst/>
                <a:latin typeface="+mn-ea"/>
              </a:rPr>
              <a:t>(optimizer=optimizer, loss=</a:t>
            </a:r>
            <a:r>
              <a:rPr lang="en-US" altLang="ja-JP" sz="1400" b="0" dirty="0">
                <a:solidFill>
                  <a:srgbClr val="A31515"/>
                </a:solidFill>
                <a:effectLst/>
                <a:latin typeface="+mn-ea"/>
              </a:rPr>
              <a:t>'categorical_crossentropy'</a:t>
            </a:r>
            <a:r>
              <a:rPr lang="en-US" altLang="ja-JP" sz="1400" b="0" dirty="0">
                <a:solidFill>
                  <a:srgbClr val="000000"/>
                </a:solidFill>
                <a:effectLst/>
                <a:latin typeface="+mn-ea"/>
              </a:rPr>
              <a:t>, metrics</a:t>
            </a:r>
            <a:r>
              <a:rPr lang="en-US" altLang="ja-JP" sz="1400" b="0" dirty="0">
                <a:solidFill>
                  <a:srgbClr val="000000"/>
                </a:solidFill>
                <a:effectLst/>
                <a:latin typeface="Courier New" panose="02070309020205020404" pitchFamily="49" charset="0"/>
              </a:rPr>
              <a:t>=[</a:t>
            </a:r>
            <a:r>
              <a:rPr lang="en-US" altLang="ja-JP" sz="1400" b="0" dirty="0">
                <a:solidFill>
                  <a:srgbClr val="A31515"/>
                </a:solidFill>
                <a:effectLst/>
                <a:latin typeface="Courier New" panose="02070309020205020404" pitchFamily="49" charset="0"/>
              </a:rPr>
              <a:t>'acc'</a:t>
            </a:r>
            <a:r>
              <a:rPr lang="en-US" altLang="ja-JP" sz="1400" b="0" dirty="0">
                <a:solidFill>
                  <a:srgbClr val="000000"/>
                </a:solidFill>
                <a:effectLst/>
                <a:latin typeface="Courier New" panose="02070309020205020404" pitchFamily="49" charset="0"/>
              </a:rPr>
              <a:t>])</a:t>
            </a:r>
          </a:p>
        </p:txBody>
      </p:sp>
      <p:sp>
        <p:nvSpPr>
          <p:cNvPr id="10" name="吹き出し: 線 9">
            <a:extLst>
              <a:ext uri="{FF2B5EF4-FFF2-40B4-BE49-F238E27FC236}">
                <a16:creationId xmlns:a16="http://schemas.microsoft.com/office/drawing/2014/main" id="{27110255-6077-4753-AD0B-1CEB62E6CD67}"/>
              </a:ext>
            </a:extLst>
          </p:cNvPr>
          <p:cNvSpPr/>
          <p:nvPr/>
        </p:nvSpPr>
        <p:spPr>
          <a:xfrm>
            <a:off x="4297680" y="897778"/>
            <a:ext cx="6848102" cy="780748"/>
          </a:xfrm>
          <a:prstGeom prst="borderCallout1">
            <a:avLst>
              <a:gd name="adj1" fmla="val 44905"/>
              <a:gd name="adj2" fmla="val -1651"/>
              <a:gd name="adj3" fmla="val 106940"/>
              <a:gd name="adj4" fmla="val -17266"/>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畳み込み層は</a:t>
            </a:r>
            <a:r>
              <a:rPr kumimoji="1" lang="en-US" altLang="ja-JP" sz="1400" dirty="0">
                <a:solidFill>
                  <a:srgbClr val="494949"/>
                </a:solidFill>
                <a:latin typeface="+mn-ea"/>
              </a:rPr>
              <a:t>Conv2D</a:t>
            </a:r>
            <a:r>
              <a:rPr kumimoji="1" lang="ja-JP" altLang="en-US" sz="1400" dirty="0">
                <a:solidFill>
                  <a:srgbClr val="494949"/>
                </a:solidFill>
                <a:latin typeface="+mn-ea"/>
              </a:rPr>
              <a:t>、</a:t>
            </a:r>
            <a:endParaRPr kumimoji="1" lang="en-US" altLang="ja-JP" sz="1400" dirty="0">
              <a:solidFill>
                <a:srgbClr val="494949"/>
              </a:solidFill>
              <a:latin typeface="+mn-ea"/>
            </a:endParaRPr>
          </a:p>
          <a:p>
            <a:r>
              <a:rPr kumimoji="1" lang="ja-JP" altLang="en-US" sz="1400" dirty="0">
                <a:solidFill>
                  <a:srgbClr val="494949"/>
                </a:solidFill>
                <a:latin typeface="+mn-ea"/>
              </a:rPr>
              <a:t>引数は</a:t>
            </a:r>
            <a:r>
              <a:rPr kumimoji="1" lang="en-US" altLang="ja-JP" sz="1400" dirty="0">
                <a:solidFill>
                  <a:srgbClr val="494949"/>
                </a:solidFill>
                <a:latin typeface="+mn-ea"/>
              </a:rPr>
              <a:t>(</a:t>
            </a:r>
            <a:r>
              <a:rPr kumimoji="1" lang="ja-JP" altLang="en-US" sz="1400" dirty="0">
                <a:solidFill>
                  <a:srgbClr val="494949"/>
                </a:solidFill>
                <a:latin typeface="+mn-ea"/>
              </a:rPr>
              <a:t>カーネル数、カーネルのサイズ、パディングの指定、入力層の形状</a:t>
            </a:r>
            <a:r>
              <a:rPr kumimoji="1" lang="en-US" altLang="ja-JP" sz="1400" dirty="0">
                <a:solidFill>
                  <a:srgbClr val="494949"/>
                </a:solidFill>
                <a:latin typeface="+mn-ea"/>
              </a:rPr>
              <a:t>)</a:t>
            </a:r>
          </a:p>
          <a:p>
            <a:r>
              <a:rPr kumimoji="1" lang="en-US" altLang="ja-JP" sz="1400" dirty="0">
                <a:solidFill>
                  <a:srgbClr val="494949"/>
                </a:solidFill>
                <a:latin typeface="+mn-ea"/>
              </a:rPr>
              <a:t>※ </a:t>
            </a:r>
            <a:r>
              <a:rPr kumimoji="1" lang="ja-JP" altLang="en-US" sz="1400" dirty="0">
                <a:solidFill>
                  <a:srgbClr val="494949"/>
                </a:solidFill>
                <a:latin typeface="+mn-ea"/>
              </a:rPr>
              <a:t>そのほかにも指定できる引数があります</a:t>
            </a:r>
          </a:p>
        </p:txBody>
      </p:sp>
      <p:sp>
        <p:nvSpPr>
          <p:cNvPr id="13" name="吹き出し: 線 12">
            <a:extLst>
              <a:ext uri="{FF2B5EF4-FFF2-40B4-BE49-F238E27FC236}">
                <a16:creationId xmlns:a16="http://schemas.microsoft.com/office/drawing/2014/main" id="{946ED336-D293-4901-BE74-773847EE7B5E}"/>
              </a:ext>
            </a:extLst>
          </p:cNvPr>
          <p:cNvSpPr/>
          <p:nvPr/>
        </p:nvSpPr>
        <p:spPr>
          <a:xfrm>
            <a:off x="5950449" y="2621253"/>
            <a:ext cx="4825496" cy="362038"/>
          </a:xfrm>
          <a:prstGeom prst="borderCallout1">
            <a:avLst>
              <a:gd name="adj1" fmla="val 52660"/>
              <a:gd name="adj2" fmla="val -128"/>
              <a:gd name="adj3" fmla="val -105005"/>
              <a:gd name="adj4" fmla="val -52985"/>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CNN</a:t>
            </a:r>
            <a:r>
              <a:rPr kumimoji="1" lang="ja-JP" altLang="en-US" sz="1400" dirty="0">
                <a:solidFill>
                  <a:srgbClr val="494949"/>
                </a:solidFill>
                <a:latin typeface="+mn-ea"/>
              </a:rPr>
              <a:t>においても活性化関数は</a:t>
            </a:r>
            <a:r>
              <a:rPr kumimoji="1" lang="en-US" altLang="ja-JP" sz="1400" dirty="0">
                <a:solidFill>
                  <a:srgbClr val="494949"/>
                </a:solidFill>
                <a:latin typeface="+mn-ea"/>
              </a:rPr>
              <a:t>ReLU</a:t>
            </a:r>
            <a:r>
              <a:rPr kumimoji="1" lang="ja-JP" altLang="en-US" sz="1400" dirty="0">
                <a:solidFill>
                  <a:srgbClr val="494949"/>
                </a:solidFill>
                <a:latin typeface="+mn-ea"/>
              </a:rPr>
              <a:t>関数が一般的です</a:t>
            </a:r>
            <a:endParaRPr kumimoji="1" lang="en-US" altLang="ja-JP" sz="1400" dirty="0">
              <a:solidFill>
                <a:srgbClr val="494949"/>
              </a:solidFill>
              <a:latin typeface="+mn-ea"/>
            </a:endParaRPr>
          </a:p>
        </p:txBody>
      </p:sp>
      <p:sp>
        <p:nvSpPr>
          <p:cNvPr id="14" name="吹き出し: 線 13">
            <a:extLst>
              <a:ext uri="{FF2B5EF4-FFF2-40B4-BE49-F238E27FC236}">
                <a16:creationId xmlns:a16="http://schemas.microsoft.com/office/drawing/2014/main" id="{31168A12-5024-4928-85E8-C708ED7C058B}"/>
              </a:ext>
            </a:extLst>
          </p:cNvPr>
          <p:cNvSpPr/>
          <p:nvPr/>
        </p:nvSpPr>
        <p:spPr>
          <a:xfrm>
            <a:off x="5873464" y="3549089"/>
            <a:ext cx="5221884" cy="573398"/>
          </a:xfrm>
          <a:prstGeom prst="borderCallout1">
            <a:avLst>
              <a:gd name="adj1" fmla="val 51420"/>
              <a:gd name="adj2" fmla="val -714"/>
              <a:gd name="adj3" fmla="val 165441"/>
              <a:gd name="adj4" fmla="val -34948"/>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多値分類なので出力には</a:t>
            </a:r>
            <a:r>
              <a:rPr kumimoji="1" lang="en-US" altLang="ja-JP" sz="1400" dirty="0">
                <a:solidFill>
                  <a:srgbClr val="A31515"/>
                </a:solidFill>
                <a:latin typeface="+mn-ea"/>
              </a:rPr>
              <a:t>softmax</a:t>
            </a:r>
            <a:r>
              <a:rPr kumimoji="1" lang="ja-JP" altLang="en-US" sz="1400" dirty="0">
                <a:solidFill>
                  <a:schemeClr val="tx1"/>
                </a:solidFill>
                <a:latin typeface="+mn-ea"/>
              </a:rPr>
              <a:t>関数を指定します</a:t>
            </a:r>
          </a:p>
        </p:txBody>
      </p:sp>
      <p:sp>
        <p:nvSpPr>
          <p:cNvPr id="15" name="吹き出し: 線 14">
            <a:extLst>
              <a:ext uri="{FF2B5EF4-FFF2-40B4-BE49-F238E27FC236}">
                <a16:creationId xmlns:a16="http://schemas.microsoft.com/office/drawing/2014/main" id="{E0B3A4BD-389A-4D8C-AFED-9406EDAE9C5C}"/>
              </a:ext>
            </a:extLst>
          </p:cNvPr>
          <p:cNvSpPr/>
          <p:nvPr/>
        </p:nvSpPr>
        <p:spPr>
          <a:xfrm>
            <a:off x="7598005" y="4171482"/>
            <a:ext cx="3714160" cy="911098"/>
          </a:xfrm>
          <a:prstGeom prst="borderCallout1">
            <a:avLst>
              <a:gd name="adj1" fmla="val 101672"/>
              <a:gd name="adj2" fmla="val 32367"/>
              <a:gd name="adj3" fmla="val 122030"/>
              <a:gd name="adj4" fmla="val 8846"/>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metrics</a:t>
            </a:r>
            <a:r>
              <a:rPr kumimoji="1" lang="ja-JP" altLang="en-US" sz="1400" dirty="0">
                <a:solidFill>
                  <a:srgbClr val="494949"/>
                </a:solidFill>
                <a:latin typeface="+mn-ea"/>
              </a:rPr>
              <a:t>は損失関数以外にエポックごとに確認したい指標を指定することができます。</a:t>
            </a:r>
            <a:r>
              <a:rPr kumimoji="1" lang="en-US" altLang="ja-JP" sz="1400" dirty="0">
                <a:solidFill>
                  <a:srgbClr val="494949"/>
                </a:solidFill>
                <a:latin typeface="+mn-ea"/>
              </a:rPr>
              <a:t>acc</a:t>
            </a:r>
            <a:r>
              <a:rPr kumimoji="1" lang="ja-JP" altLang="en-US" sz="1400" dirty="0">
                <a:solidFill>
                  <a:srgbClr val="494949"/>
                </a:solidFill>
                <a:latin typeface="+mn-ea"/>
              </a:rPr>
              <a:t>は正解率です。</a:t>
            </a:r>
          </a:p>
        </p:txBody>
      </p:sp>
      <p:sp>
        <p:nvSpPr>
          <p:cNvPr id="16" name="吹き出し: 線 15">
            <a:extLst>
              <a:ext uri="{FF2B5EF4-FFF2-40B4-BE49-F238E27FC236}">
                <a16:creationId xmlns:a16="http://schemas.microsoft.com/office/drawing/2014/main" id="{2974A4D8-D0F7-4408-AEE3-5756A38BE22C}"/>
              </a:ext>
            </a:extLst>
          </p:cNvPr>
          <p:cNvSpPr/>
          <p:nvPr/>
        </p:nvSpPr>
        <p:spPr>
          <a:xfrm>
            <a:off x="6095998" y="5545040"/>
            <a:ext cx="4835385" cy="344625"/>
          </a:xfrm>
          <a:prstGeom prst="borderCallout1">
            <a:avLst>
              <a:gd name="adj1" fmla="val 61265"/>
              <a:gd name="adj2" fmla="val -544"/>
              <a:gd name="adj3" fmla="val 7389"/>
              <a:gd name="adj4" fmla="val -14626"/>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損失関数は多値分類の</a:t>
            </a:r>
            <a:r>
              <a:rPr lang="en-US" altLang="ja-JP" sz="1400" b="0" dirty="0">
                <a:solidFill>
                  <a:srgbClr val="494949"/>
                </a:solidFill>
                <a:effectLst/>
                <a:latin typeface="+mn-ea"/>
              </a:rPr>
              <a:t>categorical_crossentropy</a:t>
            </a:r>
            <a:r>
              <a:rPr lang="ja-JP" altLang="en-US" sz="1400" b="0" dirty="0">
                <a:solidFill>
                  <a:srgbClr val="494949"/>
                </a:solidFill>
                <a:effectLst/>
                <a:latin typeface="+mn-ea"/>
              </a:rPr>
              <a:t>を指定</a:t>
            </a:r>
            <a:endParaRPr lang="en-US" altLang="ja-JP" sz="1400" b="0" dirty="0">
              <a:solidFill>
                <a:srgbClr val="494949"/>
              </a:solidFill>
              <a:effectLst/>
              <a:latin typeface="+mn-ea"/>
            </a:endParaRPr>
          </a:p>
        </p:txBody>
      </p:sp>
      <p:sp>
        <p:nvSpPr>
          <p:cNvPr id="11" name="吹き出し: 線 10">
            <a:extLst>
              <a:ext uri="{FF2B5EF4-FFF2-40B4-BE49-F238E27FC236}">
                <a16:creationId xmlns:a16="http://schemas.microsoft.com/office/drawing/2014/main" id="{588C29C4-B663-41B8-AA67-C5A91B601537}"/>
              </a:ext>
            </a:extLst>
          </p:cNvPr>
          <p:cNvSpPr/>
          <p:nvPr/>
        </p:nvSpPr>
        <p:spPr>
          <a:xfrm>
            <a:off x="5950449" y="3020852"/>
            <a:ext cx="3985402" cy="362038"/>
          </a:xfrm>
          <a:prstGeom prst="borderCallout1">
            <a:avLst>
              <a:gd name="adj1" fmla="val 52660"/>
              <a:gd name="adj2" fmla="val -128"/>
              <a:gd name="adj3" fmla="val -163800"/>
              <a:gd name="adj4" fmla="val -66920"/>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ドロップアウトは畳み込み層にも有効です</a:t>
            </a:r>
          </a:p>
        </p:txBody>
      </p:sp>
      <p:sp>
        <p:nvSpPr>
          <p:cNvPr id="17" name="テキスト ボックス 16">
            <a:extLst>
              <a:ext uri="{FF2B5EF4-FFF2-40B4-BE49-F238E27FC236}">
                <a16:creationId xmlns:a16="http://schemas.microsoft.com/office/drawing/2014/main" id="{71EBAAEB-7109-4028-8862-69CAF2D35C91}"/>
              </a:ext>
            </a:extLst>
          </p:cNvPr>
          <p:cNvSpPr txBox="1"/>
          <p:nvPr/>
        </p:nvSpPr>
        <p:spPr>
          <a:xfrm>
            <a:off x="766763" y="5895202"/>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学習評価は通常のニューラルネットワークと同じです。学習には</a:t>
            </a:r>
            <a:r>
              <a:rPr lang="en-US" altLang="ja-JP" sz="1800" dirty="0"/>
              <a:t>GPU</a:t>
            </a:r>
            <a:r>
              <a:rPr lang="ja-JP" altLang="en-US" sz="1800" dirty="0"/>
              <a:t>を使用しますが、</a:t>
            </a:r>
            <a:r>
              <a:rPr lang="en-US" altLang="ja-JP" sz="1800" dirty="0"/>
              <a:t>Keras</a:t>
            </a:r>
            <a:r>
              <a:rPr lang="ja-JP" altLang="en-US" sz="1800" dirty="0"/>
              <a:t>は自動で</a:t>
            </a:r>
            <a:r>
              <a:rPr lang="en-US" altLang="ja-JP" sz="1800" dirty="0"/>
              <a:t>GPU</a:t>
            </a:r>
            <a:r>
              <a:rPr lang="ja-JP" altLang="en-US" sz="1800" dirty="0"/>
              <a:t>の利用可否を判断します。</a:t>
            </a:r>
          </a:p>
        </p:txBody>
      </p:sp>
    </p:spTree>
    <p:extLst>
      <p:ext uri="{BB962C8B-B14F-4D97-AF65-F5344CB8AC3E}">
        <p14:creationId xmlns:p14="http://schemas.microsoft.com/office/powerpoint/2010/main" val="137516462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400" spc="150" dirty="0">
                <a:solidFill>
                  <a:srgbClr val="F36C37"/>
                </a:solidFill>
              </a:rPr>
              <a:t>7</a:t>
            </a:r>
            <a:r>
              <a:rPr lang="ja-JP" altLang="en-US" sz="3200" spc="150" dirty="0">
                <a:solidFill>
                  <a:srgbClr val="F36C37"/>
                </a:solidFill>
              </a:rPr>
              <a:t>章</a:t>
            </a:r>
            <a:r>
              <a:rPr lang="ja-JP" altLang="en-US" spc="150" dirty="0">
                <a:solidFill>
                  <a:srgbClr val="F36C37"/>
                </a:solidFill>
              </a:rPr>
              <a:t>　</a:t>
            </a:r>
            <a:r>
              <a:rPr lang="en-US" altLang="ja-JP" sz="3200" spc="150" dirty="0">
                <a:solidFill>
                  <a:srgbClr val="F36C37"/>
                </a:solidFill>
              </a:rPr>
              <a:t>CNN</a:t>
            </a:r>
            <a:r>
              <a:rPr lang="ja-JP" altLang="en-US" sz="3200" spc="150" dirty="0">
                <a:solidFill>
                  <a:srgbClr val="F36C37"/>
                </a:solidFill>
              </a:rPr>
              <a:t>による画像分類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305</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7-1.</a:t>
            </a:r>
            <a:r>
              <a:rPr kumimoji="1" lang="ja-JP" altLang="en-US" sz="2800" b="1" spc="300" dirty="0">
                <a:solidFill>
                  <a:srgbClr val="BFBFBF"/>
                </a:solidFill>
              </a:rPr>
              <a:t>畳み込みニューラルネットワーク（</a:t>
            </a:r>
            <a:r>
              <a:rPr kumimoji="1" lang="en-US" altLang="ja-JP" sz="2800" b="1" spc="300" dirty="0">
                <a:solidFill>
                  <a:srgbClr val="BFBFBF"/>
                </a:solidFill>
              </a:rPr>
              <a:t>CNN</a:t>
            </a:r>
            <a:r>
              <a:rPr kumimoji="1" lang="ja-JP" altLang="en-US" sz="2800" b="1" spc="300" dirty="0">
                <a:solidFill>
                  <a:srgbClr val="BFBFBF"/>
                </a:solidFill>
              </a:rPr>
              <a:t>）</a:t>
            </a:r>
            <a:endParaRPr kumimoji="1" lang="en-US" altLang="ja-JP" sz="2800" b="1" spc="300" dirty="0">
              <a:solidFill>
                <a:srgbClr val="BFBFBF"/>
              </a:solidFill>
            </a:endParaRPr>
          </a:p>
          <a:p>
            <a:pPr algn="l">
              <a:lnSpc>
                <a:spcPct val="150000"/>
              </a:lnSpc>
            </a:pPr>
            <a:r>
              <a:rPr lang="en-US" altLang="ja-JP" sz="2800" b="1" spc="300" dirty="0">
                <a:solidFill>
                  <a:srgbClr val="BFBFBF"/>
                </a:solidFill>
              </a:rPr>
              <a:t>7-2.TensorFlow / Keras</a:t>
            </a:r>
            <a:r>
              <a:rPr lang="ja-JP" altLang="en-US" sz="2800" b="1" spc="300" dirty="0">
                <a:solidFill>
                  <a:srgbClr val="BFBFBF"/>
                </a:solidFill>
              </a:rPr>
              <a:t>による</a:t>
            </a:r>
            <a:r>
              <a:rPr lang="en-US" altLang="ja-JP" sz="2800" b="1" spc="300" dirty="0">
                <a:solidFill>
                  <a:srgbClr val="BFBFBF"/>
                </a:solidFill>
              </a:rPr>
              <a:t>CNN</a:t>
            </a:r>
            <a:r>
              <a:rPr lang="ja-JP" altLang="en-US" sz="2800" b="1" spc="300" dirty="0">
                <a:solidFill>
                  <a:srgbClr val="BFBFBF"/>
                </a:solidFill>
              </a:rPr>
              <a:t>画像分類</a:t>
            </a:r>
            <a:endParaRPr lang="en-US" altLang="ja-JP" sz="2800" b="1" spc="300" dirty="0">
              <a:solidFill>
                <a:srgbClr val="BFBFBF"/>
              </a:solidFill>
            </a:endParaRPr>
          </a:p>
          <a:p>
            <a:pPr algn="l">
              <a:lnSpc>
                <a:spcPct val="150000"/>
              </a:lnSpc>
            </a:pPr>
            <a:r>
              <a:rPr lang="en-US" altLang="ja-JP" sz="2800" b="1" spc="300" dirty="0">
                <a:solidFill>
                  <a:srgbClr val="00879E"/>
                </a:solidFill>
              </a:rPr>
              <a:t>7-3.</a:t>
            </a:r>
            <a:r>
              <a:rPr lang="ja-JP" altLang="en-US" sz="2800" b="1" spc="300" dirty="0">
                <a:solidFill>
                  <a:srgbClr val="00879E"/>
                </a:solidFill>
              </a:rPr>
              <a:t>演習：</a:t>
            </a:r>
            <a:r>
              <a:rPr lang="en-US" altLang="ja-JP" sz="2800" b="1" spc="300" dirty="0">
                <a:solidFill>
                  <a:srgbClr val="00879E"/>
                </a:solidFill>
              </a:rPr>
              <a:t>CNN</a:t>
            </a:r>
            <a:r>
              <a:rPr lang="ja-JP" altLang="en-US" sz="2800" b="1" spc="300" dirty="0">
                <a:solidFill>
                  <a:srgbClr val="00879E"/>
                </a:solidFill>
              </a:rPr>
              <a:t>による画像分類</a:t>
            </a:r>
            <a:endParaRPr lang="en-US" altLang="ja-JP" sz="2800" b="1" spc="300" dirty="0">
              <a:solidFill>
                <a:srgbClr val="00879E"/>
              </a:solidFill>
            </a:endParaRPr>
          </a:p>
          <a:p>
            <a:pPr algn="l">
              <a:lnSpc>
                <a:spcPct val="150000"/>
              </a:lnSpc>
            </a:pPr>
            <a:r>
              <a:rPr lang="en-US" altLang="ja-JP" sz="2800" b="1" spc="300" dirty="0">
                <a:solidFill>
                  <a:srgbClr val="BFBFBF"/>
                </a:solidFill>
              </a:rPr>
              <a:t>7-4.</a:t>
            </a:r>
            <a:r>
              <a:rPr lang="ja-JP" altLang="en-US" sz="2800" b="1" spc="300" dirty="0">
                <a:solidFill>
                  <a:srgbClr val="BFBFBF"/>
                </a:solidFill>
              </a:rPr>
              <a:t>画像分類の活用例</a:t>
            </a:r>
            <a:endParaRPr lang="en-US" altLang="ja-JP" sz="2800" b="1" spc="300" dirty="0">
              <a:solidFill>
                <a:srgbClr val="BFBFBF"/>
              </a:solidFill>
            </a:endParaRPr>
          </a:p>
        </p:txBody>
      </p:sp>
    </p:spTree>
    <p:extLst>
      <p:ext uri="{BB962C8B-B14F-4D97-AF65-F5344CB8AC3E}">
        <p14:creationId xmlns:p14="http://schemas.microsoft.com/office/powerpoint/2010/main" val="335008984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7-3-1.</a:t>
            </a:r>
            <a:r>
              <a:rPr lang="ja-JP" altLang="en-US" dirty="0"/>
              <a:t>演習</a:t>
            </a:r>
            <a:r>
              <a:rPr lang="en-US" altLang="ja-JP" dirty="0"/>
              <a:t>7</a:t>
            </a:r>
            <a:r>
              <a:rPr lang="ja-JP" altLang="en-US" dirty="0"/>
              <a:t>：</a:t>
            </a:r>
            <a:r>
              <a:rPr lang="en-US" altLang="ja-JP" dirty="0"/>
              <a:t>CNN</a:t>
            </a:r>
            <a:r>
              <a:rPr lang="ja-JP" altLang="en-US" dirty="0"/>
              <a:t>を用いた画像分類</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306</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1019355"/>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mlho/exercise </a:t>
            </a:r>
            <a:r>
              <a:rPr lang="ja-JP" altLang="en-US" sz="1800" dirty="0"/>
              <a:t>フォルダの中の</a:t>
            </a:r>
            <a:endParaRPr lang="en-US" altLang="ja-JP" sz="1800" dirty="0"/>
          </a:p>
          <a:p>
            <a:pPr>
              <a:lnSpc>
                <a:spcPct val="130000"/>
              </a:lnSpc>
            </a:pPr>
            <a:r>
              <a:rPr lang="ja-JP" altLang="en-US" sz="1800" dirty="0"/>
              <a:t>「</a:t>
            </a:r>
            <a:r>
              <a:rPr lang="en-US" altLang="ja-JP" sz="1800" dirty="0"/>
              <a:t>7-3_</a:t>
            </a:r>
            <a:r>
              <a:rPr lang="ja-JP" altLang="en-US" sz="1800" dirty="0"/>
              <a:t>（演習）</a:t>
            </a:r>
            <a:r>
              <a:rPr lang="en-US" altLang="ja-JP" sz="1800" dirty="0"/>
              <a:t>TensorFlow/Keras</a:t>
            </a:r>
            <a:r>
              <a:rPr lang="ja-JP" altLang="en-US" sz="1800" dirty="0"/>
              <a:t>による服の画像分類</a:t>
            </a:r>
            <a:r>
              <a:rPr lang="en-US" altLang="ja-JP" sz="1800" dirty="0"/>
              <a:t>.</a:t>
            </a:r>
            <a:r>
              <a:rPr lang="en-US" altLang="ja-JP" sz="1800" dirty="0" err="1"/>
              <a:t>ipynb</a:t>
            </a:r>
            <a:r>
              <a:rPr lang="ja-JP" altLang="en-US" sz="1800" dirty="0"/>
              <a:t>」を実行する</a:t>
            </a:r>
          </a:p>
        </p:txBody>
      </p:sp>
      <p:sp>
        <p:nvSpPr>
          <p:cNvPr id="10" name="テキスト ボックス 9">
            <a:extLst>
              <a:ext uri="{FF2B5EF4-FFF2-40B4-BE49-F238E27FC236}">
                <a16:creationId xmlns:a16="http://schemas.microsoft.com/office/drawing/2014/main" id="{BE4933CE-8860-400E-B6E0-885EC2D98D0B}"/>
              </a:ext>
            </a:extLst>
          </p:cNvPr>
          <p:cNvSpPr txBox="1"/>
          <p:nvPr/>
        </p:nvSpPr>
        <p:spPr>
          <a:xfrm>
            <a:off x="689174" y="4266268"/>
            <a:ext cx="6752884" cy="636328"/>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rgbClr val="F36C37"/>
                </a:solidFill>
              </a:rPr>
              <a:t>※ </a:t>
            </a:r>
            <a:r>
              <a:rPr lang="ja-JP" altLang="en-US" sz="1400" dirty="0">
                <a:solidFill>
                  <a:srgbClr val="F36C37"/>
                </a:solidFill>
              </a:rPr>
              <a:t>プログラムの説明及びプログラムの解答例は </a:t>
            </a:r>
            <a:r>
              <a:rPr lang="en-US" altLang="ja-JP" sz="1400" dirty="0">
                <a:solidFill>
                  <a:srgbClr val="F36C37"/>
                </a:solidFill>
              </a:rPr>
              <a:t>Google </a:t>
            </a:r>
            <a:r>
              <a:rPr lang="en-US" altLang="ja-JP" sz="1400" dirty="0" err="1">
                <a:solidFill>
                  <a:srgbClr val="F36C37"/>
                </a:solidFill>
              </a:rPr>
              <a:t>Colab</a:t>
            </a:r>
            <a:endParaRPr lang="en-US" altLang="ja-JP" sz="1400" dirty="0">
              <a:solidFill>
                <a:srgbClr val="F36C37"/>
              </a:solidFill>
            </a:endParaRPr>
          </a:p>
          <a:p>
            <a:pPr algn="l">
              <a:lnSpc>
                <a:spcPct val="130000"/>
              </a:lnSpc>
            </a:pPr>
            <a:r>
              <a:rPr lang="ja-JP" altLang="en-US" sz="1400" dirty="0">
                <a:solidFill>
                  <a:srgbClr val="F36C37"/>
                </a:solidFill>
              </a:rPr>
              <a:t>　 ノートブック内に記載しています。</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976744"/>
            <a:ext cx="10599737" cy="2284171"/>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158891"/>
            <a:ext cx="9964088" cy="1999264"/>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TensorFlow/</a:t>
            </a:r>
            <a:r>
              <a:rPr lang="en-US" altLang="ja-JP" sz="2000" b="1" dirty="0" err="1">
                <a:solidFill>
                  <a:srgbClr val="F36C37"/>
                </a:solidFill>
              </a:rPr>
              <a:t>Keras</a:t>
            </a:r>
            <a:r>
              <a:rPr lang="en-US" altLang="ja-JP" sz="2000" b="1" dirty="0">
                <a:solidFill>
                  <a:srgbClr val="F36C37"/>
                </a:solidFill>
              </a:rPr>
              <a:t> </a:t>
            </a:r>
            <a:r>
              <a:rPr lang="ja-JP" altLang="en-US" sz="2000" b="1" dirty="0">
                <a:solidFill>
                  <a:srgbClr val="F36C37"/>
                </a:solidFill>
              </a:rPr>
              <a:t>を用いて、画像分類問題に挑戦します。</a:t>
            </a:r>
            <a:br>
              <a:rPr lang="en-US" altLang="ja-JP" sz="2000" b="1" dirty="0">
                <a:solidFill>
                  <a:srgbClr val="F36C37"/>
                </a:solidFill>
              </a:rPr>
            </a:br>
            <a:r>
              <a:rPr lang="ja-JP" altLang="en-US" sz="2000" b="1" dirty="0">
                <a:solidFill>
                  <a:srgbClr val="F36C37"/>
                </a:solidFill>
              </a:rPr>
              <a:t>この課題では</a:t>
            </a:r>
            <a:r>
              <a:rPr lang="en-US" altLang="ja-JP" sz="2000" b="1" dirty="0">
                <a:solidFill>
                  <a:srgbClr val="F36C37"/>
                </a:solidFill>
              </a:rPr>
              <a:t>10</a:t>
            </a:r>
            <a:r>
              <a:rPr lang="ja-JP" altLang="en-US" sz="2000" b="1" dirty="0">
                <a:solidFill>
                  <a:srgbClr val="F36C37"/>
                </a:solidFill>
              </a:rPr>
              <a:t>種類に分類される服の画像のデータセット</a:t>
            </a:r>
            <a:r>
              <a:rPr lang="en-US" altLang="ja-JP" sz="2000" b="1" dirty="0">
                <a:solidFill>
                  <a:srgbClr val="F36C37"/>
                </a:solidFill>
              </a:rPr>
              <a:t>Fashion-MNIST</a:t>
            </a:r>
            <a:r>
              <a:rPr lang="ja-JP" altLang="en-US" sz="2000" b="1" dirty="0">
                <a:solidFill>
                  <a:srgbClr val="F36C37"/>
                </a:solidFill>
              </a:rPr>
              <a:t>を</a:t>
            </a:r>
            <a:br>
              <a:rPr lang="en-US" altLang="ja-JP" sz="2000" b="1" dirty="0">
                <a:solidFill>
                  <a:srgbClr val="F36C37"/>
                </a:solidFill>
              </a:rPr>
            </a:br>
            <a:r>
              <a:rPr lang="ja-JP" altLang="en-US" sz="2000" b="1" dirty="0">
                <a:solidFill>
                  <a:srgbClr val="F36C37"/>
                </a:solidFill>
              </a:rPr>
              <a:t>使用して、服をそれぞれの種類に分類します。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時間があればなぜそのような結果になるのかも考えてみましょう。</a:t>
            </a:r>
            <a:endParaRPr lang="en-US" altLang="ja-JP" sz="1600" b="1" dirty="0">
              <a:solidFill>
                <a:srgbClr val="494949"/>
              </a:solidFill>
            </a:endParaRPr>
          </a:p>
        </p:txBody>
      </p:sp>
      <p:pic>
        <p:nvPicPr>
          <p:cNvPr id="7" name="図 6">
            <a:extLst>
              <a:ext uri="{FF2B5EF4-FFF2-40B4-BE49-F238E27FC236}">
                <a16:creationId xmlns:a16="http://schemas.microsoft.com/office/drawing/2014/main" id="{206E2B38-06B1-4C1E-B6F4-917004665256}"/>
              </a:ext>
            </a:extLst>
          </p:cNvPr>
          <p:cNvPicPr>
            <a:picLocks noChangeAspect="1"/>
          </p:cNvPicPr>
          <p:nvPr/>
        </p:nvPicPr>
        <p:blipFill>
          <a:blip r:embed="rId3"/>
          <a:stretch>
            <a:fillRect/>
          </a:stretch>
        </p:blipFill>
        <p:spPr>
          <a:xfrm>
            <a:off x="2316931" y="4972488"/>
            <a:ext cx="695422" cy="885949"/>
          </a:xfrm>
          <a:prstGeom prst="rect">
            <a:avLst/>
          </a:prstGeom>
        </p:spPr>
      </p:pic>
      <p:pic>
        <p:nvPicPr>
          <p:cNvPr id="9" name="図 8">
            <a:extLst>
              <a:ext uri="{FF2B5EF4-FFF2-40B4-BE49-F238E27FC236}">
                <a16:creationId xmlns:a16="http://schemas.microsoft.com/office/drawing/2014/main" id="{F50C3D4E-798F-494F-B80F-D8B8800D0015}"/>
              </a:ext>
            </a:extLst>
          </p:cNvPr>
          <p:cNvPicPr>
            <a:picLocks noChangeAspect="1"/>
          </p:cNvPicPr>
          <p:nvPr/>
        </p:nvPicPr>
        <p:blipFill>
          <a:blip r:embed="rId4"/>
          <a:stretch>
            <a:fillRect/>
          </a:stretch>
        </p:blipFill>
        <p:spPr>
          <a:xfrm>
            <a:off x="3081060" y="5029743"/>
            <a:ext cx="666843" cy="790685"/>
          </a:xfrm>
          <a:prstGeom prst="rect">
            <a:avLst/>
          </a:prstGeom>
        </p:spPr>
      </p:pic>
      <p:pic>
        <p:nvPicPr>
          <p:cNvPr id="14" name="図 13">
            <a:extLst>
              <a:ext uri="{FF2B5EF4-FFF2-40B4-BE49-F238E27FC236}">
                <a16:creationId xmlns:a16="http://schemas.microsoft.com/office/drawing/2014/main" id="{54D4F840-E6D2-4073-972C-9EF5FE5461EA}"/>
              </a:ext>
            </a:extLst>
          </p:cNvPr>
          <p:cNvPicPr>
            <a:picLocks noChangeAspect="1"/>
          </p:cNvPicPr>
          <p:nvPr/>
        </p:nvPicPr>
        <p:blipFill>
          <a:blip r:embed="rId5"/>
          <a:stretch>
            <a:fillRect/>
          </a:stretch>
        </p:blipFill>
        <p:spPr>
          <a:xfrm>
            <a:off x="3832320" y="5001165"/>
            <a:ext cx="657317" cy="838317"/>
          </a:xfrm>
          <a:prstGeom prst="rect">
            <a:avLst/>
          </a:prstGeom>
        </p:spPr>
      </p:pic>
      <p:pic>
        <p:nvPicPr>
          <p:cNvPr id="16" name="図 15">
            <a:extLst>
              <a:ext uri="{FF2B5EF4-FFF2-40B4-BE49-F238E27FC236}">
                <a16:creationId xmlns:a16="http://schemas.microsoft.com/office/drawing/2014/main" id="{647AB655-5987-4438-87F2-E212A37FE4FC}"/>
              </a:ext>
            </a:extLst>
          </p:cNvPr>
          <p:cNvPicPr>
            <a:picLocks noChangeAspect="1"/>
          </p:cNvPicPr>
          <p:nvPr/>
        </p:nvPicPr>
        <p:blipFill>
          <a:blip r:embed="rId6"/>
          <a:stretch>
            <a:fillRect/>
          </a:stretch>
        </p:blipFill>
        <p:spPr>
          <a:xfrm>
            <a:off x="4512987" y="5029843"/>
            <a:ext cx="724001" cy="800212"/>
          </a:xfrm>
          <a:prstGeom prst="rect">
            <a:avLst/>
          </a:prstGeom>
        </p:spPr>
      </p:pic>
      <p:pic>
        <p:nvPicPr>
          <p:cNvPr id="18" name="図 17">
            <a:extLst>
              <a:ext uri="{FF2B5EF4-FFF2-40B4-BE49-F238E27FC236}">
                <a16:creationId xmlns:a16="http://schemas.microsoft.com/office/drawing/2014/main" id="{71FFDDF4-1CBA-4CB5-8E10-E32F356A1A30}"/>
              </a:ext>
            </a:extLst>
          </p:cNvPr>
          <p:cNvPicPr>
            <a:picLocks noChangeAspect="1"/>
          </p:cNvPicPr>
          <p:nvPr/>
        </p:nvPicPr>
        <p:blipFill>
          <a:blip r:embed="rId7"/>
          <a:stretch>
            <a:fillRect/>
          </a:stretch>
        </p:blipFill>
        <p:spPr>
          <a:xfrm>
            <a:off x="5252860" y="5010889"/>
            <a:ext cx="657317" cy="847843"/>
          </a:xfrm>
          <a:prstGeom prst="rect">
            <a:avLst/>
          </a:prstGeom>
        </p:spPr>
      </p:pic>
      <p:pic>
        <p:nvPicPr>
          <p:cNvPr id="20" name="図 19">
            <a:extLst>
              <a:ext uri="{FF2B5EF4-FFF2-40B4-BE49-F238E27FC236}">
                <a16:creationId xmlns:a16="http://schemas.microsoft.com/office/drawing/2014/main" id="{BFBF0F73-1142-435D-A7C3-2EEC5984FB97}"/>
              </a:ext>
            </a:extLst>
          </p:cNvPr>
          <p:cNvPicPr>
            <a:picLocks noChangeAspect="1"/>
          </p:cNvPicPr>
          <p:nvPr/>
        </p:nvPicPr>
        <p:blipFill>
          <a:blip r:embed="rId8"/>
          <a:stretch>
            <a:fillRect/>
          </a:stretch>
        </p:blipFill>
        <p:spPr>
          <a:xfrm>
            <a:off x="5963465" y="5001165"/>
            <a:ext cx="704948" cy="924054"/>
          </a:xfrm>
          <a:prstGeom prst="rect">
            <a:avLst/>
          </a:prstGeom>
        </p:spPr>
      </p:pic>
      <p:pic>
        <p:nvPicPr>
          <p:cNvPr id="22" name="図 21">
            <a:extLst>
              <a:ext uri="{FF2B5EF4-FFF2-40B4-BE49-F238E27FC236}">
                <a16:creationId xmlns:a16="http://schemas.microsoft.com/office/drawing/2014/main" id="{B6704C4B-2EA9-45D1-B579-95897C26D9B6}"/>
              </a:ext>
            </a:extLst>
          </p:cNvPr>
          <p:cNvPicPr>
            <a:picLocks noChangeAspect="1"/>
          </p:cNvPicPr>
          <p:nvPr/>
        </p:nvPicPr>
        <p:blipFill>
          <a:blip r:embed="rId9"/>
          <a:stretch>
            <a:fillRect/>
          </a:stretch>
        </p:blipFill>
        <p:spPr>
          <a:xfrm>
            <a:off x="6677087" y="5010504"/>
            <a:ext cx="714475" cy="828791"/>
          </a:xfrm>
          <a:prstGeom prst="rect">
            <a:avLst/>
          </a:prstGeom>
        </p:spPr>
      </p:pic>
      <p:pic>
        <p:nvPicPr>
          <p:cNvPr id="24" name="図 23">
            <a:extLst>
              <a:ext uri="{FF2B5EF4-FFF2-40B4-BE49-F238E27FC236}">
                <a16:creationId xmlns:a16="http://schemas.microsoft.com/office/drawing/2014/main" id="{ABC5AD19-82F7-40DF-B44D-D74384970547}"/>
              </a:ext>
            </a:extLst>
          </p:cNvPr>
          <p:cNvPicPr>
            <a:picLocks noChangeAspect="1"/>
          </p:cNvPicPr>
          <p:nvPr/>
        </p:nvPicPr>
        <p:blipFill>
          <a:blip r:embed="rId10"/>
          <a:stretch>
            <a:fillRect/>
          </a:stretch>
        </p:blipFill>
        <p:spPr>
          <a:xfrm>
            <a:off x="7474329" y="5001064"/>
            <a:ext cx="657317" cy="828791"/>
          </a:xfrm>
          <a:prstGeom prst="rect">
            <a:avLst/>
          </a:prstGeom>
        </p:spPr>
      </p:pic>
      <p:pic>
        <p:nvPicPr>
          <p:cNvPr id="26" name="図 25">
            <a:extLst>
              <a:ext uri="{FF2B5EF4-FFF2-40B4-BE49-F238E27FC236}">
                <a16:creationId xmlns:a16="http://schemas.microsoft.com/office/drawing/2014/main" id="{B55FD5F3-9AB9-437C-BC5D-4853D4342600}"/>
              </a:ext>
            </a:extLst>
          </p:cNvPr>
          <p:cNvPicPr>
            <a:picLocks noChangeAspect="1"/>
          </p:cNvPicPr>
          <p:nvPr/>
        </p:nvPicPr>
        <p:blipFill>
          <a:blip r:embed="rId11"/>
          <a:stretch>
            <a:fillRect/>
          </a:stretch>
        </p:blipFill>
        <p:spPr>
          <a:xfrm>
            <a:off x="8252224" y="5000480"/>
            <a:ext cx="638264" cy="819264"/>
          </a:xfrm>
          <a:prstGeom prst="rect">
            <a:avLst/>
          </a:prstGeom>
        </p:spPr>
      </p:pic>
      <p:pic>
        <p:nvPicPr>
          <p:cNvPr id="28" name="図 27">
            <a:extLst>
              <a:ext uri="{FF2B5EF4-FFF2-40B4-BE49-F238E27FC236}">
                <a16:creationId xmlns:a16="http://schemas.microsoft.com/office/drawing/2014/main" id="{E69424B0-5BCC-4C25-A1EB-6158307EA0D7}"/>
              </a:ext>
            </a:extLst>
          </p:cNvPr>
          <p:cNvPicPr>
            <a:picLocks noChangeAspect="1"/>
          </p:cNvPicPr>
          <p:nvPr/>
        </p:nvPicPr>
        <p:blipFill>
          <a:blip r:embed="rId12"/>
          <a:stretch>
            <a:fillRect/>
          </a:stretch>
        </p:blipFill>
        <p:spPr>
          <a:xfrm>
            <a:off x="8987774" y="5020120"/>
            <a:ext cx="704948" cy="838317"/>
          </a:xfrm>
          <a:prstGeom prst="rect">
            <a:avLst/>
          </a:prstGeom>
        </p:spPr>
      </p:pic>
      <p:sp>
        <p:nvSpPr>
          <p:cNvPr id="31" name="テキスト ボックス 30">
            <a:extLst>
              <a:ext uri="{FF2B5EF4-FFF2-40B4-BE49-F238E27FC236}">
                <a16:creationId xmlns:a16="http://schemas.microsoft.com/office/drawing/2014/main" id="{C9C3FE10-EDF0-4F14-9358-7754C44FBA93}"/>
              </a:ext>
            </a:extLst>
          </p:cNvPr>
          <p:cNvSpPr txBox="1"/>
          <p:nvPr/>
        </p:nvSpPr>
        <p:spPr>
          <a:xfrm>
            <a:off x="2245214" y="5856982"/>
            <a:ext cx="831622" cy="461665"/>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T-shirt</a:t>
            </a:r>
          </a:p>
          <a:p>
            <a:pPr algn="ctr" defTabSz="914400" fontAlgn="base">
              <a:spcBef>
                <a:spcPct val="0"/>
              </a:spcBef>
              <a:spcAft>
                <a:spcPct val="0"/>
              </a:spcAft>
            </a:pPr>
            <a:r>
              <a:rPr kumimoji="1" lang="en-US" altLang="ja-JP" sz="1200" b="1" dirty="0">
                <a:solidFill>
                  <a:srgbClr val="000000"/>
                </a:solidFill>
                <a:latin typeface="+mn-ea"/>
              </a:rPr>
              <a:t>/top</a:t>
            </a:r>
            <a:endParaRPr kumimoji="1" lang="ja-JP" altLang="en-US" sz="1200" b="1" dirty="0">
              <a:solidFill>
                <a:srgbClr val="000000"/>
              </a:solidFill>
              <a:latin typeface="+mn-ea"/>
            </a:endParaRPr>
          </a:p>
        </p:txBody>
      </p:sp>
      <p:sp>
        <p:nvSpPr>
          <p:cNvPr id="32" name="テキスト ボックス 31">
            <a:extLst>
              <a:ext uri="{FF2B5EF4-FFF2-40B4-BE49-F238E27FC236}">
                <a16:creationId xmlns:a16="http://schemas.microsoft.com/office/drawing/2014/main" id="{27D42CDB-F8BD-4EF1-ABDE-14B0CBC9718D}"/>
              </a:ext>
            </a:extLst>
          </p:cNvPr>
          <p:cNvSpPr txBox="1"/>
          <p:nvPr/>
        </p:nvSpPr>
        <p:spPr>
          <a:xfrm>
            <a:off x="2932520" y="5856982"/>
            <a:ext cx="1017310"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Trouser</a:t>
            </a:r>
            <a:endParaRPr kumimoji="1" lang="ja-JP" altLang="en-US" sz="1200" b="1" dirty="0">
              <a:solidFill>
                <a:srgbClr val="000000"/>
              </a:solidFill>
              <a:latin typeface="+mn-ea"/>
            </a:endParaRPr>
          </a:p>
        </p:txBody>
      </p:sp>
      <p:sp>
        <p:nvSpPr>
          <p:cNvPr id="33" name="テキスト ボックス 32">
            <a:extLst>
              <a:ext uri="{FF2B5EF4-FFF2-40B4-BE49-F238E27FC236}">
                <a16:creationId xmlns:a16="http://schemas.microsoft.com/office/drawing/2014/main" id="{DAC4F2F8-C157-45D7-B392-BA241A685E5B}"/>
              </a:ext>
            </a:extLst>
          </p:cNvPr>
          <p:cNvSpPr txBox="1"/>
          <p:nvPr/>
        </p:nvSpPr>
        <p:spPr>
          <a:xfrm>
            <a:off x="3702953" y="5856982"/>
            <a:ext cx="1017310"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Pullover</a:t>
            </a:r>
            <a:endParaRPr kumimoji="1" lang="ja-JP" altLang="en-US" sz="1200" b="1" dirty="0">
              <a:solidFill>
                <a:srgbClr val="000000"/>
              </a:solidFill>
              <a:latin typeface="+mn-ea"/>
            </a:endParaRPr>
          </a:p>
        </p:txBody>
      </p:sp>
      <p:sp>
        <p:nvSpPr>
          <p:cNvPr id="34" name="テキスト ボックス 33">
            <a:extLst>
              <a:ext uri="{FF2B5EF4-FFF2-40B4-BE49-F238E27FC236}">
                <a16:creationId xmlns:a16="http://schemas.microsoft.com/office/drawing/2014/main" id="{1058B675-CD5E-403D-8D78-CDAC059F7A48}"/>
              </a:ext>
            </a:extLst>
          </p:cNvPr>
          <p:cNvSpPr txBox="1"/>
          <p:nvPr/>
        </p:nvSpPr>
        <p:spPr>
          <a:xfrm>
            <a:off x="4417259" y="5856982"/>
            <a:ext cx="1017310"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Dress</a:t>
            </a:r>
            <a:endParaRPr kumimoji="1" lang="ja-JP" altLang="en-US" sz="1200" b="1" dirty="0">
              <a:solidFill>
                <a:srgbClr val="000000"/>
              </a:solidFill>
              <a:latin typeface="+mn-ea"/>
            </a:endParaRPr>
          </a:p>
        </p:txBody>
      </p:sp>
      <p:sp>
        <p:nvSpPr>
          <p:cNvPr id="35" name="テキスト ボックス 34">
            <a:extLst>
              <a:ext uri="{FF2B5EF4-FFF2-40B4-BE49-F238E27FC236}">
                <a16:creationId xmlns:a16="http://schemas.microsoft.com/office/drawing/2014/main" id="{72512B82-8DE3-49C9-A823-D72BE2940EF8}"/>
              </a:ext>
            </a:extLst>
          </p:cNvPr>
          <p:cNvSpPr txBox="1"/>
          <p:nvPr/>
        </p:nvSpPr>
        <p:spPr>
          <a:xfrm>
            <a:off x="5068284" y="5856982"/>
            <a:ext cx="1017310"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Coat</a:t>
            </a:r>
            <a:endParaRPr kumimoji="1" lang="ja-JP" altLang="en-US" sz="1200" b="1" dirty="0">
              <a:solidFill>
                <a:srgbClr val="000000"/>
              </a:solidFill>
              <a:latin typeface="+mn-ea"/>
            </a:endParaRPr>
          </a:p>
        </p:txBody>
      </p:sp>
      <p:sp>
        <p:nvSpPr>
          <p:cNvPr id="36" name="テキスト ボックス 35">
            <a:extLst>
              <a:ext uri="{FF2B5EF4-FFF2-40B4-BE49-F238E27FC236}">
                <a16:creationId xmlns:a16="http://schemas.microsoft.com/office/drawing/2014/main" id="{8779F038-8D32-47C9-B059-ACC59E347652}"/>
              </a:ext>
            </a:extLst>
          </p:cNvPr>
          <p:cNvSpPr txBox="1"/>
          <p:nvPr/>
        </p:nvSpPr>
        <p:spPr>
          <a:xfrm>
            <a:off x="5812437" y="5856982"/>
            <a:ext cx="1017310"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Sandal</a:t>
            </a:r>
            <a:endParaRPr kumimoji="1" lang="ja-JP" altLang="en-US" sz="1200" b="1" dirty="0">
              <a:solidFill>
                <a:srgbClr val="000000"/>
              </a:solidFill>
              <a:latin typeface="+mn-ea"/>
            </a:endParaRPr>
          </a:p>
        </p:txBody>
      </p:sp>
      <p:sp>
        <p:nvSpPr>
          <p:cNvPr id="37" name="テキスト ボックス 36">
            <a:extLst>
              <a:ext uri="{FF2B5EF4-FFF2-40B4-BE49-F238E27FC236}">
                <a16:creationId xmlns:a16="http://schemas.microsoft.com/office/drawing/2014/main" id="{21842D7C-D479-46E6-81DE-A5BF3D4526BB}"/>
              </a:ext>
            </a:extLst>
          </p:cNvPr>
          <p:cNvSpPr txBox="1"/>
          <p:nvPr/>
        </p:nvSpPr>
        <p:spPr>
          <a:xfrm>
            <a:off x="6579734" y="5856982"/>
            <a:ext cx="1017310"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Shirt</a:t>
            </a:r>
            <a:endParaRPr kumimoji="1" lang="ja-JP" altLang="en-US" sz="1200" b="1" dirty="0">
              <a:solidFill>
                <a:srgbClr val="000000"/>
              </a:solidFill>
              <a:latin typeface="+mn-ea"/>
            </a:endParaRPr>
          </a:p>
        </p:txBody>
      </p:sp>
      <p:sp>
        <p:nvSpPr>
          <p:cNvPr id="38" name="テキスト ボックス 37">
            <a:extLst>
              <a:ext uri="{FF2B5EF4-FFF2-40B4-BE49-F238E27FC236}">
                <a16:creationId xmlns:a16="http://schemas.microsoft.com/office/drawing/2014/main" id="{7F81B563-AB06-4895-BE83-B18744C82766}"/>
              </a:ext>
            </a:extLst>
          </p:cNvPr>
          <p:cNvSpPr txBox="1"/>
          <p:nvPr/>
        </p:nvSpPr>
        <p:spPr>
          <a:xfrm>
            <a:off x="7305901" y="5856982"/>
            <a:ext cx="1017310"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Sneaker</a:t>
            </a:r>
            <a:endParaRPr kumimoji="1" lang="ja-JP" altLang="en-US" sz="1200" b="1" dirty="0">
              <a:solidFill>
                <a:srgbClr val="000000"/>
              </a:solidFill>
              <a:latin typeface="+mn-ea"/>
            </a:endParaRPr>
          </a:p>
        </p:txBody>
      </p:sp>
      <p:sp>
        <p:nvSpPr>
          <p:cNvPr id="39" name="テキスト ボックス 38">
            <a:extLst>
              <a:ext uri="{FF2B5EF4-FFF2-40B4-BE49-F238E27FC236}">
                <a16:creationId xmlns:a16="http://schemas.microsoft.com/office/drawing/2014/main" id="{BFF5C24C-9E4B-4E0C-B22E-A6985406A37F}"/>
              </a:ext>
            </a:extLst>
          </p:cNvPr>
          <p:cNvSpPr txBox="1"/>
          <p:nvPr/>
        </p:nvSpPr>
        <p:spPr>
          <a:xfrm>
            <a:off x="8084251" y="5856982"/>
            <a:ext cx="1017310" cy="276999"/>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Bag</a:t>
            </a:r>
            <a:endParaRPr kumimoji="1" lang="ja-JP" altLang="en-US" sz="1200" b="1" dirty="0">
              <a:solidFill>
                <a:srgbClr val="000000"/>
              </a:solidFill>
              <a:latin typeface="+mn-ea"/>
            </a:endParaRPr>
          </a:p>
        </p:txBody>
      </p:sp>
      <p:sp>
        <p:nvSpPr>
          <p:cNvPr id="40" name="テキスト ボックス 39">
            <a:extLst>
              <a:ext uri="{FF2B5EF4-FFF2-40B4-BE49-F238E27FC236}">
                <a16:creationId xmlns:a16="http://schemas.microsoft.com/office/drawing/2014/main" id="{B0CB01B2-233B-492F-88C1-801AFB0B0D32}"/>
              </a:ext>
            </a:extLst>
          </p:cNvPr>
          <p:cNvSpPr txBox="1"/>
          <p:nvPr/>
        </p:nvSpPr>
        <p:spPr>
          <a:xfrm>
            <a:off x="8858897" y="5856982"/>
            <a:ext cx="1017310" cy="461665"/>
          </a:xfrm>
          <a:prstGeom prst="rect">
            <a:avLst/>
          </a:prstGeom>
          <a:noFill/>
        </p:spPr>
        <p:txBody>
          <a:bodyPr wrap="square" rtlCol="0">
            <a:spAutoFit/>
          </a:bodyPr>
          <a:lstStyle/>
          <a:p>
            <a:pPr algn="ctr" defTabSz="914400" fontAlgn="base">
              <a:spcBef>
                <a:spcPct val="0"/>
              </a:spcBef>
              <a:spcAft>
                <a:spcPct val="0"/>
              </a:spcAft>
            </a:pPr>
            <a:r>
              <a:rPr kumimoji="1" lang="en-US" altLang="ja-JP" sz="1200" b="1" dirty="0">
                <a:solidFill>
                  <a:srgbClr val="000000"/>
                </a:solidFill>
                <a:latin typeface="+mn-ea"/>
              </a:rPr>
              <a:t>Ankle boot</a:t>
            </a:r>
            <a:endParaRPr kumimoji="1" lang="ja-JP" altLang="en-US" sz="1200" b="1" dirty="0">
              <a:solidFill>
                <a:srgbClr val="000000"/>
              </a:solidFill>
              <a:latin typeface="+mn-ea"/>
            </a:endParaRPr>
          </a:p>
        </p:txBody>
      </p:sp>
      <p:pic>
        <p:nvPicPr>
          <p:cNvPr id="41" name="図 40">
            <a:extLst>
              <a:ext uri="{FF2B5EF4-FFF2-40B4-BE49-F238E27FC236}">
                <a16:creationId xmlns:a16="http://schemas.microsoft.com/office/drawing/2014/main" id="{CD798A71-598D-4B43-8B82-455F12C25C0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15361" y="4407482"/>
            <a:ext cx="1489205" cy="1799644"/>
          </a:xfrm>
          <a:prstGeom prst="rect">
            <a:avLst/>
          </a:prstGeom>
        </p:spPr>
      </p:pic>
    </p:spTree>
    <p:extLst>
      <p:ext uri="{BB962C8B-B14F-4D97-AF65-F5344CB8AC3E}">
        <p14:creationId xmlns:p14="http://schemas.microsoft.com/office/powerpoint/2010/main" val="391662670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第</a:t>
            </a:r>
            <a:r>
              <a:rPr lang="en-US" altLang="ja-JP" sz="5400" spc="150" dirty="0">
                <a:solidFill>
                  <a:srgbClr val="F36C37"/>
                </a:solidFill>
              </a:rPr>
              <a:t>7</a:t>
            </a:r>
            <a:r>
              <a:rPr lang="ja-JP" altLang="en-US" sz="3200" spc="150" dirty="0">
                <a:solidFill>
                  <a:srgbClr val="F36C37"/>
                </a:solidFill>
              </a:rPr>
              <a:t>章</a:t>
            </a:r>
            <a:r>
              <a:rPr lang="ja-JP" altLang="en-US" spc="150" dirty="0">
                <a:solidFill>
                  <a:srgbClr val="F36C37"/>
                </a:solidFill>
              </a:rPr>
              <a:t>　</a:t>
            </a:r>
            <a:r>
              <a:rPr lang="en-US" altLang="ja-JP" sz="3200" spc="150" dirty="0">
                <a:solidFill>
                  <a:srgbClr val="F36C37"/>
                </a:solidFill>
              </a:rPr>
              <a:t>CNN</a:t>
            </a:r>
            <a:r>
              <a:rPr lang="ja-JP" altLang="en-US" sz="3200" spc="150" dirty="0">
                <a:solidFill>
                  <a:srgbClr val="F36C37"/>
                </a:solidFill>
              </a:rPr>
              <a:t>による画像分類 </a:t>
            </a:r>
            <a:r>
              <a:rPr lang="en-US" altLang="ja-JP" sz="2000" spc="150" dirty="0">
                <a:solidFill>
                  <a:srgbClr val="F36C37"/>
                </a:solidFill>
              </a:rPr>
              <a:t>- TensorFlow / </a:t>
            </a:r>
            <a:r>
              <a:rPr lang="en-US" altLang="ja-JP" sz="2000" spc="150" dirty="0" err="1">
                <a:solidFill>
                  <a:srgbClr val="F36C37"/>
                </a:solidFill>
              </a:rPr>
              <a:t>Keras</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307</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rgbClr val="BFBFBF"/>
                </a:solidFill>
              </a:rPr>
              <a:t>7-1.</a:t>
            </a:r>
            <a:r>
              <a:rPr kumimoji="1" lang="ja-JP" altLang="en-US" sz="2800" b="1" spc="300" dirty="0">
                <a:solidFill>
                  <a:srgbClr val="BFBFBF"/>
                </a:solidFill>
              </a:rPr>
              <a:t>畳み込みニューラルネットワーク（</a:t>
            </a:r>
            <a:r>
              <a:rPr kumimoji="1" lang="en-US" altLang="ja-JP" sz="2800" b="1" spc="300" dirty="0">
                <a:solidFill>
                  <a:srgbClr val="BFBFBF"/>
                </a:solidFill>
              </a:rPr>
              <a:t>CNN</a:t>
            </a:r>
            <a:r>
              <a:rPr kumimoji="1" lang="ja-JP" altLang="en-US" sz="2800" b="1" spc="300" dirty="0">
                <a:solidFill>
                  <a:srgbClr val="BFBFBF"/>
                </a:solidFill>
              </a:rPr>
              <a:t>）</a:t>
            </a:r>
            <a:endParaRPr kumimoji="1" lang="en-US" altLang="ja-JP" sz="2800" b="1" spc="300" dirty="0">
              <a:solidFill>
                <a:srgbClr val="BFBFBF"/>
              </a:solidFill>
            </a:endParaRPr>
          </a:p>
          <a:p>
            <a:pPr algn="l">
              <a:lnSpc>
                <a:spcPct val="150000"/>
              </a:lnSpc>
            </a:pPr>
            <a:r>
              <a:rPr lang="en-US" altLang="ja-JP" sz="2800" b="1" spc="300" dirty="0">
                <a:solidFill>
                  <a:srgbClr val="BFBFBF"/>
                </a:solidFill>
              </a:rPr>
              <a:t>7-2.TensorFlow / Keras</a:t>
            </a:r>
            <a:r>
              <a:rPr lang="ja-JP" altLang="en-US" sz="2800" b="1" spc="300" dirty="0">
                <a:solidFill>
                  <a:srgbClr val="BFBFBF"/>
                </a:solidFill>
              </a:rPr>
              <a:t>による</a:t>
            </a:r>
            <a:r>
              <a:rPr lang="en-US" altLang="ja-JP" sz="2800" b="1" spc="300" dirty="0">
                <a:solidFill>
                  <a:srgbClr val="BFBFBF"/>
                </a:solidFill>
              </a:rPr>
              <a:t>CNN</a:t>
            </a:r>
            <a:r>
              <a:rPr lang="ja-JP" altLang="en-US" sz="2800" b="1" spc="300" dirty="0">
                <a:solidFill>
                  <a:srgbClr val="BFBFBF"/>
                </a:solidFill>
              </a:rPr>
              <a:t>画像分類</a:t>
            </a:r>
            <a:endParaRPr lang="en-US" altLang="ja-JP" sz="2800" b="1" spc="300" dirty="0">
              <a:solidFill>
                <a:srgbClr val="BFBFBF"/>
              </a:solidFill>
            </a:endParaRPr>
          </a:p>
          <a:p>
            <a:pPr algn="l">
              <a:lnSpc>
                <a:spcPct val="150000"/>
              </a:lnSpc>
            </a:pPr>
            <a:r>
              <a:rPr lang="en-US" altLang="ja-JP" sz="2800" b="1" spc="300" dirty="0">
                <a:solidFill>
                  <a:srgbClr val="BFBFBF"/>
                </a:solidFill>
              </a:rPr>
              <a:t>7-3.</a:t>
            </a:r>
            <a:r>
              <a:rPr lang="ja-JP" altLang="en-US" sz="2800" b="1" spc="300" dirty="0">
                <a:solidFill>
                  <a:srgbClr val="BFBFBF"/>
                </a:solidFill>
              </a:rPr>
              <a:t>演習：</a:t>
            </a:r>
            <a:r>
              <a:rPr lang="en-US" altLang="ja-JP" sz="2800" b="1" spc="300" dirty="0">
                <a:solidFill>
                  <a:srgbClr val="BFBFBF"/>
                </a:solidFill>
              </a:rPr>
              <a:t>CNN</a:t>
            </a:r>
            <a:r>
              <a:rPr lang="ja-JP" altLang="en-US" sz="2800" b="1" spc="300" dirty="0">
                <a:solidFill>
                  <a:srgbClr val="BFBFBF"/>
                </a:solidFill>
              </a:rPr>
              <a:t>による画像分類</a:t>
            </a:r>
            <a:endParaRPr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7-4.</a:t>
            </a:r>
            <a:r>
              <a:rPr lang="ja-JP" altLang="en-US" sz="2800" b="1" spc="300" dirty="0">
                <a:solidFill>
                  <a:schemeClr val="tx1">
                    <a:lumMod val="75000"/>
                    <a:lumOff val="25000"/>
                  </a:schemeClr>
                </a:solidFill>
              </a:rPr>
              <a:t>画像分類の活用例</a:t>
            </a:r>
            <a:endParaRPr lang="en-US" altLang="ja-JP" sz="2800" b="1" spc="300" dirty="0">
              <a:solidFill>
                <a:schemeClr val="tx1">
                  <a:lumMod val="75000"/>
                  <a:lumOff val="25000"/>
                </a:schemeClr>
              </a:solidFill>
            </a:endParaRPr>
          </a:p>
        </p:txBody>
      </p:sp>
    </p:spTree>
    <p:extLst>
      <p:ext uri="{BB962C8B-B14F-4D97-AF65-F5344CB8AC3E}">
        <p14:creationId xmlns:p14="http://schemas.microsoft.com/office/powerpoint/2010/main" val="284970843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3D3EB8E5-74B1-4D2E-AEEF-E2DA76C731E1}"/>
              </a:ext>
            </a:extLst>
          </p:cNvPr>
          <p:cNvSpPr/>
          <p:nvPr/>
        </p:nvSpPr>
        <p:spPr>
          <a:xfrm>
            <a:off x="766763" y="1354690"/>
            <a:ext cx="10599737" cy="5056868"/>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731837" y="1420086"/>
            <a:ext cx="10386245" cy="1103939"/>
          </a:xfrm>
          <a:prstGeom prst="rect">
            <a:avLst/>
          </a:prstGeom>
        </p:spPr>
        <p:txBody>
          <a:bodyPr vert="horz" wrap="squar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人間の行っていた業務を 一部 </a:t>
            </a:r>
            <a:r>
              <a:rPr lang="en-US" altLang="ja-JP" sz="1800" dirty="0"/>
              <a:t>or </a:t>
            </a:r>
            <a:r>
              <a:rPr lang="ja-JP" altLang="en-US" sz="1800" dirty="0"/>
              <a:t>全部 代行する</a:t>
            </a:r>
            <a:br>
              <a:rPr lang="en-US" altLang="ja-JP" sz="1800" dirty="0"/>
            </a:br>
            <a:br>
              <a:rPr lang="en-US" altLang="ja-JP" sz="800" dirty="0"/>
            </a:br>
            <a:r>
              <a:rPr lang="ja-JP" altLang="en-US" sz="1600" dirty="0"/>
              <a:t>　人間ができることを</a:t>
            </a:r>
            <a:r>
              <a:rPr lang="en-US" altLang="ja-JP" sz="1600" dirty="0">
                <a:solidFill>
                  <a:srgbClr val="00879E"/>
                </a:solidFill>
              </a:rPr>
              <a:t>AI</a:t>
            </a:r>
            <a:r>
              <a:rPr lang="ja-JP" altLang="en-US" sz="1600" dirty="0">
                <a:solidFill>
                  <a:srgbClr val="00879E"/>
                </a:solidFill>
              </a:rPr>
              <a:t>に代替</a:t>
            </a:r>
            <a:r>
              <a:rPr lang="ja-JP" altLang="en-US" sz="1600" dirty="0"/>
              <a:t>させることにより、作業の効率化・コスト削減を行う活用方法です。人間に可能であっても業務量が膨大であったり、</a:t>
            </a:r>
            <a:r>
              <a:rPr lang="en-US" altLang="ja-JP" sz="1600" dirty="0"/>
              <a:t>24</a:t>
            </a:r>
            <a:r>
              <a:rPr lang="ja-JP" altLang="en-US" sz="1600" dirty="0"/>
              <a:t>時間体制が必要であったりする場合に、画像分類の</a:t>
            </a:r>
            <a:r>
              <a:rPr lang="en-US" altLang="ja-JP" sz="1600" dirty="0"/>
              <a:t>AI</a:t>
            </a:r>
            <a:r>
              <a:rPr lang="ja-JP" altLang="en-US" sz="1600" dirty="0"/>
              <a:t>を導入し、代わりに判断をさせます。</a:t>
            </a:r>
            <a:endParaRPr lang="en-US" altLang="ja-JP" sz="1600" dirty="0"/>
          </a:p>
          <a:p>
            <a:pPr lvl="1">
              <a:buClr>
                <a:srgbClr val="F36C37"/>
              </a:buClr>
              <a:buSzPct val="50000"/>
              <a:buFont typeface="Wingdings" panose="05000000000000000000" pitchFamily="2" charset="2"/>
              <a:buChar char="n"/>
            </a:pPr>
            <a:r>
              <a:rPr lang="ja-JP" altLang="en-US" sz="1400" b="1" dirty="0"/>
              <a:t>物件の写真からどの部屋の画像なのかを識別。自動でラベル付け</a:t>
            </a:r>
            <a:endParaRPr lang="en-US" altLang="ja-JP" sz="1400" b="1" dirty="0"/>
          </a:p>
          <a:p>
            <a:pPr lvl="1">
              <a:buClr>
                <a:srgbClr val="F36C37"/>
              </a:buClr>
              <a:buSzPct val="50000"/>
              <a:buFont typeface="Wingdings" panose="05000000000000000000" pitchFamily="2" charset="2"/>
              <a:buChar char="n"/>
            </a:pPr>
            <a:r>
              <a:rPr lang="ja-JP" altLang="en-US" sz="1400" b="1" dirty="0"/>
              <a:t>服の画像から自動でクリーニングのカテゴリを検出する無人レジ</a:t>
            </a:r>
            <a:br>
              <a:rPr lang="en-US" altLang="ja-JP" sz="2400" dirty="0"/>
            </a:br>
            <a:endParaRPr lang="en-US" altLang="ja-JP" sz="1600" dirty="0"/>
          </a:p>
          <a:p>
            <a:pPr>
              <a:buClr>
                <a:srgbClr val="F36C37"/>
              </a:buClr>
              <a:buFont typeface="Wingdings" panose="05000000000000000000" pitchFamily="2" charset="2"/>
              <a:buChar char="l"/>
            </a:pPr>
            <a:r>
              <a:rPr lang="ja-JP" altLang="en-US" sz="1800" dirty="0"/>
              <a:t>人間の補強・増強として人の行う仕事を拡張する</a:t>
            </a:r>
            <a:br>
              <a:rPr lang="en-US" altLang="ja-JP" sz="1800" dirty="0"/>
            </a:br>
            <a:br>
              <a:rPr lang="en-US" altLang="ja-JP" sz="900" dirty="0"/>
            </a:br>
            <a:r>
              <a:rPr lang="ja-JP" altLang="en-US" sz="1600" dirty="0"/>
              <a:t>　人間では見ただけでは判断が難しいような事象も大量の画像から傾向を学んだ</a:t>
            </a:r>
            <a:r>
              <a:rPr lang="en-US" altLang="ja-JP" sz="1600" dirty="0"/>
              <a:t>AI</a:t>
            </a:r>
            <a:r>
              <a:rPr lang="ja-JP" altLang="en-US" sz="1600" dirty="0"/>
              <a:t>なら判断できる場合もあります。また、精度が不十分で</a:t>
            </a:r>
            <a:r>
              <a:rPr lang="en-US" altLang="ja-JP" sz="1600" dirty="0"/>
              <a:t>AI</a:t>
            </a:r>
            <a:r>
              <a:rPr lang="ja-JP" altLang="en-US" sz="1600" dirty="0"/>
              <a:t>に完全に代行させられなくても、</a:t>
            </a:r>
            <a:r>
              <a:rPr lang="ja-JP" altLang="en-US" sz="1600" dirty="0">
                <a:solidFill>
                  <a:srgbClr val="00879E"/>
                </a:solidFill>
              </a:rPr>
              <a:t>最終的な判断を人間がするための補助材料</a:t>
            </a:r>
            <a:r>
              <a:rPr lang="ja-JP" altLang="en-US" sz="1600" dirty="0"/>
              <a:t>にすることで業務の手助けになるケースは多く存在します。</a:t>
            </a:r>
            <a:endParaRPr lang="en-US" altLang="ja-JP" sz="1600" dirty="0"/>
          </a:p>
          <a:p>
            <a:pPr lvl="1">
              <a:buClr>
                <a:srgbClr val="F36C37"/>
              </a:buClr>
              <a:buSzPct val="50000"/>
              <a:buFont typeface="Wingdings" panose="05000000000000000000" pitchFamily="2" charset="2"/>
              <a:buChar char="n"/>
            </a:pPr>
            <a:r>
              <a:rPr lang="ja-JP" altLang="en-US" sz="1400" b="1" dirty="0"/>
              <a:t>監視カメラの映像から万引きの可能性のある不審者を通知</a:t>
            </a:r>
            <a:endParaRPr lang="en-US" altLang="ja-JP" sz="1400" b="1" dirty="0"/>
          </a:p>
          <a:p>
            <a:pPr lvl="1">
              <a:buClr>
                <a:srgbClr val="F36C37"/>
              </a:buClr>
              <a:buSzPct val="50000"/>
              <a:buFont typeface="Wingdings" panose="05000000000000000000" pitchFamily="2" charset="2"/>
              <a:buChar char="n"/>
            </a:pPr>
            <a:r>
              <a:rPr lang="ja-JP" altLang="en-US" sz="1400" b="1" dirty="0"/>
              <a:t>患者の臓器の画像から腫瘍を発見する</a:t>
            </a:r>
            <a:endParaRPr lang="en-US" altLang="ja-JP" sz="18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7-4-1.</a:t>
            </a:r>
            <a:r>
              <a:rPr lang="ja-JP" altLang="en-US" dirty="0"/>
              <a:t>画像分類の活用例①</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308</a:t>
            </a:fld>
            <a:endParaRPr kumimoji="1" lang="ja-JP" altLang="en-US"/>
          </a:p>
        </p:txBody>
      </p:sp>
      <p:sp>
        <p:nvSpPr>
          <p:cNvPr id="10" name="テキスト ボックス 9">
            <a:extLst>
              <a:ext uri="{FF2B5EF4-FFF2-40B4-BE49-F238E27FC236}">
                <a16:creationId xmlns:a16="http://schemas.microsoft.com/office/drawing/2014/main" id="{53832DD6-D6F9-4CE9-956E-C4FE4BEE07CB}"/>
              </a:ext>
            </a:extLst>
          </p:cNvPr>
          <p:cNvSpPr txBox="1"/>
          <p:nvPr/>
        </p:nvSpPr>
        <p:spPr>
          <a:xfrm>
            <a:off x="766763" y="923033"/>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画像分類の活用について代表的な事例を紹介します。</a:t>
            </a:r>
            <a:endParaRPr lang="en-US" altLang="ja-JP" sz="1800" dirty="0"/>
          </a:p>
        </p:txBody>
      </p:sp>
      <p:pic>
        <p:nvPicPr>
          <p:cNvPr id="8" name="図 7" descr="背景パターン が含まれている画像&#10;&#10;自動的に生成された説明">
            <a:extLst>
              <a:ext uri="{FF2B5EF4-FFF2-40B4-BE49-F238E27FC236}">
                <a16:creationId xmlns:a16="http://schemas.microsoft.com/office/drawing/2014/main" id="{B713686C-C3F9-4EE0-B090-C4FD16464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7367" y="4852240"/>
            <a:ext cx="3331132" cy="1424060"/>
          </a:xfrm>
          <a:prstGeom prst="rect">
            <a:avLst/>
          </a:prstGeom>
        </p:spPr>
      </p:pic>
      <p:sp>
        <p:nvSpPr>
          <p:cNvPr id="9" name="テキスト ボックス 8">
            <a:extLst>
              <a:ext uri="{FF2B5EF4-FFF2-40B4-BE49-F238E27FC236}">
                <a16:creationId xmlns:a16="http://schemas.microsoft.com/office/drawing/2014/main" id="{E5BA74A0-1DCA-4225-A9C8-59DE90BD6A21}"/>
              </a:ext>
            </a:extLst>
          </p:cNvPr>
          <p:cNvSpPr txBox="1"/>
          <p:nvPr/>
        </p:nvSpPr>
        <p:spPr>
          <a:xfrm>
            <a:off x="825500" y="6009073"/>
            <a:ext cx="7622538" cy="356251"/>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chemeClr val="bg2">
                    <a:lumMod val="50000"/>
                  </a:schemeClr>
                </a:solidFill>
              </a:rPr>
              <a:t>※</a:t>
            </a:r>
            <a:r>
              <a:rPr lang="ja-JP" altLang="en-US" sz="1400" dirty="0">
                <a:solidFill>
                  <a:schemeClr val="bg2">
                    <a:lumMod val="50000"/>
                  </a:schemeClr>
                </a:solidFill>
              </a:rPr>
              <a:t>単純な画像分類だけでは実現できないものも含んでいます</a:t>
            </a:r>
            <a:endParaRPr lang="en-US" altLang="ja-JP" sz="1400" dirty="0">
              <a:solidFill>
                <a:schemeClr val="bg2">
                  <a:lumMod val="50000"/>
                </a:schemeClr>
              </a:solidFill>
            </a:endParaRPr>
          </a:p>
        </p:txBody>
      </p:sp>
    </p:spTree>
    <p:extLst>
      <p:ext uri="{BB962C8B-B14F-4D97-AF65-F5344CB8AC3E}">
        <p14:creationId xmlns:p14="http://schemas.microsoft.com/office/powerpoint/2010/main" val="286937761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3D3EB8E5-74B1-4D2E-AEEF-E2DA76C731E1}"/>
              </a:ext>
            </a:extLst>
          </p:cNvPr>
          <p:cNvSpPr/>
          <p:nvPr/>
        </p:nvSpPr>
        <p:spPr>
          <a:xfrm>
            <a:off x="766763" y="1392843"/>
            <a:ext cx="10599737" cy="4972481"/>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7" name="テキスト ボックス 6">
            <a:extLst>
              <a:ext uri="{FF2B5EF4-FFF2-40B4-BE49-F238E27FC236}">
                <a16:creationId xmlns:a16="http://schemas.microsoft.com/office/drawing/2014/main" id="{2F1127E5-9282-4A02-8889-BA620D0A3CE0}"/>
              </a:ext>
            </a:extLst>
          </p:cNvPr>
          <p:cNvSpPr txBox="1"/>
          <p:nvPr/>
        </p:nvSpPr>
        <p:spPr>
          <a:xfrm>
            <a:off x="766763" y="1467128"/>
            <a:ext cx="10386245" cy="1103939"/>
          </a:xfrm>
          <a:prstGeom prst="rect">
            <a:avLst/>
          </a:prstGeom>
        </p:spPr>
        <p:txBody>
          <a:bodyPr vert="horz" wrap="squar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新たなユーザー体験を提供する</a:t>
            </a:r>
            <a:br>
              <a:rPr lang="en-US" altLang="ja-JP" sz="1800" dirty="0"/>
            </a:br>
            <a:br>
              <a:rPr lang="en-US" altLang="ja-JP" sz="800" dirty="0"/>
            </a:br>
            <a:r>
              <a:rPr lang="ja-JP" altLang="en-US" sz="1600" dirty="0"/>
              <a:t>　</a:t>
            </a:r>
            <a:r>
              <a:rPr lang="en-US" altLang="ja-JP" sz="1600" dirty="0"/>
              <a:t>AI</a:t>
            </a:r>
            <a:r>
              <a:rPr lang="ja-JP" altLang="en-US" sz="1600" dirty="0"/>
              <a:t>を導入することで業務フローを改善したり、コストの削減につながらなくても、サービスを利用する顧客を楽しませたり、</a:t>
            </a:r>
            <a:r>
              <a:rPr lang="ja-JP" altLang="en-US" sz="1600" dirty="0">
                <a:solidFill>
                  <a:srgbClr val="00879E"/>
                </a:solidFill>
              </a:rPr>
              <a:t>新たな体験</a:t>
            </a:r>
            <a:r>
              <a:rPr lang="ja-JP" altLang="en-US" sz="1600" dirty="0"/>
              <a:t>から感動を与えることでビジネスに有効活用するケースです。</a:t>
            </a:r>
            <a:endParaRPr lang="en-US" altLang="ja-JP" sz="1600" dirty="0"/>
          </a:p>
          <a:p>
            <a:pPr lvl="1">
              <a:buClr>
                <a:srgbClr val="F36C37"/>
              </a:buClr>
              <a:buSzPct val="50000"/>
              <a:buFont typeface="Wingdings" panose="05000000000000000000" pitchFamily="2" charset="2"/>
              <a:buChar char="n"/>
            </a:pPr>
            <a:r>
              <a:rPr lang="ja-JP" altLang="en-US" sz="1400" b="1" dirty="0"/>
              <a:t>フリマアプリで撮影した写真から、商品のカテゴリやメーカーなどを自動で判別して入力</a:t>
            </a:r>
            <a:br>
              <a:rPr lang="en-US" altLang="ja-JP" sz="2400" dirty="0"/>
            </a:br>
            <a:endParaRPr lang="en-US" altLang="ja-JP" sz="1600" dirty="0"/>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7-4-2.</a:t>
            </a:r>
            <a:r>
              <a:rPr lang="ja-JP" altLang="en-US" dirty="0"/>
              <a:t>画像分類の活用例②</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309</a:t>
            </a:fld>
            <a:endParaRPr kumimoji="1" lang="ja-JP" altLang="en-US"/>
          </a:p>
        </p:txBody>
      </p:sp>
      <p:pic>
        <p:nvPicPr>
          <p:cNvPr id="9" name="図 8" descr="アイコン&#10;&#10;中程度の精度で自動的に生成された説明">
            <a:extLst>
              <a:ext uri="{FF2B5EF4-FFF2-40B4-BE49-F238E27FC236}">
                <a16:creationId xmlns:a16="http://schemas.microsoft.com/office/drawing/2014/main" id="{8B833AE7-DCF0-457D-ACB8-1ED2CC04B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8752" y="4093846"/>
            <a:ext cx="1765207" cy="2247108"/>
          </a:xfrm>
          <a:prstGeom prst="rect">
            <a:avLst/>
          </a:prstGeom>
        </p:spPr>
      </p:pic>
      <p:sp>
        <p:nvSpPr>
          <p:cNvPr id="11" name="テキスト ボックス 10">
            <a:extLst>
              <a:ext uri="{FF2B5EF4-FFF2-40B4-BE49-F238E27FC236}">
                <a16:creationId xmlns:a16="http://schemas.microsoft.com/office/drawing/2014/main" id="{AEF045D9-C40B-414F-84F6-80679CD6B7F2}"/>
              </a:ext>
            </a:extLst>
          </p:cNvPr>
          <p:cNvSpPr txBox="1"/>
          <p:nvPr/>
        </p:nvSpPr>
        <p:spPr>
          <a:xfrm>
            <a:off x="825500" y="6009073"/>
            <a:ext cx="7622538" cy="356251"/>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en-US" altLang="ja-JP" sz="1400" dirty="0">
                <a:solidFill>
                  <a:schemeClr val="bg2">
                    <a:lumMod val="50000"/>
                  </a:schemeClr>
                </a:solidFill>
              </a:rPr>
              <a:t>※</a:t>
            </a:r>
            <a:r>
              <a:rPr lang="ja-JP" altLang="en-US" sz="1400" dirty="0">
                <a:solidFill>
                  <a:schemeClr val="bg2">
                    <a:lumMod val="50000"/>
                  </a:schemeClr>
                </a:solidFill>
              </a:rPr>
              <a:t>単純な画像分類だけでは実現できないものも含んでいます</a:t>
            </a:r>
            <a:endParaRPr lang="en-US" altLang="ja-JP" sz="1400" dirty="0">
              <a:solidFill>
                <a:schemeClr val="bg2">
                  <a:lumMod val="50000"/>
                </a:schemeClr>
              </a:solidFill>
            </a:endParaRPr>
          </a:p>
        </p:txBody>
      </p:sp>
    </p:spTree>
    <p:extLst>
      <p:ext uri="{BB962C8B-B14F-4D97-AF65-F5344CB8AC3E}">
        <p14:creationId xmlns:p14="http://schemas.microsoft.com/office/powerpoint/2010/main" val="1377711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996F22-9B7C-AAB9-78D7-F058C50361D8}"/>
              </a:ext>
            </a:extLst>
          </p:cNvPr>
          <p:cNvSpPr>
            <a:spLocks noGrp="1"/>
          </p:cNvSpPr>
          <p:nvPr>
            <p:ph type="title" idx="4294967295"/>
          </p:nvPr>
        </p:nvSpPr>
        <p:spPr>
          <a:xfrm>
            <a:off x="0" y="0"/>
            <a:ext cx="11018838" cy="573088"/>
          </a:xfrm>
        </p:spPr>
        <p:txBody>
          <a:bodyPr/>
          <a:lstStyle/>
          <a:p>
            <a:r>
              <a:rPr lang="en-US" altLang="ja-JP" b="0" i="0" dirty="0" err="1">
                <a:solidFill>
                  <a:srgbClr val="404040"/>
                </a:solidFill>
                <a:effectLst/>
                <a:highlight>
                  <a:srgbClr val="FCFCFC"/>
                </a:highlight>
                <a:latin typeface="Lato" panose="020F0502020204030203" pitchFamily="34" charset="0"/>
              </a:rPr>
              <a:t>Micorsoft</a:t>
            </a:r>
            <a:r>
              <a:rPr lang="en-US" altLang="ja-JP" dirty="0">
                <a:solidFill>
                  <a:srgbClr val="404040"/>
                </a:solidFill>
                <a:highlight>
                  <a:srgbClr val="FCFCFC"/>
                </a:highlight>
                <a:latin typeface="Lato" panose="020F0502020204030203" pitchFamily="34" charset="0"/>
              </a:rPr>
              <a:t> </a:t>
            </a:r>
            <a:r>
              <a:rPr lang="ja-JP" altLang="en-US">
                <a:solidFill>
                  <a:srgbClr val="404040"/>
                </a:solidFill>
                <a:highlight>
                  <a:srgbClr val="FCFCFC"/>
                </a:highlight>
                <a:latin typeface="Lato" panose="020F0502020204030203" pitchFamily="34" charset="0"/>
              </a:rPr>
              <a:t>の</a:t>
            </a:r>
            <a:r>
              <a:rPr lang="en-US" altLang="ja-JP" dirty="0">
                <a:solidFill>
                  <a:srgbClr val="404040"/>
                </a:solidFill>
                <a:highlight>
                  <a:srgbClr val="FCFCFC"/>
                </a:highlight>
                <a:latin typeface="Lato" panose="020F0502020204030203" pitchFamily="34" charset="0"/>
              </a:rPr>
              <a:t> </a:t>
            </a:r>
            <a:r>
              <a:rPr lang="ja-JP" altLang="en-US">
                <a:solidFill>
                  <a:srgbClr val="404040"/>
                </a:solidFill>
                <a:highlight>
                  <a:srgbClr val="FCFCFC"/>
                </a:highlight>
                <a:latin typeface="Lato" panose="020F0502020204030203" pitchFamily="34" charset="0"/>
              </a:rPr>
              <a:t>責任ある</a:t>
            </a:r>
            <a:r>
              <a:rPr lang="en-US" altLang="ja-JP" dirty="0">
                <a:solidFill>
                  <a:srgbClr val="404040"/>
                </a:solidFill>
                <a:highlight>
                  <a:srgbClr val="FCFCFC"/>
                </a:highlight>
                <a:latin typeface="Lato" panose="020F0502020204030203" pitchFamily="34" charset="0"/>
              </a:rPr>
              <a:t> AI </a:t>
            </a:r>
            <a:r>
              <a:rPr lang="ja-JP" altLang="en-US">
                <a:solidFill>
                  <a:srgbClr val="404040"/>
                </a:solidFill>
                <a:highlight>
                  <a:srgbClr val="FCFCFC"/>
                </a:highlight>
                <a:latin typeface="Lato" panose="020F0502020204030203" pitchFamily="34" charset="0"/>
              </a:rPr>
              <a:t>における</a:t>
            </a:r>
            <a:r>
              <a:rPr lang="en-US" altLang="ja-JP" dirty="0">
                <a:solidFill>
                  <a:srgbClr val="404040"/>
                </a:solidFill>
                <a:highlight>
                  <a:srgbClr val="FCFCFC"/>
                </a:highlight>
                <a:latin typeface="Lato" panose="020F0502020204030203" pitchFamily="34" charset="0"/>
              </a:rPr>
              <a:t> 6 </a:t>
            </a:r>
            <a:r>
              <a:rPr lang="ja-JP" altLang="en-US">
                <a:solidFill>
                  <a:srgbClr val="404040"/>
                </a:solidFill>
                <a:highlight>
                  <a:srgbClr val="FCFCFC"/>
                </a:highlight>
                <a:latin typeface="Lato" panose="020F0502020204030203" pitchFamily="34" charset="0"/>
              </a:rPr>
              <a:t>つの原則</a:t>
            </a:r>
            <a:endParaRPr kumimoji="1" lang="ja-JP" altLang="en-US"/>
          </a:p>
        </p:txBody>
      </p:sp>
      <p:sp>
        <p:nvSpPr>
          <p:cNvPr id="3" name="テキスト プレースホルダー 2">
            <a:extLst>
              <a:ext uri="{FF2B5EF4-FFF2-40B4-BE49-F238E27FC236}">
                <a16:creationId xmlns:a16="http://schemas.microsoft.com/office/drawing/2014/main" id="{15D3D7AF-404F-6191-2220-B14276AFBE6C}"/>
              </a:ext>
            </a:extLst>
          </p:cNvPr>
          <p:cNvSpPr>
            <a:spLocks noGrp="1"/>
          </p:cNvSpPr>
          <p:nvPr>
            <p:ph type="body" idx="4294967295"/>
          </p:nvPr>
        </p:nvSpPr>
        <p:spPr>
          <a:xfrm>
            <a:off x="671513" y="623888"/>
            <a:ext cx="11520487" cy="6026150"/>
          </a:xfrm>
        </p:spPr>
        <p:txBody>
          <a:bodyPr/>
          <a:lstStyle/>
          <a:p>
            <a:r>
              <a:rPr kumimoji="1" lang="ja-JP" altLang="en-US"/>
              <a:t>一覧図</a:t>
            </a:r>
          </a:p>
        </p:txBody>
      </p:sp>
    </p:spTree>
    <p:extLst>
      <p:ext uri="{BB962C8B-B14F-4D97-AF65-F5344CB8AC3E}">
        <p14:creationId xmlns:p14="http://schemas.microsoft.com/office/powerpoint/2010/main" val="202692163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12770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この章では、ニューラルネットワークの発展形である</a:t>
            </a:r>
            <a:r>
              <a:rPr lang="en-US" altLang="ja-JP" sz="2000" b="1" dirty="0">
                <a:solidFill>
                  <a:srgbClr val="F36C37"/>
                </a:solidFill>
              </a:rPr>
              <a:t>CNN</a:t>
            </a:r>
            <a:r>
              <a:rPr lang="ja-JP" altLang="en-US" sz="2000" b="1" dirty="0">
                <a:solidFill>
                  <a:srgbClr val="F36C37"/>
                </a:solidFill>
              </a:rPr>
              <a:t>を用いた</a:t>
            </a:r>
            <a:br>
              <a:rPr lang="en-US" altLang="ja-JP" sz="2000" b="1" dirty="0">
                <a:solidFill>
                  <a:srgbClr val="F36C37"/>
                </a:solidFill>
              </a:rPr>
            </a:br>
            <a:r>
              <a:rPr lang="ja-JP" altLang="en-US" sz="2000" b="1" dirty="0">
                <a:solidFill>
                  <a:srgbClr val="F36C37"/>
                </a:solidFill>
              </a:rPr>
              <a:t>画像分類について学びました。</a:t>
            </a:r>
          </a:p>
          <a:p>
            <a:pPr marL="0" indent="0" algn="ctr">
              <a:lnSpc>
                <a:spcPct val="120000"/>
              </a:lnSpc>
              <a:spcBef>
                <a:spcPts val="0"/>
              </a:spcBef>
              <a:spcAft>
                <a:spcPts val="2400"/>
              </a:spcAft>
              <a:buClr>
                <a:srgbClr val="F36C37"/>
              </a:buClr>
              <a:buNone/>
            </a:pPr>
            <a:r>
              <a:rPr lang="ja-JP" altLang="en-US" sz="2000" b="1" dirty="0">
                <a:solidFill>
                  <a:srgbClr val="F36C37"/>
                </a:solidFill>
              </a:rPr>
              <a:t>また、</a:t>
            </a:r>
            <a:r>
              <a:rPr lang="en-US" altLang="ja-JP" sz="2000" b="1" dirty="0">
                <a:solidFill>
                  <a:srgbClr val="F36C37"/>
                </a:solidFill>
              </a:rPr>
              <a:t>TensorFlow / </a:t>
            </a:r>
            <a:r>
              <a:rPr lang="en-US" altLang="ja-JP" sz="2000" b="1" dirty="0" err="1">
                <a:solidFill>
                  <a:srgbClr val="F36C37"/>
                </a:solidFill>
              </a:rPr>
              <a:t>Keras</a:t>
            </a:r>
            <a:r>
              <a:rPr lang="ja-JP" altLang="en-US" sz="2000" b="1" dirty="0">
                <a:solidFill>
                  <a:srgbClr val="F36C37"/>
                </a:solidFill>
              </a:rPr>
              <a:t>での実装を体験しました。</a:t>
            </a:r>
            <a:br>
              <a:rPr lang="en-US" altLang="ja-JP" sz="2000" b="1" dirty="0">
                <a:solidFill>
                  <a:srgbClr val="F36C37"/>
                </a:solidFill>
              </a:rPr>
            </a:br>
            <a:r>
              <a:rPr lang="ja-JP" altLang="en-US" sz="2000" b="1" dirty="0">
                <a:solidFill>
                  <a:srgbClr val="F36C37"/>
                </a:solidFill>
              </a:rPr>
              <a:t>また、画像分類の活用例も確認しました。</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310</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章の目標は達成できましたか？</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en-US" altLang="ja-JP" sz="2000" b="1" dirty="0"/>
              <a:t>TensorFlow</a:t>
            </a:r>
            <a:r>
              <a:rPr lang="ja-JP" altLang="en-US" sz="2000" b="1" dirty="0"/>
              <a:t> </a:t>
            </a:r>
            <a:r>
              <a:rPr lang="en-US" altLang="ja-JP" sz="2000" b="1" dirty="0"/>
              <a:t>/</a:t>
            </a:r>
            <a:r>
              <a:rPr lang="ja-JP" altLang="en-US" sz="2000" b="1" dirty="0"/>
              <a:t> </a:t>
            </a:r>
            <a:r>
              <a:rPr lang="en-US" altLang="ja-JP" sz="2000" b="1" dirty="0" err="1"/>
              <a:t>Keras</a:t>
            </a:r>
            <a:r>
              <a:rPr lang="ja-JP" altLang="en-US" sz="2000" b="1" dirty="0"/>
              <a:t>を用いて画像分類モデルを実装できる</a:t>
            </a:r>
            <a:endParaRPr lang="en-US" altLang="ja-JP" sz="2000" b="1" dirty="0"/>
          </a:p>
        </p:txBody>
      </p:sp>
    </p:spTree>
    <p:extLst>
      <p:ext uri="{BB962C8B-B14F-4D97-AF65-F5344CB8AC3E}">
        <p14:creationId xmlns:p14="http://schemas.microsoft.com/office/powerpoint/2010/main" val="244907150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111905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コースのまとめ</a:t>
            </a:r>
            <a:endParaRPr lang="en-US" altLang="ja-JP" sz="3200" spc="150" dirty="0">
              <a:solidFill>
                <a:srgbClr val="F36C37"/>
              </a:solidFill>
            </a:endParaRPr>
          </a:p>
        </p:txBody>
      </p:sp>
    </p:spTree>
    <p:extLst>
      <p:ext uri="{BB962C8B-B14F-4D97-AF65-F5344CB8AC3E}">
        <p14:creationId xmlns:p14="http://schemas.microsoft.com/office/powerpoint/2010/main" val="115683475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989038"/>
            <a:ext cx="10599737" cy="2526815"/>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コースのまとめ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146368"/>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このコースでは、機械学習</a:t>
            </a:r>
            <a:r>
              <a:rPr lang="en-US" altLang="ja-JP" sz="2000" b="1" dirty="0">
                <a:solidFill>
                  <a:srgbClr val="F36C37"/>
                </a:solidFill>
              </a:rPr>
              <a:t>&amp;</a:t>
            </a:r>
            <a:r>
              <a:rPr lang="ja-JP" altLang="en-US" sz="2000" b="1" dirty="0">
                <a:solidFill>
                  <a:srgbClr val="F36C37"/>
                </a:solidFill>
              </a:rPr>
              <a:t>ディープラーニングを実装しながら学び、</a:t>
            </a:r>
            <a:br>
              <a:rPr lang="en-US" altLang="ja-JP" sz="2000" b="1" dirty="0">
                <a:solidFill>
                  <a:srgbClr val="F36C37"/>
                </a:solidFill>
              </a:rPr>
            </a:br>
            <a:r>
              <a:rPr lang="ja-JP" altLang="en-US" sz="2000" b="1" dirty="0">
                <a:solidFill>
                  <a:srgbClr val="F36C37"/>
                </a:solidFill>
              </a:rPr>
              <a:t>構造化データの回帰・分類や画像分類について学びました。</a:t>
            </a:r>
          </a:p>
          <a:p>
            <a:pPr marL="0" indent="0" algn="ctr">
              <a:lnSpc>
                <a:spcPct val="120000"/>
              </a:lnSpc>
              <a:spcBef>
                <a:spcPts val="0"/>
              </a:spcBef>
              <a:spcAft>
                <a:spcPts val="2400"/>
              </a:spcAft>
              <a:buClr>
                <a:srgbClr val="F36C37"/>
              </a:buClr>
              <a:buNone/>
            </a:pPr>
            <a:r>
              <a:rPr lang="ja-JP" altLang="en-US" sz="2000" b="1" dirty="0">
                <a:solidFill>
                  <a:srgbClr val="F36C37"/>
                </a:solidFill>
              </a:rPr>
              <a:t>また、モデルの構築、評価、精度の改善についても学び、代表的なライブラリや</a:t>
            </a:r>
            <a:br>
              <a:rPr lang="en-US" altLang="ja-JP" sz="2000" b="1" dirty="0">
                <a:solidFill>
                  <a:srgbClr val="F36C37"/>
                </a:solidFill>
              </a:rPr>
            </a:br>
            <a:r>
              <a:rPr lang="ja-JP" altLang="en-US" sz="2000" b="1" dirty="0">
                <a:solidFill>
                  <a:srgbClr val="F36C37"/>
                </a:solidFill>
              </a:rPr>
              <a:t>フレームワークでの実装方法を学びました。</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312</a:t>
            </a:fld>
            <a:endParaRPr kumimoji="1" lang="ja-JP" altLang="en-US"/>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700528"/>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800915"/>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コースの目標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752941"/>
            <a:ext cx="426733" cy="427586"/>
          </a:xfrm>
          <a:prstGeom prst="rect">
            <a:avLst/>
          </a:prstGeom>
        </p:spPr>
      </p:pic>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244522"/>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50000"/>
              </a:lnSpc>
              <a:spcBef>
                <a:spcPts val="0"/>
              </a:spcBef>
              <a:spcAft>
                <a:spcPts val="0"/>
              </a:spcAft>
              <a:buClr>
                <a:schemeClr val="tx1">
                  <a:lumMod val="75000"/>
                  <a:lumOff val="25000"/>
                </a:schemeClr>
              </a:buClr>
            </a:pPr>
            <a:r>
              <a:rPr lang="ja-JP" altLang="en-US" sz="1800" b="1" dirty="0"/>
              <a:t>機械学習の概要を説明できる</a:t>
            </a:r>
          </a:p>
          <a:p>
            <a:pPr>
              <a:lnSpc>
                <a:spcPct val="150000"/>
              </a:lnSpc>
              <a:spcBef>
                <a:spcPts val="0"/>
              </a:spcBef>
              <a:spcAft>
                <a:spcPts val="0"/>
              </a:spcAft>
              <a:buClr>
                <a:schemeClr val="tx1">
                  <a:lumMod val="75000"/>
                  <a:lumOff val="25000"/>
                </a:schemeClr>
              </a:buClr>
            </a:pPr>
            <a:r>
              <a:rPr lang="en-US" altLang="ja-JP" sz="1800" b="1" dirty="0"/>
              <a:t>scikit-learn</a:t>
            </a:r>
            <a:r>
              <a:rPr lang="ja-JP" altLang="en-US" sz="1800" b="1" dirty="0"/>
              <a:t>を使用して機械学習モデルを実装できる</a:t>
            </a:r>
          </a:p>
          <a:p>
            <a:pPr>
              <a:lnSpc>
                <a:spcPct val="150000"/>
              </a:lnSpc>
              <a:spcBef>
                <a:spcPts val="0"/>
              </a:spcBef>
              <a:spcAft>
                <a:spcPts val="0"/>
              </a:spcAft>
              <a:buClr>
                <a:schemeClr val="tx1">
                  <a:lumMod val="75000"/>
                  <a:lumOff val="25000"/>
                </a:schemeClr>
              </a:buClr>
            </a:pPr>
            <a:r>
              <a:rPr lang="en-US" altLang="ja-JP" sz="1800" b="1" dirty="0"/>
              <a:t>LightGBM</a:t>
            </a:r>
            <a:r>
              <a:rPr lang="ja-JP" altLang="en-US" sz="1800" b="1" dirty="0"/>
              <a:t>を使用した機械学習モデルを実装できる</a:t>
            </a:r>
          </a:p>
          <a:p>
            <a:pPr>
              <a:lnSpc>
                <a:spcPct val="150000"/>
              </a:lnSpc>
              <a:spcBef>
                <a:spcPts val="0"/>
              </a:spcBef>
              <a:spcAft>
                <a:spcPts val="0"/>
              </a:spcAft>
              <a:buClr>
                <a:schemeClr val="tx1">
                  <a:lumMod val="75000"/>
                  <a:lumOff val="25000"/>
                </a:schemeClr>
              </a:buClr>
            </a:pPr>
            <a:r>
              <a:rPr lang="en-US" altLang="ja-JP" sz="1800" b="1" dirty="0"/>
              <a:t>TensorFlow / </a:t>
            </a:r>
            <a:r>
              <a:rPr lang="en-US" altLang="ja-JP" sz="1800" b="1" dirty="0" err="1"/>
              <a:t>Keras</a:t>
            </a:r>
            <a:r>
              <a:rPr lang="ja-JP" altLang="en-US" sz="1800" b="1" dirty="0"/>
              <a:t>を使用してディープラーニングを実装できる</a:t>
            </a:r>
          </a:p>
          <a:p>
            <a:pPr>
              <a:lnSpc>
                <a:spcPct val="150000"/>
              </a:lnSpc>
              <a:spcBef>
                <a:spcPts val="0"/>
              </a:spcBef>
              <a:spcAft>
                <a:spcPts val="0"/>
              </a:spcAft>
              <a:buClr>
                <a:schemeClr val="tx1">
                  <a:lumMod val="75000"/>
                  <a:lumOff val="25000"/>
                </a:schemeClr>
              </a:buClr>
            </a:pPr>
            <a:r>
              <a:rPr lang="en-US" altLang="ja-JP" sz="1800" b="1" dirty="0"/>
              <a:t>TensorFlow / </a:t>
            </a:r>
            <a:r>
              <a:rPr lang="en-US" altLang="ja-JP" sz="1800" b="1" dirty="0" err="1"/>
              <a:t>Keras</a:t>
            </a:r>
            <a:r>
              <a:rPr lang="ja-JP" altLang="en-US" sz="1800" b="1" dirty="0"/>
              <a:t>を用いて画像分類モデルを実装できる</a:t>
            </a:r>
          </a:p>
        </p:txBody>
      </p:sp>
      <p:pic>
        <p:nvPicPr>
          <p:cNvPr id="7" name="図 6">
            <a:extLst>
              <a:ext uri="{FF2B5EF4-FFF2-40B4-BE49-F238E27FC236}">
                <a16:creationId xmlns:a16="http://schemas.microsoft.com/office/drawing/2014/main" id="{B6005FBF-3382-4694-9C8D-24380A0FAA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6552" y="1404756"/>
            <a:ext cx="1931438" cy="1931438"/>
          </a:xfrm>
          <a:prstGeom prst="rect">
            <a:avLst/>
          </a:prstGeom>
        </p:spPr>
      </p:pic>
      <p:pic>
        <p:nvPicPr>
          <p:cNvPr id="12" name="図 11" descr="スポーツゲーム が含まれている画像&#10;&#10;自動的に生成された説明">
            <a:extLst>
              <a:ext uri="{FF2B5EF4-FFF2-40B4-BE49-F238E27FC236}">
                <a16:creationId xmlns:a16="http://schemas.microsoft.com/office/drawing/2014/main" id="{18AB2E50-9C6D-4B58-B78C-37CB928957CE}"/>
              </a:ext>
            </a:extLst>
          </p:cNvPr>
          <p:cNvPicPr>
            <a:picLocks noChangeAspect="1"/>
          </p:cNvPicPr>
          <p:nvPr/>
        </p:nvPicPr>
        <p:blipFill rotWithShape="1">
          <a:blip r:embed="rId5">
            <a:extLst>
              <a:ext uri="{28A0092B-C50C-407E-A947-70E740481C1C}">
                <a14:useLocalDpi xmlns:a14="http://schemas.microsoft.com/office/drawing/2010/main" val="0"/>
              </a:ext>
            </a:extLst>
          </a:blip>
          <a:srcRect b="31953"/>
          <a:stretch/>
        </p:blipFill>
        <p:spPr>
          <a:xfrm>
            <a:off x="9754883" y="4469462"/>
            <a:ext cx="2433107" cy="1750025"/>
          </a:xfrm>
          <a:prstGeom prst="rect">
            <a:avLst/>
          </a:prstGeom>
        </p:spPr>
      </p:pic>
    </p:spTree>
    <p:extLst>
      <p:ext uri="{BB962C8B-B14F-4D97-AF65-F5344CB8AC3E}">
        <p14:creationId xmlns:p14="http://schemas.microsoft.com/office/powerpoint/2010/main" val="153106510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E8CC6938-1770-4D8B-BA32-37364ADE112B}"/>
              </a:ext>
            </a:extLst>
          </p:cNvPr>
          <p:cNvSpPr/>
          <p:nvPr/>
        </p:nvSpPr>
        <p:spPr bwMode="auto">
          <a:xfrm>
            <a:off x="766762" y="1539473"/>
            <a:ext cx="10658475" cy="4721368"/>
          </a:xfrm>
          <a:prstGeom prst="roundRect">
            <a:avLst>
              <a:gd name="adj" fmla="val 0"/>
            </a:avLst>
          </a:prstGeom>
          <a:solidFill>
            <a:srgbClr val="FFF4E1"/>
          </a:solidFill>
          <a:ln w="19050" algn="ctr">
            <a:noFill/>
            <a:prstDash val="solid"/>
            <a:round/>
            <a:headEnd/>
            <a:tailEnd/>
          </a:ln>
          <a:effectLst/>
        </p:spPr>
        <p:txBody>
          <a:bodyPr wrap="none" rtlCol="0" anchor="ctr"/>
          <a:lstStyle/>
          <a:p>
            <a:pPr algn="ctr"/>
            <a:endParaRPr kumimoji="1" lang="ja-JP" altLang="en-US" sz="2400" dirty="0">
              <a:solidFill>
                <a:schemeClr val="bg1"/>
              </a:solidFill>
            </a:endParaRPr>
          </a:p>
        </p:txBody>
      </p:sp>
      <p:sp>
        <p:nvSpPr>
          <p:cNvPr id="2" name="タイトル 1">
            <a:extLst>
              <a:ext uri="{FF2B5EF4-FFF2-40B4-BE49-F238E27FC236}">
                <a16:creationId xmlns:a16="http://schemas.microsoft.com/office/drawing/2014/main" id="{EB565C69-5B99-4FF5-ABE1-BF871E10069C}"/>
              </a:ext>
            </a:extLst>
          </p:cNvPr>
          <p:cNvSpPr>
            <a:spLocks noGrp="1"/>
          </p:cNvSpPr>
          <p:nvPr>
            <p:ph type="title"/>
          </p:nvPr>
        </p:nvSpPr>
        <p:spPr/>
        <p:txBody>
          <a:bodyPr/>
          <a:lstStyle/>
          <a:p>
            <a:r>
              <a:rPr kumimoji="1" lang="ja-JP" altLang="en-US" dirty="0"/>
              <a:t>これからのワークロード</a:t>
            </a:r>
          </a:p>
        </p:txBody>
      </p:sp>
      <p:sp>
        <p:nvSpPr>
          <p:cNvPr id="4" name="スライド番号プレースホルダー 3">
            <a:extLst>
              <a:ext uri="{FF2B5EF4-FFF2-40B4-BE49-F238E27FC236}">
                <a16:creationId xmlns:a16="http://schemas.microsoft.com/office/drawing/2014/main" id="{31834A64-B588-424C-B1E7-B0FC2F87C2C6}"/>
              </a:ext>
            </a:extLst>
          </p:cNvPr>
          <p:cNvSpPr>
            <a:spLocks noGrp="1"/>
          </p:cNvSpPr>
          <p:nvPr>
            <p:ph type="sldNum" sz="quarter" idx="10"/>
          </p:nvPr>
        </p:nvSpPr>
        <p:spPr/>
        <p:txBody>
          <a:bodyPr/>
          <a:lstStyle/>
          <a:p>
            <a:fld id="{5D750650-B10A-47BF-93C2-E1678438B37A}" type="slidenum">
              <a:rPr kumimoji="1" lang="ja-JP" altLang="en-US" smtClean="0"/>
              <a:pPr/>
              <a:t>313</a:t>
            </a:fld>
            <a:endParaRPr kumimoji="1" lang="ja-JP" altLang="en-US"/>
          </a:p>
        </p:txBody>
      </p:sp>
      <p:sp>
        <p:nvSpPr>
          <p:cNvPr id="6" name="コンテンツ プレースホルダー 5">
            <a:extLst>
              <a:ext uri="{FF2B5EF4-FFF2-40B4-BE49-F238E27FC236}">
                <a16:creationId xmlns:a16="http://schemas.microsoft.com/office/drawing/2014/main" id="{AE19FC32-9FB9-4F05-AF6F-2D87D6C91486}"/>
              </a:ext>
            </a:extLst>
          </p:cNvPr>
          <p:cNvSpPr txBox="1">
            <a:spLocks/>
          </p:cNvSpPr>
          <p:nvPr/>
        </p:nvSpPr>
        <p:spPr>
          <a:xfrm>
            <a:off x="1080998" y="1713909"/>
            <a:ext cx="6093107" cy="3886178"/>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lgn="l">
              <a:lnSpc>
                <a:spcPct val="150000"/>
              </a:lnSpc>
              <a:buFont typeface="Wingdings" panose="05000000000000000000" pitchFamily="2" charset="2"/>
              <a:buChar char="l"/>
            </a:pPr>
            <a:r>
              <a:rPr kumimoji="1" lang="ja-JP" altLang="en-US" sz="2000" b="1" spc="300" dirty="0">
                <a:solidFill>
                  <a:srgbClr val="F36C37"/>
                </a:solidFill>
              </a:rPr>
              <a:t>さらに知識・スキルを深める</a:t>
            </a:r>
            <a:endParaRPr kumimoji="1" lang="en-US" altLang="ja-JP" sz="2000" b="1" spc="300" dirty="0">
              <a:solidFill>
                <a:srgbClr val="F36C37"/>
              </a:solidFill>
            </a:endParaRPr>
          </a:p>
          <a:p>
            <a:pPr marL="800100" lvl="1" indent="-342900">
              <a:lnSpc>
                <a:spcPct val="150000"/>
              </a:lnSpc>
              <a:buFont typeface="Wingdings" panose="05000000000000000000" pitchFamily="2" charset="2"/>
              <a:buChar char="n"/>
            </a:pPr>
            <a:r>
              <a:rPr kumimoji="1" lang="ja-JP" altLang="en-US" sz="1600" b="1" spc="300" dirty="0">
                <a:solidFill>
                  <a:srgbClr val="F36C37"/>
                </a:solidFill>
              </a:rPr>
              <a:t>前処理、特徴量エンジニアリング</a:t>
            </a:r>
            <a:endParaRPr kumimoji="1" lang="en-US" altLang="ja-JP" sz="1600" b="1" spc="300" dirty="0">
              <a:solidFill>
                <a:srgbClr val="F36C37"/>
              </a:solidFill>
            </a:endParaRPr>
          </a:p>
          <a:p>
            <a:pPr marL="800100" lvl="1" indent="-342900">
              <a:lnSpc>
                <a:spcPct val="150000"/>
              </a:lnSpc>
              <a:buFont typeface="Wingdings" panose="05000000000000000000" pitchFamily="2" charset="2"/>
              <a:buChar char="n"/>
            </a:pPr>
            <a:r>
              <a:rPr kumimoji="1" lang="ja-JP" altLang="en-US" sz="1600" b="1" spc="300" dirty="0">
                <a:solidFill>
                  <a:srgbClr val="F36C37"/>
                </a:solidFill>
              </a:rPr>
              <a:t>発展的な画像分類</a:t>
            </a:r>
            <a:endParaRPr kumimoji="1" lang="en-US" altLang="ja-JP" sz="1600" b="1" spc="300" dirty="0">
              <a:solidFill>
                <a:srgbClr val="F36C37"/>
              </a:solidFill>
            </a:endParaRPr>
          </a:p>
          <a:p>
            <a:pPr marL="800100" lvl="1" indent="-342900">
              <a:lnSpc>
                <a:spcPct val="150000"/>
              </a:lnSpc>
              <a:buFont typeface="Wingdings" panose="05000000000000000000" pitchFamily="2" charset="2"/>
              <a:buChar char="n"/>
            </a:pPr>
            <a:r>
              <a:rPr kumimoji="1" lang="ja-JP" altLang="en-US" sz="1600" b="1" spc="300" dirty="0">
                <a:solidFill>
                  <a:srgbClr val="F36C37"/>
                </a:solidFill>
              </a:rPr>
              <a:t>自然言語処理</a:t>
            </a:r>
            <a:endParaRPr kumimoji="1" lang="en-US" altLang="ja-JP" sz="1600" b="1" spc="300" dirty="0">
              <a:solidFill>
                <a:srgbClr val="F36C37"/>
              </a:solidFill>
            </a:endParaRPr>
          </a:p>
          <a:p>
            <a:pPr marL="800100" lvl="1" indent="-342900">
              <a:lnSpc>
                <a:spcPct val="150000"/>
              </a:lnSpc>
              <a:buFont typeface="Wingdings" panose="05000000000000000000" pitchFamily="2" charset="2"/>
              <a:buChar char="n"/>
            </a:pPr>
            <a:r>
              <a:rPr kumimoji="1" lang="ja-JP" altLang="en-US" sz="1600" b="1" spc="300" dirty="0">
                <a:solidFill>
                  <a:srgbClr val="F36C37"/>
                </a:solidFill>
              </a:rPr>
              <a:t>教師なし学習・強化学習</a:t>
            </a:r>
            <a:endParaRPr kumimoji="1" lang="en-US" altLang="ja-JP" sz="1600" b="1" spc="300" dirty="0">
              <a:solidFill>
                <a:srgbClr val="F36C37"/>
              </a:solidFill>
            </a:endParaRPr>
          </a:p>
          <a:p>
            <a:pPr marL="800100" lvl="1" indent="-342900">
              <a:lnSpc>
                <a:spcPct val="150000"/>
              </a:lnSpc>
              <a:buFont typeface="Wingdings" panose="05000000000000000000" pitchFamily="2" charset="2"/>
              <a:buChar char="n"/>
            </a:pPr>
            <a:r>
              <a:rPr kumimoji="1" lang="en-US" altLang="ja-JP" sz="1600" b="1" spc="300" dirty="0">
                <a:solidFill>
                  <a:srgbClr val="F36C37"/>
                </a:solidFill>
              </a:rPr>
              <a:t>AI</a:t>
            </a:r>
            <a:r>
              <a:rPr kumimoji="1" lang="ja-JP" altLang="en-US" sz="1600" b="1" spc="300" dirty="0">
                <a:solidFill>
                  <a:srgbClr val="F36C37"/>
                </a:solidFill>
              </a:rPr>
              <a:t>プランナー</a:t>
            </a:r>
            <a:endParaRPr kumimoji="1" lang="en-US" altLang="ja-JP" sz="1600" b="1" spc="300" dirty="0">
              <a:solidFill>
                <a:srgbClr val="F36C37"/>
              </a:solidFill>
            </a:endParaRPr>
          </a:p>
          <a:p>
            <a:pPr marL="342900" indent="-342900" algn="l">
              <a:lnSpc>
                <a:spcPct val="150000"/>
              </a:lnSpc>
              <a:buFont typeface="Wingdings" panose="05000000000000000000" pitchFamily="2" charset="2"/>
              <a:buChar char="l"/>
            </a:pPr>
            <a:r>
              <a:rPr kumimoji="1" lang="ja-JP" altLang="en-US" sz="2000" b="1" spc="300" dirty="0">
                <a:solidFill>
                  <a:srgbClr val="F36C37"/>
                </a:solidFill>
              </a:rPr>
              <a:t>挑戦してみる</a:t>
            </a:r>
            <a:endParaRPr kumimoji="1" lang="en-US" altLang="ja-JP" sz="2000" b="1" spc="300" dirty="0">
              <a:solidFill>
                <a:srgbClr val="F36C37"/>
              </a:solidFill>
            </a:endParaRPr>
          </a:p>
          <a:p>
            <a:pPr marL="800100" lvl="1" indent="-342900">
              <a:lnSpc>
                <a:spcPct val="150000"/>
              </a:lnSpc>
              <a:buFont typeface="Wingdings" panose="05000000000000000000" pitchFamily="2" charset="2"/>
              <a:buChar char="n"/>
            </a:pPr>
            <a:r>
              <a:rPr kumimoji="1" lang="ja-JP" altLang="en-US" sz="1600" b="1" spc="300" dirty="0">
                <a:solidFill>
                  <a:srgbClr val="F36C37"/>
                </a:solidFill>
              </a:rPr>
              <a:t>分析コンペへの挑戦（</a:t>
            </a:r>
            <a:r>
              <a:rPr kumimoji="1" lang="en-US" altLang="ja-JP" sz="1600" b="1" spc="300" dirty="0">
                <a:solidFill>
                  <a:srgbClr val="F36C37"/>
                </a:solidFill>
              </a:rPr>
              <a:t>Kaggle</a:t>
            </a:r>
            <a:r>
              <a:rPr kumimoji="1" lang="ja-JP" altLang="en-US" sz="1600" b="1" spc="300" dirty="0">
                <a:solidFill>
                  <a:srgbClr val="F36C37"/>
                </a:solidFill>
              </a:rPr>
              <a:t>、</a:t>
            </a:r>
            <a:r>
              <a:rPr kumimoji="1" lang="en-US" altLang="ja-JP" sz="1600" b="1" spc="300" dirty="0">
                <a:solidFill>
                  <a:srgbClr val="F36C37"/>
                </a:solidFill>
              </a:rPr>
              <a:t>SIGNATE</a:t>
            </a:r>
            <a:r>
              <a:rPr kumimoji="1" lang="ja-JP" altLang="en-US" sz="1600" b="1" spc="300" dirty="0">
                <a:solidFill>
                  <a:srgbClr val="F36C37"/>
                </a:solidFill>
              </a:rPr>
              <a:t>）</a:t>
            </a:r>
            <a:endParaRPr kumimoji="1" lang="en-US" altLang="ja-JP" sz="1600" b="1" spc="300" dirty="0">
              <a:solidFill>
                <a:srgbClr val="F36C37"/>
              </a:solidFill>
            </a:endParaRPr>
          </a:p>
          <a:p>
            <a:pPr lvl="1">
              <a:lnSpc>
                <a:spcPct val="150000"/>
              </a:lnSpc>
            </a:pPr>
            <a:endParaRPr kumimoji="1" lang="ja-JP" altLang="en-US" sz="100" b="1" spc="300" dirty="0">
              <a:solidFill>
                <a:srgbClr val="F36C37"/>
              </a:solidFill>
            </a:endParaRPr>
          </a:p>
        </p:txBody>
      </p:sp>
      <p:pic>
        <p:nvPicPr>
          <p:cNvPr id="14" name="図 13" descr="アプリケーション&#10;&#10;自動的に生成された説明">
            <a:extLst>
              <a:ext uri="{FF2B5EF4-FFF2-40B4-BE49-F238E27FC236}">
                <a16:creationId xmlns:a16="http://schemas.microsoft.com/office/drawing/2014/main" id="{E88A9091-3A82-4367-A620-82B01B8E5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9596" y="2300597"/>
            <a:ext cx="3691406" cy="3193065"/>
          </a:xfrm>
          <a:prstGeom prst="rect">
            <a:avLst/>
          </a:prstGeom>
        </p:spPr>
      </p:pic>
      <p:sp>
        <p:nvSpPr>
          <p:cNvPr id="7" name="コンテンツ プレースホルダー 2">
            <a:extLst>
              <a:ext uri="{FF2B5EF4-FFF2-40B4-BE49-F238E27FC236}">
                <a16:creationId xmlns:a16="http://schemas.microsoft.com/office/drawing/2014/main" id="{F869AD48-76CC-461B-9DB4-7BB3EAFDB91F}"/>
              </a:ext>
            </a:extLst>
          </p:cNvPr>
          <p:cNvSpPr txBox="1">
            <a:spLocks/>
          </p:cNvSpPr>
          <p:nvPr/>
        </p:nvSpPr>
        <p:spPr bwMode="auto">
          <a:xfrm>
            <a:off x="672811" y="1012260"/>
            <a:ext cx="9964088"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F36C37"/>
              </a:buClr>
              <a:buNone/>
            </a:pPr>
            <a:r>
              <a:rPr lang="ja-JP" altLang="en-US" sz="2000" b="1" dirty="0"/>
              <a:t>必要に応じて、以下のようなワークロードへ進むことができます。</a:t>
            </a:r>
          </a:p>
        </p:txBody>
      </p:sp>
    </p:spTree>
    <p:extLst>
      <p:ext uri="{BB962C8B-B14F-4D97-AF65-F5344CB8AC3E}">
        <p14:creationId xmlns:p14="http://schemas.microsoft.com/office/powerpoint/2010/main" val="88242831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314</a:t>
            </a:fld>
            <a:endParaRPr lang="en-US" altLang="ja-JP" dirty="0"/>
          </a:p>
        </p:txBody>
      </p:sp>
    </p:spTree>
    <p:extLst>
      <p:ext uri="{BB962C8B-B14F-4D97-AF65-F5344CB8AC3E}">
        <p14:creationId xmlns:p14="http://schemas.microsoft.com/office/powerpoint/2010/main" val="2088448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11190523"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en-US" altLang="ja-JP" sz="3200" spc="150" dirty="0">
                <a:solidFill>
                  <a:srgbClr val="F36C37"/>
                </a:solidFill>
              </a:rPr>
              <a:t>Appendix – </a:t>
            </a:r>
            <a:r>
              <a:rPr lang="ja-JP" altLang="en-US" sz="3200" spc="150" dirty="0">
                <a:solidFill>
                  <a:srgbClr val="F36C37"/>
                </a:solidFill>
              </a:rPr>
              <a:t>章末クイズ・ワークの解答例</a:t>
            </a:r>
            <a:r>
              <a:rPr lang="en-US" altLang="ja-JP" sz="3200" spc="150" dirty="0">
                <a:solidFill>
                  <a:srgbClr val="F36C37"/>
                </a:solidFill>
              </a:rPr>
              <a:t> -</a:t>
            </a:r>
          </a:p>
        </p:txBody>
      </p:sp>
    </p:spTree>
    <p:extLst>
      <p:ext uri="{BB962C8B-B14F-4D97-AF65-F5344CB8AC3E}">
        <p14:creationId xmlns:p14="http://schemas.microsoft.com/office/powerpoint/2010/main" val="247574980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28D8A9-C4DC-43DE-9F4C-1B4ADC6A940A}"/>
              </a:ext>
            </a:extLst>
          </p:cNvPr>
          <p:cNvSpPr>
            <a:spLocks noGrp="1"/>
          </p:cNvSpPr>
          <p:nvPr>
            <p:ph type="title"/>
          </p:nvPr>
        </p:nvSpPr>
        <p:spPr/>
        <p:txBody>
          <a:bodyPr/>
          <a:lstStyle/>
          <a:p>
            <a:r>
              <a:rPr kumimoji="1" lang="en-US" altLang="ja-JP" dirty="0"/>
              <a:t>1</a:t>
            </a:r>
            <a:r>
              <a:rPr kumimoji="1" lang="ja-JP" altLang="en-US" dirty="0"/>
              <a:t>章　章末クイズ</a:t>
            </a:r>
            <a:r>
              <a:rPr lang="ja-JP" altLang="en-US" dirty="0"/>
              <a:t>の答え</a:t>
            </a:r>
            <a:endParaRPr kumimoji="1" lang="ja-JP" altLang="en-US" dirty="0"/>
          </a:p>
        </p:txBody>
      </p:sp>
      <p:sp>
        <p:nvSpPr>
          <p:cNvPr id="5" name="スライド番号プレースホルダー 4">
            <a:extLst>
              <a:ext uri="{FF2B5EF4-FFF2-40B4-BE49-F238E27FC236}">
                <a16:creationId xmlns:a16="http://schemas.microsoft.com/office/drawing/2014/main" id="{D5A51A48-C044-4A88-B9E3-76927CFA98CE}"/>
              </a:ext>
            </a:extLst>
          </p:cNvPr>
          <p:cNvSpPr>
            <a:spLocks noGrp="1"/>
          </p:cNvSpPr>
          <p:nvPr>
            <p:ph type="sldNum" sz="quarter" idx="10"/>
          </p:nvPr>
        </p:nvSpPr>
        <p:spPr/>
        <p:txBody>
          <a:bodyPr/>
          <a:lstStyle/>
          <a:p>
            <a:fld id="{5D750650-B10A-47BF-93C2-E1678438B37A}" type="slidenum">
              <a:rPr kumimoji="1" lang="ja-JP" altLang="en-US" smtClean="0"/>
              <a:pPr/>
              <a:t>316</a:t>
            </a:fld>
            <a:endParaRPr kumimoji="1" lang="ja-JP" altLang="en-US"/>
          </a:p>
        </p:txBody>
      </p:sp>
      <p:sp>
        <p:nvSpPr>
          <p:cNvPr id="6" name="コンテンツ プレースホルダー 2">
            <a:extLst>
              <a:ext uri="{FF2B5EF4-FFF2-40B4-BE49-F238E27FC236}">
                <a16:creationId xmlns:a16="http://schemas.microsoft.com/office/drawing/2014/main" id="{D82B19A4-7777-4324-A61F-204E59B9C374}"/>
              </a:ext>
            </a:extLst>
          </p:cNvPr>
          <p:cNvSpPr txBox="1">
            <a:spLocks/>
          </p:cNvSpPr>
          <p:nvPr/>
        </p:nvSpPr>
        <p:spPr bwMode="auto">
          <a:xfrm>
            <a:off x="672810" y="1108440"/>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20000"/>
              </a:lnSpc>
              <a:spcBef>
                <a:spcPts val="0"/>
              </a:spcBef>
              <a:spcAft>
                <a:spcPts val="2400"/>
              </a:spcAft>
              <a:buClr>
                <a:srgbClr val="F36C37"/>
              </a:buClr>
              <a:buFont typeface="+mj-lt"/>
              <a:buAutoNum type="arabicPeriod"/>
            </a:pPr>
            <a:r>
              <a:rPr lang="ja-JP" altLang="en-US" sz="1800" b="1" dirty="0">
                <a:solidFill>
                  <a:srgbClr val="F36C37"/>
                </a:solidFill>
              </a:rPr>
              <a:t>ディープラーニングの説明として正しいのはどれでしょう？</a:t>
            </a:r>
          </a:p>
        </p:txBody>
      </p:sp>
      <p:cxnSp>
        <p:nvCxnSpPr>
          <p:cNvPr id="7" name="直線コネクタ 6">
            <a:extLst>
              <a:ext uri="{FF2B5EF4-FFF2-40B4-BE49-F238E27FC236}">
                <a16:creationId xmlns:a16="http://schemas.microsoft.com/office/drawing/2014/main" id="{7C586439-3058-457E-8E26-F262F38CF06E}"/>
              </a:ext>
            </a:extLst>
          </p:cNvPr>
          <p:cNvCxnSpPr>
            <a:cxnSpLocks/>
          </p:cNvCxnSpPr>
          <p:nvPr/>
        </p:nvCxnSpPr>
        <p:spPr>
          <a:xfrm>
            <a:off x="766763" y="1525547"/>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AD914E9F-3136-4971-B7D8-317C27551DF9}"/>
              </a:ext>
            </a:extLst>
          </p:cNvPr>
          <p:cNvSpPr/>
          <p:nvPr/>
        </p:nvSpPr>
        <p:spPr bwMode="auto">
          <a:xfrm>
            <a:off x="1071329" y="1737634"/>
            <a:ext cx="101681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a:pPr>
            <a:r>
              <a:rPr lang="ja-JP" altLang="en-US" sz="1600" b="1" dirty="0">
                <a:solidFill>
                  <a:schemeClr val="bg2">
                    <a:lumMod val="65000"/>
                  </a:schemeClr>
                </a:solidFill>
                <a:latin typeface="+mn-ea"/>
              </a:rPr>
              <a:t>人間の知能の働きを人工的に実現する</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人間の脳の構造を模した学習手法</a:t>
            </a:r>
          </a:p>
          <a:p>
            <a:pPr marL="342900" lvl="2" indent="-342900">
              <a:buClr>
                <a:srgbClr val="F36C37"/>
              </a:buClr>
              <a:buFont typeface="+mj-lt"/>
              <a:buAutoNum type="arabicPeriod"/>
            </a:pPr>
            <a:r>
              <a:rPr lang="ja-JP" altLang="en-US" sz="1600" b="1" dirty="0">
                <a:solidFill>
                  <a:schemeClr val="bg2">
                    <a:lumMod val="65000"/>
                  </a:schemeClr>
                </a:solidFill>
                <a:latin typeface="+mn-ea"/>
              </a:rPr>
              <a:t>プログラミングですべてのルールをコンピューターに教える</a:t>
            </a:r>
          </a:p>
        </p:txBody>
      </p:sp>
      <p:sp>
        <p:nvSpPr>
          <p:cNvPr id="9" name="コンテンツ プレースホルダー 2">
            <a:extLst>
              <a:ext uri="{FF2B5EF4-FFF2-40B4-BE49-F238E27FC236}">
                <a16:creationId xmlns:a16="http://schemas.microsoft.com/office/drawing/2014/main" id="{3FEFB1FF-C005-4A28-A8AE-C17734005F42}"/>
              </a:ext>
            </a:extLst>
          </p:cNvPr>
          <p:cNvSpPr txBox="1">
            <a:spLocks/>
          </p:cNvSpPr>
          <p:nvPr/>
        </p:nvSpPr>
        <p:spPr bwMode="auto">
          <a:xfrm>
            <a:off x="672810" y="2877870"/>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20000"/>
              </a:lnSpc>
              <a:spcBef>
                <a:spcPts val="0"/>
              </a:spcBef>
              <a:spcAft>
                <a:spcPts val="2400"/>
              </a:spcAft>
              <a:buClr>
                <a:srgbClr val="F36C37"/>
              </a:buClr>
              <a:buFont typeface="+mj-lt"/>
              <a:buAutoNum type="arabicPeriod" startAt="2"/>
            </a:pPr>
            <a:r>
              <a:rPr lang="ja-JP" altLang="en-US" sz="1800" b="1" dirty="0">
                <a:solidFill>
                  <a:srgbClr val="F36C37"/>
                </a:solidFill>
              </a:rPr>
              <a:t>機械学習の種類として正しいものを全て選びましょう</a:t>
            </a:r>
          </a:p>
        </p:txBody>
      </p:sp>
      <p:cxnSp>
        <p:nvCxnSpPr>
          <p:cNvPr id="10" name="直線コネクタ 9">
            <a:extLst>
              <a:ext uri="{FF2B5EF4-FFF2-40B4-BE49-F238E27FC236}">
                <a16:creationId xmlns:a16="http://schemas.microsoft.com/office/drawing/2014/main" id="{061CAE82-B2DE-4151-9859-B74556355D9C}"/>
              </a:ext>
            </a:extLst>
          </p:cNvPr>
          <p:cNvCxnSpPr>
            <a:cxnSpLocks/>
          </p:cNvCxnSpPr>
          <p:nvPr/>
        </p:nvCxnSpPr>
        <p:spPr>
          <a:xfrm>
            <a:off x="766763" y="3294977"/>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18" name="コンテンツ プレースホルダー 2">
            <a:extLst>
              <a:ext uri="{FF2B5EF4-FFF2-40B4-BE49-F238E27FC236}">
                <a16:creationId xmlns:a16="http://schemas.microsoft.com/office/drawing/2014/main" id="{C44E4D14-2ABA-404D-B6C3-078950A0F981}"/>
              </a:ext>
            </a:extLst>
          </p:cNvPr>
          <p:cNvSpPr txBox="1">
            <a:spLocks/>
          </p:cNvSpPr>
          <p:nvPr/>
        </p:nvSpPr>
        <p:spPr bwMode="auto">
          <a:xfrm>
            <a:off x="664872" y="4533682"/>
            <a:ext cx="10752427"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20000"/>
              </a:lnSpc>
              <a:spcBef>
                <a:spcPts val="0"/>
              </a:spcBef>
              <a:spcAft>
                <a:spcPts val="2400"/>
              </a:spcAft>
              <a:buClr>
                <a:srgbClr val="F36C37"/>
              </a:buClr>
              <a:buFont typeface="+mj-lt"/>
              <a:buAutoNum type="arabicPeriod" startAt="3"/>
            </a:pPr>
            <a:r>
              <a:rPr lang="ja-JP" altLang="en-US" sz="1800" b="1" dirty="0">
                <a:solidFill>
                  <a:srgbClr val="F36C37"/>
                </a:solidFill>
              </a:rPr>
              <a:t>カスタムモデル（プログラミングをして開発する）に関係のあるものを全て選びましょう。</a:t>
            </a:r>
          </a:p>
        </p:txBody>
      </p:sp>
      <p:cxnSp>
        <p:nvCxnSpPr>
          <p:cNvPr id="22" name="直線コネクタ 21">
            <a:extLst>
              <a:ext uri="{FF2B5EF4-FFF2-40B4-BE49-F238E27FC236}">
                <a16:creationId xmlns:a16="http://schemas.microsoft.com/office/drawing/2014/main" id="{A089E0B3-C836-448D-B202-272FB8024AF4}"/>
              </a:ext>
            </a:extLst>
          </p:cNvPr>
          <p:cNvCxnSpPr>
            <a:cxnSpLocks/>
          </p:cNvCxnSpPr>
          <p:nvPr/>
        </p:nvCxnSpPr>
        <p:spPr>
          <a:xfrm>
            <a:off x="758825" y="4950789"/>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pic>
        <p:nvPicPr>
          <p:cNvPr id="26" name="図 25" descr="部屋, 賭博場, シーン が含まれている画像&#10;&#10;自動的に生成された説明">
            <a:extLst>
              <a:ext uri="{FF2B5EF4-FFF2-40B4-BE49-F238E27FC236}">
                <a16:creationId xmlns:a16="http://schemas.microsoft.com/office/drawing/2014/main" id="{07F3B360-4A32-41F0-983F-54A312118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7502" y="778261"/>
            <a:ext cx="1547736" cy="997229"/>
          </a:xfrm>
          <a:prstGeom prst="rect">
            <a:avLst/>
          </a:prstGeom>
        </p:spPr>
      </p:pic>
      <p:sp>
        <p:nvSpPr>
          <p:cNvPr id="27" name="正方形/長方形 26">
            <a:extLst>
              <a:ext uri="{FF2B5EF4-FFF2-40B4-BE49-F238E27FC236}">
                <a16:creationId xmlns:a16="http://schemas.microsoft.com/office/drawing/2014/main" id="{548C4DD6-B040-48C3-BA67-2BD1195DD74F}"/>
              </a:ext>
            </a:extLst>
          </p:cNvPr>
          <p:cNvSpPr/>
          <p:nvPr/>
        </p:nvSpPr>
        <p:spPr bwMode="auto">
          <a:xfrm>
            <a:off x="1071329" y="3479198"/>
            <a:ext cx="50246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a:pPr>
            <a:r>
              <a:rPr lang="ja-JP" altLang="en-US" sz="1600" b="1" dirty="0">
                <a:solidFill>
                  <a:schemeClr val="bg2">
                    <a:lumMod val="65000"/>
                  </a:schemeClr>
                </a:solidFill>
                <a:latin typeface="+mn-ea"/>
              </a:rPr>
              <a:t>反復学習</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教師あり学習</a:t>
            </a:r>
          </a:p>
          <a:p>
            <a:pPr marL="342900" lvl="2" indent="-342900">
              <a:buClr>
                <a:srgbClr val="F36C37"/>
              </a:buClr>
              <a:buFont typeface="+mj-lt"/>
              <a:buAutoNum type="arabicPeriod"/>
            </a:pPr>
            <a:r>
              <a:rPr lang="ja-JP" altLang="en-US" sz="1600" b="1" dirty="0">
                <a:solidFill>
                  <a:schemeClr val="tx1">
                    <a:lumMod val="75000"/>
                    <a:lumOff val="25000"/>
                  </a:schemeClr>
                </a:solidFill>
                <a:latin typeface="+mn-ea"/>
              </a:rPr>
              <a:t>教師なし学習</a:t>
            </a:r>
          </a:p>
        </p:txBody>
      </p:sp>
      <p:sp>
        <p:nvSpPr>
          <p:cNvPr id="28" name="正方形/長方形 27">
            <a:extLst>
              <a:ext uri="{FF2B5EF4-FFF2-40B4-BE49-F238E27FC236}">
                <a16:creationId xmlns:a16="http://schemas.microsoft.com/office/drawing/2014/main" id="{EB6558A6-3F8C-48BC-A5D9-581B75362C93}"/>
              </a:ext>
            </a:extLst>
          </p:cNvPr>
          <p:cNvSpPr/>
          <p:nvPr/>
        </p:nvSpPr>
        <p:spPr bwMode="auto">
          <a:xfrm>
            <a:off x="6096001" y="3487085"/>
            <a:ext cx="5143500"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startAt="4"/>
            </a:pPr>
            <a:r>
              <a:rPr lang="ja-JP" altLang="en-US" sz="1600" b="1" dirty="0">
                <a:solidFill>
                  <a:schemeClr val="bg2">
                    <a:lumMod val="65000"/>
                  </a:schemeClr>
                </a:solidFill>
                <a:latin typeface="+mn-ea"/>
              </a:rPr>
              <a:t>人工知能学習</a:t>
            </a:r>
          </a:p>
          <a:p>
            <a:pPr marL="342900" lvl="2" indent="-342900">
              <a:buClr>
                <a:srgbClr val="F36C37"/>
              </a:buClr>
              <a:buFont typeface="+mj-lt"/>
              <a:buAutoNum type="arabicPeriod" startAt="4"/>
            </a:pPr>
            <a:r>
              <a:rPr lang="ja-JP" altLang="en-US" sz="1600" b="1" dirty="0">
                <a:solidFill>
                  <a:schemeClr val="bg2">
                    <a:lumMod val="65000"/>
                  </a:schemeClr>
                </a:solidFill>
                <a:latin typeface="+mn-ea"/>
              </a:rPr>
              <a:t>協力学習</a:t>
            </a:r>
          </a:p>
          <a:p>
            <a:pPr marL="342900" lvl="2" indent="-342900">
              <a:buClr>
                <a:srgbClr val="F36C37"/>
              </a:buClr>
              <a:buFont typeface="+mj-lt"/>
              <a:buAutoNum type="arabicPeriod" startAt="4"/>
            </a:pPr>
            <a:r>
              <a:rPr lang="ja-JP" altLang="en-US" sz="1600" b="1" dirty="0">
                <a:solidFill>
                  <a:schemeClr val="tx1">
                    <a:lumMod val="75000"/>
                    <a:lumOff val="25000"/>
                  </a:schemeClr>
                </a:solidFill>
                <a:latin typeface="+mn-ea"/>
              </a:rPr>
              <a:t>強化学習</a:t>
            </a:r>
          </a:p>
        </p:txBody>
      </p:sp>
      <p:sp>
        <p:nvSpPr>
          <p:cNvPr id="20" name="正方形/長方形 19">
            <a:extLst>
              <a:ext uri="{FF2B5EF4-FFF2-40B4-BE49-F238E27FC236}">
                <a16:creationId xmlns:a16="http://schemas.microsoft.com/office/drawing/2014/main" id="{8D20E1A1-4ACA-419C-B309-E7D10B87E234}"/>
              </a:ext>
            </a:extLst>
          </p:cNvPr>
          <p:cNvSpPr/>
          <p:nvPr/>
        </p:nvSpPr>
        <p:spPr bwMode="auto">
          <a:xfrm>
            <a:off x="1071329" y="5115511"/>
            <a:ext cx="5024671"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a:pPr>
            <a:r>
              <a:rPr lang="en-US" altLang="ja-JP" sz="1600" b="1" dirty="0">
                <a:solidFill>
                  <a:schemeClr val="tx1">
                    <a:lumMod val="75000"/>
                    <a:lumOff val="25000"/>
                  </a:schemeClr>
                </a:solidFill>
                <a:latin typeface="+mn-ea"/>
              </a:rPr>
              <a:t>Jupyter Notebook</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a:pPr>
            <a:r>
              <a:rPr lang="en-US" altLang="ja-JP" sz="1600" b="1" dirty="0">
                <a:solidFill>
                  <a:schemeClr val="tx1">
                    <a:lumMod val="75000"/>
                    <a:lumOff val="25000"/>
                  </a:schemeClr>
                </a:solidFill>
                <a:latin typeface="+mn-ea"/>
              </a:rPr>
              <a:t>GPU</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a:pPr>
            <a:r>
              <a:rPr lang="en-US" altLang="ja-JP" sz="1600" b="1" dirty="0">
                <a:solidFill>
                  <a:schemeClr val="tx1">
                    <a:lumMod val="75000"/>
                    <a:lumOff val="25000"/>
                  </a:schemeClr>
                </a:solidFill>
                <a:latin typeface="+mn-ea"/>
              </a:rPr>
              <a:t>Python</a:t>
            </a:r>
            <a:endParaRPr lang="ja-JP" altLang="en-US" sz="1600" b="1" dirty="0">
              <a:solidFill>
                <a:schemeClr val="tx1">
                  <a:lumMod val="75000"/>
                  <a:lumOff val="25000"/>
                </a:schemeClr>
              </a:solidFill>
              <a:latin typeface="+mn-ea"/>
            </a:endParaRPr>
          </a:p>
        </p:txBody>
      </p:sp>
      <p:sp>
        <p:nvSpPr>
          <p:cNvPr id="21" name="正方形/長方形 20">
            <a:extLst>
              <a:ext uri="{FF2B5EF4-FFF2-40B4-BE49-F238E27FC236}">
                <a16:creationId xmlns:a16="http://schemas.microsoft.com/office/drawing/2014/main" id="{21B974CD-0E8B-47AA-9406-EAE1122C2278}"/>
              </a:ext>
            </a:extLst>
          </p:cNvPr>
          <p:cNvSpPr/>
          <p:nvPr/>
        </p:nvSpPr>
        <p:spPr bwMode="auto">
          <a:xfrm>
            <a:off x="6096001" y="5115511"/>
            <a:ext cx="5143500" cy="926154"/>
          </a:xfrm>
          <a:prstGeom prst="rect">
            <a:avLst/>
          </a:prstGeom>
          <a:solidFill>
            <a:srgbClr val="FFF4E1"/>
          </a:solidFill>
          <a:ln w="19050" algn="ctr">
            <a:noFill/>
            <a:prstDash val="dash"/>
            <a:round/>
            <a:headEnd/>
            <a:tailEnd/>
          </a:ln>
          <a:effectLst/>
        </p:spPr>
        <p:txBody>
          <a:bodyPr wrap="none" lIns="324000" tIns="144000" bIns="72000" rtlCol="0" anchor="ctr"/>
          <a:lstStyle/>
          <a:p>
            <a:pPr marL="342900" lvl="2" indent="-342900">
              <a:buClr>
                <a:srgbClr val="F36C37"/>
              </a:buClr>
              <a:buFont typeface="+mj-lt"/>
              <a:buAutoNum type="arabicPeriod" startAt="4"/>
            </a:pPr>
            <a:r>
              <a:rPr lang="en-US" altLang="ja-JP" sz="1600" b="1" dirty="0">
                <a:solidFill>
                  <a:schemeClr val="tx1">
                    <a:lumMod val="75000"/>
                    <a:lumOff val="25000"/>
                  </a:schemeClr>
                </a:solidFill>
                <a:latin typeface="+mn-ea"/>
              </a:rPr>
              <a:t>scikit-learn</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startAt="4"/>
            </a:pPr>
            <a:r>
              <a:rPr lang="en-US" altLang="ja-JP" sz="1600" b="1" dirty="0">
                <a:solidFill>
                  <a:schemeClr val="tx1">
                    <a:lumMod val="75000"/>
                    <a:lumOff val="25000"/>
                  </a:schemeClr>
                </a:solidFill>
                <a:latin typeface="+mn-ea"/>
              </a:rPr>
              <a:t>Keras</a:t>
            </a:r>
            <a:endParaRPr lang="ja-JP" altLang="en-US" sz="1600" b="1" dirty="0">
              <a:solidFill>
                <a:schemeClr val="tx1">
                  <a:lumMod val="75000"/>
                  <a:lumOff val="25000"/>
                </a:schemeClr>
              </a:solidFill>
              <a:latin typeface="+mn-ea"/>
            </a:endParaRPr>
          </a:p>
          <a:p>
            <a:pPr marL="342900" lvl="2" indent="-342900">
              <a:buClr>
                <a:srgbClr val="F36C37"/>
              </a:buClr>
              <a:buFont typeface="+mj-lt"/>
              <a:buAutoNum type="arabicPeriod" startAt="4"/>
            </a:pPr>
            <a:r>
              <a:rPr lang="en-US" altLang="ja-JP" sz="1600" b="1" dirty="0">
                <a:solidFill>
                  <a:schemeClr val="tx1">
                    <a:lumMod val="75000"/>
                    <a:lumOff val="25000"/>
                  </a:schemeClr>
                </a:solidFill>
                <a:latin typeface="+mn-ea"/>
              </a:rPr>
              <a:t>Google Colaboratory</a:t>
            </a:r>
            <a:endParaRPr lang="ja-JP" altLang="en-US" sz="1600" b="1" dirty="0">
              <a:solidFill>
                <a:schemeClr val="tx1">
                  <a:lumMod val="75000"/>
                  <a:lumOff val="25000"/>
                </a:schemeClr>
              </a:solidFill>
              <a:latin typeface="+mn-ea"/>
            </a:endParaRPr>
          </a:p>
        </p:txBody>
      </p:sp>
      <p:sp>
        <p:nvSpPr>
          <p:cNvPr id="3" name="テキスト ボックス 2">
            <a:extLst>
              <a:ext uri="{FF2B5EF4-FFF2-40B4-BE49-F238E27FC236}">
                <a16:creationId xmlns:a16="http://schemas.microsoft.com/office/drawing/2014/main" id="{0ECF810F-49B5-4D76-9BD6-D1EA1692DDD2}"/>
              </a:ext>
            </a:extLst>
          </p:cNvPr>
          <p:cNvSpPr txBox="1"/>
          <p:nvPr/>
        </p:nvSpPr>
        <p:spPr>
          <a:xfrm>
            <a:off x="8759536" y="4062306"/>
            <a:ext cx="2479964" cy="338554"/>
          </a:xfrm>
          <a:prstGeom prst="rect">
            <a:avLst/>
          </a:prstGeom>
          <a:noFill/>
        </p:spPr>
        <p:txBody>
          <a:bodyPr wrap="square" rtlCol="0">
            <a:spAutoFit/>
          </a:bodyPr>
          <a:lstStyle/>
          <a:p>
            <a:pPr algn="r" defTabSz="914400" fontAlgn="base">
              <a:spcBef>
                <a:spcPct val="0"/>
              </a:spcBef>
              <a:spcAft>
                <a:spcPct val="0"/>
              </a:spcAft>
            </a:pPr>
            <a:r>
              <a:rPr kumimoji="1" lang="ja-JP" altLang="en-US" sz="1600" b="1" u="sng" dirty="0">
                <a:solidFill>
                  <a:srgbClr val="EB0046"/>
                </a:solidFill>
                <a:latin typeface="+mn-ea"/>
              </a:rPr>
              <a:t>正解：</a:t>
            </a:r>
            <a:r>
              <a:rPr kumimoji="1" lang="en-US" altLang="ja-JP" sz="1600" b="1" u="sng" dirty="0">
                <a:solidFill>
                  <a:srgbClr val="EB0046"/>
                </a:solidFill>
                <a:latin typeface="+mn-ea"/>
              </a:rPr>
              <a:t>2, 3, 6</a:t>
            </a:r>
            <a:endParaRPr kumimoji="1" lang="ja-JP" altLang="en-US" sz="1600" b="1" u="sng" dirty="0">
              <a:solidFill>
                <a:srgbClr val="EB0046"/>
              </a:solidFill>
              <a:latin typeface="+mn-ea"/>
            </a:endParaRPr>
          </a:p>
        </p:txBody>
      </p:sp>
      <p:sp>
        <p:nvSpPr>
          <p:cNvPr id="17" name="テキスト ボックス 16">
            <a:extLst>
              <a:ext uri="{FF2B5EF4-FFF2-40B4-BE49-F238E27FC236}">
                <a16:creationId xmlns:a16="http://schemas.microsoft.com/office/drawing/2014/main" id="{C8201843-C542-4712-97E4-1FE5B047D136}"/>
              </a:ext>
            </a:extLst>
          </p:cNvPr>
          <p:cNvSpPr txBox="1"/>
          <p:nvPr/>
        </p:nvSpPr>
        <p:spPr>
          <a:xfrm>
            <a:off x="9064846" y="2344671"/>
            <a:ext cx="2174654" cy="338554"/>
          </a:xfrm>
          <a:prstGeom prst="rect">
            <a:avLst/>
          </a:prstGeom>
          <a:noFill/>
        </p:spPr>
        <p:txBody>
          <a:bodyPr wrap="square" rtlCol="0">
            <a:spAutoFit/>
          </a:bodyPr>
          <a:lstStyle/>
          <a:p>
            <a:pPr algn="r" defTabSz="914400" fontAlgn="base">
              <a:spcBef>
                <a:spcPct val="0"/>
              </a:spcBef>
              <a:spcAft>
                <a:spcPct val="0"/>
              </a:spcAft>
            </a:pPr>
            <a:r>
              <a:rPr kumimoji="1" lang="ja-JP" altLang="en-US" sz="1600" b="1" u="sng" dirty="0">
                <a:solidFill>
                  <a:srgbClr val="EB0046"/>
                </a:solidFill>
                <a:latin typeface="+mn-ea"/>
              </a:rPr>
              <a:t>正解：</a:t>
            </a:r>
            <a:r>
              <a:rPr kumimoji="1" lang="en-US" altLang="ja-JP" sz="1600" b="1" u="sng" dirty="0">
                <a:solidFill>
                  <a:srgbClr val="EB0046"/>
                </a:solidFill>
                <a:latin typeface="+mn-ea"/>
              </a:rPr>
              <a:t>2</a:t>
            </a:r>
            <a:endParaRPr kumimoji="1" lang="ja-JP" altLang="en-US" sz="1600" b="1" u="sng" dirty="0">
              <a:solidFill>
                <a:srgbClr val="EB0046"/>
              </a:solidFill>
              <a:latin typeface="+mn-ea"/>
            </a:endParaRPr>
          </a:p>
        </p:txBody>
      </p:sp>
      <p:sp>
        <p:nvSpPr>
          <p:cNvPr id="19" name="テキスト ボックス 18">
            <a:extLst>
              <a:ext uri="{FF2B5EF4-FFF2-40B4-BE49-F238E27FC236}">
                <a16:creationId xmlns:a16="http://schemas.microsoft.com/office/drawing/2014/main" id="{B34EB06A-6EA7-41C1-945D-264549C7ED69}"/>
              </a:ext>
            </a:extLst>
          </p:cNvPr>
          <p:cNvSpPr txBox="1"/>
          <p:nvPr/>
        </p:nvSpPr>
        <p:spPr>
          <a:xfrm>
            <a:off x="8759536" y="5704443"/>
            <a:ext cx="2479964" cy="338554"/>
          </a:xfrm>
          <a:prstGeom prst="rect">
            <a:avLst/>
          </a:prstGeom>
          <a:noFill/>
        </p:spPr>
        <p:txBody>
          <a:bodyPr wrap="square" rtlCol="0">
            <a:spAutoFit/>
          </a:bodyPr>
          <a:lstStyle/>
          <a:p>
            <a:pPr algn="r" defTabSz="914400" fontAlgn="base">
              <a:spcBef>
                <a:spcPct val="0"/>
              </a:spcBef>
              <a:spcAft>
                <a:spcPct val="0"/>
              </a:spcAft>
            </a:pPr>
            <a:r>
              <a:rPr kumimoji="1" lang="ja-JP" altLang="en-US" sz="1600" b="1" u="sng" dirty="0">
                <a:solidFill>
                  <a:srgbClr val="EB0046"/>
                </a:solidFill>
                <a:latin typeface="+mn-ea"/>
              </a:rPr>
              <a:t>正解：全て</a:t>
            </a:r>
          </a:p>
        </p:txBody>
      </p:sp>
    </p:spTree>
    <p:extLst>
      <p:ext uri="{BB962C8B-B14F-4D97-AF65-F5344CB8AC3E}">
        <p14:creationId xmlns:p14="http://schemas.microsoft.com/office/powerpoint/2010/main" val="394797730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707B1C5F-AFCA-40F4-AD1B-95AB7FE6A8FD}"/>
              </a:ext>
            </a:extLst>
          </p:cNvPr>
          <p:cNvSpPr txBox="1"/>
          <p:nvPr/>
        </p:nvSpPr>
        <p:spPr>
          <a:xfrm>
            <a:off x="794158" y="1197583"/>
            <a:ext cx="10567043" cy="51552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marL="357188" marR="0" indent="-357188" defTabSz="914400" fontAlgn="base">
              <a:lnSpc>
                <a:spcPct val="100000"/>
              </a:lnSpc>
              <a:spcBef>
                <a:spcPct val="20000"/>
              </a:spcBef>
              <a:spcAft>
                <a:spcPct val="0"/>
              </a:spcAft>
              <a:buClr>
                <a:schemeClr val="tx1"/>
              </a:buClr>
              <a:buSzTx/>
              <a:buFont typeface="Wingdings" panose="05000000000000000000" pitchFamily="2" charset="2"/>
              <a:buChar char="n"/>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288000" marR="0" lvl="1" indent="-288000" fontAlgn="base">
              <a:lnSpc>
                <a:spcPct val="110000"/>
              </a:lnSpc>
              <a:spcBef>
                <a:spcPts val="0"/>
              </a:spcBef>
              <a:spcAft>
                <a:spcPts val="600"/>
              </a:spcAft>
              <a:buClr>
                <a:schemeClr val="accent1"/>
              </a:buClr>
              <a:buSzTx/>
              <a:buFont typeface="Wingdings" panose="05000000000000000000" pitchFamily="2" charset="2"/>
              <a:buChar char="l"/>
              <a:tabLst/>
              <a:defRPr kumimoji="1" sz="1700" b="1" baseline="0">
                <a:solidFill>
                  <a:schemeClr val="tx1">
                    <a:lumMod val="75000"/>
                    <a:lumOff val="25000"/>
                  </a:schemeClr>
                </a:solidFill>
                <a:latin typeface="+mj-ea"/>
                <a:ea typeface="+mj-ea"/>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marL="342900" lvl="1" indent="-342900">
              <a:spcAft>
                <a:spcPts val="300"/>
              </a:spcAft>
              <a:buClr>
                <a:srgbClr val="F36C37"/>
              </a:buClr>
              <a:buFont typeface="+mj-lt"/>
              <a:buAutoNum type="arabicPeriod"/>
            </a:pPr>
            <a:r>
              <a:rPr lang="ja-JP" altLang="en-US" dirty="0"/>
              <a:t>説明変数と目的変数はそれぞれどの列にしますか？</a:t>
            </a:r>
            <a:br>
              <a:rPr lang="en-US" altLang="ja-JP" dirty="0"/>
            </a:br>
            <a:br>
              <a:rPr lang="en-US" altLang="ja-JP" sz="2400" dirty="0"/>
            </a:br>
            <a:endParaRPr lang="ja-JP" altLang="en-US" dirty="0"/>
          </a:p>
          <a:p>
            <a:pPr marL="342900" lvl="1" indent="-342900">
              <a:spcAft>
                <a:spcPts val="300"/>
              </a:spcAft>
              <a:buClr>
                <a:srgbClr val="F36C37"/>
              </a:buClr>
              <a:buFont typeface="+mj-lt"/>
              <a:buAutoNum type="arabicPeriod"/>
            </a:pPr>
            <a:r>
              <a:rPr lang="ja-JP" altLang="en-US" dirty="0"/>
              <a:t>学習前に必要な前処理はありますか？どのような前処理が必要ですか？</a:t>
            </a:r>
            <a:br>
              <a:rPr lang="en-US" altLang="ja-JP" dirty="0"/>
            </a:br>
            <a:br>
              <a:rPr lang="en-US" altLang="ja-JP" sz="2400" dirty="0"/>
            </a:br>
            <a:endParaRPr lang="ja-JP" altLang="en-US" dirty="0"/>
          </a:p>
          <a:p>
            <a:pPr marL="342900" lvl="1" indent="-342900">
              <a:spcAft>
                <a:spcPts val="300"/>
              </a:spcAft>
              <a:buClr>
                <a:srgbClr val="F36C37"/>
              </a:buClr>
              <a:buFont typeface="+mj-lt"/>
              <a:buAutoNum type="arabicPeriod"/>
            </a:pPr>
            <a:r>
              <a:rPr lang="ja-JP" altLang="en-US" dirty="0"/>
              <a:t>使用するモデルは何にしますか？（まず最初に試してみようと思うモデル）</a:t>
            </a:r>
            <a:br>
              <a:rPr lang="en-US" altLang="ja-JP" dirty="0"/>
            </a:br>
            <a:br>
              <a:rPr lang="en-US" altLang="ja-JP" sz="2400" dirty="0"/>
            </a:br>
            <a:endParaRPr lang="ja-JP" altLang="en-US" dirty="0"/>
          </a:p>
          <a:p>
            <a:pPr marL="342900" lvl="1" indent="-342900">
              <a:spcAft>
                <a:spcPts val="300"/>
              </a:spcAft>
              <a:buClr>
                <a:srgbClr val="F36C37"/>
              </a:buClr>
              <a:buFont typeface="+mj-lt"/>
              <a:buAutoNum type="arabicPeriod"/>
            </a:pPr>
            <a:r>
              <a:rPr lang="ja-JP" altLang="en-US" dirty="0"/>
              <a:t>学習後に確認する評価指標として、大事だと思うものを上げてください。</a:t>
            </a:r>
            <a:br>
              <a:rPr lang="en-US" altLang="ja-JP" dirty="0"/>
            </a:br>
            <a:br>
              <a:rPr lang="en-US" altLang="ja-JP" sz="2400" dirty="0"/>
            </a:br>
            <a:endParaRPr lang="en-US" altLang="ja-JP" dirty="0"/>
          </a:p>
          <a:p>
            <a:pPr marL="342900" lvl="1" indent="-342900">
              <a:spcAft>
                <a:spcPts val="300"/>
              </a:spcAft>
              <a:buClr>
                <a:srgbClr val="F36C37"/>
              </a:buClr>
              <a:buFont typeface="+mj-lt"/>
              <a:buAutoNum type="arabicPeriod"/>
            </a:pPr>
            <a:r>
              <a:rPr lang="ja-JP" altLang="en-US" dirty="0"/>
              <a:t>十分な精度が得られなかった場合に、どのようなことを試して精度を向上させますか？</a:t>
            </a:r>
            <a:br>
              <a:rPr lang="en-US" altLang="ja-JP" dirty="0"/>
            </a:br>
            <a:br>
              <a:rPr lang="en-US" altLang="ja-JP" sz="2400" dirty="0"/>
            </a:br>
            <a:endParaRPr lang="en-US" altLang="ja-JP" dirty="0"/>
          </a:p>
        </p:txBody>
      </p:sp>
      <p:sp>
        <p:nvSpPr>
          <p:cNvPr id="2" name="タイトル 1">
            <a:extLst>
              <a:ext uri="{FF2B5EF4-FFF2-40B4-BE49-F238E27FC236}">
                <a16:creationId xmlns:a16="http://schemas.microsoft.com/office/drawing/2014/main" id="{6B5FAC2C-DC35-4A29-9D78-A3E46DCC7185}"/>
              </a:ext>
            </a:extLst>
          </p:cNvPr>
          <p:cNvSpPr>
            <a:spLocks noGrp="1"/>
          </p:cNvSpPr>
          <p:nvPr>
            <p:ph type="title"/>
          </p:nvPr>
        </p:nvSpPr>
        <p:spPr>
          <a:xfrm>
            <a:off x="498066" y="348151"/>
            <a:ext cx="11455423" cy="482600"/>
          </a:xfrm>
        </p:spPr>
        <p:txBody>
          <a:bodyPr/>
          <a:lstStyle/>
          <a:p>
            <a:r>
              <a:rPr lang="en-US" altLang="ja-JP" dirty="0"/>
              <a:t>6-7-5.</a:t>
            </a:r>
            <a:r>
              <a:rPr kumimoji="1" lang="ja-JP" altLang="en-US" dirty="0"/>
              <a:t>ワーク：解答例</a:t>
            </a:r>
          </a:p>
        </p:txBody>
      </p:sp>
      <p:sp>
        <p:nvSpPr>
          <p:cNvPr id="5" name="スライド番号プレースホルダー 4">
            <a:extLst>
              <a:ext uri="{FF2B5EF4-FFF2-40B4-BE49-F238E27FC236}">
                <a16:creationId xmlns:a16="http://schemas.microsoft.com/office/drawing/2014/main" id="{7F2958A7-7FB0-40F8-8AF1-D2CF2447E4C9}"/>
              </a:ext>
            </a:extLst>
          </p:cNvPr>
          <p:cNvSpPr>
            <a:spLocks noGrp="1"/>
          </p:cNvSpPr>
          <p:nvPr>
            <p:ph type="sldNum" sz="quarter" idx="10"/>
          </p:nvPr>
        </p:nvSpPr>
        <p:spPr/>
        <p:txBody>
          <a:bodyPr/>
          <a:lstStyle/>
          <a:p>
            <a:fld id="{5D750650-B10A-47BF-93C2-E1678438B37A}" type="slidenum">
              <a:rPr kumimoji="1" lang="ja-JP" altLang="en-US" smtClean="0"/>
              <a:pPr/>
              <a:t>317</a:t>
            </a:fld>
            <a:endParaRPr kumimoji="1" lang="ja-JP" altLang="en-US" dirty="0"/>
          </a:p>
        </p:txBody>
      </p:sp>
      <p:sp>
        <p:nvSpPr>
          <p:cNvPr id="4" name="四角形: 角を丸くする 3">
            <a:extLst>
              <a:ext uri="{FF2B5EF4-FFF2-40B4-BE49-F238E27FC236}">
                <a16:creationId xmlns:a16="http://schemas.microsoft.com/office/drawing/2014/main" id="{870961A6-4143-4C39-8AAE-8C67960CB563}"/>
              </a:ext>
            </a:extLst>
          </p:cNvPr>
          <p:cNvSpPr/>
          <p:nvPr/>
        </p:nvSpPr>
        <p:spPr>
          <a:xfrm>
            <a:off x="1062947" y="1596207"/>
            <a:ext cx="10344131" cy="668021"/>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kumimoji="1" lang="ja-JP" altLang="en-US" sz="1200" dirty="0">
                <a:solidFill>
                  <a:srgbClr val="EB0046"/>
                </a:solidFill>
                <a:latin typeface="メイリオ" panose="020B0604030504040204" pitchFamily="50" charset="-128"/>
                <a:ea typeface="メイリオ" panose="020B0604030504040204" pitchFamily="50" charset="-128"/>
              </a:rPr>
              <a:t>説明変数：融資額、返済期間、利率、借入の目的、勤続年数、信用スコア、種別、等級</a:t>
            </a:r>
            <a:endParaRPr kumimoji="1" lang="en-US" altLang="ja-JP" sz="1200" dirty="0">
              <a:solidFill>
                <a:srgbClr val="EB0046"/>
              </a:solidFill>
              <a:latin typeface="メイリオ" panose="020B0604030504040204" pitchFamily="50" charset="-128"/>
              <a:ea typeface="メイリオ" panose="020B0604030504040204" pitchFamily="50" charset="-128"/>
            </a:endParaRPr>
          </a:p>
          <a:p>
            <a:r>
              <a:rPr kumimoji="1" lang="ja-JP" altLang="en-US" sz="1200" dirty="0">
                <a:solidFill>
                  <a:srgbClr val="EB0046"/>
                </a:solidFill>
                <a:latin typeface="メイリオ" panose="020B0604030504040204" pitchFamily="50" charset="-128"/>
                <a:ea typeface="メイリオ" panose="020B0604030504040204" pitchFamily="50" charset="-128"/>
              </a:rPr>
              <a:t>目的変数：貸し倒れ</a:t>
            </a:r>
            <a:endParaRPr kumimoji="1" lang="en-US" altLang="ja-JP" sz="1200" dirty="0">
              <a:solidFill>
                <a:srgbClr val="EB0046"/>
              </a:solidFill>
              <a:latin typeface="メイリオ" panose="020B0604030504040204" pitchFamily="50" charset="-128"/>
              <a:ea typeface="メイリオ" panose="020B0604030504040204" pitchFamily="50" charset="-128"/>
            </a:endParaRPr>
          </a:p>
          <a:p>
            <a:r>
              <a:rPr kumimoji="1" lang="ja-JP" altLang="en-US" sz="1200" dirty="0">
                <a:solidFill>
                  <a:srgbClr val="494949"/>
                </a:solidFill>
                <a:latin typeface="メイリオ" panose="020B0604030504040204" pitchFamily="50" charset="-128"/>
                <a:ea typeface="メイリオ" panose="020B0604030504040204" pitchFamily="50" charset="-128"/>
              </a:rPr>
              <a:t>貸し倒れを予測することで、リスクの高い顧客への融資の参考にできる。顧客</a:t>
            </a:r>
            <a:r>
              <a:rPr kumimoji="1" lang="en-US" altLang="ja-JP" sz="1200" dirty="0">
                <a:solidFill>
                  <a:srgbClr val="494949"/>
                </a:solidFill>
                <a:latin typeface="メイリオ" panose="020B0604030504040204" pitchFamily="50" charset="-128"/>
                <a:ea typeface="メイリオ" panose="020B0604030504040204" pitchFamily="50" charset="-128"/>
              </a:rPr>
              <a:t>ID</a:t>
            </a:r>
            <a:r>
              <a:rPr kumimoji="1" lang="ja-JP" altLang="en-US" sz="1200" dirty="0">
                <a:solidFill>
                  <a:srgbClr val="494949"/>
                </a:solidFill>
                <a:latin typeface="メイリオ" panose="020B0604030504040204" pitchFamily="50" charset="-128"/>
                <a:ea typeface="メイリオ" panose="020B0604030504040204" pitchFamily="50" charset="-128"/>
              </a:rPr>
              <a:t>、顧客名、電話番号は貸し倒れと無関係のため取り除く。</a:t>
            </a:r>
            <a:endParaRPr kumimoji="1" lang="en-US" altLang="ja-JP" sz="1200" dirty="0">
              <a:solidFill>
                <a:srgbClr val="494949"/>
              </a:solidFill>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A442BE2D-59D2-40FD-8474-713D24CA1FEE}"/>
              </a:ext>
            </a:extLst>
          </p:cNvPr>
          <p:cNvSpPr txBox="1">
            <a:spLocks/>
          </p:cNvSpPr>
          <p:nvPr/>
        </p:nvSpPr>
        <p:spPr bwMode="auto">
          <a:xfrm>
            <a:off x="654652" y="917138"/>
            <a:ext cx="10882695" cy="280445"/>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spcBef>
                <a:spcPts val="0"/>
              </a:spcBef>
              <a:spcAft>
                <a:spcPts val="0"/>
              </a:spcAft>
              <a:buClr>
                <a:srgbClr val="F36C37"/>
              </a:buClr>
              <a:buFont typeface="Wingdings" panose="05000000000000000000" pitchFamily="2" charset="2"/>
              <a:buChar char="u"/>
            </a:pPr>
            <a:r>
              <a:rPr lang="ja-JP" altLang="en-US" sz="1800" b="1" dirty="0">
                <a:solidFill>
                  <a:srgbClr val="F36C37"/>
                </a:solidFill>
              </a:rPr>
              <a:t>記入欄にどのように機械学習開発を進めるか記入しましょう。理由も簡単に記入してください。</a:t>
            </a:r>
          </a:p>
        </p:txBody>
      </p:sp>
      <p:cxnSp>
        <p:nvCxnSpPr>
          <p:cNvPr id="7" name="直線コネクタ 6">
            <a:extLst>
              <a:ext uri="{FF2B5EF4-FFF2-40B4-BE49-F238E27FC236}">
                <a16:creationId xmlns:a16="http://schemas.microsoft.com/office/drawing/2014/main" id="{84D5BAD2-6D5B-42BE-90C1-65A25167A52B}"/>
              </a:ext>
            </a:extLst>
          </p:cNvPr>
          <p:cNvCxnSpPr>
            <a:cxnSpLocks/>
          </p:cNvCxnSpPr>
          <p:nvPr/>
        </p:nvCxnSpPr>
        <p:spPr>
          <a:xfrm>
            <a:off x="748604" y="1220558"/>
            <a:ext cx="1065847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a16="http://schemas.microsoft.com/office/drawing/2014/main" id="{B3179C87-EE30-453C-A047-0E52F0CED5A4}"/>
              </a:ext>
            </a:extLst>
          </p:cNvPr>
          <p:cNvSpPr/>
          <p:nvPr/>
        </p:nvSpPr>
        <p:spPr>
          <a:xfrm>
            <a:off x="1062946" y="2573930"/>
            <a:ext cx="10344131" cy="668021"/>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kumimoji="1" lang="ja-JP" altLang="en-US" sz="1200" dirty="0">
                <a:solidFill>
                  <a:srgbClr val="EB0046"/>
                </a:solidFill>
                <a:latin typeface="メイリオ" panose="020B0604030504040204" pitchFamily="50" charset="-128"/>
                <a:ea typeface="メイリオ" panose="020B0604030504040204" pitchFamily="50" charset="-128"/>
              </a:rPr>
              <a:t>カテゴリ変数のダミー変数化、返済期間と勤続年数を数値に直す</a:t>
            </a:r>
            <a:endParaRPr kumimoji="1" lang="en-US" altLang="ja-JP" sz="1200" dirty="0">
              <a:solidFill>
                <a:srgbClr val="EB0046"/>
              </a:solidFill>
              <a:latin typeface="メイリオ" panose="020B0604030504040204" pitchFamily="50" charset="-128"/>
              <a:ea typeface="メイリオ" panose="020B0604030504040204" pitchFamily="50" charset="-128"/>
            </a:endParaRPr>
          </a:p>
          <a:p>
            <a:r>
              <a:rPr kumimoji="1" lang="ja-JP" altLang="en-US" sz="1200" dirty="0">
                <a:solidFill>
                  <a:srgbClr val="EB0046"/>
                </a:solidFill>
                <a:latin typeface="メイリオ" panose="020B0604030504040204" pitchFamily="50" charset="-128"/>
                <a:ea typeface="メイリオ" panose="020B0604030504040204" pitchFamily="50" charset="-128"/>
              </a:rPr>
              <a:t>（線形モデルやディープラーニングの場合はデータの標準化）</a:t>
            </a:r>
          </a:p>
        </p:txBody>
      </p:sp>
      <p:sp>
        <p:nvSpPr>
          <p:cNvPr id="12" name="四角形: 角を丸くする 11">
            <a:extLst>
              <a:ext uri="{FF2B5EF4-FFF2-40B4-BE49-F238E27FC236}">
                <a16:creationId xmlns:a16="http://schemas.microsoft.com/office/drawing/2014/main" id="{2D31763F-8F4E-4A37-8D30-4436BF35E414}"/>
              </a:ext>
            </a:extLst>
          </p:cNvPr>
          <p:cNvSpPr/>
          <p:nvPr/>
        </p:nvSpPr>
        <p:spPr>
          <a:xfrm>
            <a:off x="1053711" y="3591313"/>
            <a:ext cx="10344131" cy="668021"/>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kumimoji="1" lang="en-US" altLang="ja-JP" sz="1200" dirty="0">
                <a:solidFill>
                  <a:srgbClr val="EB0046"/>
                </a:solidFill>
                <a:latin typeface="メイリオ" panose="020B0604030504040204" pitchFamily="50" charset="-128"/>
                <a:ea typeface="メイリオ" panose="020B0604030504040204" pitchFamily="50" charset="-128"/>
              </a:rPr>
              <a:t>LightGBM</a:t>
            </a:r>
            <a:r>
              <a:rPr kumimoji="1" lang="ja-JP" altLang="en-US" sz="1200" dirty="0">
                <a:solidFill>
                  <a:srgbClr val="EB0046"/>
                </a:solidFill>
                <a:latin typeface="メイリオ" panose="020B0604030504040204" pitchFamily="50" charset="-128"/>
                <a:ea typeface="メイリオ" panose="020B0604030504040204" pitchFamily="50" charset="-128"/>
              </a:rPr>
              <a:t>、ランダムフォレストで安定したベースモデルを作る。</a:t>
            </a:r>
            <a:endParaRPr kumimoji="1" lang="en-US" altLang="ja-JP" sz="1200" dirty="0">
              <a:solidFill>
                <a:srgbClr val="EB0046"/>
              </a:solidFill>
              <a:latin typeface="メイリオ" panose="020B0604030504040204" pitchFamily="50" charset="-128"/>
              <a:ea typeface="メイリオ" panose="020B0604030504040204" pitchFamily="50" charset="-128"/>
            </a:endParaRPr>
          </a:p>
          <a:p>
            <a:r>
              <a:rPr kumimoji="1" lang="ja-JP" altLang="en-US" sz="1200" dirty="0">
                <a:solidFill>
                  <a:srgbClr val="EB0046"/>
                </a:solidFill>
                <a:latin typeface="メイリオ" panose="020B0604030504040204" pitchFamily="50" charset="-128"/>
                <a:ea typeface="メイリオ" panose="020B0604030504040204" pitchFamily="50" charset="-128"/>
              </a:rPr>
              <a:t>ロジスティック回帰、ニューラルネットワークなど。</a:t>
            </a:r>
            <a:endParaRPr kumimoji="1" lang="en-US" altLang="ja-JP" sz="1200" dirty="0">
              <a:solidFill>
                <a:srgbClr val="EB0046"/>
              </a:solidFill>
              <a:latin typeface="メイリオ" panose="020B0604030504040204" pitchFamily="50" charset="-128"/>
              <a:ea typeface="メイリオ" panose="020B0604030504040204" pitchFamily="50" charset="-128"/>
            </a:endParaRPr>
          </a:p>
          <a:p>
            <a:r>
              <a:rPr kumimoji="1" lang="ja-JP" altLang="en-US" sz="1200" dirty="0">
                <a:solidFill>
                  <a:srgbClr val="494949"/>
                </a:solidFill>
                <a:latin typeface="メイリオ" panose="020B0604030504040204" pitchFamily="50" charset="-128"/>
                <a:ea typeface="メイリオ" panose="020B0604030504040204" pitchFamily="50" charset="-128"/>
              </a:rPr>
              <a:t>（選択するモデル自体はどれでも間違いではないですが、他の項目の回答内容に影響します）</a:t>
            </a:r>
          </a:p>
        </p:txBody>
      </p:sp>
      <p:sp>
        <p:nvSpPr>
          <p:cNvPr id="13" name="四角形: 角を丸くする 12">
            <a:extLst>
              <a:ext uri="{FF2B5EF4-FFF2-40B4-BE49-F238E27FC236}">
                <a16:creationId xmlns:a16="http://schemas.microsoft.com/office/drawing/2014/main" id="{D72EF1B7-19F2-4B99-B6DD-EB12C87314DA}"/>
              </a:ext>
            </a:extLst>
          </p:cNvPr>
          <p:cNvSpPr/>
          <p:nvPr/>
        </p:nvSpPr>
        <p:spPr>
          <a:xfrm>
            <a:off x="1062946" y="4595323"/>
            <a:ext cx="10344131" cy="666470"/>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kumimoji="1" lang="ja-JP" altLang="en-US" sz="1200" dirty="0">
                <a:solidFill>
                  <a:srgbClr val="EB0046"/>
                </a:solidFill>
                <a:latin typeface="メイリオ" panose="020B0604030504040204" pitchFamily="50" charset="-128"/>
                <a:ea typeface="メイリオ" panose="020B0604030504040204" pitchFamily="50" charset="-128"/>
              </a:rPr>
              <a:t>正解率（精度）、</a:t>
            </a:r>
            <a:r>
              <a:rPr kumimoji="1" lang="en-US" altLang="ja-JP" sz="1200" dirty="0">
                <a:solidFill>
                  <a:srgbClr val="EB0046"/>
                </a:solidFill>
                <a:latin typeface="メイリオ" panose="020B0604030504040204" pitchFamily="50" charset="-128"/>
                <a:ea typeface="メイリオ" panose="020B0604030504040204" pitchFamily="50" charset="-128"/>
              </a:rPr>
              <a:t>F</a:t>
            </a:r>
            <a:r>
              <a:rPr kumimoji="1" lang="ja-JP" altLang="en-US" sz="1200" dirty="0">
                <a:solidFill>
                  <a:srgbClr val="EB0046"/>
                </a:solidFill>
                <a:latin typeface="メイリオ" panose="020B0604030504040204" pitchFamily="50" charset="-128"/>
                <a:ea typeface="メイリオ" panose="020B0604030504040204" pitchFamily="50" charset="-128"/>
              </a:rPr>
              <a:t>値、適合率、再現率</a:t>
            </a:r>
            <a:endParaRPr kumimoji="1" lang="en-US" altLang="ja-JP" sz="1200" dirty="0">
              <a:solidFill>
                <a:srgbClr val="EB0046"/>
              </a:solidFill>
              <a:latin typeface="メイリオ" panose="020B0604030504040204" pitchFamily="50" charset="-128"/>
              <a:ea typeface="メイリオ" panose="020B0604030504040204" pitchFamily="50" charset="-128"/>
            </a:endParaRPr>
          </a:p>
          <a:p>
            <a:r>
              <a:rPr kumimoji="1" lang="ja-JP" altLang="en-US" sz="1200" dirty="0">
                <a:solidFill>
                  <a:srgbClr val="494949"/>
                </a:solidFill>
                <a:latin typeface="メイリオ" panose="020B0604030504040204" pitchFamily="50" charset="-128"/>
                <a:ea typeface="メイリオ" panose="020B0604030504040204" pitchFamily="50" charset="-128"/>
              </a:rPr>
              <a:t>貸し倒れを起こすかどうかで顧客を分類しようとする場合は、貸し倒れを起こす顧客をしっかりと見つけ出す必要がある為、</a:t>
            </a:r>
            <a:endParaRPr kumimoji="1" lang="en-US" altLang="ja-JP" sz="1200" dirty="0">
              <a:solidFill>
                <a:srgbClr val="494949"/>
              </a:solidFill>
              <a:latin typeface="メイリオ" panose="020B0604030504040204" pitchFamily="50" charset="-128"/>
              <a:ea typeface="メイリオ" panose="020B0604030504040204" pitchFamily="50" charset="-128"/>
            </a:endParaRPr>
          </a:p>
          <a:p>
            <a:r>
              <a:rPr kumimoji="1" lang="ja-JP" altLang="en-US" sz="1200" dirty="0">
                <a:solidFill>
                  <a:srgbClr val="494949"/>
                </a:solidFill>
                <a:latin typeface="メイリオ" panose="020B0604030504040204" pitchFamily="50" charset="-128"/>
                <a:ea typeface="メイリオ" panose="020B0604030504040204" pitchFamily="50" charset="-128"/>
              </a:rPr>
              <a:t>正解率だけでなく</a:t>
            </a:r>
            <a:r>
              <a:rPr kumimoji="1" lang="en-US" altLang="ja-JP" sz="1200" dirty="0">
                <a:solidFill>
                  <a:srgbClr val="494949"/>
                </a:solidFill>
                <a:latin typeface="メイリオ" panose="020B0604030504040204" pitchFamily="50" charset="-128"/>
                <a:ea typeface="メイリオ" panose="020B0604030504040204" pitchFamily="50" charset="-128"/>
              </a:rPr>
              <a:t>F</a:t>
            </a:r>
            <a:r>
              <a:rPr kumimoji="1" lang="ja-JP" altLang="en-US" sz="1200" dirty="0">
                <a:solidFill>
                  <a:srgbClr val="494949"/>
                </a:solidFill>
                <a:latin typeface="メイリオ" panose="020B0604030504040204" pitchFamily="50" charset="-128"/>
                <a:ea typeface="メイリオ" panose="020B0604030504040204" pitchFamily="50" charset="-128"/>
              </a:rPr>
              <a:t>値なども確認した方が良いです。回帰を行うモデルを想定している場合は決定係数</a:t>
            </a:r>
            <a:r>
              <a:rPr kumimoji="1" lang="en-US" altLang="ja-JP" sz="1200" dirty="0">
                <a:solidFill>
                  <a:srgbClr val="494949"/>
                </a:solidFill>
                <a:latin typeface="メイリオ" panose="020B0604030504040204" pitchFamily="50" charset="-128"/>
                <a:ea typeface="メイリオ" panose="020B0604030504040204" pitchFamily="50" charset="-128"/>
              </a:rPr>
              <a:t>R2</a:t>
            </a:r>
            <a:r>
              <a:rPr kumimoji="1" lang="ja-JP" altLang="en-US" sz="1200" dirty="0">
                <a:solidFill>
                  <a:srgbClr val="494949"/>
                </a:solidFill>
                <a:latin typeface="メイリオ" panose="020B0604030504040204" pitchFamily="50" charset="-128"/>
                <a:ea typeface="メイリオ" panose="020B0604030504040204" pitchFamily="50" charset="-128"/>
              </a:rPr>
              <a:t>などが重要な指標となります。</a:t>
            </a:r>
          </a:p>
        </p:txBody>
      </p:sp>
      <p:sp>
        <p:nvSpPr>
          <p:cNvPr id="14" name="四角形: 角を丸くする 13">
            <a:extLst>
              <a:ext uri="{FF2B5EF4-FFF2-40B4-BE49-F238E27FC236}">
                <a16:creationId xmlns:a16="http://schemas.microsoft.com/office/drawing/2014/main" id="{ECBA2105-E16B-477F-8A80-5F80FD7DA573}"/>
              </a:ext>
            </a:extLst>
          </p:cNvPr>
          <p:cNvSpPr/>
          <p:nvPr/>
        </p:nvSpPr>
        <p:spPr>
          <a:xfrm>
            <a:off x="1062946" y="5602007"/>
            <a:ext cx="10344131" cy="666470"/>
          </a:xfrm>
          <a:prstGeom prst="roundRect">
            <a:avLst>
              <a:gd name="adj" fmla="val 1492"/>
            </a:avLst>
          </a:prstGeom>
          <a:noFill/>
          <a:ln w="19050">
            <a:solidFill>
              <a:srgbClr val="494949"/>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lang="ja-JP" altLang="en-US" sz="1200" dirty="0">
                <a:solidFill>
                  <a:srgbClr val="EB0046"/>
                </a:solidFill>
                <a:latin typeface="+mn-ea"/>
              </a:rPr>
              <a:t>手動で</a:t>
            </a:r>
            <a:r>
              <a:rPr lang="en-US" altLang="ja-JP" sz="1200" dirty="0">
                <a:solidFill>
                  <a:srgbClr val="EB0046"/>
                </a:solidFill>
                <a:latin typeface="+mn-ea"/>
              </a:rPr>
              <a:t>n_estimators</a:t>
            </a:r>
            <a:r>
              <a:rPr lang="ja-JP" altLang="en-US" sz="1200" dirty="0">
                <a:solidFill>
                  <a:srgbClr val="EB0046"/>
                </a:solidFill>
                <a:latin typeface="+mn-ea"/>
              </a:rPr>
              <a:t>や</a:t>
            </a:r>
            <a:r>
              <a:rPr lang="en-US" altLang="ja-JP" sz="1200" dirty="0">
                <a:solidFill>
                  <a:srgbClr val="EB0046"/>
                </a:solidFill>
                <a:latin typeface="+mn-ea"/>
              </a:rPr>
              <a:t>max_depth</a:t>
            </a:r>
            <a:r>
              <a:rPr lang="ja-JP" altLang="en-US" sz="1200" dirty="0">
                <a:solidFill>
                  <a:srgbClr val="EB0046"/>
                </a:solidFill>
                <a:latin typeface="+mn-ea"/>
              </a:rPr>
              <a:t>のパラメータ調整を行う。グリッドサーチでパラメータ探索を行う。</a:t>
            </a:r>
            <a:endParaRPr lang="en-US" altLang="ja-JP" sz="1200" dirty="0">
              <a:solidFill>
                <a:srgbClr val="EB0046"/>
              </a:solidFill>
              <a:latin typeface="+mn-ea"/>
            </a:endParaRPr>
          </a:p>
          <a:p>
            <a:r>
              <a:rPr lang="ja-JP" altLang="en-US" sz="1200" dirty="0">
                <a:solidFill>
                  <a:srgbClr val="EB0046"/>
                </a:solidFill>
                <a:latin typeface="+mn-ea"/>
              </a:rPr>
              <a:t>使用する説明変数を変える（特に線形モデルの場合）。</a:t>
            </a:r>
            <a:endParaRPr lang="en-US" altLang="ja-JP" sz="1200" dirty="0">
              <a:solidFill>
                <a:srgbClr val="EB0046"/>
              </a:solidFill>
              <a:latin typeface="+mn-ea"/>
            </a:endParaRPr>
          </a:p>
          <a:p>
            <a:r>
              <a:rPr lang="ja-JP" altLang="en-US" sz="1200" dirty="0">
                <a:solidFill>
                  <a:srgbClr val="EB0046"/>
                </a:solidFill>
                <a:latin typeface="+mn-ea"/>
              </a:rPr>
              <a:t>貸し倒れのデータがかなり少ない不均衡データなので、モデルのパラメータに</a:t>
            </a:r>
            <a:r>
              <a:rPr lang="en-US" altLang="ja-JP" sz="1200" dirty="0">
                <a:solidFill>
                  <a:srgbClr val="EB0046"/>
                </a:solidFill>
                <a:latin typeface="+mn-ea"/>
              </a:rPr>
              <a:t>class_weight=‘balanced’</a:t>
            </a:r>
            <a:r>
              <a:rPr lang="ja-JP" altLang="en-US" sz="1200" dirty="0">
                <a:solidFill>
                  <a:srgbClr val="EB0046"/>
                </a:solidFill>
                <a:latin typeface="+mn-ea"/>
              </a:rPr>
              <a:t>を指定する。　など</a:t>
            </a:r>
            <a:endParaRPr kumimoji="1" lang="ja-JP" altLang="en-US" sz="1200" dirty="0">
              <a:solidFill>
                <a:srgbClr val="EB0046"/>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055595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付録　ディープラーニング </a:t>
            </a:r>
            <a:r>
              <a:rPr lang="en-US" altLang="ja-JP" sz="2000" spc="150" dirty="0">
                <a:solidFill>
                  <a:srgbClr val="F36C37"/>
                </a:solidFill>
              </a:rPr>
              <a:t>– </a:t>
            </a:r>
            <a:r>
              <a:rPr lang="en-US" altLang="ja-JP" sz="2000" spc="150" dirty="0" err="1">
                <a:solidFill>
                  <a:srgbClr val="F36C37"/>
                </a:solidFill>
              </a:rPr>
              <a:t>PyTorch</a:t>
            </a:r>
            <a:r>
              <a:rPr lang="ja-JP" altLang="en-US" sz="2000" spc="150" dirty="0">
                <a:solidFill>
                  <a:srgbClr val="F36C37"/>
                </a:solidFill>
              </a:rPr>
              <a:t>での実装</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318</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61853" y="24815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en-US" altLang="ja-JP" sz="2800" b="1" spc="300" dirty="0">
                <a:solidFill>
                  <a:schemeClr val="tx1">
                    <a:lumMod val="75000"/>
                    <a:lumOff val="25000"/>
                  </a:schemeClr>
                </a:solidFill>
              </a:rPr>
              <a:t>A1-1.PyTorch</a:t>
            </a:r>
          </a:p>
          <a:p>
            <a:pPr algn="l">
              <a:lnSpc>
                <a:spcPct val="150000"/>
              </a:lnSpc>
            </a:pPr>
            <a:r>
              <a:rPr lang="en-US" altLang="ja-JP" sz="2800" b="1" spc="300" dirty="0">
                <a:solidFill>
                  <a:schemeClr val="tx1">
                    <a:lumMod val="75000"/>
                    <a:lumOff val="25000"/>
                  </a:schemeClr>
                </a:solidFill>
              </a:rPr>
              <a:t>A1-2.PyTorch</a:t>
            </a:r>
            <a:r>
              <a:rPr lang="ja-JP" altLang="en-US" sz="2800" b="1" spc="300" dirty="0">
                <a:solidFill>
                  <a:schemeClr val="tx1">
                    <a:lumMod val="75000"/>
                    <a:lumOff val="25000"/>
                  </a:schemeClr>
                </a:solidFill>
              </a:rPr>
              <a:t>によるディープラーニングの実装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A1-3.PyTorch</a:t>
            </a:r>
            <a:r>
              <a:rPr lang="ja-JP" altLang="en-US" sz="2800" b="1" spc="300" dirty="0">
                <a:solidFill>
                  <a:schemeClr val="tx1">
                    <a:lumMod val="75000"/>
                    <a:lumOff val="25000"/>
                  </a:schemeClr>
                </a:solidFill>
              </a:rPr>
              <a:t>によるディープラーニングモデルの改良</a:t>
            </a:r>
            <a:endParaRPr lang="en-US" altLang="ja-JP" sz="2800" b="1" spc="300" dirty="0">
              <a:solidFill>
                <a:schemeClr val="tx1">
                  <a:lumMod val="75000"/>
                  <a:lumOff val="25000"/>
                </a:schemeClr>
              </a:solidFill>
            </a:endParaRPr>
          </a:p>
        </p:txBody>
      </p:sp>
    </p:spTree>
    <p:extLst>
      <p:ext uri="{BB962C8B-B14F-4D97-AF65-F5344CB8AC3E}">
        <p14:creationId xmlns:p14="http://schemas.microsoft.com/office/powerpoint/2010/main" val="14898570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A1-1-1.PyTorch</a:t>
            </a:r>
            <a:endParaRPr lang="ja-JP" altLang="en-US" dirty="0"/>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319</a:t>
            </a:fld>
            <a:endParaRPr kumimoji="1" lang="ja-JP" altLang="en-US"/>
          </a:p>
        </p:txBody>
      </p:sp>
      <p:sp>
        <p:nvSpPr>
          <p:cNvPr id="3" name="コンテンツ プレースホルダー 2">
            <a:extLst>
              <a:ext uri="{FF2B5EF4-FFF2-40B4-BE49-F238E27FC236}">
                <a16:creationId xmlns:a16="http://schemas.microsoft.com/office/drawing/2014/main" id="{82405477-48E5-41FA-8FFD-61F78D7BCE6E}"/>
              </a:ext>
            </a:extLst>
          </p:cNvPr>
          <p:cNvSpPr>
            <a:spLocks noGrp="1"/>
          </p:cNvSpPr>
          <p:nvPr>
            <p:ph sz="quarter" idx="4294967295"/>
          </p:nvPr>
        </p:nvSpPr>
        <p:spPr>
          <a:xfrm>
            <a:off x="766762" y="3954891"/>
            <a:ext cx="10658475" cy="1721747"/>
          </a:xfrm>
        </p:spPr>
        <p:txBody>
          <a:bodyPr wrap="square">
            <a:normAutofit fontScale="92500" lnSpcReduction="20000"/>
          </a:bodyPr>
          <a:lstStyle/>
          <a:p>
            <a:pPr>
              <a:buClr>
                <a:srgbClr val="F36C37"/>
              </a:buClr>
            </a:pPr>
            <a:r>
              <a:rPr lang="ja-JP" altLang="en-US" sz="2000" b="1" dirty="0"/>
              <a:t>直感的な記述で詳細にディープラーニングの仕様を記述できる</a:t>
            </a:r>
            <a:endParaRPr lang="en-US" altLang="ja-JP" sz="2000" b="1" dirty="0"/>
          </a:p>
          <a:p>
            <a:pPr>
              <a:buClr>
                <a:srgbClr val="F36C37"/>
              </a:buClr>
            </a:pPr>
            <a:r>
              <a:rPr lang="ja-JP" altLang="en-US" sz="2000" b="1" dirty="0"/>
              <a:t>学習に</a:t>
            </a:r>
            <a:r>
              <a:rPr lang="en-US" altLang="ja-JP" sz="2000" b="1" dirty="0">
                <a:solidFill>
                  <a:srgbClr val="F36C37"/>
                </a:solidFill>
              </a:rPr>
              <a:t>GPU</a:t>
            </a:r>
            <a:r>
              <a:rPr lang="ja-JP" altLang="en-US" sz="2000" b="1" dirty="0"/>
              <a:t>を利用可能</a:t>
            </a:r>
          </a:p>
          <a:p>
            <a:pPr>
              <a:buClr>
                <a:srgbClr val="F36C37"/>
              </a:buClr>
            </a:pPr>
            <a:r>
              <a:rPr lang="ja-JP" altLang="en-US" sz="2000" b="1" dirty="0"/>
              <a:t>ラッパーライブラリや周辺ライブラリも開発されているが、</a:t>
            </a:r>
            <a:r>
              <a:rPr lang="en-US" altLang="ja-JP" sz="2000" b="1" dirty="0"/>
              <a:t>Keras</a:t>
            </a:r>
            <a:r>
              <a:rPr lang="ja-JP" altLang="en-US" sz="2000" b="1" dirty="0"/>
              <a:t>のようなこれといったてっぱんのラッパーライブラリがない</a:t>
            </a:r>
            <a:endParaRPr lang="en-US" altLang="ja-JP" sz="2000" b="1" dirty="0"/>
          </a:p>
          <a:p>
            <a:pPr>
              <a:buClr>
                <a:srgbClr val="F36C37"/>
              </a:buClr>
            </a:pPr>
            <a:r>
              <a:rPr lang="ja-JP" altLang="en-US" sz="2000" b="1" dirty="0"/>
              <a:t>ラッパーライブラリを使用する使い勝手と詳細な記述ができる自由度はトレードオフの関係にあるため、ないと悪いというわけではないが、</a:t>
            </a:r>
            <a:r>
              <a:rPr lang="en-US" altLang="ja-JP" sz="2000" b="1" dirty="0"/>
              <a:t>Keras</a:t>
            </a:r>
            <a:r>
              <a:rPr lang="ja-JP" altLang="en-US" sz="2000" b="1" dirty="0"/>
              <a:t>よりとっつき辛い部分がある</a:t>
            </a:r>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590097"/>
            <a:ext cx="10658475" cy="2221412"/>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358716"/>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PyTorch</a:t>
              </a:r>
              <a:r>
                <a:rPr lang="ja-JP" altLang="en-US" sz="2400" b="1" spc="150" dirty="0">
                  <a:solidFill>
                    <a:schemeClr val="bg1"/>
                  </a:solidFill>
                  <a:latin typeface="+mn-ea"/>
                </a:rPr>
                <a:t>とは</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876692" y="1810692"/>
            <a:ext cx="10548545" cy="192360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r>
              <a:rPr lang="en-US" altLang="ja-JP" sz="2000" spc="0" dirty="0">
                <a:solidFill>
                  <a:schemeClr val="tx1">
                    <a:lumMod val="75000"/>
                    <a:lumOff val="25000"/>
                  </a:schemeClr>
                </a:solidFill>
              </a:rPr>
              <a:t>　</a:t>
            </a:r>
            <a:r>
              <a:rPr lang="en-US" altLang="ja-JP" sz="2000" spc="0" dirty="0" err="1">
                <a:solidFill>
                  <a:srgbClr val="F36C37"/>
                </a:solidFill>
              </a:rPr>
              <a:t>PyTorch</a:t>
            </a:r>
            <a:r>
              <a:rPr lang="ja-JP" altLang="en-US" sz="2000" spc="0" dirty="0">
                <a:solidFill>
                  <a:schemeClr val="tx1">
                    <a:lumMod val="75000"/>
                    <a:lumOff val="25000"/>
                  </a:schemeClr>
                </a:solidFill>
              </a:rPr>
              <a:t>は</a:t>
            </a:r>
            <a:r>
              <a:rPr lang="en-US" altLang="ja-JP" sz="2000" spc="0" dirty="0">
                <a:solidFill>
                  <a:srgbClr val="F36C37"/>
                </a:solidFill>
              </a:rPr>
              <a:t>Meta</a:t>
            </a:r>
            <a:r>
              <a:rPr lang="ja-JP" altLang="en-US" sz="2000" spc="0" dirty="0">
                <a:solidFill>
                  <a:srgbClr val="F36C37"/>
                </a:solidFill>
              </a:rPr>
              <a:t>（旧</a:t>
            </a:r>
            <a:r>
              <a:rPr lang="en-US" altLang="ja-JP" sz="2000" spc="0" dirty="0">
                <a:solidFill>
                  <a:srgbClr val="F36C37"/>
                </a:solidFill>
              </a:rPr>
              <a:t>Facebook</a:t>
            </a:r>
            <a:r>
              <a:rPr lang="ja-JP" altLang="en-US" sz="2000" spc="0" dirty="0">
                <a:solidFill>
                  <a:srgbClr val="F36C37"/>
                </a:solidFill>
              </a:rPr>
              <a:t>）</a:t>
            </a:r>
            <a:r>
              <a:rPr lang="ja-JP" altLang="en-US" sz="2000" spc="0" dirty="0">
                <a:solidFill>
                  <a:schemeClr val="tx1">
                    <a:lumMod val="75000"/>
                    <a:lumOff val="25000"/>
                  </a:schemeClr>
                </a:solidFill>
              </a:rPr>
              <a:t>が開発するディープラーニングフレームワークです。高機能で詳細にニューラルネットワークを構成できる</a:t>
            </a:r>
            <a:r>
              <a:rPr lang="ja-JP" altLang="en-US" sz="2000" spc="0" dirty="0">
                <a:solidFill>
                  <a:schemeClr val="tx1">
                    <a:lumMod val="75000"/>
                    <a:lumOff val="25000"/>
                  </a:schemeClr>
                </a:solidFill>
                <a:cs typeface="+mj-ea"/>
              </a:rPr>
              <a:t>、</a:t>
            </a:r>
            <a:r>
              <a:rPr lang="en-US" altLang="ja-JP" sz="2000" spc="0" dirty="0">
                <a:solidFill>
                  <a:schemeClr val="tx1">
                    <a:lumMod val="75000"/>
                    <a:lumOff val="25000"/>
                  </a:schemeClr>
                </a:solidFill>
                <a:cs typeface="+mj-ea"/>
              </a:rPr>
              <a:t>TensorFlow</a:t>
            </a:r>
            <a:r>
              <a:rPr lang="ja-JP" sz="2000" spc="0" dirty="0">
                <a:solidFill>
                  <a:schemeClr val="tx1">
                    <a:lumMod val="75000"/>
                    <a:lumOff val="25000"/>
                  </a:schemeClr>
                </a:solidFill>
                <a:cs typeface="+mj-ea"/>
              </a:rPr>
              <a:t>と並ぶ人気のフレームワークです</a:t>
            </a:r>
            <a:r>
              <a:rPr lang="ja-JP" altLang="en-US" sz="2000" spc="0" dirty="0">
                <a:solidFill>
                  <a:schemeClr val="tx1">
                    <a:lumMod val="75000"/>
                    <a:lumOff val="25000"/>
                  </a:schemeClr>
                </a:solidFill>
                <a:cs typeface="+mj-ea"/>
              </a:rPr>
              <a:t>。</a:t>
            </a:r>
            <a:br>
              <a:rPr lang="en-US" altLang="ja-JP" sz="2000" spc="0" dirty="0">
                <a:solidFill>
                  <a:schemeClr val="tx1">
                    <a:lumMod val="75000"/>
                    <a:lumOff val="25000"/>
                  </a:schemeClr>
                </a:solidFill>
              </a:rPr>
            </a:br>
            <a:r>
              <a:rPr lang="ja-JP" altLang="en-US" sz="2000" spc="0" dirty="0">
                <a:solidFill>
                  <a:schemeClr val="tx1">
                    <a:lumMod val="75000"/>
                    <a:lumOff val="25000"/>
                  </a:schemeClr>
                </a:solidFill>
              </a:rPr>
              <a:t>　現在開発が終了している</a:t>
            </a:r>
            <a:r>
              <a:rPr lang="en-US" altLang="ja-JP" sz="2000" spc="0" dirty="0">
                <a:solidFill>
                  <a:srgbClr val="F36C37"/>
                </a:solidFill>
              </a:rPr>
              <a:t>Chainer</a:t>
            </a:r>
            <a:r>
              <a:rPr lang="ja-JP" altLang="en-US" sz="2000" spc="0" dirty="0">
                <a:solidFill>
                  <a:schemeClr val="tx1">
                    <a:lumMod val="75000"/>
                    <a:lumOff val="25000"/>
                  </a:schemeClr>
                </a:solidFill>
              </a:rPr>
              <a:t>という人気の和製フレームワークの影響を受けて</a:t>
            </a:r>
            <a:r>
              <a:rPr lang="ja-JP" sz="2000" spc="0" dirty="0">
                <a:solidFill>
                  <a:schemeClr val="tx1">
                    <a:lumMod val="75000"/>
                    <a:lumOff val="25000"/>
                  </a:schemeClr>
                </a:solidFill>
                <a:cs typeface="+mj-ea"/>
              </a:rPr>
              <a:t>PyTorchは</a:t>
            </a:r>
            <a:r>
              <a:rPr lang="ja-JP" altLang="en-US" sz="2000" spc="0" dirty="0">
                <a:solidFill>
                  <a:schemeClr val="tx1">
                    <a:lumMod val="75000"/>
                    <a:lumOff val="25000"/>
                  </a:schemeClr>
                </a:solidFill>
              </a:rPr>
              <a:t>開発されており、Chainerの使用者からも多くの支持を得ています。</a:t>
            </a:r>
          </a:p>
        </p:txBody>
      </p:sp>
      <p:sp>
        <p:nvSpPr>
          <p:cNvPr id="20" name="テキスト ボックス 19">
            <a:extLst>
              <a:ext uri="{FF2B5EF4-FFF2-40B4-BE49-F238E27FC236}">
                <a16:creationId xmlns:a16="http://schemas.microsoft.com/office/drawing/2014/main" id="{58E8A6D2-D1D3-438F-AE42-64683A8A6258}"/>
              </a:ext>
            </a:extLst>
          </p:cNvPr>
          <p:cNvSpPr txBox="1"/>
          <p:nvPr/>
        </p:nvSpPr>
        <p:spPr>
          <a:xfrm>
            <a:off x="766764" y="886452"/>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PyTorch</a:t>
            </a:r>
            <a:r>
              <a:rPr lang="ja-JP" altLang="en-US" sz="1800" dirty="0"/>
              <a:t>を用いてディープラーニングを実装する方法を学びましょう。</a:t>
            </a:r>
          </a:p>
        </p:txBody>
      </p:sp>
      <p:pic>
        <p:nvPicPr>
          <p:cNvPr id="18" name="図 17">
            <a:extLst>
              <a:ext uri="{FF2B5EF4-FFF2-40B4-BE49-F238E27FC236}">
                <a16:creationId xmlns:a16="http://schemas.microsoft.com/office/drawing/2014/main" id="{EEC5DA80-47D2-4F1C-8762-370FC06F1A2C}"/>
              </a:ext>
            </a:extLst>
          </p:cNvPr>
          <p:cNvPicPr>
            <a:picLocks noChangeAspect="1"/>
          </p:cNvPicPr>
          <p:nvPr/>
        </p:nvPicPr>
        <p:blipFill rotWithShape="1">
          <a:blip r:embed="rId3">
            <a:extLst>
              <a:ext uri="{28A0092B-C50C-407E-A947-70E740481C1C}">
                <a14:useLocalDpi xmlns:a14="http://schemas.microsoft.com/office/drawing/2010/main" val="0"/>
              </a:ext>
            </a:extLst>
          </a:blip>
          <a:srcRect t="32105" b="31609"/>
          <a:stretch/>
        </p:blipFill>
        <p:spPr>
          <a:xfrm>
            <a:off x="4965449" y="5678186"/>
            <a:ext cx="2242281" cy="813631"/>
          </a:xfrm>
          <a:prstGeom prst="rect">
            <a:avLst/>
          </a:prstGeom>
        </p:spPr>
      </p:pic>
    </p:spTree>
    <p:extLst>
      <p:ext uri="{BB962C8B-B14F-4D97-AF65-F5344CB8AC3E}">
        <p14:creationId xmlns:p14="http://schemas.microsoft.com/office/powerpoint/2010/main" val="3239218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DD5C7D-ABD7-DA91-6C48-D18E3D2174DF}"/>
              </a:ext>
            </a:extLst>
          </p:cNvPr>
          <p:cNvSpPr>
            <a:spLocks noGrp="1"/>
          </p:cNvSpPr>
          <p:nvPr>
            <p:ph type="title" idx="4294967295"/>
          </p:nvPr>
        </p:nvSpPr>
        <p:spPr>
          <a:xfrm>
            <a:off x="0" y="0"/>
            <a:ext cx="11018838" cy="573088"/>
          </a:xfrm>
        </p:spPr>
        <p:txBody>
          <a:bodyPr/>
          <a:lstStyle/>
          <a:p>
            <a:r>
              <a:rPr lang="ja-JP" altLang="en-US"/>
              <a:t>公平性</a:t>
            </a:r>
            <a:endParaRPr kumimoji="1" lang="ja-JP" altLang="en-US"/>
          </a:p>
        </p:txBody>
      </p:sp>
    </p:spTree>
    <p:extLst>
      <p:ext uri="{BB962C8B-B14F-4D97-AF65-F5344CB8AC3E}">
        <p14:creationId xmlns:p14="http://schemas.microsoft.com/office/powerpoint/2010/main" val="385852884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付録　ディープラーニング </a:t>
            </a:r>
            <a:r>
              <a:rPr lang="en-US" altLang="ja-JP" sz="2000" spc="150" dirty="0">
                <a:solidFill>
                  <a:srgbClr val="F36C37"/>
                </a:solidFill>
              </a:rPr>
              <a:t>– </a:t>
            </a:r>
            <a:r>
              <a:rPr lang="en-US" altLang="ja-JP" sz="2000" spc="150" dirty="0" err="1">
                <a:solidFill>
                  <a:srgbClr val="F36C37"/>
                </a:solidFill>
              </a:rPr>
              <a:t>PyTorch</a:t>
            </a:r>
            <a:r>
              <a:rPr lang="ja-JP" altLang="en-US" sz="2000" spc="150" dirty="0">
                <a:solidFill>
                  <a:srgbClr val="F36C37"/>
                </a:solidFill>
              </a:rPr>
              <a:t>での実装</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320</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61853" y="24815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en-US" altLang="ja-JP" sz="2800" b="1" spc="300" dirty="0">
                <a:solidFill>
                  <a:srgbClr val="BFBFBF"/>
                </a:solidFill>
              </a:rPr>
              <a:t>A1-1.PyTorch</a:t>
            </a:r>
          </a:p>
          <a:p>
            <a:pPr algn="l">
              <a:lnSpc>
                <a:spcPct val="150000"/>
              </a:lnSpc>
            </a:pPr>
            <a:r>
              <a:rPr lang="en-US" altLang="ja-JP" sz="2800" b="1" spc="300" dirty="0">
                <a:solidFill>
                  <a:schemeClr val="tx1">
                    <a:lumMod val="75000"/>
                    <a:lumOff val="25000"/>
                  </a:schemeClr>
                </a:solidFill>
              </a:rPr>
              <a:t>A1-2.PyTorch</a:t>
            </a:r>
            <a:r>
              <a:rPr lang="ja-JP" altLang="en-US" sz="2800" b="1" spc="300" dirty="0">
                <a:solidFill>
                  <a:schemeClr val="tx1">
                    <a:lumMod val="75000"/>
                    <a:lumOff val="25000"/>
                  </a:schemeClr>
                </a:solidFill>
              </a:rPr>
              <a:t>によるディープラーニングの実装</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rgbClr val="BFBFBF"/>
                </a:solidFill>
              </a:rPr>
              <a:t>A1-3.PyTorch</a:t>
            </a:r>
            <a:r>
              <a:rPr lang="ja-JP" altLang="en-US" sz="2800" b="1" spc="300" dirty="0">
                <a:solidFill>
                  <a:srgbClr val="BFBFBF"/>
                </a:solidFill>
              </a:rPr>
              <a:t>によるディープラーニングモデルの改良</a:t>
            </a:r>
            <a:endParaRPr lang="en-US" altLang="ja-JP" sz="2800" b="1" spc="300" dirty="0">
              <a:solidFill>
                <a:srgbClr val="BFBFBF"/>
              </a:solidFill>
            </a:endParaRPr>
          </a:p>
        </p:txBody>
      </p:sp>
    </p:spTree>
    <p:extLst>
      <p:ext uri="{BB962C8B-B14F-4D97-AF65-F5344CB8AC3E}">
        <p14:creationId xmlns:p14="http://schemas.microsoft.com/office/powerpoint/2010/main" val="24134039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-2-1.</a:t>
            </a:r>
            <a:r>
              <a:rPr lang="ja-JP" altLang="en-US" dirty="0"/>
              <a:t>データを</a:t>
            </a:r>
            <a:r>
              <a:rPr lang="en-US" altLang="ja-JP" dirty="0"/>
              <a:t>Tensor</a:t>
            </a:r>
            <a:r>
              <a:rPr lang="ja-JP" altLang="en-US" dirty="0"/>
              <a:t>型に変換する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321</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3920150"/>
            <a:ext cx="10658473" cy="2480632"/>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dirty="0">
                <a:solidFill>
                  <a:srgbClr val="008000"/>
                </a:solidFill>
                <a:latin typeface="+mn-ea"/>
              </a:rPr>
              <a:t>#</a:t>
            </a:r>
            <a:r>
              <a:rPr lang="ja-JP" altLang="en-US" sz="1400" dirty="0">
                <a:solidFill>
                  <a:srgbClr val="008000"/>
                </a:solidFill>
                <a:latin typeface="+mn-ea"/>
              </a:rPr>
              <a:t> ライブラリをインポート</a:t>
            </a:r>
            <a:endParaRPr lang="en-US" altLang="ja-JP" sz="1400" b="0" dirty="0">
              <a:solidFill>
                <a:srgbClr val="008000"/>
              </a:solidFill>
              <a:effectLst/>
              <a:latin typeface="+mn-ea"/>
            </a:endParaRPr>
          </a:p>
          <a:p>
            <a:r>
              <a:rPr lang="en-US" altLang="ja-JP" sz="1400" b="0" dirty="0">
                <a:solidFill>
                  <a:srgbClr val="AF00DB"/>
                </a:solidFill>
                <a:effectLst/>
                <a:latin typeface="+mn-ea"/>
              </a:rPr>
              <a:t>import</a:t>
            </a:r>
            <a:r>
              <a:rPr lang="en-US" altLang="ja-JP" sz="1400" b="0" dirty="0">
                <a:solidFill>
                  <a:srgbClr val="000000"/>
                </a:solidFill>
                <a:effectLst/>
                <a:latin typeface="+mn-ea"/>
              </a:rPr>
              <a:t> torch</a:t>
            </a:r>
            <a:endParaRPr lang="en-US" altLang="ja-JP" sz="1400" dirty="0">
              <a:solidFill>
                <a:srgbClr val="00879E"/>
              </a:solidFill>
              <a:latin typeface="+mn-ea"/>
            </a:endParaRPr>
          </a:p>
          <a:p>
            <a:endParaRPr lang="en-US" altLang="ja-JP" sz="1400" dirty="0">
              <a:solidFill>
                <a:srgbClr val="00879E"/>
              </a:solidFill>
              <a:latin typeface="+mn-ea"/>
            </a:endParaRPr>
          </a:p>
          <a:p>
            <a:endParaRPr lang="en-US" altLang="ja-JP" sz="1400" dirty="0">
              <a:solidFill>
                <a:srgbClr val="00879E"/>
              </a:solidFill>
              <a:latin typeface="+mn-ea"/>
            </a:endParaRPr>
          </a:p>
          <a:p>
            <a:endParaRPr lang="en-US" altLang="ja-JP" sz="1400" dirty="0">
              <a:solidFill>
                <a:srgbClr val="00879E"/>
              </a:solidFill>
              <a:latin typeface="+mn-ea"/>
            </a:endParaRPr>
          </a:p>
          <a:p>
            <a:r>
              <a:rPr lang="en-US" altLang="ja-JP" sz="1400" b="0" dirty="0">
                <a:solidFill>
                  <a:srgbClr val="008000"/>
                </a:solidFill>
                <a:effectLst/>
                <a:latin typeface="+mn-ea"/>
              </a:rPr>
              <a:t># </a:t>
            </a:r>
            <a:r>
              <a:rPr lang="en-US" altLang="ja-JP" sz="1400" dirty="0">
                <a:solidFill>
                  <a:srgbClr val="008000"/>
                </a:solidFill>
                <a:latin typeface="+mn-ea"/>
              </a:rPr>
              <a:t>NumPy</a:t>
            </a:r>
            <a:r>
              <a:rPr lang="ja-JP" altLang="en-US" sz="1400" dirty="0">
                <a:solidFill>
                  <a:srgbClr val="008000"/>
                </a:solidFill>
                <a:latin typeface="+mn-ea"/>
              </a:rPr>
              <a:t>配列のデータを</a:t>
            </a:r>
            <a:r>
              <a:rPr lang="en-US" altLang="ja-JP" sz="1400" b="0" dirty="0">
                <a:solidFill>
                  <a:srgbClr val="008000"/>
                </a:solidFill>
                <a:effectLst/>
                <a:latin typeface="+mn-ea"/>
              </a:rPr>
              <a:t>Tensor</a:t>
            </a:r>
            <a:r>
              <a:rPr lang="ja-JP" altLang="en-US" sz="1400" b="0" dirty="0">
                <a:solidFill>
                  <a:srgbClr val="008000"/>
                </a:solidFill>
                <a:effectLst/>
                <a:latin typeface="+mn-ea"/>
              </a:rPr>
              <a:t>型に変換する</a:t>
            </a:r>
          </a:p>
          <a:p>
            <a:r>
              <a:rPr lang="en-US" altLang="ja-JP" sz="1400" b="0" dirty="0">
                <a:solidFill>
                  <a:srgbClr val="000000"/>
                </a:solidFill>
                <a:effectLst/>
                <a:latin typeface="+mn-ea"/>
              </a:rPr>
              <a:t>train_x</a:t>
            </a:r>
            <a:r>
              <a:rPr lang="ja-JP" altLang="en-US" sz="1400" dirty="0">
                <a:solidFill>
                  <a:srgbClr val="000000"/>
                </a:solidFill>
                <a:latin typeface="+mn-ea"/>
              </a:rPr>
              <a:t> </a:t>
            </a:r>
            <a:r>
              <a:rPr lang="en-US" altLang="ja-JP" sz="1400" b="0" dirty="0">
                <a:solidFill>
                  <a:srgbClr val="000000"/>
                </a:solidFill>
                <a:effectLst/>
                <a:latin typeface="+mn-ea"/>
              </a:rPr>
              <a:t>= torch.Tensor(train_x).</a:t>
            </a:r>
            <a:r>
              <a:rPr lang="en-US" altLang="ja-JP" sz="1400" b="0" dirty="0">
                <a:solidFill>
                  <a:srgbClr val="267F99"/>
                </a:solidFill>
                <a:effectLst/>
                <a:latin typeface="+mn-ea"/>
              </a:rPr>
              <a:t>float</a:t>
            </a:r>
            <a:r>
              <a:rPr lang="en-US" altLang="ja-JP" sz="1400" b="0" dirty="0">
                <a:solidFill>
                  <a:srgbClr val="000000"/>
                </a:solidFill>
                <a:effectLst/>
                <a:latin typeface="+mn-ea"/>
              </a:rPr>
              <a:t>()</a:t>
            </a:r>
            <a:r>
              <a:rPr lang="en-US" altLang="ja-JP" sz="1400" dirty="0">
                <a:solidFill>
                  <a:srgbClr val="000000"/>
                </a:solidFill>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説明変数は</a:t>
            </a:r>
            <a:r>
              <a:rPr lang="en-US" altLang="ja-JP" sz="1400" b="0" dirty="0">
                <a:solidFill>
                  <a:srgbClr val="008000"/>
                </a:solidFill>
                <a:effectLst/>
                <a:latin typeface="+mn-ea"/>
              </a:rPr>
              <a:t>float</a:t>
            </a:r>
            <a:r>
              <a:rPr lang="ja-JP" altLang="en-US" sz="1400" b="0" dirty="0">
                <a:solidFill>
                  <a:srgbClr val="008000"/>
                </a:solidFill>
                <a:effectLst/>
                <a:latin typeface="+mn-ea"/>
              </a:rPr>
              <a:t>の</a:t>
            </a:r>
            <a:r>
              <a:rPr lang="en-US" altLang="ja-JP" sz="1400" b="0" dirty="0">
                <a:solidFill>
                  <a:srgbClr val="008000"/>
                </a:solidFill>
                <a:effectLst/>
                <a:latin typeface="+mn-ea"/>
              </a:rPr>
              <a:t>Tensor</a:t>
            </a:r>
            <a:r>
              <a:rPr lang="ja-JP" altLang="en-US" sz="1400" b="0" dirty="0">
                <a:solidFill>
                  <a:srgbClr val="008000"/>
                </a:solidFill>
                <a:effectLst/>
                <a:latin typeface="+mn-ea"/>
              </a:rPr>
              <a:t>型にする</a:t>
            </a:r>
            <a:endParaRPr lang="en-US" altLang="ja-JP" sz="1400" b="0" dirty="0">
              <a:solidFill>
                <a:srgbClr val="008000"/>
              </a:solidFill>
              <a:effectLst/>
              <a:latin typeface="+mn-ea"/>
            </a:endParaRPr>
          </a:p>
          <a:p>
            <a:r>
              <a:rPr lang="en-US" altLang="ja-JP" sz="1400" b="0" dirty="0">
                <a:solidFill>
                  <a:srgbClr val="000000"/>
                </a:solidFill>
                <a:effectLst/>
                <a:latin typeface="+mn-ea"/>
              </a:rPr>
              <a:t>train_y = torch.Tensor(train_y).</a:t>
            </a:r>
            <a:r>
              <a:rPr lang="en-US" altLang="ja-JP" sz="1400" b="0" dirty="0">
                <a:solidFill>
                  <a:srgbClr val="267F99"/>
                </a:solidFill>
                <a:effectLst/>
                <a:latin typeface="+mn-ea"/>
              </a:rPr>
              <a:t>float</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回帰の目的変数なら</a:t>
            </a:r>
            <a:r>
              <a:rPr lang="en-US" altLang="ja-JP" sz="1400" b="0" dirty="0">
                <a:solidFill>
                  <a:srgbClr val="008000"/>
                </a:solidFill>
                <a:effectLst/>
                <a:latin typeface="+mn-ea"/>
              </a:rPr>
              <a:t>float</a:t>
            </a:r>
            <a:r>
              <a:rPr lang="ja-JP" altLang="en-US" sz="1400" b="0" dirty="0">
                <a:solidFill>
                  <a:srgbClr val="008000"/>
                </a:solidFill>
                <a:effectLst/>
                <a:latin typeface="+mn-ea"/>
              </a:rPr>
              <a:t>の</a:t>
            </a:r>
            <a:r>
              <a:rPr lang="en-US" altLang="ja-JP" sz="1400" b="0" dirty="0">
                <a:solidFill>
                  <a:srgbClr val="008000"/>
                </a:solidFill>
                <a:effectLst/>
                <a:latin typeface="+mn-ea"/>
              </a:rPr>
              <a:t>Tensor</a:t>
            </a:r>
            <a:r>
              <a:rPr lang="ja-JP" altLang="en-US" sz="1400" b="0" dirty="0">
                <a:solidFill>
                  <a:srgbClr val="008000"/>
                </a:solidFill>
                <a:effectLst/>
                <a:latin typeface="+mn-ea"/>
              </a:rPr>
              <a:t>型にする</a:t>
            </a:r>
            <a:endParaRPr lang="en-US" altLang="ja-JP" sz="1400" b="0" dirty="0">
              <a:solidFill>
                <a:srgbClr val="008000"/>
              </a:solidFill>
              <a:effectLst/>
              <a:latin typeface="+mn-ea"/>
            </a:endParaRPr>
          </a:p>
          <a:p>
            <a:endParaRPr lang="en-US" altLang="ja-JP" sz="1400" b="0" dirty="0">
              <a:solidFill>
                <a:srgbClr val="000000"/>
              </a:solidFill>
              <a:effectLst/>
              <a:latin typeface="+mn-ea"/>
            </a:endParaRPr>
          </a:p>
          <a:p>
            <a:r>
              <a:rPr lang="fr-FR" altLang="ja-JP" sz="1400" b="0" dirty="0">
                <a:solidFill>
                  <a:srgbClr val="000000"/>
                </a:solidFill>
                <a:effectLst/>
                <a:latin typeface="+mn-ea"/>
              </a:rPr>
              <a:t>train_y = torch.Tensor(train_y).long()	</a:t>
            </a:r>
            <a:r>
              <a:rPr lang="fr-FR" altLang="ja-JP" sz="1400" b="0" dirty="0">
                <a:solidFill>
                  <a:srgbClr val="008000"/>
                </a:solidFill>
                <a:effectLst/>
                <a:latin typeface="+mn-ea"/>
              </a:rPr>
              <a:t># </a:t>
            </a:r>
            <a:r>
              <a:rPr lang="ja-JP" altLang="en-US" sz="1400" b="0" dirty="0">
                <a:solidFill>
                  <a:srgbClr val="008000"/>
                </a:solidFill>
                <a:effectLst/>
                <a:latin typeface="+mn-ea"/>
              </a:rPr>
              <a:t>分類の目的変数なら</a:t>
            </a:r>
            <a:r>
              <a:rPr lang="en-US" altLang="ja-JP" sz="1400" dirty="0">
                <a:solidFill>
                  <a:srgbClr val="008000"/>
                </a:solidFill>
                <a:latin typeface="+mn-ea"/>
              </a:rPr>
              <a:t>long</a:t>
            </a:r>
            <a:r>
              <a:rPr lang="ja-JP" altLang="en-US" sz="1400" dirty="0">
                <a:solidFill>
                  <a:srgbClr val="008000"/>
                </a:solidFill>
                <a:latin typeface="+mn-ea"/>
              </a:rPr>
              <a:t>の</a:t>
            </a:r>
            <a:r>
              <a:rPr lang="en-US" altLang="ja-JP" sz="1400" dirty="0">
                <a:solidFill>
                  <a:srgbClr val="008000"/>
                </a:solidFill>
                <a:latin typeface="+mn-ea"/>
              </a:rPr>
              <a:t>Tensor</a:t>
            </a:r>
            <a:r>
              <a:rPr lang="ja-JP" altLang="en-US" sz="1400" dirty="0">
                <a:solidFill>
                  <a:srgbClr val="008000"/>
                </a:solidFill>
                <a:latin typeface="+mn-ea"/>
              </a:rPr>
              <a:t>型にする</a:t>
            </a:r>
            <a:endParaRPr lang="fr-FR" altLang="ja-JP" sz="1400" b="0" dirty="0">
              <a:solidFill>
                <a:srgbClr val="008000"/>
              </a:solidFill>
              <a:effectLst/>
              <a:latin typeface="+mn-ea"/>
            </a:endParaRPr>
          </a:p>
          <a:p>
            <a:endParaRPr lang="en-US" altLang="ja-JP" sz="1400" b="0" dirty="0">
              <a:solidFill>
                <a:srgbClr val="000000"/>
              </a:solidFill>
              <a:effectLst/>
              <a:latin typeface="+mn-ea"/>
            </a:endParaRPr>
          </a:p>
        </p:txBody>
      </p:sp>
      <p:sp>
        <p:nvSpPr>
          <p:cNvPr id="16" name="吹き出し: 線 15">
            <a:extLst>
              <a:ext uri="{FF2B5EF4-FFF2-40B4-BE49-F238E27FC236}">
                <a16:creationId xmlns:a16="http://schemas.microsoft.com/office/drawing/2014/main" id="{2974A4D8-D0F7-4408-AEE3-5756A38BE22C}"/>
              </a:ext>
            </a:extLst>
          </p:cNvPr>
          <p:cNvSpPr/>
          <p:nvPr/>
        </p:nvSpPr>
        <p:spPr>
          <a:xfrm>
            <a:off x="3280369" y="4133468"/>
            <a:ext cx="7918530" cy="493773"/>
          </a:xfrm>
          <a:prstGeom prst="borderCallout1">
            <a:avLst>
              <a:gd name="adj1" fmla="val 81434"/>
              <a:gd name="adj2" fmla="val -555"/>
              <a:gd name="adj3" fmla="val 33753"/>
              <a:gd name="adj4" fmla="val -15798"/>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400" dirty="0">
                <a:solidFill>
                  <a:srgbClr val="494949"/>
                </a:solidFill>
                <a:latin typeface="+mn-ea"/>
              </a:rPr>
              <a:t>ラッパーライブラリを用いていないこともあり、</a:t>
            </a:r>
            <a:r>
              <a:rPr lang="en-US" altLang="ja-JP" sz="1400" dirty="0">
                <a:solidFill>
                  <a:srgbClr val="494949"/>
                </a:solidFill>
                <a:latin typeface="+mn-ea"/>
              </a:rPr>
              <a:t>PyTorch</a:t>
            </a:r>
            <a:r>
              <a:rPr lang="ja-JP" altLang="en-US" sz="1400" dirty="0">
                <a:solidFill>
                  <a:srgbClr val="494949"/>
                </a:solidFill>
                <a:latin typeface="+mn-ea"/>
              </a:rPr>
              <a:t>では多様なライブラリをインポートします。そのため今回は、ライブラリはあえて</a:t>
            </a:r>
            <a:r>
              <a:rPr lang="en-US" altLang="ja-JP" sz="1400" dirty="0">
                <a:solidFill>
                  <a:srgbClr val="494949"/>
                </a:solidFill>
                <a:latin typeface="+mn-ea"/>
              </a:rPr>
              <a:t>torch</a:t>
            </a:r>
            <a:r>
              <a:rPr lang="ja-JP" altLang="en-US" sz="1400" dirty="0">
                <a:solidFill>
                  <a:srgbClr val="494949"/>
                </a:solidFill>
                <a:latin typeface="+mn-ea"/>
              </a:rPr>
              <a:t>のみインポートしています。</a:t>
            </a:r>
            <a:endParaRPr lang="en-US" altLang="ja-JP" sz="1400" b="0" dirty="0">
              <a:solidFill>
                <a:srgbClr val="494949"/>
              </a:solidFill>
              <a:effectLst/>
              <a:latin typeface="+mn-ea"/>
            </a:endParaRPr>
          </a:p>
        </p:txBody>
      </p:sp>
      <p:sp>
        <p:nvSpPr>
          <p:cNvPr id="11" name="四角形: 角を丸くする 10">
            <a:extLst>
              <a:ext uri="{FF2B5EF4-FFF2-40B4-BE49-F238E27FC236}">
                <a16:creationId xmlns:a16="http://schemas.microsoft.com/office/drawing/2014/main" id="{3D35AEA8-ECD2-4D9C-98E7-DBA215DCE6A5}"/>
              </a:ext>
            </a:extLst>
          </p:cNvPr>
          <p:cNvSpPr/>
          <p:nvPr/>
        </p:nvSpPr>
        <p:spPr bwMode="auto">
          <a:xfrm>
            <a:off x="746465" y="1044635"/>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Tensor</a:t>
            </a:r>
            <a:r>
              <a:rPr kumimoji="1" lang="ja-JP" altLang="en-US" sz="2000" b="1" dirty="0">
                <a:solidFill>
                  <a:srgbClr val="F36C37"/>
                </a:solidFill>
                <a:latin typeface="+mj-ea"/>
                <a:ea typeface="+mj-ea"/>
              </a:rPr>
              <a:t>型</a:t>
            </a:r>
            <a:endParaRPr kumimoji="1" lang="en-US" altLang="ja-JP" sz="2000" b="1" dirty="0">
              <a:solidFill>
                <a:srgbClr val="F36C37"/>
              </a:solidFill>
              <a:latin typeface="+mj-ea"/>
              <a:ea typeface="+mj-ea"/>
            </a:endParaRPr>
          </a:p>
        </p:txBody>
      </p:sp>
      <p:sp>
        <p:nvSpPr>
          <p:cNvPr id="17" name="テキスト ボックス 16">
            <a:extLst>
              <a:ext uri="{FF2B5EF4-FFF2-40B4-BE49-F238E27FC236}">
                <a16:creationId xmlns:a16="http://schemas.microsoft.com/office/drawing/2014/main" id="{B5C0B23F-3F4D-4265-B22C-28EB60FBD82E}"/>
              </a:ext>
            </a:extLst>
          </p:cNvPr>
          <p:cNvSpPr txBox="1"/>
          <p:nvPr/>
        </p:nvSpPr>
        <p:spPr>
          <a:xfrm>
            <a:off x="1038991" y="1591108"/>
            <a:ext cx="10386245" cy="46562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PyTorch</a:t>
            </a:r>
            <a:r>
              <a:rPr lang="ja-JP" altLang="en-US" sz="1800" dirty="0"/>
              <a:t>ではテンソル（</a:t>
            </a:r>
            <a:r>
              <a:rPr lang="en-US" altLang="ja-JP" sz="1800" dirty="0"/>
              <a:t>Tensor</a:t>
            </a:r>
            <a:r>
              <a:rPr lang="ja-JP" altLang="en-US" sz="1800" dirty="0"/>
              <a:t>）という独自のクラスでデータを扱う</a:t>
            </a:r>
            <a:endParaRPr lang="en-US" altLang="ja-JP" sz="1800" dirty="0"/>
          </a:p>
          <a:p>
            <a:pPr>
              <a:buClr>
                <a:srgbClr val="F36C37"/>
              </a:buClr>
              <a:buFont typeface="Wingdings" panose="05000000000000000000" pitchFamily="2" charset="2"/>
              <a:buChar char="l"/>
            </a:pPr>
            <a:r>
              <a:rPr lang="en-US" altLang="ja-JP" sz="1800" dirty="0"/>
              <a:t>Tensor</a:t>
            </a:r>
            <a:r>
              <a:rPr lang="ja-JP" altLang="en-US" sz="1800" dirty="0"/>
              <a:t>型は</a:t>
            </a:r>
            <a:r>
              <a:rPr lang="en-US" altLang="ja-JP" sz="1800" dirty="0"/>
              <a:t>NumPy</a:t>
            </a:r>
            <a:r>
              <a:rPr lang="ja-JP" altLang="en-US" sz="1800" dirty="0"/>
              <a:t>配列とよく似ている行列形式のデータ型であり、</a:t>
            </a:r>
            <a:r>
              <a:rPr lang="en-US" altLang="ja-JP" sz="1800" dirty="0"/>
              <a:t>NumPy</a:t>
            </a:r>
            <a:r>
              <a:rPr lang="ja-JP" altLang="en-US" sz="1800" dirty="0"/>
              <a:t>配列と</a:t>
            </a:r>
            <a:br>
              <a:rPr lang="en-US" altLang="ja-JP" sz="1800" dirty="0"/>
            </a:br>
            <a:r>
              <a:rPr lang="ja-JP" altLang="en-US" sz="1800" dirty="0"/>
              <a:t>相互に変換をすることができる。</a:t>
            </a:r>
            <a:endParaRPr lang="en-US" altLang="ja-JP" sz="1800" dirty="0"/>
          </a:p>
          <a:p>
            <a:pPr>
              <a:buClr>
                <a:srgbClr val="F36C37"/>
              </a:buClr>
              <a:buFont typeface="Wingdings" panose="05000000000000000000" pitchFamily="2" charset="2"/>
              <a:buChar char="l"/>
            </a:pPr>
            <a:r>
              <a:rPr lang="en-US" altLang="ja-JP" sz="1800" dirty="0"/>
              <a:t>Tensor</a:t>
            </a:r>
            <a:r>
              <a:rPr lang="ja-JP" altLang="en-US" sz="1800" dirty="0"/>
              <a:t>クラスには</a:t>
            </a:r>
            <a:r>
              <a:rPr lang="en-US" altLang="ja-JP" sz="1800" dirty="0"/>
              <a:t>NumPy</a:t>
            </a:r>
            <a:r>
              <a:rPr lang="ja-JP" altLang="en-US" sz="1800" dirty="0"/>
              <a:t>配列と同じく、データを扱うメソッドも用意されている。</a:t>
            </a:r>
          </a:p>
        </p:txBody>
      </p:sp>
    </p:spTree>
    <p:extLst>
      <p:ext uri="{BB962C8B-B14F-4D97-AF65-F5344CB8AC3E}">
        <p14:creationId xmlns:p14="http://schemas.microsoft.com/office/powerpoint/2010/main" val="191402293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-2-2.</a:t>
            </a:r>
            <a:r>
              <a:rPr lang="en-US" altLang="ja-JP" dirty="0"/>
              <a:t>PyTorch</a:t>
            </a:r>
            <a:r>
              <a:rPr lang="ja-JP" altLang="en-US" dirty="0"/>
              <a:t>でニューラルネットワークモデルを定義する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322</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1027523"/>
            <a:ext cx="10658473" cy="537326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AF00DB"/>
                </a:solidFill>
                <a:effectLst/>
                <a:latin typeface="+mn-ea"/>
              </a:rPr>
              <a:t>import</a:t>
            </a:r>
            <a:r>
              <a:rPr lang="en-US" altLang="ja-JP" sz="1400" b="0" dirty="0">
                <a:solidFill>
                  <a:srgbClr val="000000"/>
                </a:solidFill>
                <a:effectLst/>
                <a:latin typeface="+mn-ea"/>
              </a:rPr>
              <a:t> torch</a:t>
            </a:r>
            <a:endParaRPr lang="en-US" altLang="ja-JP" sz="1400" dirty="0">
              <a:solidFill>
                <a:srgbClr val="00879E"/>
              </a:solidFill>
              <a:latin typeface="+mn-ea"/>
            </a:endParaRPr>
          </a:p>
          <a:p>
            <a:endParaRPr lang="en-US" altLang="ja-JP" sz="1400" dirty="0">
              <a:solidFill>
                <a:srgbClr val="00879E"/>
              </a:solidFill>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ニューラルネットワークを定義</a:t>
            </a:r>
            <a:endParaRPr lang="ja-JP" altLang="en-US" sz="1400" b="0" dirty="0">
              <a:solidFill>
                <a:srgbClr val="000000"/>
              </a:solidFill>
              <a:effectLst/>
              <a:latin typeface="+mn-ea"/>
            </a:endParaRPr>
          </a:p>
          <a:p>
            <a:r>
              <a:rPr lang="en-US" altLang="ja-JP" sz="1400" b="0" dirty="0">
                <a:solidFill>
                  <a:srgbClr val="0000FF"/>
                </a:solidFill>
                <a:effectLst/>
                <a:latin typeface="+mn-ea"/>
              </a:rPr>
              <a:t>class</a:t>
            </a:r>
            <a:r>
              <a:rPr lang="en-US" altLang="ja-JP" sz="1400" b="0" dirty="0">
                <a:solidFill>
                  <a:srgbClr val="000000"/>
                </a:solidFill>
                <a:effectLst/>
                <a:latin typeface="+mn-ea"/>
              </a:rPr>
              <a:t> </a:t>
            </a:r>
            <a:r>
              <a:rPr lang="en-US" altLang="ja-JP" sz="1400" b="0" dirty="0">
                <a:solidFill>
                  <a:srgbClr val="267F99"/>
                </a:solidFill>
                <a:effectLst/>
                <a:latin typeface="+mn-ea"/>
              </a:rPr>
              <a:t>Net</a:t>
            </a:r>
            <a:r>
              <a:rPr lang="en-US" altLang="ja-JP" sz="1400" b="0" dirty="0">
                <a:solidFill>
                  <a:srgbClr val="000000"/>
                </a:solidFill>
                <a:effectLst/>
                <a:latin typeface="+mn-ea"/>
              </a:rPr>
              <a:t>(</a:t>
            </a:r>
            <a:r>
              <a:rPr lang="en-US" altLang="ja-JP" sz="1400" b="0" dirty="0">
                <a:solidFill>
                  <a:srgbClr val="267F99"/>
                </a:solidFill>
                <a:effectLst/>
                <a:latin typeface="+mn-ea"/>
              </a:rPr>
              <a:t>torch</a:t>
            </a:r>
            <a:r>
              <a:rPr lang="en-US" altLang="ja-JP" sz="1400" b="0" dirty="0">
                <a:solidFill>
                  <a:srgbClr val="000000"/>
                </a:solidFill>
                <a:effectLst/>
                <a:latin typeface="+mn-ea"/>
              </a:rPr>
              <a:t>.</a:t>
            </a:r>
            <a:r>
              <a:rPr lang="en-US" altLang="ja-JP" sz="1400" b="0" dirty="0">
                <a:solidFill>
                  <a:srgbClr val="267F99"/>
                </a:solidFill>
                <a:effectLst/>
                <a:latin typeface="+mn-ea"/>
              </a:rPr>
              <a:t>nn</a:t>
            </a:r>
            <a:r>
              <a:rPr lang="en-US" altLang="ja-JP" sz="1400" b="0" dirty="0">
                <a:solidFill>
                  <a:srgbClr val="000000"/>
                </a:solidFill>
                <a:effectLst/>
                <a:latin typeface="+mn-ea"/>
              </a:rPr>
              <a:t>.</a:t>
            </a:r>
            <a:r>
              <a:rPr lang="en-US" altLang="ja-JP" sz="1400" b="0" dirty="0">
                <a:solidFill>
                  <a:srgbClr val="267F99"/>
                </a:solidFill>
                <a:effectLst/>
                <a:latin typeface="+mn-ea"/>
              </a:rPr>
              <a:t>Module</a:t>
            </a:r>
            <a:r>
              <a:rPr lang="en-US" altLang="ja-JP" sz="1400" b="0" dirty="0">
                <a:solidFill>
                  <a:srgbClr val="000000"/>
                </a:solidFill>
                <a:effectLst/>
                <a:latin typeface="+mn-ea"/>
              </a:rPr>
              <a:t>):</a:t>
            </a:r>
          </a:p>
          <a:p>
            <a:br>
              <a:rPr lang="en-US" altLang="ja-JP" sz="1400" b="0" dirty="0">
                <a:solidFill>
                  <a:srgbClr val="000000"/>
                </a:solidFill>
                <a:effectLst/>
                <a:latin typeface="+mn-ea"/>
              </a:rPr>
            </a:b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必要な層や活性化関数を定義する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FF"/>
                </a:solidFill>
                <a:effectLst/>
                <a:latin typeface="+mn-ea"/>
              </a:rPr>
              <a:t>def</a:t>
            </a:r>
            <a:r>
              <a:rPr lang="en-US" altLang="ja-JP" sz="1400" b="0" dirty="0">
                <a:solidFill>
                  <a:srgbClr val="000000"/>
                </a:solidFill>
                <a:effectLst/>
                <a:latin typeface="+mn-ea"/>
              </a:rPr>
              <a:t> </a:t>
            </a:r>
            <a:r>
              <a:rPr lang="en-US" altLang="ja-JP" sz="1400" b="0" dirty="0">
                <a:solidFill>
                  <a:srgbClr val="795E26"/>
                </a:solidFill>
                <a:effectLst/>
                <a:latin typeface="+mn-ea"/>
              </a:rPr>
              <a:t>__init__</a:t>
            </a:r>
            <a:r>
              <a:rPr lang="en-US" altLang="ja-JP" sz="1400" b="0" dirty="0">
                <a:solidFill>
                  <a:srgbClr val="000000"/>
                </a:solidFill>
                <a:effectLst/>
                <a:latin typeface="+mn-ea"/>
              </a:rPr>
              <a:t>(</a:t>
            </a:r>
            <a:r>
              <a:rPr lang="en-US" altLang="ja-JP" sz="1400" b="0" dirty="0">
                <a:solidFill>
                  <a:srgbClr val="001080"/>
                </a:solidFill>
                <a:effectLst/>
                <a:latin typeface="+mn-ea"/>
              </a:rPr>
              <a:t>self</a:t>
            </a:r>
            <a:r>
              <a:rPr lang="en-US" altLang="ja-JP" sz="1400" b="0" dirty="0">
                <a:solidFill>
                  <a:srgbClr val="000000"/>
                </a:solidFill>
                <a:effectLst/>
                <a:latin typeface="+mn-ea"/>
              </a:rPr>
              <a:t>):</a:t>
            </a:r>
          </a:p>
          <a:p>
            <a:r>
              <a:rPr lang="en-US" altLang="ja-JP" sz="1400" b="0" dirty="0">
                <a:solidFill>
                  <a:srgbClr val="000000"/>
                </a:solidFill>
                <a:effectLst/>
                <a:latin typeface="+mn-ea"/>
              </a:rPr>
              <a:t>    super(Net, </a:t>
            </a:r>
            <a:r>
              <a:rPr lang="en-US" altLang="ja-JP" sz="1400" b="0" dirty="0">
                <a:solidFill>
                  <a:srgbClr val="001080"/>
                </a:solidFill>
                <a:effectLst/>
                <a:latin typeface="+mn-ea"/>
              </a:rPr>
              <a:t>self</a:t>
            </a:r>
            <a:r>
              <a:rPr lang="en-US" altLang="ja-JP" sz="1400" b="0" dirty="0">
                <a:solidFill>
                  <a:srgbClr val="000000"/>
                </a:solidFill>
                <a:effectLst/>
                <a:latin typeface="+mn-ea"/>
              </a:rPr>
              <a:t>).</a:t>
            </a:r>
            <a:r>
              <a:rPr lang="en-US" altLang="ja-JP" sz="1400" b="0" dirty="0">
                <a:solidFill>
                  <a:srgbClr val="795E26"/>
                </a:solidFill>
                <a:effectLst/>
                <a:latin typeface="+mn-ea"/>
              </a:rPr>
              <a:t>__init__</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.l1 = torch.nn.Linear(train_x.shape[</a:t>
            </a:r>
            <a:r>
              <a:rPr lang="en-US" altLang="ja-JP" sz="1400" b="0" dirty="0">
                <a:solidFill>
                  <a:srgbClr val="09885A"/>
                </a:solidFill>
                <a:effectLst/>
                <a:latin typeface="+mn-ea"/>
              </a:rPr>
              <a:t>1</a:t>
            </a:r>
            <a:r>
              <a:rPr lang="en-US" altLang="ja-JP" sz="1400" b="0" dirty="0">
                <a:solidFill>
                  <a:srgbClr val="000000"/>
                </a:solidFill>
                <a:effectLst/>
                <a:latin typeface="+mn-ea"/>
              </a:rPr>
              <a:t>], </a:t>
            </a:r>
            <a:r>
              <a:rPr lang="en-US" altLang="ja-JP" sz="1400" b="0" dirty="0">
                <a:solidFill>
                  <a:srgbClr val="09885A"/>
                </a:solidFill>
                <a:effectLst/>
                <a:latin typeface="+mn-ea"/>
              </a:rPr>
              <a:t>3</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中間層</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.a1 = torch.nn.ReLU()  </a:t>
            </a:r>
            <a:r>
              <a:rPr lang="en-US" altLang="ja-JP" sz="1400" b="0" dirty="0">
                <a:solidFill>
                  <a:srgbClr val="008000"/>
                </a:solidFill>
                <a:effectLst/>
                <a:latin typeface="+mn-ea"/>
              </a:rPr>
              <a:t># </a:t>
            </a:r>
            <a:r>
              <a:rPr lang="ja-JP" altLang="en-US" sz="1400" b="0" dirty="0">
                <a:solidFill>
                  <a:srgbClr val="008000"/>
                </a:solidFill>
                <a:effectLst/>
                <a:latin typeface="+mn-ea"/>
              </a:rPr>
              <a:t>活性化関数</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.l2 = torch.nn.Linear(</a:t>
            </a:r>
            <a:r>
              <a:rPr lang="en-US" altLang="ja-JP" sz="1400" b="0" dirty="0">
                <a:solidFill>
                  <a:srgbClr val="09885A"/>
                </a:solidFill>
                <a:effectLst/>
                <a:latin typeface="+mn-ea"/>
              </a:rPr>
              <a:t>3</a:t>
            </a:r>
            <a:r>
              <a:rPr lang="en-US" altLang="ja-JP" sz="1400" b="0" dirty="0">
                <a:solidFill>
                  <a:srgbClr val="000000"/>
                </a:solidFill>
                <a:effectLst/>
                <a:latin typeface="+mn-ea"/>
              </a:rPr>
              <a:t>, </a:t>
            </a:r>
            <a:r>
              <a:rPr lang="en-US" altLang="ja-JP" sz="1400" b="0" dirty="0">
                <a:solidFill>
                  <a:srgbClr val="09885A"/>
                </a:solidFill>
                <a:effectLst/>
                <a:latin typeface="+mn-ea"/>
              </a:rPr>
              <a:t>3</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中間層</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.a2 = torch.nn.ReLU()  </a:t>
            </a:r>
            <a:r>
              <a:rPr lang="en-US" altLang="ja-JP" sz="1400" b="0" dirty="0">
                <a:solidFill>
                  <a:srgbClr val="008000"/>
                </a:solidFill>
                <a:effectLst/>
                <a:latin typeface="+mn-ea"/>
              </a:rPr>
              <a:t># </a:t>
            </a:r>
            <a:r>
              <a:rPr lang="ja-JP" altLang="en-US" sz="1400" b="0" dirty="0">
                <a:solidFill>
                  <a:srgbClr val="008000"/>
                </a:solidFill>
                <a:effectLst/>
                <a:latin typeface="+mn-ea"/>
              </a:rPr>
              <a:t>活性化関数</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.l3 = torch.nn.Linear(</a:t>
            </a:r>
            <a:r>
              <a:rPr lang="en-US" altLang="ja-JP" sz="1400" b="0" dirty="0">
                <a:solidFill>
                  <a:srgbClr val="09885A"/>
                </a:solidFill>
                <a:effectLst/>
                <a:latin typeface="+mn-ea"/>
              </a:rPr>
              <a:t>3</a:t>
            </a:r>
            <a:r>
              <a:rPr lang="en-US" altLang="ja-JP" sz="1400" b="0" dirty="0">
                <a:solidFill>
                  <a:srgbClr val="000000"/>
                </a:solidFill>
                <a:effectLst/>
                <a:latin typeface="+mn-ea"/>
              </a:rPr>
              <a:t>, </a:t>
            </a:r>
            <a:r>
              <a:rPr lang="en-US" altLang="ja-JP" sz="1400" b="0" dirty="0">
                <a:solidFill>
                  <a:srgbClr val="09885A"/>
                </a:solidFill>
                <a:effectLst/>
                <a:latin typeface="+mn-ea"/>
              </a:rPr>
              <a:t>1</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出力層</a:t>
            </a:r>
            <a:endParaRPr lang="ja-JP" altLang="en-US" sz="1400" b="0" dirty="0">
              <a:solidFill>
                <a:srgbClr val="000000"/>
              </a:solidFill>
              <a:effectLst/>
              <a:latin typeface="+mn-ea"/>
            </a:endParaRPr>
          </a:p>
          <a:p>
            <a:br>
              <a:rPr lang="ja-JP" altLang="en-US" sz="1400" b="0" dirty="0">
                <a:solidFill>
                  <a:srgbClr val="000000"/>
                </a:solidFill>
                <a:effectLst/>
                <a:latin typeface="+mn-ea"/>
              </a:rPr>
            </a:br>
            <a:r>
              <a:rPr lang="ja-JP" altLang="en-US"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順伝搬を定義。引数の</a:t>
            </a:r>
            <a:r>
              <a:rPr lang="en-US" altLang="ja-JP" sz="1400" b="0" dirty="0">
                <a:solidFill>
                  <a:srgbClr val="008000"/>
                </a:solidFill>
                <a:effectLst/>
                <a:latin typeface="+mn-ea"/>
              </a:rPr>
              <a:t>x</a:t>
            </a:r>
            <a:r>
              <a:rPr lang="ja-JP" altLang="en-US" sz="1400" b="0" dirty="0">
                <a:solidFill>
                  <a:srgbClr val="008000"/>
                </a:solidFill>
                <a:effectLst/>
                <a:latin typeface="+mn-ea"/>
              </a:rPr>
              <a:t>は、説明変数。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順番に関数を実行し、その結果を次の関数に渡していく</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FF"/>
                </a:solidFill>
                <a:effectLst/>
                <a:latin typeface="+mn-ea"/>
              </a:rPr>
              <a:t>def</a:t>
            </a:r>
            <a:r>
              <a:rPr lang="en-US" altLang="ja-JP" sz="1400" b="0" dirty="0">
                <a:solidFill>
                  <a:srgbClr val="000000"/>
                </a:solidFill>
                <a:effectLst/>
                <a:latin typeface="+mn-ea"/>
              </a:rPr>
              <a:t> </a:t>
            </a:r>
            <a:r>
              <a:rPr lang="en-US" altLang="ja-JP" sz="1400" b="0" dirty="0">
                <a:solidFill>
                  <a:srgbClr val="795E26"/>
                </a:solidFill>
                <a:effectLst/>
                <a:latin typeface="+mn-ea"/>
              </a:rPr>
              <a:t>forward</a:t>
            </a:r>
            <a:r>
              <a:rPr lang="en-US" altLang="ja-JP" sz="1400" b="0" dirty="0">
                <a:solidFill>
                  <a:srgbClr val="000000"/>
                </a:solidFill>
                <a:effectLst/>
                <a:latin typeface="+mn-ea"/>
              </a:rPr>
              <a:t>(</a:t>
            </a:r>
            <a:r>
              <a:rPr lang="en-US" altLang="ja-JP" sz="1400" b="0" dirty="0">
                <a:solidFill>
                  <a:srgbClr val="001080"/>
                </a:solidFill>
                <a:effectLst/>
                <a:latin typeface="+mn-ea"/>
              </a:rPr>
              <a:t>self</a:t>
            </a:r>
            <a:r>
              <a:rPr lang="en-US" altLang="ja-JP" sz="1400" b="0" dirty="0">
                <a:solidFill>
                  <a:srgbClr val="000000"/>
                </a:solidFill>
                <a:effectLst/>
                <a:latin typeface="+mn-ea"/>
              </a:rPr>
              <a:t>, </a:t>
            </a:r>
            <a:r>
              <a:rPr lang="en-US" altLang="ja-JP" sz="1400" b="0" dirty="0">
                <a:solidFill>
                  <a:srgbClr val="001080"/>
                </a:solidFill>
                <a:effectLst/>
                <a:latin typeface="+mn-ea"/>
              </a:rPr>
              <a:t>x</a:t>
            </a:r>
            <a:r>
              <a:rPr lang="en-US" altLang="ja-JP" sz="1400" b="0" dirty="0">
                <a:solidFill>
                  <a:srgbClr val="000000"/>
                </a:solidFill>
                <a:effectLst/>
                <a:latin typeface="+mn-ea"/>
              </a:rPr>
              <a:t>):</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.l1(x)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.a1(x)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.l2(x)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.a2(x)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.l3(x)</a:t>
            </a:r>
          </a:p>
          <a:p>
            <a:r>
              <a:rPr lang="en-US" altLang="ja-JP" sz="1400" b="0" dirty="0">
                <a:solidFill>
                  <a:srgbClr val="000000"/>
                </a:solidFill>
                <a:effectLst/>
                <a:latin typeface="+mn-ea"/>
              </a:rPr>
              <a:t>    </a:t>
            </a:r>
            <a:r>
              <a:rPr lang="en-US" altLang="ja-JP" sz="1400" b="0" dirty="0">
                <a:solidFill>
                  <a:srgbClr val="AF00DB"/>
                </a:solidFill>
                <a:effectLst/>
                <a:latin typeface="+mn-ea"/>
              </a:rPr>
              <a:t>return</a:t>
            </a:r>
            <a:r>
              <a:rPr lang="en-US" altLang="ja-JP" sz="1400" b="0" dirty="0">
                <a:solidFill>
                  <a:srgbClr val="000000"/>
                </a:solidFill>
                <a:effectLst/>
                <a:latin typeface="+mn-ea"/>
              </a:rPr>
              <a:t> x</a:t>
            </a:r>
          </a:p>
        </p:txBody>
      </p:sp>
      <p:sp>
        <p:nvSpPr>
          <p:cNvPr id="8" name="吹き出し: 線 7">
            <a:extLst>
              <a:ext uri="{FF2B5EF4-FFF2-40B4-BE49-F238E27FC236}">
                <a16:creationId xmlns:a16="http://schemas.microsoft.com/office/drawing/2014/main" id="{96C6C9AE-7FD2-4A58-B42C-4EC41151EFD1}"/>
              </a:ext>
            </a:extLst>
          </p:cNvPr>
          <p:cNvSpPr/>
          <p:nvPr/>
        </p:nvSpPr>
        <p:spPr>
          <a:xfrm>
            <a:off x="5771814" y="1759379"/>
            <a:ext cx="2413398" cy="403573"/>
          </a:xfrm>
          <a:prstGeom prst="borderCallout1">
            <a:avLst>
              <a:gd name="adj1" fmla="val 52660"/>
              <a:gd name="adj2" fmla="val -128"/>
              <a:gd name="adj3" fmla="val 239414"/>
              <a:gd name="adj4" fmla="val -69436"/>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説明変数の数を指定します。</a:t>
            </a:r>
          </a:p>
        </p:txBody>
      </p:sp>
      <p:sp>
        <p:nvSpPr>
          <p:cNvPr id="10" name="吹き出し: 線 9">
            <a:extLst>
              <a:ext uri="{FF2B5EF4-FFF2-40B4-BE49-F238E27FC236}">
                <a16:creationId xmlns:a16="http://schemas.microsoft.com/office/drawing/2014/main" id="{27110255-6077-4753-AD0B-1CEB62E6CD67}"/>
              </a:ext>
            </a:extLst>
          </p:cNvPr>
          <p:cNvSpPr/>
          <p:nvPr/>
        </p:nvSpPr>
        <p:spPr>
          <a:xfrm>
            <a:off x="3790611" y="1151238"/>
            <a:ext cx="7519539" cy="543710"/>
          </a:xfrm>
          <a:prstGeom prst="borderCallout1">
            <a:avLst>
              <a:gd name="adj1" fmla="val 44905"/>
              <a:gd name="adj2" fmla="val -1651"/>
              <a:gd name="adj3" fmla="val 101198"/>
              <a:gd name="adj4" fmla="val -13714"/>
            </a:avLst>
          </a:prstGeom>
          <a:solidFill>
            <a:schemeClr val="bg1"/>
          </a:solid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Torch.nn.Module</a:t>
            </a:r>
            <a:r>
              <a:rPr kumimoji="1" lang="ja-JP" altLang="en-US" sz="1400" dirty="0">
                <a:solidFill>
                  <a:srgbClr val="494949"/>
                </a:solidFill>
                <a:latin typeface="+mn-ea"/>
              </a:rPr>
              <a:t>を継承したクラスを作成するという意味です。継承とはベースになるクラスのメソッドや変数の定義を引き継いで、新しいクラスを作成することです。</a:t>
            </a:r>
          </a:p>
        </p:txBody>
      </p:sp>
      <p:sp>
        <p:nvSpPr>
          <p:cNvPr id="13" name="吹き出し: 線 12">
            <a:extLst>
              <a:ext uri="{FF2B5EF4-FFF2-40B4-BE49-F238E27FC236}">
                <a16:creationId xmlns:a16="http://schemas.microsoft.com/office/drawing/2014/main" id="{946ED336-D293-4901-BE74-773847EE7B5E}"/>
              </a:ext>
            </a:extLst>
          </p:cNvPr>
          <p:cNvSpPr/>
          <p:nvPr/>
        </p:nvSpPr>
        <p:spPr>
          <a:xfrm>
            <a:off x="6484654" y="2239764"/>
            <a:ext cx="2144441" cy="403573"/>
          </a:xfrm>
          <a:prstGeom prst="borderCallout1">
            <a:avLst>
              <a:gd name="adj1" fmla="val 26263"/>
              <a:gd name="adj2" fmla="val -128"/>
              <a:gd name="adj3" fmla="val 117883"/>
              <a:gd name="adj4" fmla="val -74090"/>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次の層の数を指定します</a:t>
            </a:r>
          </a:p>
        </p:txBody>
      </p:sp>
      <p:sp>
        <p:nvSpPr>
          <p:cNvPr id="14" name="吹き出し: 線 13">
            <a:extLst>
              <a:ext uri="{FF2B5EF4-FFF2-40B4-BE49-F238E27FC236}">
                <a16:creationId xmlns:a16="http://schemas.microsoft.com/office/drawing/2014/main" id="{31168A12-5024-4928-85E8-C708ED7C058B}"/>
              </a:ext>
            </a:extLst>
          </p:cNvPr>
          <p:cNvSpPr/>
          <p:nvPr/>
        </p:nvSpPr>
        <p:spPr>
          <a:xfrm>
            <a:off x="5873464" y="2999803"/>
            <a:ext cx="5653422" cy="1169819"/>
          </a:xfrm>
          <a:prstGeom prst="borderCallout1">
            <a:avLst>
              <a:gd name="adj1" fmla="val 51420"/>
              <a:gd name="adj2" fmla="val -714"/>
              <a:gd name="adj3" fmla="val 71464"/>
              <a:gd name="adj4" fmla="val -20995"/>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Keras</a:t>
            </a:r>
            <a:r>
              <a:rPr kumimoji="1" lang="ja-JP" altLang="en-US" sz="1400" dirty="0">
                <a:solidFill>
                  <a:srgbClr val="494949"/>
                </a:solidFill>
                <a:latin typeface="+mn-ea"/>
              </a:rPr>
              <a:t>の場合、出力層に課題に応じて活性化関数を入れますが、</a:t>
            </a:r>
            <a:r>
              <a:rPr kumimoji="1" lang="en-US" altLang="ja-JP" sz="1400" dirty="0">
                <a:solidFill>
                  <a:srgbClr val="494949"/>
                </a:solidFill>
                <a:latin typeface="+mn-ea"/>
              </a:rPr>
              <a:t>PyTorch</a:t>
            </a:r>
            <a:r>
              <a:rPr kumimoji="1" lang="ja-JP" altLang="en-US" sz="1400" dirty="0">
                <a:solidFill>
                  <a:srgbClr val="494949"/>
                </a:solidFill>
                <a:latin typeface="+mn-ea"/>
              </a:rPr>
              <a:t>では出力層で回帰の場合・分類の場合どちらの場合においても活性化関数は入りません。</a:t>
            </a:r>
            <a:endParaRPr kumimoji="1" lang="en-US" altLang="ja-JP" sz="1400" dirty="0">
              <a:solidFill>
                <a:srgbClr val="494949"/>
              </a:solidFill>
              <a:latin typeface="+mn-ea"/>
            </a:endParaRPr>
          </a:p>
          <a:p>
            <a:r>
              <a:rPr kumimoji="1" lang="ja-JP" altLang="en-US" sz="1400" dirty="0">
                <a:solidFill>
                  <a:srgbClr val="494949"/>
                </a:solidFill>
                <a:latin typeface="+mn-ea"/>
              </a:rPr>
              <a:t>分類の場合、交差エントロピー誤差などの損失関数の計算の中に、</a:t>
            </a:r>
            <a:r>
              <a:rPr kumimoji="1" lang="en-US" altLang="ja-JP" sz="1400" dirty="0">
                <a:solidFill>
                  <a:srgbClr val="494949"/>
                </a:solidFill>
                <a:latin typeface="+mn-ea"/>
              </a:rPr>
              <a:t>sigmoid</a:t>
            </a:r>
            <a:r>
              <a:rPr kumimoji="1" lang="ja-JP" altLang="en-US" sz="1400" dirty="0">
                <a:solidFill>
                  <a:srgbClr val="494949"/>
                </a:solidFill>
                <a:latin typeface="+mn-ea"/>
              </a:rPr>
              <a:t>関数や</a:t>
            </a:r>
            <a:r>
              <a:rPr kumimoji="1" lang="en-US" altLang="ja-JP" sz="1400" dirty="0">
                <a:solidFill>
                  <a:srgbClr val="494949"/>
                </a:solidFill>
                <a:latin typeface="+mn-ea"/>
              </a:rPr>
              <a:t>softmax</a:t>
            </a:r>
            <a:r>
              <a:rPr kumimoji="1" lang="ja-JP" altLang="en-US" sz="1400" dirty="0">
                <a:solidFill>
                  <a:srgbClr val="494949"/>
                </a:solidFill>
                <a:latin typeface="+mn-ea"/>
              </a:rPr>
              <a:t>関数に当たる計算が含まれているためです。</a:t>
            </a:r>
          </a:p>
        </p:txBody>
      </p:sp>
      <p:sp>
        <p:nvSpPr>
          <p:cNvPr id="16" name="吹き出し: 線 15">
            <a:extLst>
              <a:ext uri="{FF2B5EF4-FFF2-40B4-BE49-F238E27FC236}">
                <a16:creationId xmlns:a16="http://schemas.microsoft.com/office/drawing/2014/main" id="{2974A4D8-D0F7-4408-AEE3-5756A38BE22C}"/>
              </a:ext>
            </a:extLst>
          </p:cNvPr>
          <p:cNvSpPr/>
          <p:nvPr/>
        </p:nvSpPr>
        <p:spPr>
          <a:xfrm>
            <a:off x="5208232" y="4584914"/>
            <a:ext cx="5532538" cy="543710"/>
          </a:xfrm>
          <a:prstGeom prst="borderCallout1">
            <a:avLst>
              <a:gd name="adj1" fmla="val 61265"/>
              <a:gd name="adj2" fmla="val -544"/>
              <a:gd name="adj3" fmla="val 3748"/>
              <a:gd name="adj4" fmla="val -42491"/>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400" b="0" dirty="0">
                <a:solidFill>
                  <a:srgbClr val="494949"/>
                </a:solidFill>
                <a:effectLst/>
                <a:latin typeface="+mn-ea"/>
              </a:rPr>
              <a:t>PyTorch</a:t>
            </a:r>
            <a:r>
              <a:rPr lang="ja-JP" altLang="en-US" sz="1400" b="0" dirty="0">
                <a:solidFill>
                  <a:srgbClr val="494949"/>
                </a:solidFill>
                <a:effectLst/>
                <a:latin typeface="+mn-ea"/>
              </a:rPr>
              <a:t>では層を定義した後に、その層にどのようにデータを流し予測を行うか（順伝搬）、その流れを定義する必要があります。</a:t>
            </a:r>
            <a:endParaRPr lang="en-US" altLang="ja-JP" sz="1400" b="0" dirty="0">
              <a:solidFill>
                <a:srgbClr val="494949"/>
              </a:solidFill>
              <a:effectLst/>
              <a:latin typeface="+mn-ea"/>
            </a:endParaRPr>
          </a:p>
        </p:txBody>
      </p:sp>
    </p:spTree>
    <p:extLst>
      <p:ext uri="{BB962C8B-B14F-4D97-AF65-F5344CB8AC3E}">
        <p14:creationId xmlns:p14="http://schemas.microsoft.com/office/powerpoint/2010/main" val="252925289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-2-3.</a:t>
            </a:r>
            <a:r>
              <a:rPr lang="ja-JP" altLang="en-US" dirty="0"/>
              <a:t>データローダーの準備をする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323</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1" y="1020773"/>
            <a:ext cx="10658473" cy="2064172"/>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br>
              <a:rPr lang="en-US" altLang="ja-JP" sz="1400" b="0" dirty="0">
                <a:solidFill>
                  <a:srgbClr val="000000"/>
                </a:solidFill>
                <a:effectLst/>
                <a:latin typeface="Courier New" panose="02070309020205020404" pitchFamily="49" charset="0"/>
              </a:rPr>
            </a:br>
            <a:r>
              <a:rPr lang="en-US" altLang="ja-JP" sz="1400" b="0" dirty="0">
                <a:solidFill>
                  <a:srgbClr val="008000"/>
                </a:solidFill>
                <a:effectLst/>
                <a:latin typeface="+mn-ea"/>
              </a:rPr>
              <a:t># </a:t>
            </a:r>
            <a:r>
              <a:rPr lang="ja-JP" altLang="en-US" sz="1400" b="0" dirty="0">
                <a:solidFill>
                  <a:srgbClr val="008000"/>
                </a:solidFill>
                <a:effectLst/>
                <a:latin typeface="+mn-ea"/>
              </a:rPr>
              <a:t>データローダーの用意</a:t>
            </a:r>
            <a:endParaRPr lang="ja-JP" altLang="en-US" sz="1400" b="0" dirty="0">
              <a:solidFill>
                <a:srgbClr val="000000"/>
              </a:solidFill>
              <a:effectLst/>
              <a:latin typeface="+mn-ea"/>
            </a:endParaRPr>
          </a:p>
          <a:p>
            <a:r>
              <a:rPr lang="en-US" altLang="ja-JP" sz="1400" b="0" dirty="0">
                <a:solidFill>
                  <a:srgbClr val="008000"/>
                </a:solidFill>
                <a:effectLst/>
                <a:latin typeface="+mn-ea"/>
              </a:rPr>
              <a:t># PyTorch</a:t>
            </a:r>
            <a:r>
              <a:rPr lang="ja-JP" altLang="en-US" sz="1400" b="0" dirty="0">
                <a:solidFill>
                  <a:srgbClr val="008000"/>
                </a:solidFill>
                <a:effectLst/>
                <a:latin typeface="+mn-ea"/>
              </a:rPr>
              <a:t>ではデータローダーに格納されたデータセットをバッチサイズで区切って、学習のたびに取り出します</a:t>
            </a:r>
            <a:endParaRPr lang="ja-JP" altLang="en-US" sz="1400" b="0" dirty="0">
              <a:solidFill>
                <a:srgbClr val="000000"/>
              </a:solidFill>
              <a:effectLst/>
              <a:latin typeface="+mn-ea"/>
            </a:endParaRPr>
          </a:p>
          <a:p>
            <a:r>
              <a:rPr lang="en-US" altLang="ja-JP" sz="1400" b="0" dirty="0">
                <a:solidFill>
                  <a:srgbClr val="008000"/>
                </a:solidFill>
                <a:effectLst/>
                <a:latin typeface="+mn-ea"/>
              </a:rPr>
              <a:t># shuffle</a:t>
            </a:r>
            <a:r>
              <a:rPr lang="ja-JP" altLang="en-US" sz="1400" b="0" dirty="0">
                <a:solidFill>
                  <a:srgbClr val="008000"/>
                </a:solidFill>
                <a:effectLst/>
                <a:latin typeface="+mn-ea"/>
              </a:rPr>
              <a:t>を</a:t>
            </a:r>
            <a:r>
              <a:rPr lang="en-US" altLang="ja-JP" sz="1400" b="0" dirty="0">
                <a:solidFill>
                  <a:srgbClr val="008000"/>
                </a:solidFill>
                <a:effectLst/>
                <a:latin typeface="+mn-ea"/>
              </a:rPr>
              <a:t>True</a:t>
            </a:r>
            <a:r>
              <a:rPr lang="ja-JP" altLang="en-US" sz="1400" b="0" dirty="0">
                <a:solidFill>
                  <a:srgbClr val="008000"/>
                </a:solidFill>
                <a:effectLst/>
                <a:latin typeface="+mn-ea"/>
              </a:rPr>
              <a:t>に設定することで、データをシャッフルして取り出します</a:t>
            </a:r>
            <a:endParaRPr lang="en-US" altLang="ja-JP" sz="1400" b="0" dirty="0">
              <a:solidFill>
                <a:srgbClr val="008000"/>
              </a:solidFill>
              <a:effectLst/>
              <a:latin typeface="+mn-ea"/>
            </a:endParaRPr>
          </a:p>
          <a:p>
            <a:r>
              <a:rPr lang="en-US" altLang="ja-JP" sz="1400" b="0" dirty="0">
                <a:solidFill>
                  <a:srgbClr val="000000"/>
                </a:solidFill>
                <a:effectLst/>
                <a:latin typeface="+mn-ea"/>
              </a:rPr>
              <a:t>batch_size = </a:t>
            </a:r>
            <a:r>
              <a:rPr lang="en-US" altLang="ja-JP" sz="1400" b="0" dirty="0">
                <a:solidFill>
                  <a:srgbClr val="09885A"/>
                </a:solidFill>
                <a:effectLst/>
                <a:latin typeface="+mn-ea"/>
              </a:rPr>
              <a:t>32</a:t>
            </a:r>
            <a:endParaRPr lang="en-US" altLang="ja-JP" sz="1400" b="0" dirty="0">
              <a:solidFill>
                <a:srgbClr val="000000"/>
              </a:solidFill>
              <a:effectLst/>
              <a:latin typeface="+mn-ea"/>
            </a:endParaRPr>
          </a:p>
          <a:p>
            <a:r>
              <a:rPr lang="en-US" altLang="ja-JP" sz="1400" b="0" dirty="0">
                <a:solidFill>
                  <a:srgbClr val="000000"/>
                </a:solidFill>
                <a:effectLst/>
                <a:latin typeface="+mn-ea"/>
              </a:rPr>
              <a:t>train_dataloader = torch.utils.data.DataLoader(train_dataset, batch_size=batch_size, shuffle=</a:t>
            </a:r>
            <a:r>
              <a:rPr lang="en-US" altLang="ja-JP" sz="1400" b="0" dirty="0">
                <a:solidFill>
                  <a:srgbClr val="0000FF"/>
                </a:solidFill>
                <a:effectLst/>
                <a:latin typeface="+mn-ea"/>
              </a:rPr>
              <a:t>True</a:t>
            </a:r>
            <a:r>
              <a:rPr lang="en-US" altLang="ja-JP" sz="1400" b="0" dirty="0">
                <a:solidFill>
                  <a:srgbClr val="000000"/>
                </a:solidFill>
                <a:effectLst/>
                <a:latin typeface="+mn-ea"/>
              </a:rPr>
              <a:t>)</a:t>
            </a:r>
          </a:p>
          <a:p>
            <a:r>
              <a:rPr lang="en-US" altLang="ja-JP" sz="1400" b="0" dirty="0">
                <a:solidFill>
                  <a:srgbClr val="000000"/>
                </a:solidFill>
                <a:effectLst/>
                <a:latin typeface="+mn-ea"/>
              </a:rPr>
              <a:t>val_dataloader = torch.utils.data.DataLoader(val_dataset, batch_size=batch_size, shuffle=</a:t>
            </a:r>
            <a:r>
              <a:rPr lang="en-US" altLang="ja-JP" sz="1400" b="0" dirty="0">
                <a:solidFill>
                  <a:srgbClr val="0000FF"/>
                </a:solidFill>
                <a:effectLst/>
                <a:latin typeface="+mn-ea"/>
              </a:rPr>
              <a:t>False</a:t>
            </a:r>
            <a:r>
              <a:rPr lang="en-US" altLang="ja-JP" sz="1400" b="0" dirty="0">
                <a:solidFill>
                  <a:srgbClr val="000000"/>
                </a:solidFill>
                <a:effectLst/>
                <a:latin typeface="+mn-ea"/>
              </a:rPr>
              <a:t>)</a:t>
            </a:r>
          </a:p>
        </p:txBody>
      </p:sp>
    </p:spTree>
    <p:extLst>
      <p:ext uri="{BB962C8B-B14F-4D97-AF65-F5344CB8AC3E}">
        <p14:creationId xmlns:p14="http://schemas.microsoft.com/office/powerpoint/2010/main" val="226517577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641FD8F3-7060-4792-9905-9A59089CFC8B}"/>
              </a:ext>
            </a:extLst>
          </p:cNvPr>
          <p:cNvSpPr/>
          <p:nvPr/>
        </p:nvSpPr>
        <p:spPr bwMode="auto">
          <a:xfrm>
            <a:off x="253498" y="36513"/>
            <a:ext cx="11724238" cy="6821487"/>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fontScale="92500" lnSpcReduction="10000"/>
          </a:bodyPr>
          <a:lstStyle/>
          <a:p>
            <a:endParaRPr lang="en-US" altLang="ja-JP" sz="1400" b="0" dirty="0">
              <a:solidFill>
                <a:srgbClr val="008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モデルをインスタンス化</a:t>
            </a:r>
            <a:endParaRPr lang="ja-JP" altLang="en-US" sz="1400" b="0" dirty="0">
              <a:solidFill>
                <a:srgbClr val="000000"/>
              </a:solidFill>
              <a:effectLst/>
              <a:latin typeface="+mn-ea"/>
            </a:endParaRPr>
          </a:p>
          <a:p>
            <a:r>
              <a:rPr lang="en-US" altLang="ja-JP" sz="1400" b="0" dirty="0">
                <a:solidFill>
                  <a:srgbClr val="000000"/>
                </a:solidFill>
                <a:effectLst/>
                <a:latin typeface="+mn-ea"/>
              </a:rPr>
              <a:t>net = Net()</a:t>
            </a:r>
          </a:p>
          <a:p>
            <a:r>
              <a:rPr lang="en-US" altLang="ja-JP" sz="1400" b="0" dirty="0">
                <a:solidFill>
                  <a:srgbClr val="000000"/>
                </a:solidFill>
                <a:effectLst/>
                <a:latin typeface="+mn-ea"/>
              </a:rPr>
              <a:t>optimizer = torch.optim.Adam(net.parameters(), lr=</a:t>
            </a:r>
            <a:r>
              <a:rPr lang="en-US" altLang="ja-JP" sz="1400" b="0" dirty="0">
                <a:solidFill>
                  <a:srgbClr val="09885A"/>
                </a:solidFill>
                <a:effectLst/>
                <a:latin typeface="+mn-ea"/>
              </a:rPr>
              <a:t>0.001</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最適化手法の用意</a:t>
            </a:r>
            <a:endParaRPr lang="ja-JP" altLang="en-US" sz="1400" b="0" dirty="0">
              <a:solidFill>
                <a:srgbClr val="000000"/>
              </a:solidFill>
              <a:effectLst/>
              <a:latin typeface="+mn-ea"/>
            </a:endParaRPr>
          </a:p>
          <a:p>
            <a:r>
              <a:rPr lang="en-US" altLang="ja-JP" sz="1400" b="0" dirty="0">
                <a:solidFill>
                  <a:srgbClr val="000000"/>
                </a:solidFill>
                <a:effectLst/>
                <a:latin typeface="+mn-ea"/>
              </a:rPr>
              <a:t>criterion = torch.nn.MSELoss() </a:t>
            </a:r>
            <a:r>
              <a:rPr lang="en-US" altLang="ja-JP" sz="1400" b="0" dirty="0">
                <a:solidFill>
                  <a:srgbClr val="008000"/>
                </a:solidFill>
                <a:effectLst/>
                <a:latin typeface="+mn-ea"/>
              </a:rPr>
              <a:t># </a:t>
            </a:r>
            <a:r>
              <a:rPr lang="ja-JP" altLang="en-US" sz="1400" b="0" dirty="0">
                <a:solidFill>
                  <a:srgbClr val="008000"/>
                </a:solidFill>
                <a:effectLst/>
                <a:latin typeface="+mn-ea"/>
              </a:rPr>
              <a:t>誤差関数の用意。回帰なので平均２乗誤差を使う</a:t>
            </a:r>
            <a:r>
              <a:rPr lang="ja-JP" altLang="en-US" sz="1400" dirty="0">
                <a:solidFill>
                  <a:srgbClr val="008000"/>
                </a:solidFill>
                <a:latin typeface="+mn-ea"/>
              </a:rPr>
              <a:t>。</a:t>
            </a:r>
            <a:r>
              <a:rPr lang="en-US" altLang="ja-JP" sz="1400" dirty="0">
                <a:solidFill>
                  <a:srgbClr val="008000"/>
                </a:solidFill>
                <a:latin typeface="+mn-ea"/>
              </a:rPr>
              <a:t>2</a:t>
            </a:r>
            <a:r>
              <a:rPr lang="ja-JP" altLang="en-US" sz="1400" dirty="0">
                <a:solidFill>
                  <a:srgbClr val="008000"/>
                </a:solidFill>
                <a:latin typeface="+mn-ea"/>
              </a:rPr>
              <a:t>値分類なら</a:t>
            </a:r>
            <a:r>
              <a:rPr lang="en-US" altLang="ja-JP" sz="1400" dirty="0">
                <a:solidFill>
                  <a:srgbClr val="008000"/>
                </a:solidFill>
                <a:latin typeface="+mn-ea"/>
              </a:rPr>
              <a:t>BCELoss</a:t>
            </a:r>
            <a:r>
              <a:rPr lang="ja-JP" altLang="en-US" sz="1400" dirty="0">
                <a:solidFill>
                  <a:srgbClr val="008000"/>
                </a:solidFill>
                <a:latin typeface="+mn-ea"/>
              </a:rPr>
              <a:t>、多値分類なら</a:t>
            </a:r>
            <a:r>
              <a:rPr lang="en-US" altLang="ja-JP" sz="1400" b="0" dirty="0">
                <a:solidFill>
                  <a:srgbClr val="008000"/>
                </a:solidFill>
                <a:effectLst/>
                <a:latin typeface="+mn-ea"/>
              </a:rPr>
              <a:t>CrossEntropyLoss</a:t>
            </a:r>
            <a:endParaRPr lang="ja-JP" altLang="en-US" sz="1400" b="0" dirty="0">
              <a:solidFill>
                <a:srgbClr val="008000"/>
              </a:solidFill>
              <a:effectLst/>
              <a:latin typeface="+mn-ea"/>
            </a:endParaRPr>
          </a:p>
          <a:p>
            <a:r>
              <a:rPr lang="en-US" altLang="ja-JP" sz="1400" b="0" dirty="0">
                <a:solidFill>
                  <a:srgbClr val="000000"/>
                </a:solidFill>
                <a:effectLst/>
                <a:latin typeface="+mn-ea"/>
              </a:rPr>
              <a:t>num_epochs = </a:t>
            </a:r>
            <a:r>
              <a:rPr lang="en-US" altLang="ja-JP" sz="1400" b="0" dirty="0">
                <a:solidFill>
                  <a:srgbClr val="09885A"/>
                </a:solidFill>
                <a:effectLst/>
                <a:latin typeface="+mn-ea"/>
              </a:rPr>
              <a:t>700</a:t>
            </a:r>
            <a:endParaRPr lang="en-US" altLang="ja-JP" sz="1400" dirty="0">
              <a:solidFill>
                <a:srgbClr val="000000"/>
              </a:solidFill>
              <a:latin typeface="+mn-ea"/>
            </a:endParaRPr>
          </a:p>
          <a:p>
            <a:endParaRPr lang="en-US" altLang="ja-JP" sz="1400" dirty="0">
              <a:solidFill>
                <a:srgbClr val="008000"/>
              </a:solidFill>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学習時に経過情報を保存する空リストを作成</a:t>
            </a:r>
            <a:endParaRPr lang="ja-JP" altLang="en-US" sz="1400" b="0" dirty="0">
              <a:solidFill>
                <a:srgbClr val="000000"/>
              </a:solidFill>
              <a:effectLst/>
              <a:latin typeface="+mn-ea"/>
            </a:endParaRPr>
          </a:p>
          <a:p>
            <a:r>
              <a:rPr lang="en-US" altLang="ja-JP" sz="1400" b="0" dirty="0">
                <a:solidFill>
                  <a:srgbClr val="000000"/>
                </a:solidFill>
                <a:effectLst/>
                <a:latin typeface="+mn-ea"/>
              </a:rPr>
              <a:t>train_loss_list = []      </a:t>
            </a:r>
            <a:r>
              <a:rPr lang="en-US" altLang="ja-JP" sz="1400" b="0" dirty="0">
                <a:solidFill>
                  <a:srgbClr val="008000"/>
                </a:solidFill>
                <a:effectLst/>
                <a:latin typeface="+mn-ea"/>
              </a:rPr>
              <a:t># </a:t>
            </a:r>
            <a:r>
              <a:rPr lang="ja-JP" altLang="en-US" sz="1400" b="0" dirty="0">
                <a:solidFill>
                  <a:srgbClr val="008000"/>
                </a:solidFill>
                <a:effectLst/>
                <a:latin typeface="+mn-ea"/>
              </a:rPr>
              <a:t>学習データの誤差関数用リスト</a:t>
            </a:r>
            <a:endParaRPr lang="ja-JP" altLang="en-US" sz="1400" b="0" dirty="0">
              <a:solidFill>
                <a:srgbClr val="000000"/>
              </a:solidFill>
              <a:effectLst/>
              <a:latin typeface="+mn-ea"/>
            </a:endParaRPr>
          </a:p>
          <a:p>
            <a:r>
              <a:rPr lang="en-US" altLang="ja-JP" sz="1400" b="0" dirty="0">
                <a:solidFill>
                  <a:srgbClr val="000000"/>
                </a:solidFill>
                <a:effectLst/>
                <a:latin typeface="+mn-ea"/>
              </a:rPr>
              <a:t>val_loss_list = []        </a:t>
            </a:r>
            <a:r>
              <a:rPr lang="en-US" altLang="ja-JP" sz="1400" b="0" dirty="0">
                <a:solidFill>
                  <a:srgbClr val="008000"/>
                </a:solidFill>
                <a:effectLst/>
                <a:latin typeface="+mn-ea"/>
              </a:rPr>
              <a:t># </a:t>
            </a:r>
            <a:r>
              <a:rPr lang="ja-JP" altLang="en-US" sz="1400" b="0" dirty="0">
                <a:solidFill>
                  <a:srgbClr val="008000"/>
                </a:solidFill>
                <a:effectLst/>
                <a:latin typeface="+mn-ea"/>
              </a:rPr>
              <a:t>検証データの誤差関数用リスト</a:t>
            </a:r>
            <a:endParaRPr lang="ja-JP" altLang="en-US" sz="1400" b="0" dirty="0">
              <a:solidFill>
                <a:srgbClr val="000000"/>
              </a:solidFill>
              <a:effectLst/>
              <a:latin typeface="+mn-ea"/>
            </a:endParaRPr>
          </a:p>
          <a:p>
            <a:endParaRPr lang="en-US" altLang="ja-JP" sz="1400" b="0" dirty="0">
              <a:solidFill>
                <a:srgbClr val="AF00DB"/>
              </a:solidFill>
              <a:effectLst/>
              <a:latin typeface="+mn-ea"/>
            </a:endParaRPr>
          </a:p>
          <a:p>
            <a:r>
              <a:rPr lang="en-US" altLang="ja-JP" sz="1400" b="0" dirty="0">
                <a:solidFill>
                  <a:srgbClr val="AF00DB"/>
                </a:solidFill>
                <a:effectLst/>
                <a:latin typeface="+mn-ea"/>
              </a:rPr>
              <a:t>for</a:t>
            </a:r>
            <a:r>
              <a:rPr lang="en-US" altLang="ja-JP" sz="1400" b="0" dirty="0">
                <a:solidFill>
                  <a:srgbClr val="000000"/>
                </a:solidFill>
                <a:effectLst/>
                <a:latin typeface="+mn-ea"/>
              </a:rPr>
              <a:t> epoch </a:t>
            </a:r>
            <a:r>
              <a:rPr lang="en-US" altLang="ja-JP" sz="1400" b="0" dirty="0">
                <a:solidFill>
                  <a:srgbClr val="0000FF"/>
                </a:solidFill>
                <a:effectLst/>
                <a:latin typeface="+mn-ea"/>
              </a:rPr>
              <a:t>in</a:t>
            </a:r>
            <a:r>
              <a:rPr lang="en-US" altLang="ja-JP" sz="1400" b="0" dirty="0">
                <a:solidFill>
                  <a:srgbClr val="000000"/>
                </a:solidFill>
                <a:effectLst/>
                <a:latin typeface="+mn-ea"/>
              </a:rPr>
              <a:t> </a:t>
            </a:r>
            <a:r>
              <a:rPr lang="en-US" altLang="ja-JP" sz="1400" b="0" dirty="0">
                <a:solidFill>
                  <a:srgbClr val="795E26"/>
                </a:solidFill>
                <a:effectLst/>
                <a:latin typeface="+mn-ea"/>
              </a:rPr>
              <a:t>range</a:t>
            </a:r>
            <a:r>
              <a:rPr lang="en-US" altLang="ja-JP" sz="1400" b="0" dirty="0">
                <a:solidFill>
                  <a:srgbClr val="000000"/>
                </a:solidFill>
                <a:effectLst/>
                <a:latin typeface="+mn-ea"/>
              </a:rPr>
              <a:t>(num_epochs):</a:t>
            </a:r>
          </a:p>
          <a:p>
            <a:r>
              <a:rPr lang="en-US" altLang="ja-JP" sz="1400" b="0" dirty="0">
                <a:solidFill>
                  <a:srgbClr val="000000"/>
                </a:solidFill>
                <a:effectLst/>
                <a:latin typeface="+mn-ea"/>
              </a:rPr>
              <a:t>    </a:t>
            </a:r>
          </a:p>
          <a:p>
            <a:r>
              <a:rPr lang="en-US" altLang="ja-JP"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学習の進行状況を表示</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"Epoch: {}/{}"</a:t>
            </a:r>
            <a:r>
              <a:rPr lang="en-US" altLang="ja-JP" sz="1400" b="0" dirty="0">
                <a:solidFill>
                  <a:srgbClr val="000000"/>
                </a:solidFill>
                <a:effectLst/>
                <a:latin typeface="+mn-ea"/>
              </a:rPr>
              <a:t>.</a:t>
            </a:r>
            <a:r>
              <a:rPr lang="en-US" altLang="ja-JP" sz="1400" b="0" dirty="0">
                <a:solidFill>
                  <a:srgbClr val="795E26"/>
                </a:solidFill>
                <a:effectLst/>
                <a:latin typeface="+mn-ea"/>
              </a:rPr>
              <a:t>format</a:t>
            </a:r>
            <a:r>
              <a:rPr lang="en-US" altLang="ja-JP" sz="1400" b="0" dirty="0">
                <a:solidFill>
                  <a:srgbClr val="000000"/>
                </a:solidFill>
                <a:effectLst/>
                <a:latin typeface="+mn-ea"/>
              </a:rPr>
              <a:t>(epoch + </a:t>
            </a:r>
            <a:r>
              <a:rPr lang="en-US" altLang="ja-JP" sz="1400" b="0" dirty="0">
                <a:solidFill>
                  <a:srgbClr val="09885A"/>
                </a:solidFill>
                <a:effectLst/>
                <a:latin typeface="+mn-ea"/>
              </a:rPr>
              <a:t>1</a:t>
            </a:r>
            <a:r>
              <a:rPr lang="en-US" altLang="ja-JP" sz="1400" b="0" dirty="0">
                <a:solidFill>
                  <a:srgbClr val="000000"/>
                </a:solidFill>
                <a:effectLst/>
                <a:latin typeface="+mn-ea"/>
              </a:rPr>
              <a:t>, num_epochs))</a:t>
            </a:r>
          </a:p>
          <a:p>
            <a:br>
              <a:rPr lang="en-US" altLang="ja-JP" sz="1400" b="0" dirty="0">
                <a:solidFill>
                  <a:srgbClr val="000000"/>
                </a:solidFill>
                <a:effectLst/>
                <a:latin typeface="+mn-ea"/>
              </a:rPr>
            </a:b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損失の初期化</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train_loss = </a:t>
            </a:r>
            <a:r>
              <a:rPr lang="en-US" altLang="ja-JP" sz="1400" b="0" dirty="0">
                <a:solidFill>
                  <a:srgbClr val="09885A"/>
                </a:solidFill>
                <a:effectLst/>
                <a:latin typeface="+mn-ea"/>
              </a:rPr>
              <a:t>0</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学習データの誤差関数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val_loss = </a:t>
            </a:r>
            <a:r>
              <a:rPr lang="en-US" altLang="ja-JP" sz="1400" b="0" dirty="0">
                <a:solidFill>
                  <a:srgbClr val="09885A"/>
                </a:solidFill>
                <a:effectLst/>
                <a:latin typeface="+mn-ea"/>
              </a:rPr>
              <a:t>0</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検証データの誤差関数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p>
          <a:p>
            <a:r>
              <a:rPr lang="ja-JP" altLang="en-US"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学習パート</a:t>
            </a:r>
            <a:r>
              <a:rPr lang="en-US" altLang="ja-JP" sz="1400" b="0" dirty="0">
                <a:solidFill>
                  <a:srgbClr val="008000"/>
                </a:solidFill>
                <a:effectLst/>
                <a:latin typeface="+mn-ea"/>
              </a:rPr>
              <a:t>=======</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学習モードに設定</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 PyTorch</a:t>
            </a:r>
            <a:r>
              <a:rPr lang="ja-JP" altLang="en-US" sz="1400" b="0" dirty="0">
                <a:solidFill>
                  <a:srgbClr val="008000"/>
                </a:solidFill>
                <a:effectLst/>
                <a:latin typeface="+mn-ea"/>
              </a:rPr>
              <a:t>では学習時と評価時でモードを切り替える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net.train()</a:t>
            </a:r>
          </a:p>
          <a:p>
            <a:br>
              <a:rPr lang="en-US" altLang="ja-JP" sz="1400" b="0" dirty="0">
                <a:solidFill>
                  <a:srgbClr val="000000"/>
                </a:solidFill>
                <a:effectLst/>
                <a:latin typeface="+mn-ea"/>
              </a:rPr>
            </a:br>
            <a:r>
              <a:rPr lang="en-US" altLang="ja-JP"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ミニバッチごとにデータをロードして学習</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AF00DB"/>
                </a:solidFill>
                <a:effectLst/>
                <a:latin typeface="+mn-ea"/>
              </a:rPr>
              <a:t>for</a:t>
            </a:r>
            <a:r>
              <a:rPr lang="en-US" altLang="ja-JP" sz="1400" b="0" dirty="0">
                <a:solidFill>
                  <a:srgbClr val="000000"/>
                </a:solidFill>
                <a:effectLst/>
                <a:latin typeface="+mn-ea"/>
              </a:rPr>
              <a:t> x, y </a:t>
            </a:r>
            <a:r>
              <a:rPr lang="en-US" altLang="ja-JP" sz="1400" b="0" dirty="0">
                <a:solidFill>
                  <a:srgbClr val="0000FF"/>
                </a:solidFill>
                <a:effectLst/>
                <a:latin typeface="+mn-ea"/>
              </a:rPr>
              <a:t>in</a:t>
            </a:r>
            <a:r>
              <a:rPr lang="en-US" altLang="ja-JP" sz="1400" b="0" dirty="0">
                <a:solidFill>
                  <a:srgbClr val="000000"/>
                </a:solidFill>
                <a:effectLst/>
                <a:latin typeface="+mn-ea"/>
              </a:rPr>
              <a:t> train_dataloader:</a:t>
            </a:r>
          </a:p>
          <a:p>
            <a:r>
              <a:rPr lang="en-US" altLang="ja-JP" sz="1400" b="0" dirty="0">
                <a:solidFill>
                  <a:srgbClr val="000000"/>
                </a:solidFill>
                <a:effectLst/>
                <a:latin typeface="+mn-ea"/>
              </a:rPr>
              <a:t>        preds = net(x)                            </a:t>
            </a:r>
            <a:r>
              <a:rPr lang="en-US" altLang="ja-JP" sz="1400" b="0" dirty="0">
                <a:solidFill>
                  <a:srgbClr val="008000"/>
                </a:solidFill>
                <a:effectLst/>
                <a:latin typeface="+mn-ea"/>
              </a:rPr>
              <a:t># </a:t>
            </a:r>
            <a:r>
              <a:rPr lang="ja-JP" altLang="en-US" sz="1400" b="0" dirty="0">
                <a:solidFill>
                  <a:srgbClr val="008000"/>
                </a:solidFill>
                <a:effectLst/>
                <a:latin typeface="+mn-ea"/>
              </a:rPr>
              <a:t>順伝搬で予測を実行</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loss = criterion(preds, y)                </a:t>
            </a:r>
            <a:r>
              <a:rPr lang="en-US" altLang="ja-JP" sz="1400" b="0" dirty="0">
                <a:solidFill>
                  <a:srgbClr val="008000"/>
                </a:solidFill>
                <a:effectLst/>
                <a:latin typeface="+mn-ea"/>
              </a:rPr>
              <a:t># </a:t>
            </a:r>
            <a:r>
              <a:rPr lang="ja-JP" altLang="en-US" sz="1400" b="0" dirty="0">
                <a:solidFill>
                  <a:srgbClr val="008000"/>
                </a:solidFill>
                <a:effectLst/>
                <a:latin typeface="+mn-ea"/>
              </a:rPr>
              <a:t>誤差関数を計算</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optimizer.zero_grad()                     </a:t>
            </a:r>
            <a:r>
              <a:rPr lang="en-US" altLang="ja-JP" sz="1400" b="0" dirty="0">
                <a:solidFill>
                  <a:srgbClr val="008000"/>
                </a:solidFill>
                <a:effectLst/>
                <a:latin typeface="+mn-ea"/>
              </a:rPr>
              <a:t># </a:t>
            </a:r>
            <a:r>
              <a:rPr lang="ja-JP" altLang="en-US" sz="1400" b="0" dirty="0">
                <a:solidFill>
                  <a:srgbClr val="008000"/>
                </a:solidFill>
                <a:effectLst/>
                <a:latin typeface="+mn-ea"/>
              </a:rPr>
              <a:t>勾配を初期化</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loss.backward()                           </a:t>
            </a:r>
            <a:r>
              <a:rPr lang="en-US" altLang="ja-JP" sz="1400" b="0" dirty="0">
                <a:solidFill>
                  <a:srgbClr val="008000"/>
                </a:solidFill>
                <a:effectLst/>
                <a:latin typeface="+mn-ea"/>
              </a:rPr>
              <a:t># </a:t>
            </a:r>
            <a:r>
              <a:rPr lang="ja-JP" altLang="en-US" sz="1400" b="0" dirty="0">
                <a:solidFill>
                  <a:srgbClr val="008000"/>
                </a:solidFill>
                <a:effectLst/>
                <a:latin typeface="+mn-ea"/>
              </a:rPr>
              <a:t>勾配を計算</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optimizer.step()                          </a:t>
            </a:r>
            <a:r>
              <a:rPr lang="en-US" altLang="ja-JP" sz="1400" b="0" dirty="0">
                <a:solidFill>
                  <a:srgbClr val="008000"/>
                </a:solidFill>
                <a:effectLst/>
                <a:latin typeface="+mn-ea"/>
              </a:rPr>
              <a:t># </a:t>
            </a:r>
            <a:r>
              <a:rPr lang="ja-JP" altLang="en-US" sz="1400" b="0" dirty="0">
                <a:solidFill>
                  <a:srgbClr val="008000"/>
                </a:solidFill>
                <a:effectLst/>
                <a:latin typeface="+mn-ea"/>
              </a:rPr>
              <a:t>パラメータ更新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train_loss += loss.data.numpy().tolist()  </a:t>
            </a:r>
            <a:r>
              <a:rPr lang="en-US" altLang="ja-JP" sz="1200" b="0" dirty="0">
                <a:solidFill>
                  <a:srgbClr val="008000"/>
                </a:solidFill>
                <a:effectLst/>
                <a:latin typeface="+mn-ea"/>
              </a:rPr>
              <a:t># </a:t>
            </a:r>
            <a:r>
              <a:rPr lang="ja-JP" altLang="en-US" sz="1200" b="0" dirty="0">
                <a:solidFill>
                  <a:srgbClr val="008000"/>
                </a:solidFill>
                <a:effectLst/>
                <a:latin typeface="+mn-ea"/>
              </a:rPr>
              <a:t>ミニバッチごとの損失を格納   </a:t>
            </a:r>
            <a:endParaRPr lang="ja-JP" altLang="en-US" sz="12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ミニバッチの平均の損失を計算</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batch_train_loss = train_loss / </a:t>
            </a:r>
            <a:r>
              <a:rPr lang="en-US" altLang="ja-JP" sz="1400" b="0" dirty="0">
                <a:solidFill>
                  <a:srgbClr val="795E26"/>
                </a:solidFill>
                <a:effectLst/>
                <a:latin typeface="+mn-ea"/>
              </a:rPr>
              <a:t>len</a:t>
            </a:r>
            <a:r>
              <a:rPr lang="en-US" altLang="ja-JP" sz="1400" b="0" dirty="0">
                <a:solidFill>
                  <a:srgbClr val="000000"/>
                </a:solidFill>
                <a:effectLst/>
                <a:latin typeface="+mn-ea"/>
              </a:rPr>
              <a:t>(train_dataloader)</a:t>
            </a:r>
          </a:p>
          <a:p>
            <a:r>
              <a:rPr lang="en-US" altLang="ja-JP" sz="1400" b="0" dirty="0">
                <a:solidFill>
                  <a:srgbClr val="000000"/>
                </a:solidFill>
                <a:effectLst/>
                <a:latin typeface="+mn-ea"/>
              </a:rPr>
              <a:t>    </a:t>
            </a:r>
          </a:p>
          <a:p>
            <a:endParaRPr lang="en-US" altLang="ja-JP" sz="1400" b="0" dirty="0">
              <a:solidFill>
                <a:srgbClr val="000000"/>
              </a:solidFill>
              <a:effectLst/>
              <a:latin typeface="+mn-ea"/>
            </a:endParaRPr>
          </a:p>
        </p:txBody>
      </p:sp>
      <p:sp>
        <p:nvSpPr>
          <p:cNvPr id="5" name="テキスト ボックス 4">
            <a:extLst>
              <a:ext uri="{FF2B5EF4-FFF2-40B4-BE49-F238E27FC236}">
                <a16:creationId xmlns:a16="http://schemas.microsoft.com/office/drawing/2014/main" id="{89E3C35E-FC98-488F-A17D-9828B1A99FEA}"/>
              </a:ext>
            </a:extLst>
          </p:cNvPr>
          <p:cNvSpPr txBox="1"/>
          <p:nvPr/>
        </p:nvSpPr>
        <p:spPr>
          <a:xfrm>
            <a:off x="6246891" y="1202613"/>
            <a:ext cx="5306840" cy="646331"/>
          </a:xfrm>
          <a:prstGeom prst="rect">
            <a:avLst/>
          </a:prstGeom>
          <a:noFill/>
        </p:spPr>
        <p:txBody>
          <a:bodyPr wrap="square" rtlCol="0">
            <a:spAutoFit/>
          </a:bodyPr>
          <a:lstStyle/>
          <a:p>
            <a:pPr algn="ctr" defTabSz="914400" fontAlgn="base">
              <a:spcBef>
                <a:spcPct val="0"/>
              </a:spcBef>
              <a:spcAft>
                <a:spcPct val="0"/>
              </a:spcAft>
            </a:pPr>
            <a:r>
              <a:rPr kumimoji="1" lang="en-US" altLang="ja-JP" sz="3600" b="1" u="sng" dirty="0">
                <a:solidFill>
                  <a:srgbClr val="E94823"/>
                </a:solidFill>
                <a:effectLst>
                  <a:outerShdw blurRad="38100" dist="38100" dir="2700000" algn="tl">
                    <a:srgbClr val="000000">
                      <a:alpha val="43137"/>
                    </a:srgbClr>
                  </a:outerShdw>
                </a:effectLst>
                <a:latin typeface="+mn-ea"/>
              </a:rPr>
              <a:t>A1-2-4</a:t>
            </a:r>
            <a:r>
              <a:rPr kumimoji="1" lang="en-US" altLang="ja-JP" sz="2800" b="1" u="sng" dirty="0">
                <a:solidFill>
                  <a:srgbClr val="E94823"/>
                </a:solidFill>
                <a:effectLst>
                  <a:outerShdw blurRad="38100" dist="38100" dir="2700000" algn="tl">
                    <a:srgbClr val="000000">
                      <a:alpha val="43137"/>
                    </a:srgbClr>
                  </a:outerShdw>
                </a:effectLst>
                <a:latin typeface="+mn-ea"/>
              </a:rPr>
              <a:t>.</a:t>
            </a:r>
            <a:r>
              <a:rPr kumimoji="1" lang="en-US" altLang="ja-JP" sz="2000" b="1" u="sng" dirty="0">
                <a:solidFill>
                  <a:srgbClr val="E94823"/>
                </a:solidFill>
                <a:effectLst>
                  <a:outerShdw blurRad="38100" dist="38100" dir="2700000" algn="tl">
                    <a:srgbClr val="000000">
                      <a:alpha val="43137"/>
                    </a:srgbClr>
                  </a:outerShdw>
                </a:effectLst>
                <a:latin typeface="+mn-ea"/>
              </a:rPr>
              <a:t>PyTorch</a:t>
            </a:r>
            <a:r>
              <a:rPr kumimoji="1" lang="ja-JP" altLang="en-US" sz="2000" b="1" u="sng" dirty="0">
                <a:solidFill>
                  <a:srgbClr val="E94823"/>
                </a:solidFill>
                <a:effectLst>
                  <a:outerShdw blurRad="38100" dist="38100" dir="2700000" algn="tl">
                    <a:srgbClr val="000000">
                      <a:alpha val="43137"/>
                    </a:srgbClr>
                  </a:outerShdw>
                </a:effectLst>
                <a:latin typeface="+mn-ea"/>
              </a:rPr>
              <a:t>で学習を行う</a:t>
            </a:r>
            <a:endParaRPr kumimoji="1" lang="ja-JP" altLang="en-US" sz="1600" b="1" u="sng" dirty="0">
              <a:solidFill>
                <a:srgbClr val="E94823"/>
              </a:solidFill>
              <a:effectLst>
                <a:outerShdw blurRad="38100" dist="38100" dir="2700000" algn="tl">
                  <a:srgbClr val="000000">
                    <a:alpha val="43137"/>
                  </a:srgbClr>
                </a:outerShdw>
              </a:effectLst>
              <a:latin typeface="+mn-ea"/>
            </a:endParaRPr>
          </a:p>
        </p:txBody>
      </p:sp>
      <p:sp>
        <p:nvSpPr>
          <p:cNvPr id="6" name="正方形/長方形 5">
            <a:extLst>
              <a:ext uri="{FF2B5EF4-FFF2-40B4-BE49-F238E27FC236}">
                <a16:creationId xmlns:a16="http://schemas.microsoft.com/office/drawing/2014/main" id="{4039B612-2535-48FE-BBB7-B4A46C9D41FE}"/>
              </a:ext>
            </a:extLst>
          </p:cNvPr>
          <p:cNvSpPr/>
          <p:nvPr/>
        </p:nvSpPr>
        <p:spPr bwMode="auto">
          <a:xfrm>
            <a:off x="6246891" y="3295509"/>
            <a:ext cx="5730845" cy="3271979"/>
          </a:xfrm>
          <a:prstGeom prst="rect">
            <a:avLst/>
          </a:prstGeom>
          <a:solidFill>
            <a:srgbClr val="ECECEC"/>
          </a:solidFill>
          <a:ln w="12700">
            <a:solidFill>
              <a:srgbClr val="494949"/>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fontScale="92500" lnSpcReduction="20000"/>
          </a:bodyPr>
          <a:lstStyle/>
          <a:p>
            <a:r>
              <a:rPr lang="en-US" altLang="ja-JP" sz="1400" b="0" dirty="0">
                <a:solidFill>
                  <a:srgbClr val="000000"/>
                </a:solidFill>
                <a:effectLst/>
                <a:latin typeface="+mn-ea"/>
              </a:rPr>
              <a:t>    </a:t>
            </a:r>
          </a:p>
          <a:p>
            <a:r>
              <a:rPr lang="en-US" altLang="ja-JP"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評価パート</a:t>
            </a:r>
            <a:r>
              <a:rPr lang="en-US" altLang="ja-JP" sz="1400" b="0" dirty="0">
                <a:solidFill>
                  <a:srgbClr val="008000"/>
                </a:solidFill>
                <a:effectLst/>
                <a:latin typeface="+mn-ea"/>
              </a:rPr>
              <a:t>(</a:t>
            </a:r>
            <a:r>
              <a:rPr lang="ja-JP" altLang="en-US" sz="1400" b="0" dirty="0">
                <a:solidFill>
                  <a:srgbClr val="008000"/>
                </a:solidFill>
                <a:effectLst/>
                <a:latin typeface="+mn-ea"/>
              </a:rPr>
              <a:t>検証データ</a:t>
            </a:r>
            <a:r>
              <a:rPr lang="en-US" altLang="ja-JP" sz="1400" b="0" dirty="0">
                <a:solidFill>
                  <a:srgbClr val="008000"/>
                </a:solidFill>
                <a:effectLst/>
                <a:latin typeface="+mn-ea"/>
              </a:rPr>
              <a:t>)=======</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評価モードに設定</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net.</a:t>
            </a:r>
            <a:r>
              <a:rPr lang="en-US" altLang="ja-JP" sz="1400" b="0" dirty="0">
                <a:solidFill>
                  <a:srgbClr val="795E26"/>
                </a:solidFill>
                <a:effectLst/>
                <a:latin typeface="+mn-ea"/>
              </a:rPr>
              <a:t>eval</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評価時は勾配計算は不要なので、勾配計算を無効にして負荷を下げる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AF00DB"/>
                </a:solidFill>
                <a:effectLst/>
                <a:latin typeface="+mn-ea"/>
              </a:rPr>
              <a:t>with</a:t>
            </a:r>
            <a:r>
              <a:rPr lang="en-US" altLang="ja-JP" sz="1400" b="0" dirty="0">
                <a:solidFill>
                  <a:srgbClr val="000000"/>
                </a:solidFill>
                <a:effectLst/>
                <a:latin typeface="+mn-ea"/>
              </a:rPr>
              <a:t> torch.no_grad():</a:t>
            </a:r>
          </a:p>
          <a:p>
            <a:r>
              <a:rPr lang="en-US" altLang="ja-JP" sz="1400" b="0" dirty="0">
                <a:solidFill>
                  <a:srgbClr val="000000"/>
                </a:solidFill>
                <a:effectLst/>
                <a:latin typeface="+mn-ea"/>
              </a:rPr>
              <a:t>        </a:t>
            </a:r>
            <a:r>
              <a:rPr lang="en-US" altLang="ja-JP" sz="1400" b="0" dirty="0">
                <a:solidFill>
                  <a:srgbClr val="AF00DB"/>
                </a:solidFill>
                <a:effectLst/>
                <a:latin typeface="+mn-ea"/>
              </a:rPr>
              <a:t>for</a:t>
            </a:r>
            <a:r>
              <a:rPr lang="en-US" altLang="ja-JP" sz="1400" b="0" dirty="0">
                <a:solidFill>
                  <a:srgbClr val="000000"/>
                </a:solidFill>
                <a:effectLst/>
                <a:latin typeface="+mn-ea"/>
              </a:rPr>
              <a:t> x, y </a:t>
            </a:r>
            <a:r>
              <a:rPr lang="en-US" altLang="ja-JP" sz="1400" b="0" dirty="0">
                <a:solidFill>
                  <a:srgbClr val="0000FF"/>
                </a:solidFill>
                <a:effectLst/>
                <a:latin typeface="+mn-ea"/>
              </a:rPr>
              <a:t>in</a:t>
            </a:r>
            <a:r>
              <a:rPr lang="en-US" altLang="ja-JP" sz="1400" b="0" dirty="0">
                <a:solidFill>
                  <a:srgbClr val="000000"/>
                </a:solidFill>
                <a:effectLst/>
                <a:latin typeface="+mn-ea"/>
              </a:rPr>
              <a:t> val_dataloader:</a:t>
            </a:r>
          </a:p>
          <a:p>
            <a:r>
              <a:rPr lang="en-US" altLang="ja-JP" sz="1400" b="0" dirty="0">
                <a:solidFill>
                  <a:srgbClr val="000000"/>
                </a:solidFill>
                <a:effectLst/>
                <a:latin typeface="+mn-ea"/>
              </a:rPr>
              <a:t>            preds = net(x)                        </a:t>
            </a:r>
            <a:r>
              <a:rPr lang="en-US" altLang="ja-JP" sz="1400" b="0" dirty="0">
                <a:solidFill>
                  <a:srgbClr val="008000"/>
                </a:solidFill>
                <a:effectLst/>
                <a:latin typeface="+mn-ea"/>
              </a:rPr>
              <a:t># </a:t>
            </a:r>
            <a:r>
              <a:rPr lang="ja-JP" altLang="en-US" sz="1400" b="0" dirty="0">
                <a:solidFill>
                  <a:srgbClr val="008000"/>
                </a:solidFill>
                <a:effectLst/>
                <a:latin typeface="+mn-ea"/>
              </a:rPr>
              <a:t>順伝搬で予測を実行</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loss = criterion(preds, y)         </a:t>
            </a:r>
            <a:r>
              <a:rPr lang="en-US" altLang="ja-JP" sz="1400" b="0" dirty="0">
                <a:solidFill>
                  <a:srgbClr val="008000"/>
                </a:solidFill>
                <a:effectLst/>
                <a:latin typeface="+mn-ea"/>
              </a:rPr>
              <a:t># </a:t>
            </a:r>
            <a:r>
              <a:rPr lang="ja-JP" altLang="en-US" sz="1400" b="0" dirty="0">
                <a:solidFill>
                  <a:srgbClr val="008000"/>
                </a:solidFill>
                <a:effectLst/>
                <a:latin typeface="+mn-ea"/>
              </a:rPr>
              <a:t>誤差関数を計算</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val_loss += loss.item()            </a:t>
            </a:r>
            <a:r>
              <a:rPr lang="en-US" altLang="ja-JP" sz="1200" b="0" dirty="0">
                <a:solidFill>
                  <a:srgbClr val="008000"/>
                </a:solidFill>
                <a:effectLst/>
                <a:latin typeface="+mn-ea"/>
              </a:rPr>
              <a:t># </a:t>
            </a:r>
            <a:r>
              <a:rPr lang="ja-JP" altLang="en-US" sz="1200" b="0" dirty="0">
                <a:solidFill>
                  <a:srgbClr val="008000"/>
                </a:solidFill>
                <a:effectLst/>
                <a:latin typeface="+mn-ea"/>
              </a:rPr>
              <a:t>ミニバッチごとの損失を格納    </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ミニバッチの平均の損失を計算</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batch_val_loss = val_loss / </a:t>
            </a:r>
            <a:r>
              <a:rPr lang="en-US" altLang="ja-JP" sz="1400" b="0" dirty="0">
                <a:solidFill>
                  <a:srgbClr val="795E26"/>
                </a:solidFill>
                <a:effectLst/>
                <a:latin typeface="+mn-ea"/>
              </a:rPr>
              <a:t>len</a:t>
            </a:r>
            <a:r>
              <a:rPr lang="en-US" altLang="ja-JP" sz="1400" b="0" dirty="0">
                <a:solidFill>
                  <a:srgbClr val="000000"/>
                </a:solidFill>
                <a:effectLst/>
                <a:latin typeface="+mn-ea"/>
              </a:rPr>
              <a:t>(val_dataloader)</a:t>
            </a:r>
          </a:p>
          <a:p>
            <a:r>
              <a:rPr lang="en-US" altLang="ja-JP" sz="1400" b="0" dirty="0">
                <a:solidFill>
                  <a:srgbClr val="000000"/>
                </a:solidFill>
                <a:effectLst/>
                <a:latin typeface="+mn-ea"/>
              </a:rPr>
              <a:t>    </a:t>
            </a:r>
          </a:p>
          <a:p>
            <a:r>
              <a:rPr lang="en-US" altLang="ja-JP"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エポックごとに損失を表示</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"Train_Loss: {:.4f}"</a:t>
            </a:r>
            <a:r>
              <a:rPr lang="en-US" altLang="ja-JP" sz="1400" b="0" dirty="0">
                <a:solidFill>
                  <a:srgbClr val="000000"/>
                </a:solidFill>
                <a:effectLst/>
                <a:latin typeface="+mn-ea"/>
              </a:rPr>
              <a:t>.</a:t>
            </a:r>
            <a:r>
              <a:rPr lang="en-US" altLang="ja-JP" sz="1400" b="0" dirty="0">
                <a:solidFill>
                  <a:srgbClr val="795E26"/>
                </a:solidFill>
                <a:effectLst/>
                <a:latin typeface="+mn-ea"/>
              </a:rPr>
              <a:t>format</a:t>
            </a:r>
            <a:r>
              <a:rPr lang="en-US" altLang="ja-JP" sz="1400" b="0" dirty="0">
                <a:solidFill>
                  <a:srgbClr val="000000"/>
                </a:solidFill>
                <a:effectLst/>
                <a:latin typeface="+mn-ea"/>
              </a:rPr>
              <a:t>(batch_train_loss))</a:t>
            </a:r>
          </a:p>
          <a:p>
            <a:r>
              <a:rPr lang="en-US" altLang="ja-JP" sz="1400" b="0" dirty="0">
                <a:solidFill>
                  <a:srgbClr val="000000"/>
                </a:solidFill>
                <a:effectLst/>
                <a:latin typeface="+mn-ea"/>
              </a:rPr>
              <a:t>    </a:t>
            </a:r>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"val_loss: {:.4f}"</a:t>
            </a:r>
            <a:r>
              <a:rPr lang="en-US" altLang="ja-JP" sz="1400" b="0" dirty="0">
                <a:solidFill>
                  <a:srgbClr val="000000"/>
                </a:solidFill>
                <a:effectLst/>
                <a:latin typeface="+mn-ea"/>
              </a:rPr>
              <a:t>.</a:t>
            </a:r>
            <a:r>
              <a:rPr lang="en-US" altLang="ja-JP" sz="1400" b="0" dirty="0">
                <a:solidFill>
                  <a:srgbClr val="795E26"/>
                </a:solidFill>
                <a:effectLst/>
                <a:latin typeface="+mn-ea"/>
              </a:rPr>
              <a:t>format</a:t>
            </a:r>
            <a:r>
              <a:rPr lang="en-US" altLang="ja-JP" sz="1400" b="0" dirty="0">
                <a:solidFill>
                  <a:srgbClr val="000000"/>
                </a:solidFill>
                <a:effectLst/>
                <a:latin typeface="+mn-ea"/>
              </a:rPr>
              <a:t>(batch_val_loss))</a:t>
            </a:r>
          </a:p>
          <a:p>
            <a:r>
              <a:rPr lang="en-US" altLang="ja-JP" sz="1400" b="0" dirty="0">
                <a:solidFill>
                  <a:srgbClr val="000000"/>
                </a:solidFill>
                <a:effectLst/>
                <a:latin typeface="+mn-ea"/>
              </a:rPr>
              <a:t>    </a:t>
            </a:r>
            <a:r>
              <a:rPr lang="en-US" altLang="ja-JP" sz="1400" b="0" dirty="0">
                <a:solidFill>
                  <a:srgbClr val="008000"/>
                </a:solidFill>
                <a:effectLst/>
                <a:latin typeface="+mn-ea"/>
              </a:rPr>
              <a:t>#</a:t>
            </a:r>
            <a:r>
              <a:rPr lang="ja-JP" altLang="en-US" sz="1400" b="0" dirty="0">
                <a:solidFill>
                  <a:srgbClr val="008000"/>
                </a:solidFill>
                <a:effectLst/>
                <a:latin typeface="+mn-ea"/>
              </a:rPr>
              <a:t>損失をリスト化して保存</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train_loss_list.append(batch_train_loss)</a:t>
            </a:r>
          </a:p>
          <a:p>
            <a:r>
              <a:rPr lang="en-US" altLang="ja-JP" sz="1400" b="0" dirty="0">
                <a:solidFill>
                  <a:srgbClr val="000000"/>
                </a:solidFill>
                <a:effectLst/>
                <a:latin typeface="+mn-ea"/>
              </a:rPr>
              <a:t>    val_loss_list.append(batch_val_loss)</a:t>
            </a:r>
          </a:p>
          <a:p>
            <a:endParaRPr lang="en-US" altLang="ja-JP" sz="1400" b="0" dirty="0">
              <a:solidFill>
                <a:srgbClr val="000000"/>
              </a:solidFill>
              <a:effectLst/>
              <a:latin typeface="+mn-ea"/>
            </a:endParaRPr>
          </a:p>
        </p:txBody>
      </p:sp>
      <p:sp>
        <p:nvSpPr>
          <p:cNvPr id="13" name="フリーフォーム: 図形 12">
            <a:extLst>
              <a:ext uri="{FF2B5EF4-FFF2-40B4-BE49-F238E27FC236}">
                <a16:creationId xmlns:a16="http://schemas.microsoft.com/office/drawing/2014/main" id="{C9A5D23E-93F8-4DEB-9C8B-100326E0A9A8}"/>
              </a:ext>
            </a:extLst>
          </p:cNvPr>
          <p:cNvSpPr/>
          <p:nvPr/>
        </p:nvSpPr>
        <p:spPr>
          <a:xfrm>
            <a:off x="4801354" y="2868642"/>
            <a:ext cx="1982709" cy="3495646"/>
          </a:xfrm>
          <a:custGeom>
            <a:avLst/>
            <a:gdLst>
              <a:gd name="connsiteX0" fmla="*/ 0 w 1982709"/>
              <a:gd name="connsiteY0" fmla="*/ 3485345 h 3495646"/>
              <a:gd name="connsiteX1" fmla="*/ 1041149 w 1982709"/>
              <a:gd name="connsiteY1" fmla="*/ 2978351 h 3495646"/>
              <a:gd name="connsiteX2" fmla="*/ 1520982 w 1982709"/>
              <a:gd name="connsiteY2" fmla="*/ 144616 h 3495646"/>
              <a:gd name="connsiteX3" fmla="*/ 1982709 w 1982709"/>
              <a:gd name="connsiteY3" fmla="*/ 669717 h 3495646"/>
            </a:gdLst>
            <a:ahLst/>
            <a:cxnLst>
              <a:cxn ang="0">
                <a:pos x="connsiteX0" y="connsiteY0"/>
              </a:cxn>
              <a:cxn ang="0">
                <a:pos x="connsiteX1" y="connsiteY1"/>
              </a:cxn>
              <a:cxn ang="0">
                <a:pos x="connsiteX2" y="connsiteY2"/>
              </a:cxn>
              <a:cxn ang="0">
                <a:pos x="connsiteX3" y="connsiteY3"/>
              </a:cxn>
            </a:cxnLst>
            <a:rect l="l" t="t" r="r" b="b"/>
            <a:pathLst>
              <a:path w="1982709" h="3495646">
                <a:moveTo>
                  <a:pt x="0" y="3485345"/>
                </a:moveTo>
                <a:cubicBezTo>
                  <a:pt x="393826" y="3510242"/>
                  <a:pt x="787652" y="3535139"/>
                  <a:pt x="1041149" y="2978351"/>
                </a:cubicBezTo>
                <a:cubicBezTo>
                  <a:pt x="1294646" y="2421563"/>
                  <a:pt x="1364055" y="529388"/>
                  <a:pt x="1520982" y="144616"/>
                </a:cubicBezTo>
                <a:cubicBezTo>
                  <a:pt x="1677909" y="-240156"/>
                  <a:pt x="1830309" y="214780"/>
                  <a:pt x="1982709" y="669717"/>
                </a:cubicBezTo>
              </a:path>
            </a:pathLst>
          </a:custGeom>
          <a:ln w="38100" cap="flat" cmpd="sng" algn="ctr">
            <a:solidFill>
              <a:srgbClr val="E9482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E490C52A-1191-4D9A-85FF-13A4B9B19665}"/>
              </a:ext>
            </a:extLst>
          </p:cNvPr>
          <p:cNvSpPr>
            <a:spLocks noGrp="1"/>
          </p:cNvSpPr>
          <p:nvPr>
            <p:ph type="sldNum" sz="quarter" idx="4294967295"/>
          </p:nvPr>
        </p:nvSpPr>
        <p:spPr>
          <a:xfrm>
            <a:off x="9303944" y="6364288"/>
            <a:ext cx="2743200" cy="203200"/>
          </a:xfrm>
        </p:spPr>
        <p:txBody>
          <a:bodyPr/>
          <a:lstStyle/>
          <a:p>
            <a:fld id="{5D750650-B10A-47BF-93C2-E1678438B37A}" type="slidenum">
              <a:rPr lang="en-US" altLang="ja-JP" smtClean="0"/>
              <a:pPr/>
              <a:t>324</a:t>
            </a:fld>
            <a:endParaRPr lang="en-US" altLang="ja-JP" dirty="0"/>
          </a:p>
        </p:txBody>
      </p:sp>
    </p:spTree>
    <p:extLst>
      <p:ext uri="{BB962C8B-B14F-4D97-AF65-F5344CB8AC3E}">
        <p14:creationId xmlns:p14="http://schemas.microsoft.com/office/powerpoint/2010/main" val="67078361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-2-5.</a:t>
            </a:r>
            <a:r>
              <a:rPr lang="en-US" altLang="ja-JP" dirty="0"/>
              <a:t>PyTorch</a:t>
            </a:r>
            <a:r>
              <a:rPr lang="ja-JP" altLang="en-US" dirty="0"/>
              <a:t>でニューラルネットワークモデルを評価する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325</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66763" y="1027523"/>
            <a:ext cx="10658473" cy="537326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fontScale="92500" lnSpcReduction="20000"/>
          </a:bodyPr>
          <a:lstStyle/>
          <a:p>
            <a:r>
              <a:rPr lang="en-US" altLang="ja-JP" sz="1400" b="0" dirty="0">
                <a:solidFill>
                  <a:srgbClr val="008000"/>
                </a:solidFill>
                <a:effectLst/>
                <a:latin typeface="+mn-ea"/>
              </a:rPr>
              <a:t># </a:t>
            </a:r>
            <a:r>
              <a:rPr lang="ja-JP" altLang="en-US" sz="1400" b="0" dirty="0">
                <a:solidFill>
                  <a:srgbClr val="008000"/>
                </a:solidFill>
                <a:effectLst/>
                <a:latin typeface="+mn-ea"/>
              </a:rPr>
              <a:t>誤差関数の可視化</a:t>
            </a:r>
            <a:endParaRPr lang="ja-JP" altLang="en-US" sz="1400" b="0" dirty="0">
              <a:solidFill>
                <a:srgbClr val="000000"/>
              </a:solidFill>
              <a:effectLst/>
              <a:latin typeface="+mn-ea"/>
            </a:endParaRPr>
          </a:p>
          <a:p>
            <a:r>
              <a:rPr lang="en-US" altLang="ja-JP" sz="1400" b="0" dirty="0">
                <a:solidFill>
                  <a:srgbClr val="000000"/>
                </a:solidFill>
                <a:effectLst/>
                <a:latin typeface="+mn-ea"/>
              </a:rPr>
              <a:t>fig = plt.figure() </a:t>
            </a:r>
            <a:r>
              <a:rPr lang="en-US" altLang="ja-JP" sz="1400" b="0" dirty="0">
                <a:solidFill>
                  <a:srgbClr val="008000"/>
                </a:solidFill>
                <a:effectLst/>
                <a:latin typeface="+mn-ea"/>
              </a:rPr>
              <a:t># </a:t>
            </a:r>
            <a:r>
              <a:rPr lang="ja-JP" altLang="en-US" sz="1400" b="0" dirty="0">
                <a:solidFill>
                  <a:srgbClr val="008000"/>
                </a:solidFill>
                <a:effectLst/>
                <a:latin typeface="+mn-ea"/>
              </a:rPr>
              <a:t>グラフの描画領域全体のオブジェクトを取得</a:t>
            </a:r>
            <a:endParaRPr lang="ja-JP" altLang="en-US" sz="1400" b="0" dirty="0">
              <a:solidFill>
                <a:srgbClr val="000000"/>
              </a:solidFill>
              <a:effectLst/>
              <a:latin typeface="+mn-ea"/>
            </a:endParaRPr>
          </a:p>
          <a:p>
            <a:r>
              <a:rPr lang="en-US" altLang="ja-JP" sz="1400" b="0" dirty="0">
                <a:solidFill>
                  <a:srgbClr val="000000"/>
                </a:solidFill>
                <a:effectLst/>
                <a:latin typeface="+mn-ea"/>
              </a:rPr>
              <a:t>fig.set_figheight(</a:t>
            </a:r>
            <a:r>
              <a:rPr lang="en-US" altLang="ja-JP" sz="1400" b="0" dirty="0">
                <a:solidFill>
                  <a:srgbClr val="09885A"/>
                </a:solidFill>
                <a:effectLst/>
                <a:latin typeface="+mn-ea"/>
              </a:rPr>
              <a:t>8</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縦の幅を指定</a:t>
            </a:r>
            <a:endParaRPr lang="ja-JP" altLang="en-US" sz="1400" b="0" dirty="0">
              <a:solidFill>
                <a:srgbClr val="000000"/>
              </a:solidFill>
              <a:effectLst/>
              <a:latin typeface="+mn-ea"/>
            </a:endParaRPr>
          </a:p>
          <a:p>
            <a:r>
              <a:rPr lang="en-US" altLang="ja-JP" sz="1400" b="0" dirty="0">
                <a:solidFill>
                  <a:srgbClr val="000000"/>
                </a:solidFill>
                <a:effectLst/>
                <a:latin typeface="+mn-ea"/>
              </a:rPr>
              <a:t>fig.set_figwidth(</a:t>
            </a:r>
            <a:r>
              <a:rPr lang="en-US" altLang="ja-JP" sz="1400" b="0" dirty="0">
                <a:solidFill>
                  <a:srgbClr val="09885A"/>
                </a:solidFill>
                <a:effectLst/>
                <a:latin typeface="+mn-ea"/>
              </a:rPr>
              <a:t>12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横の幅を指定</a:t>
            </a:r>
            <a:endParaRPr lang="ja-JP" altLang="en-US" sz="1400" b="0" dirty="0">
              <a:solidFill>
                <a:srgbClr val="000000"/>
              </a:solidFill>
              <a:effectLst/>
              <a:latin typeface="+mn-ea"/>
            </a:endParaRPr>
          </a:p>
          <a:p>
            <a:r>
              <a:rPr lang="en-US" altLang="ja-JP" sz="1400" b="0" dirty="0">
                <a:solidFill>
                  <a:srgbClr val="000000"/>
                </a:solidFill>
                <a:effectLst/>
                <a:latin typeface="+mn-ea"/>
              </a:rPr>
              <a:t>plt.plot(train_loss_list, color=</a:t>
            </a:r>
            <a:r>
              <a:rPr lang="en-US" altLang="ja-JP" sz="1400" b="0" dirty="0">
                <a:solidFill>
                  <a:srgbClr val="A31515"/>
                </a:solidFill>
                <a:effectLst/>
                <a:latin typeface="+mn-ea"/>
              </a:rPr>
              <a:t>'b'</a:t>
            </a:r>
            <a:r>
              <a:rPr lang="en-US" altLang="ja-JP" sz="1400" b="0" dirty="0">
                <a:solidFill>
                  <a:srgbClr val="000000"/>
                </a:solidFill>
                <a:effectLst/>
                <a:latin typeface="+mn-ea"/>
              </a:rPr>
              <a:t>, label=</a:t>
            </a:r>
            <a:r>
              <a:rPr lang="en-US" altLang="ja-JP" sz="1400" b="0" dirty="0">
                <a:solidFill>
                  <a:srgbClr val="A31515"/>
                </a:solidFill>
                <a:effectLst/>
                <a:latin typeface="+mn-ea"/>
              </a:rPr>
              <a:t>'train_Loss'</a:t>
            </a:r>
            <a:r>
              <a:rPr lang="en-US" altLang="ja-JP" sz="1400" b="0" dirty="0">
                <a:solidFill>
                  <a:srgbClr val="000000"/>
                </a:solidFill>
                <a:effectLst/>
                <a:latin typeface="+mn-ea"/>
              </a:rPr>
              <a:t>)</a:t>
            </a:r>
          </a:p>
          <a:p>
            <a:r>
              <a:rPr lang="en-US" altLang="ja-JP" sz="1400" b="0" dirty="0">
                <a:solidFill>
                  <a:srgbClr val="000000"/>
                </a:solidFill>
                <a:effectLst/>
                <a:latin typeface="+mn-ea"/>
              </a:rPr>
              <a:t>plt.plot( val_loss_list, color=</a:t>
            </a:r>
            <a:r>
              <a:rPr lang="en-US" altLang="ja-JP" sz="1400" b="0" dirty="0">
                <a:solidFill>
                  <a:srgbClr val="A31515"/>
                </a:solidFill>
                <a:effectLst/>
                <a:latin typeface="+mn-ea"/>
              </a:rPr>
              <a:t>'m'</a:t>
            </a:r>
            <a:r>
              <a:rPr lang="en-US" altLang="ja-JP" sz="1400" b="0" dirty="0">
                <a:solidFill>
                  <a:srgbClr val="000000"/>
                </a:solidFill>
                <a:effectLst/>
                <a:latin typeface="+mn-ea"/>
              </a:rPr>
              <a:t>, label=</a:t>
            </a:r>
            <a:r>
              <a:rPr lang="en-US" altLang="ja-JP" sz="1400" b="0" dirty="0">
                <a:solidFill>
                  <a:srgbClr val="A31515"/>
                </a:solidFill>
                <a:effectLst/>
                <a:latin typeface="+mn-ea"/>
              </a:rPr>
              <a:t>'val_loss'</a:t>
            </a:r>
            <a:r>
              <a:rPr lang="en-US" altLang="ja-JP" sz="1400" b="0" dirty="0">
                <a:solidFill>
                  <a:srgbClr val="000000"/>
                </a:solidFill>
                <a:effectLst/>
                <a:latin typeface="+mn-ea"/>
              </a:rPr>
              <a:t>)</a:t>
            </a:r>
          </a:p>
          <a:p>
            <a:r>
              <a:rPr lang="en-US" altLang="ja-JP" sz="1400" b="0" dirty="0">
                <a:solidFill>
                  <a:srgbClr val="000000"/>
                </a:solidFill>
                <a:effectLst/>
                <a:latin typeface="+mn-ea"/>
              </a:rPr>
              <a:t>plt.xlabel(</a:t>
            </a:r>
            <a:r>
              <a:rPr lang="en-US" altLang="ja-JP" sz="1400" b="0" dirty="0">
                <a:solidFill>
                  <a:srgbClr val="A31515"/>
                </a:solidFill>
                <a:effectLst/>
                <a:latin typeface="+mn-ea"/>
              </a:rPr>
              <a:t>'epoch'</a:t>
            </a:r>
            <a:r>
              <a:rPr lang="en-US" altLang="ja-JP" sz="1400" b="0" dirty="0">
                <a:solidFill>
                  <a:srgbClr val="000000"/>
                </a:solidFill>
                <a:effectLst/>
                <a:latin typeface="+mn-ea"/>
              </a:rPr>
              <a:t>)</a:t>
            </a:r>
          </a:p>
          <a:p>
            <a:r>
              <a:rPr lang="en-US" altLang="ja-JP" sz="1400" b="0" dirty="0">
                <a:solidFill>
                  <a:srgbClr val="000000"/>
                </a:solidFill>
                <a:effectLst/>
                <a:latin typeface="+mn-ea"/>
              </a:rPr>
              <a:t>plt.ylabel(</a:t>
            </a:r>
            <a:r>
              <a:rPr lang="en-US" altLang="ja-JP" sz="1400" b="0" dirty="0">
                <a:solidFill>
                  <a:srgbClr val="A31515"/>
                </a:solidFill>
                <a:effectLst/>
                <a:latin typeface="+mn-ea"/>
              </a:rPr>
              <a:t>'loss'</a:t>
            </a:r>
            <a:r>
              <a:rPr lang="en-US" altLang="ja-JP" sz="1400" b="0" dirty="0">
                <a:solidFill>
                  <a:srgbClr val="000000"/>
                </a:solidFill>
                <a:effectLst/>
                <a:latin typeface="+mn-ea"/>
              </a:rPr>
              <a:t>)</a:t>
            </a:r>
          </a:p>
          <a:p>
            <a:r>
              <a:rPr lang="en-US" altLang="ja-JP" sz="1400" b="0" dirty="0">
                <a:solidFill>
                  <a:srgbClr val="000000"/>
                </a:solidFill>
                <a:effectLst/>
                <a:latin typeface="+mn-ea"/>
              </a:rPr>
              <a:t>plt.legend()</a:t>
            </a:r>
          </a:p>
          <a:p>
            <a:r>
              <a:rPr lang="en-US" altLang="ja-JP" sz="1400" b="0" dirty="0">
                <a:solidFill>
                  <a:srgbClr val="000000"/>
                </a:solidFill>
                <a:effectLst/>
                <a:latin typeface="+mn-ea"/>
              </a:rPr>
              <a:t>plt.show()</a:t>
            </a:r>
          </a:p>
          <a:p>
            <a:endParaRPr lang="en-US" altLang="ja-JP" sz="1400" dirty="0">
              <a:solidFill>
                <a:srgbClr val="494949"/>
              </a:solidFill>
              <a:latin typeface="+mn-ea"/>
            </a:endParaRPr>
          </a:p>
          <a:p>
            <a:r>
              <a:rPr lang="en-US" altLang="ja-JP" sz="1400" dirty="0">
                <a:solidFill>
                  <a:srgbClr val="008000"/>
                </a:solidFill>
                <a:latin typeface="+mn-ea"/>
              </a:rPr>
              <a:t># </a:t>
            </a:r>
            <a:r>
              <a:rPr lang="ja-JP" altLang="en-US" sz="1400" dirty="0">
                <a:solidFill>
                  <a:srgbClr val="008000"/>
                </a:solidFill>
                <a:latin typeface="+mn-ea"/>
              </a:rPr>
              <a:t>テストデータで予測をしてみる</a:t>
            </a:r>
            <a:endParaRPr lang="en-US" altLang="ja-JP" sz="1400" dirty="0">
              <a:solidFill>
                <a:srgbClr val="008000"/>
              </a:solidFill>
              <a:latin typeface="+mn-ea"/>
            </a:endParaRPr>
          </a:p>
          <a:p>
            <a:endParaRPr lang="en-US" altLang="ja-JP" sz="1400" dirty="0">
              <a:solidFill>
                <a:srgbClr val="494949"/>
              </a:solidFill>
              <a:latin typeface="+mn-ea"/>
            </a:endParaRPr>
          </a:p>
          <a:p>
            <a:r>
              <a:rPr lang="en-US" altLang="ja-JP" sz="1400" b="0" dirty="0">
                <a:solidFill>
                  <a:srgbClr val="000000"/>
                </a:solidFill>
                <a:effectLst/>
                <a:latin typeface="+mn-ea"/>
              </a:rPr>
              <a:t>net.</a:t>
            </a:r>
            <a:r>
              <a:rPr lang="en-US" altLang="ja-JP" sz="1400" b="0" dirty="0">
                <a:solidFill>
                  <a:srgbClr val="795E26"/>
                </a:solidFill>
                <a:effectLst/>
                <a:latin typeface="+mn-ea"/>
              </a:rPr>
              <a:t>eval</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モデルを評価モードにする</a:t>
            </a:r>
            <a:br>
              <a:rPr lang="ja-JP" altLang="en-US" sz="1400" b="0" dirty="0">
                <a:solidFill>
                  <a:srgbClr val="000000"/>
                </a:solidFill>
                <a:effectLst/>
                <a:latin typeface="+mn-ea"/>
              </a:rPr>
            </a:br>
            <a:r>
              <a:rPr lang="en-US" altLang="ja-JP" sz="1400" b="0" dirty="0">
                <a:solidFill>
                  <a:srgbClr val="008000"/>
                </a:solidFill>
                <a:effectLst/>
                <a:latin typeface="+mn-ea"/>
              </a:rPr>
              <a:t># </a:t>
            </a:r>
            <a:r>
              <a:rPr lang="ja-JP" altLang="en-US" sz="1400" b="0" dirty="0">
                <a:solidFill>
                  <a:srgbClr val="008000"/>
                </a:solidFill>
                <a:effectLst/>
                <a:latin typeface="+mn-ea"/>
              </a:rPr>
              <a:t>テストデータ用のデータローダを用意</a:t>
            </a:r>
            <a:endParaRPr lang="ja-JP" altLang="en-US" sz="1400" b="0" dirty="0">
              <a:solidFill>
                <a:srgbClr val="000000"/>
              </a:solidFill>
              <a:effectLst/>
              <a:latin typeface="+mn-ea"/>
            </a:endParaRPr>
          </a:p>
          <a:p>
            <a:r>
              <a:rPr lang="en-US" altLang="ja-JP" sz="1400" b="0" dirty="0">
                <a:solidFill>
                  <a:srgbClr val="000000"/>
                </a:solidFill>
                <a:effectLst/>
                <a:latin typeface="+mn-ea"/>
              </a:rPr>
              <a:t>test_dataloader = torch.utils.data.DataLoader(test_dataset, batch_size=</a:t>
            </a:r>
            <a:r>
              <a:rPr lang="en-US" altLang="ja-JP" sz="1400" b="0" dirty="0">
                <a:solidFill>
                  <a:srgbClr val="09885A"/>
                </a:solidFill>
                <a:effectLst/>
                <a:latin typeface="+mn-ea"/>
              </a:rPr>
              <a:t>64</a:t>
            </a:r>
            <a:r>
              <a:rPr lang="en-US" altLang="ja-JP" sz="1400" b="0" dirty="0">
                <a:solidFill>
                  <a:srgbClr val="000000"/>
                </a:solidFill>
                <a:effectLst/>
                <a:latin typeface="+mn-ea"/>
              </a:rPr>
              <a:t>, shuffle=</a:t>
            </a:r>
            <a:r>
              <a:rPr lang="en-US" altLang="ja-JP" sz="1400" b="0" dirty="0">
                <a:solidFill>
                  <a:srgbClr val="0000FF"/>
                </a:solidFill>
                <a:effectLst/>
                <a:latin typeface="+mn-ea"/>
              </a:rPr>
              <a:t>False</a:t>
            </a:r>
            <a:r>
              <a:rPr lang="en-US" altLang="ja-JP" sz="1400" b="0" dirty="0">
                <a:solidFill>
                  <a:srgbClr val="000000"/>
                </a:solidFill>
                <a:effectLst/>
                <a:latin typeface="+mn-ea"/>
              </a:rPr>
              <a:t>)</a:t>
            </a:r>
          </a:p>
          <a:p>
            <a:br>
              <a:rPr lang="en-US" altLang="ja-JP" sz="1400" b="0" dirty="0">
                <a:solidFill>
                  <a:srgbClr val="000000"/>
                </a:solidFill>
                <a:effectLst/>
                <a:latin typeface="+mn-ea"/>
              </a:rPr>
            </a:br>
            <a:r>
              <a:rPr lang="en-US" altLang="ja-JP" sz="1400" b="0" dirty="0">
                <a:solidFill>
                  <a:srgbClr val="000000"/>
                </a:solidFill>
                <a:effectLst/>
                <a:latin typeface="+mn-ea"/>
              </a:rPr>
              <a:t>y_pred = </a:t>
            </a:r>
            <a:r>
              <a:rPr lang="en-US" altLang="ja-JP" sz="1400" b="0" dirty="0">
                <a:solidFill>
                  <a:srgbClr val="0000FF"/>
                </a:solidFill>
                <a:effectLst/>
                <a:latin typeface="+mn-ea"/>
              </a:rPr>
              <a:t>None</a:t>
            </a:r>
            <a:endParaRPr lang="en-US" altLang="ja-JP" sz="1400" b="0" dirty="0">
              <a:solidFill>
                <a:srgbClr val="000000"/>
              </a:solidFill>
              <a:effectLst/>
              <a:latin typeface="+mn-ea"/>
            </a:endParaRPr>
          </a:p>
          <a:p>
            <a:r>
              <a:rPr lang="en-US" altLang="ja-JP" sz="1400" b="0" dirty="0">
                <a:solidFill>
                  <a:srgbClr val="AF00DB"/>
                </a:solidFill>
                <a:effectLst/>
                <a:latin typeface="+mn-ea"/>
              </a:rPr>
              <a:t>with</a:t>
            </a:r>
            <a:r>
              <a:rPr lang="en-US" altLang="ja-JP" sz="1400" b="0" dirty="0">
                <a:solidFill>
                  <a:srgbClr val="000000"/>
                </a:solidFill>
                <a:effectLst/>
                <a:latin typeface="+mn-ea"/>
              </a:rPr>
              <a:t> torch.no_grad():</a:t>
            </a:r>
          </a:p>
          <a:p>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ミニバッチで取り出しながら、最初のバッチは</a:t>
            </a:r>
            <a:r>
              <a:rPr lang="en-US" altLang="ja-JP" sz="1400" b="0" dirty="0">
                <a:solidFill>
                  <a:srgbClr val="008000"/>
                </a:solidFill>
                <a:effectLst/>
                <a:latin typeface="+mn-ea"/>
              </a:rPr>
              <a:t>y_pred</a:t>
            </a:r>
            <a:r>
              <a:rPr lang="ja-JP" altLang="en-US" sz="1400" b="0" dirty="0">
                <a:solidFill>
                  <a:srgbClr val="008000"/>
                </a:solidFill>
                <a:effectLst/>
                <a:latin typeface="+mn-ea"/>
              </a:rPr>
              <a:t>に設定し、</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 2</a:t>
            </a:r>
            <a:r>
              <a:rPr lang="ja-JP" altLang="en-US" sz="1400" b="0" dirty="0">
                <a:solidFill>
                  <a:srgbClr val="008000"/>
                </a:solidFill>
                <a:effectLst/>
                <a:latin typeface="+mn-ea"/>
              </a:rPr>
              <a:t>回目以降はそこへ</a:t>
            </a:r>
            <a:r>
              <a:rPr lang="en-US" altLang="ja-JP" sz="1400" b="0" dirty="0">
                <a:solidFill>
                  <a:srgbClr val="008000"/>
                </a:solidFill>
                <a:effectLst/>
                <a:latin typeface="+mn-ea"/>
              </a:rPr>
              <a:t>numpy</a:t>
            </a:r>
            <a:r>
              <a:rPr lang="ja-JP" altLang="en-US" sz="1400" b="0" dirty="0">
                <a:solidFill>
                  <a:srgbClr val="008000"/>
                </a:solidFill>
                <a:effectLst/>
                <a:latin typeface="+mn-ea"/>
              </a:rPr>
              <a:t>配列で接続していく</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AF00DB"/>
                </a:solidFill>
                <a:effectLst/>
                <a:latin typeface="+mn-ea"/>
              </a:rPr>
              <a:t>for</a:t>
            </a:r>
            <a:r>
              <a:rPr lang="en-US" altLang="ja-JP" sz="1400" b="0" dirty="0">
                <a:solidFill>
                  <a:srgbClr val="000000"/>
                </a:solidFill>
                <a:effectLst/>
                <a:latin typeface="+mn-ea"/>
              </a:rPr>
              <a:t> inputs, labels </a:t>
            </a:r>
            <a:r>
              <a:rPr lang="en-US" altLang="ja-JP" sz="1400" b="0" dirty="0">
                <a:solidFill>
                  <a:srgbClr val="0000FF"/>
                </a:solidFill>
                <a:effectLst/>
                <a:latin typeface="+mn-ea"/>
              </a:rPr>
              <a:t>in</a:t>
            </a:r>
            <a:r>
              <a:rPr lang="en-US" altLang="ja-JP" sz="1400" b="0" dirty="0">
                <a:solidFill>
                  <a:srgbClr val="000000"/>
                </a:solidFill>
                <a:effectLst/>
                <a:latin typeface="+mn-ea"/>
              </a:rPr>
              <a:t> test_dataloader:</a:t>
            </a:r>
          </a:p>
          <a:p>
            <a:r>
              <a:rPr lang="en-US" altLang="ja-JP" sz="1400" b="0" dirty="0">
                <a:solidFill>
                  <a:srgbClr val="000000"/>
                </a:solidFill>
                <a:effectLst/>
                <a:latin typeface="+mn-ea"/>
              </a:rPr>
              <a:t>        outputs = net(inputs)</a:t>
            </a:r>
          </a:p>
          <a:p>
            <a:r>
              <a:rPr lang="en-US" altLang="ja-JP" sz="1400" b="0" dirty="0">
                <a:solidFill>
                  <a:srgbClr val="000000"/>
                </a:solidFill>
                <a:effectLst/>
                <a:latin typeface="+mn-ea"/>
              </a:rPr>
              <a:t>        </a:t>
            </a:r>
            <a:r>
              <a:rPr lang="en-US" altLang="ja-JP" sz="1400" b="0" dirty="0">
                <a:solidFill>
                  <a:srgbClr val="AF00DB"/>
                </a:solidFill>
                <a:effectLst/>
                <a:latin typeface="+mn-ea"/>
              </a:rPr>
              <a:t>if</a:t>
            </a:r>
            <a:r>
              <a:rPr lang="en-US" altLang="ja-JP" sz="1400" b="0" dirty="0">
                <a:solidFill>
                  <a:srgbClr val="000000"/>
                </a:solidFill>
                <a:effectLst/>
                <a:latin typeface="+mn-ea"/>
              </a:rPr>
              <a:t> y_pred </a:t>
            </a:r>
            <a:r>
              <a:rPr lang="en-US" altLang="ja-JP" sz="1400" b="0" dirty="0">
                <a:solidFill>
                  <a:srgbClr val="0000FF"/>
                </a:solidFill>
                <a:effectLst/>
                <a:latin typeface="+mn-ea"/>
              </a:rPr>
              <a:t>is</a:t>
            </a:r>
            <a:r>
              <a:rPr lang="en-US" altLang="ja-JP" sz="1400" b="0" dirty="0">
                <a:solidFill>
                  <a:srgbClr val="000000"/>
                </a:solidFill>
                <a:effectLst/>
                <a:latin typeface="+mn-ea"/>
              </a:rPr>
              <a:t> </a:t>
            </a:r>
            <a:r>
              <a:rPr lang="en-US" altLang="ja-JP" sz="1400" b="0" dirty="0">
                <a:solidFill>
                  <a:srgbClr val="0000FF"/>
                </a:solidFill>
                <a:effectLst/>
                <a:latin typeface="+mn-ea"/>
              </a:rPr>
              <a:t>None</a:t>
            </a:r>
            <a:r>
              <a:rPr lang="en-US" altLang="ja-JP" sz="1400" b="0" dirty="0">
                <a:solidFill>
                  <a:srgbClr val="000000"/>
                </a:solidFill>
                <a:effectLst/>
                <a:latin typeface="+mn-ea"/>
              </a:rPr>
              <a:t>:</a:t>
            </a:r>
          </a:p>
          <a:p>
            <a:r>
              <a:rPr lang="en-US" altLang="ja-JP" sz="1400" b="0" dirty="0">
                <a:solidFill>
                  <a:srgbClr val="000000"/>
                </a:solidFill>
                <a:effectLst/>
                <a:latin typeface="+mn-ea"/>
              </a:rPr>
              <a:t>            y_pred = outputs.data.numpy()</a:t>
            </a:r>
          </a:p>
          <a:p>
            <a:r>
              <a:rPr lang="en-US" altLang="ja-JP" sz="1400" b="0" dirty="0">
                <a:solidFill>
                  <a:srgbClr val="000000"/>
                </a:solidFill>
                <a:effectLst/>
                <a:latin typeface="+mn-ea"/>
              </a:rPr>
              <a:t>        </a:t>
            </a:r>
            <a:r>
              <a:rPr lang="en-US" altLang="ja-JP" sz="1400" b="0" dirty="0">
                <a:solidFill>
                  <a:srgbClr val="AF00DB"/>
                </a:solidFill>
                <a:effectLst/>
                <a:latin typeface="+mn-ea"/>
              </a:rPr>
              <a:t>else</a:t>
            </a:r>
            <a:r>
              <a:rPr lang="en-US" altLang="ja-JP" sz="1400" b="0" dirty="0">
                <a:solidFill>
                  <a:srgbClr val="000000"/>
                </a:solidFill>
                <a:effectLst/>
                <a:latin typeface="+mn-ea"/>
              </a:rPr>
              <a:t>:</a:t>
            </a:r>
          </a:p>
          <a:p>
            <a:r>
              <a:rPr lang="en-US" altLang="ja-JP" sz="1400" b="0" dirty="0">
                <a:solidFill>
                  <a:srgbClr val="000000"/>
                </a:solidFill>
                <a:effectLst/>
                <a:latin typeface="+mn-ea"/>
              </a:rPr>
              <a:t>            y_pred = np.concatenate([y_pred, outputs.data.numpy()])</a:t>
            </a:r>
          </a:p>
          <a:p>
            <a:br>
              <a:rPr lang="en-US" altLang="ja-JP" sz="1400" b="0" dirty="0">
                <a:solidFill>
                  <a:srgbClr val="000000"/>
                </a:solidFill>
                <a:effectLst/>
                <a:latin typeface="+mn-ea"/>
              </a:rPr>
            </a:br>
            <a:r>
              <a:rPr lang="en-US" altLang="ja-JP" sz="1400" b="0" dirty="0">
                <a:solidFill>
                  <a:srgbClr val="000000"/>
                </a:solidFill>
                <a:effectLst/>
                <a:latin typeface="+mn-ea"/>
              </a:rPr>
              <a:t>y_pred = y_pred.reshape(</a:t>
            </a:r>
            <a:r>
              <a:rPr lang="en-US" altLang="ja-JP" sz="1400" b="0" dirty="0">
                <a:solidFill>
                  <a:srgbClr val="09885A"/>
                </a:solidFill>
                <a:effectLst/>
                <a:latin typeface="+mn-ea"/>
              </a:rPr>
              <a:t>-1</a:t>
            </a:r>
            <a:r>
              <a:rPr lang="en-US" altLang="ja-JP" sz="1400" b="0" dirty="0">
                <a:solidFill>
                  <a:srgbClr val="000000"/>
                </a:solidFill>
                <a:effectLst/>
                <a:latin typeface="+mn-ea"/>
              </a:rPr>
              <a:t>)</a:t>
            </a:r>
          </a:p>
          <a:p>
            <a:br>
              <a:rPr lang="en-US" altLang="ja-JP" sz="1400" b="0" dirty="0">
                <a:solidFill>
                  <a:srgbClr val="000000"/>
                </a:solidFill>
                <a:effectLst/>
                <a:latin typeface="+mn-ea"/>
              </a:rPr>
            </a:br>
            <a:r>
              <a:rPr lang="en-US" altLang="ja-JP" sz="1400" b="0" dirty="0">
                <a:solidFill>
                  <a:srgbClr val="000000"/>
                </a:solidFill>
                <a:effectLst/>
                <a:latin typeface="+mn-ea"/>
              </a:rPr>
              <a:t>test_acc = r2_score(test_y, y_pred)</a:t>
            </a:r>
          </a:p>
          <a:p>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a:t>
            </a:r>
            <a:r>
              <a:rPr lang="ja-JP" altLang="en-US" sz="1400" b="0" dirty="0">
                <a:solidFill>
                  <a:srgbClr val="A31515"/>
                </a:solidFill>
                <a:effectLst/>
                <a:latin typeface="+mn-ea"/>
              </a:rPr>
              <a:t>テストデータに対する予測精度：</a:t>
            </a:r>
            <a:r>
              <a:rPr lang="en-US" altLang="ja-JP" sz="1400" b="0" dirty="0">
                <a:solidFill>
                  <a:srgbClr val="A31515"/>
                </a:solidFill>
                <a:effectLst/>
                <a:latin typeface="+mn-ea"/>
              </a:rPr>
              <a:t>{:.6f}\n'</a:t>
            </a:r>
            <a:r>
              <a:rPr lang="en-US" altLang="ja-JP" sz="1400" b="0" dirty="0">
                <a:solidFill>
                  <a:srgbClr val="000000"/>
                </a:solidFill>
                <a:effectLst/>
                <a:latin typeface="+mn-ea"/>
              </a:rPr>
              <a:t>.</a:t>
            </a:r>
            <a:r>
              <a:rPr lang="en-US" altLang="ja-JP" sz="1400" b="0" dirty="0">
                <a:solidFill>
                  <a:srgbClr val="795E26"/>
                </a:solidFill>
                <a:effectLst/>
                <a:latin typeface="+mn-ea"/>
              </a:rPr>
              <a:t>format</a:t>
            </a:r>
            <a:r>
              <a:rPr lang="en-US" altLang="ja-JP" sz="1400" b="0" dirty="0">
                <a:solidFill>
                  <a:srgbClr val="000000"/>
                </a:solidFill>
                <a:effectLst/>
                <a:latin typeface="+mn-ea"/>
              </a:rPr>
              <a:t>(test_acc))</a:t>
            </a:r>
          </a:p>
        </p:txBody>
      </p:sp>
      <p:sp>
        <p:nvSpPr>
          <p:cNvPr id="8" name="吹き出し: 線 7">
            <a:extLst>
              <a:ext uri="{FF2B5EF4-FFF2-40B4-BE49-F238E27FC236}">
                <a16:creationId xmlns:a16="http://schemas.microsoft.com/office/drawing/2014/main" id="{96C6C9AE-7FD2-4A58-B42C-4EC41151EFD1}"/>
              </a:ext>
            </a:extLst>
          </p:cNvPr>
          <p:cNvSpPr/>
          <p:nvPr/>
        </p:nvSpPr>
        <p:spPr>
          <a:xfrm>
            <a:off x="6469745" y="940372"/>
            <a:ext cx="3197964" cy="2292461"/>
          </a:xfrm>
          <a:prstGeom prst="borderCallout1">
            <a:avLst>
              <a:gd name="adj1" fmla="val 52660"/>
              <a:gd name="adj2" fmla="val -128"/>
              <a:gd name="adj3" fmla="val 71421"/>
              <a:gd name="adj4" fmla="val -87349"/>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kumimoji="1" lang="ja-JP" altLang="en-US" sz="1400" dirty="0">
              <a:solidFill>
                <a:srgbClr val="494949"/>
              </a:solidFill>
              <a:latin typeface="+mn-ea"/>
            </a:endParaRPr>
          </a:p>
        </p:txBody>
      </p:sp>
      <p:sp>
        <p:nvSpPr>
          <p:cNvPr id="11" name="吹き出し: 線 10">
            <a:extLst>
              <a:ext uri="{FF2B5EF4-FFF2-40B4-BE49-F238E27FC236}">
                <a16:creationId xmlns:a16="http://schemas.microsoft.com/office/drawing/2014/main" id="{491F9550-5EA8-4F16-9AC0-49274EC489DB}"/>
              </a:ext>
            </a:extLst>
          </p:cNvPr>
          <p:cNvSpPr/>
          <p:nvPr/>
        </p:nvSpPr>
        <p:spPr>
          <a:xfrm>
            <a:off x="6350881" y="3885117"/>
            <a:ext cx="5145794" cy="566929"/>
          </a:xfrm>
          <a:prstGeom prst="borderCallout1">
            <a:avLst>
              <a:gd name="adj1" fmla="val 15502"/>
              <a:gd name="adj2" fmla="val -735"/>
              <a:gd name="adj3" fmla="val 14863"/>
              <a:gd name="adj4" fmla="val -71890"/>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200" dirty="0">
                <a:solidFill>
                  <a:srgbClr val="494949"/>
                </a:solidFill>
                <a:latin typeface="+mn-ea"/>
              </a:rPr>
              <a:t>勾配計算を不可に設定。予測時に勾配計算は不要なため、勾配計算に使用する情報を保持させないことでメモリの消費を抑えることができる</a:t>
            </a:r>
            <a:endParaRPr lang="en-US" altLang="ja-JP" sz="1200" b="0" dirty="0">
              <a:solidFill>
                <a:srgbClr val="494949"/>
              </a:solidFill>
              <a:effectLst/>
              <a:latin typeface="+mn-ea"/>
            </a:endParaRPr>
          </a:p>
        </p:txBody>
      </p:sp>
      <p:cxnSp>
        <p:nvCxnSpPr>
          <p:cNvPr id="4" name="直線矢印コネクタ 3">
            <a:extLst>
              <a:ext uri="{FF2B5EF4-FFF2-40B4-BE49-F238E27FC236}">
                <a16:creationId xmlns:a16="http://schemas.microsoft.com/office/drawing/2014/main" id="{80627787-3BE1-4B6F-809A-F50B1093D6CE}"/>
              </a:ext>
            </a:extLst>
          </p:cNvPr>
          <p:cNvCxnSpPr/>
          <p:nvPr/>
        </p:nvCxnSpPr>
        <p:spPr>
          <a:xfrm flipV="1">
            <a:off x="6732140" y="1172480"/>
            <a:ext cx="0" cy="1894787"/>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7" name="直線矢印コネクタ 16">
            <a:extLst>
              <a:ext uri="{FF2B5EF4-FFF2-40B4-BE49-F238E27FC236}">
                <a16:creationId xmlns:a16="http://schemas.microsoft.com/office/drawing/2014/main" id="{6756F3C0-8C32-4D49-B618-3CC21827C0A3}"/>
              </a:ext>
            </a:extLst>
          </p:cNvPr>
          <p:cNvCxnSpPr>
            <a:cxnSpLocks/>
          </p:cNvCxnSpPr>
          <p:nvPr/>
        </p:nvCxnSpPr>
        <p:spPr>
          <a:xfrm>
            <a:off x="6597022" y="2922724"/>
            <a:ext cx="2793478" cy="0"/>
          </a:xfrm>
          <a:prstGeom prst="straightConnector1">
            <a:avLst/>
          </a:prstGeom>
          <a:ln w="19050">
            <a:solidFill>
              <a:srgbClr val="494949"/>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 name="フリーフォーム: 図形 6">
            <a:extLst>
              <a:ext uri="{FF2B5EF4-FFF2-40B4-BE49-F238E27FC236}">
                <a16:creationId xmlns:a16="http://schemas.microsoft.com/office/drawing/2014/main" id="{9121104A-EB18-45E5-829E-D70DA11C3589}"/>
              </a:ext>
            </a:extLst>
          </p:cNvPr>
          <p:cNvSpPr/>
          <p:nvPr/>
        </p:nvSpPr>
        <p:spPr>
          <a:xfrm>
            <a:off x="6835834" y="1415220"/>
            <a:ext cx="2328420" cy="1407191"/>
          </a:xfrm>
          <a:custGeom>
            <a:avLst/>
            <a:gdLst>
              <a:gd name="connsiteX0" fmla="*/ 0 w 2328420"/>
              <a:gd name="connsiteY0" fmla="*/ 0 h 1602797"/>
              <a:gd name="connsiteX1" fmla="*/ 499620 w 2328420"/>
              <a:gd name="connsiteY1" fmla="*/ 1338606 h 1602797"/>
              <a:gd name="connsiteX2" fmla="*/ 2328420 w 2328420"/>
              <a:gd name="connsiteY2" fmla="*/ 1602557 h 1602797"/>
            </a:gdLst>
            <a:ahLst/>
            <a:cxnLst>
              <a:cxn ang="0">
                <a:pos x="connsiteX0" y="connsiteY0"/>
              </a:cxn>
              <a:cxn ang="0">
                <a:pos x="connsiteX1" y="connsiteY1"/>
              </a:cxn>
              <a:cxn ang="0">
                <a:pos x="connsiteX2" y="connsiteY2"/>
              </a:cxn>
            </a:cxnLst>
            <a:rect l="l" t="t" r="r" b="b"/>
            <a:pathLst>
              <a:path w="2328420" h="1602797">
                <a:moveTo>
                  <a:pt x="0" y="0"/>
                </a:moveTo>
                <a:cubicBezTo>
                  <a:pt x="55775" y="535756"/>
                  <a:pt x="111550" y="1071513"/>
                  <a:pt x="499620" y="1338606"/>
                </a:cubicBezTo>
                <a:cubicBezTo>
                  <a:pt x="887690" y="1605699"/>
                  <a:pt x="1608055" y="1604128"/>
                  <a:pt x="2328420" y="1602557"/>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0947DDB6-FBDD-458A-83D3-6A9E1FAD919A}"/>
              </a:ext>
            </a:extLst>
          </p:cNvPr>
          <p:cNvSpPr/>
          <p:nvPr/>
        </p:nvSpPr>
        <p:spPr>
          <a:xfrm>
            <a:off x="6835833" y="1219614"/>
            <a:ext cx="2328419" cy="1470578"/>
          </a:xfrm>
          <a:custGeom>
            <a:avLst/>
            <a:gdLst>
              <a:gd name="connsiteX0" fmla="*/ 0 w 2328420"/>
              <a:gd name="connsiteY0" fmla="*/ 0 h 1602797"/>
              <a:gd name="connsiteX1" fmla="*/ 499620 w 2328420"/>
              <a:gd name="connsiteY1" fmla="*/ 1338606 h 1602797"/>
              <a:gd name="connsiteX2" fmla="*/ 2328420 w 2328420"/>
              <a:gd name="connsiteY2" fmla="*/ 1602557 h 1602797"/>
            </a:gdLst>
            <a:ahLst/>
            <a:cxnLst>
              <a:cxn ang="0">
                <a:pos x="connsiteX0" y="connsiteY0"/>
              </a:cxn>
              <a:cxn ang="0">
                <a:pos x="connsiteX1" y="connsiteY1"/>
              </a:cxn>
              <a:cxn ang="0">
                <a:pos x="connsiteX2" y="connsiteY2"/>
              </a:cxn>
            </a:cxnLst>
            <a:rect l="l" t="t" r="r" b="b"/>
            <a:pathLst>
              <a:path w="2328420" h="1602797">
                <a:moveTo>
                  <a:pt x="0" y="0"/>
                </a:moveTo>
                <a:cubicBezTo>
                  <a:pt x="55775" y="535756"/>
                  <a:pt x="111550" y="1071513"/>
                  <a:pt x="499620" y="1338606"/>
                </a:cubicBezTo>
                <a:cubicBezTo>
                  <a:pt x="887690" y="1605699"/>
                  <a:pt x="1608055" y="1604128"/>
                  <a:pt x="2328420" y="1602557"/>
                </a:cubicBezTo>
              </a:path>
            </a:pathLst>
          </a:custGeom>
          <a:noFill/>
          <a:ln w="19050">
            <a:solidFill>
              <a:srgbClr val="F931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6C1B1DE-5834-4E48-A9B2-2C840FB97D9B}"/>
              </a:ext>
            </a:extLst>
          </p:cNvPr>
          <p:cNvSpPr txBox="1"/>
          <p:nvPr/>
        </p:nvSpPr>
        <p:spPr>
          <a:xfrm>
            <a:off x="8396904" y="2933601"/>
            <a:ext cx="993596" cy="276999"/>
          </a:xfrm>
          <a:prstGeom prst="rect">
            <a:avLst/>
          </a:prstGeom>
          <a:noFill/>
        </p:spPr>
        <p:txBody>
          <a:bodyPr wrap="square" rtlCol="0">
            <a:spAutoFit/>
          </a:bodyPr>
          <a:lstStyle/>
          <a:p>
            <a:pPr algn="ctr" defTabSz="914400" fontAlgn="base">
              <a:spcBef>
                <a:spcPct val="0"/>
              </a:spcBef>
              <a:spcAft>
                <a:spcPct val="0"/>
              </a:spcAft>
            </a:pPr>
            <a:r>
              <a:rPr kumimoji="1" lang="ja-JP" altLang="en-US" sz="1200" dirty="0">
                <a:solidFill>
                  <a:srgbClr val="000000"/>
                </a:solidFill>
                <a:latin typeface="+mn-ea"/>
              </a:rPr>
              <a:t>エポック</a:t>
            </a:r>
          </a:p>
        </p:txBody>
      </p:sp>
      <p:sp>
        <p:nvSpPr>
          <p:cNvPr id="19" name="テキスト ボックス 18">
            <a:extLst>
              <a:ext uri="{FF2B5EF4-FFF2-40B4-BE49-F238E27FC236}">
                <a16:creationId xmlns:a16="http://schemas.microsoft.com/office/drawing/2014/main" id="{B3598030-A6B3-4DAC-B0C8-521830CCF731}"/>
              </a:ext>
            </a:extLst>
          </p:cNvPr>
          <p:cNvSpPr txBox="1"/>
          <p:nvPr/>
        </p:nvSpPr>
        <p:spPr>
          <a:xfrm>
            <a:off x="6469745" y="929863"/>
            <a:ext cx="563461" cy="276999"/>
          </a:xfrm>
          <a:prstGeom prst="rect">
            <a:avLst/>
          </a:prstGeom>
          <a:noFill/>
        </p:spPr>
        <p:txBody>
          <a:bodyPr wrap="square" rtlCol="0">
            <a:spAutoFit/>
          </a:bodyPr>
          <a:lstStyle/>
          <a:p>
            <a:pPr algn="ctr" defTabSz="914400" fontAlgn="base">
              <a:spcBef>
                <a:spcPct val="0"/>
              </a:spcBef>
              <a:spcAft>
                <a:spcPct val="0"/>
              </a:spcAft>
            </a:pPr>
            <a:r>
              <a:rPr kumimoji="1" lang="ja-JP" altLang="en-US" sz="1200" dirty="0">
                <a:solidFill>
                  <a:srgbClr val="000000"/>
                </a:solidFill>
                <a:latin typeface="+mn-ea"/>
              </a:rPr>
              <a:t>損失</a:t>
            </a:r>
          </a:p>
        </p:txBody>
      </p:sp>
      <p:sp>
        <p:nvSpPr>
          <p:cNvPr id="13" name="吹き出し: 線 12">
            <a:extLst>
              <a:ext uri="{FF2B5EF4-FFF2-40B4-BE49-F238E27FC236}">
                <a16:creationId xmlns:a16="http://schemas.microsoft.com/office/drawing/2014/main" id="{95382604-9591-483E-BF31-FDA186BE62BD}"/>
              </a:ext>
            </a:extLst>
          </p:cNvPr>
          <p:cNvSpPr/>
          <p:nvPr/>
        </p:nvSpPr>
        <p:spPr>
          <a:xfrm>
            <a:off x="8326117" y="3493311"/>
            <a:ext cx="3197964" cy="327375"/>
          </a:xfrm>
          <a:prstGeom prst="borderCallout1">
            <a:avLst>
              <a:gd name="adj1" fmla="val 76342"/>
              <a:gd name="adj2" fmla="val -735"/>
              <a:gd name="adj3" fmla="val 36987"/>
              <a:gd name="adj4" fmla="val -10385"/>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200" dirty="0">
                <a:solidFill>
                  <a:srgbClr val="494949"/>
                </a:solidFill>
                <a:latin typeface="+mn-ea"/>
              </a:rPr>
              <a:t>テストデータの予測にシャッフルは不要</a:t>
            </a:r>
            <a:endParaRPr lang="en-US" altLang="ja-JP" sz="1200" b="0" dirty="0">
              <a:solidFill>
                <a:srgbClr val="494949"/>
              </a:solidFill>
              <a:effectLst/>
              <a:latin typeface="+mn-ea"/>
            </a:endParaRPr>
          </a:p>
        </p:txBody>
      </p:sp>
      <p:sp>
        <p:nvSpPr>
          <p:cNvPr id="14" name="吹き出し: 線 13">
            <a:extLst>
              <a:ext uri="{FF2B5EF4-FFF2-40B4-BE49-F238E27FC236}">
                <a16:creationId xmlns:a16="http://schemas.microsoft.com/office/drawing/2014/main" id="{C525F1C8-F338-41BB-A8E3-53442162BC6B}"/>
              </a:ext>
            </a:extLst>
          </p:cNvPr>
          <p:cNvSpPr/>
          <p:nvPr/>
        </p:nvSpPr>
        <p:spPr>
          <a:xfrm>
            <a:off x="6469744" y="5519953"/>
            <a:ext cx="4638857" cy="327375"/>
          </a:xfrm>
          <a:prstGeom prst="borderCallout1">
            <a:avLst>
              <a:gd name="adj1" fmla="val 76342"/>
              <a:gd name="adj2" fmla="val -735"/>
              <a:gd name="adj3" fmla="val 103359"/>
              <a:gd name="adj4" fmla="val -57106"/>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200" dirty="0">
                <a:solidFill>
                  <a:srgbClr val="494949"/>
                </a:solidFill>
                <a:latin typeface="+mn-ea"/>
              </a:rPr>
              <a:t>scikit-learn</a:t>
            </a:r>
            <a:r>
              <a:rPr kumimoji="1" lang="ja-JP" altLang="en-US" sz="1200" dirty="0">
                <a:solidFill>
                  <a:srgbClr val="494949"/>
                </a:solidFill>
                <a:latin typeface="+mn-ea"/>
              </a:rPr>
              <a:t>の</a:t>
            </a:r>
            <a:r>
              <a:rPr kumimoji="1" lang="en-US" altLang="ja-JP" sz="1200" dirty="0">
                <a:solidFill>
                  <a:srgbClr val="494949"/>
                </a:solidFill>
                <a:latin typeface="+mn-ea"/>
              </a:rPr>
              <a:t>r2_score</a:t>
            </a:r>
            <a:r>
              <a:rPr kumimoji="1" lang="ja-JP" altLang="en-US" sz="1200" dirty="0">
                <a:solidFill>
                  <a:srgbClr val="494949"/>
                </a:solidFill>
                <a:latin typeface="+mn-ea"/>
              </a:rPr>
              <a:t>メソッドを使用して決定係数を求める</a:t>
            </a:r>
            <a:endParaRPr lang="en-US" altLang="ja-JP" sz="1200" b="0" dirty="0">
              <a:solidFill>
                <a:srgbClr val="494949"/>
              </a:solidFill>
              <a:effectLst/>
              <a:latin typeface="+mn-ea"/>
            </a:endParaRPr>
          </a:p>
        </p:txBody>
      </p:sp>
    </p:spTree>
    <p:extLst>
      <p:ext uri="{BB962C8B-B14F-4D97-AF65-F5344CB8AC3E}">
        <p14:creationId xmlns:p14="http://schemas.microsoft.com/office/powerpoint/2010/main" val="393828096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-2-6.PyTorch</a:t>
            </a:r>
            <a:r>
              <a:rPr lang="ja-JP" altLang="en-US" dirty="0"/>
              <a:t>ハンズオン</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326</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6-2_Pytorch</a:t>
            </a:r>
            <a:r>
              <a:rPr lang="ja-JP" altLang="en-US" dirty="0"/>
              <a:t>による自動車の燃費予測</a:t>
            </a:r>
            <a:r>
              <a:rPr lang="en-US" altLang="ja-JP" dirty="0"/>
              <a:t>.ipynb</a:t>
            </a:r>
            <a:r>
              <a:rPr lang="ja-JP" altLang="en-US"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PyTorch</a:t>
            </a:r>
            <a:r>
              <a:rPr lang="ja-JP" altLang="en-US" sz="2000" b="1" dirty="0">
                <a:solidFill>
                  <a:srgbClr val="F36C37"/>
                </a:solidFill>
              </a:rPr>
              <a:t>のプログラムを実行してみます。</a:t>
            </a:r>
            <a:br>
              <a:rPr lang="en-US" altLang="ja-JP" sz="2000" b="1" dirty="0">
                <a:solidFill>
                  <a:srgbClr val="F36C37"/>
                </a:solidFill>
              </a:rPr>
            </a:br>
            <a:r>
              <a:rPr lang="ja-JP" altLang="en-US" sz="2000" b="1" dirty="0">
                <a:solidFill>
                  <a:srgbClr val="F36C37"/>
                </a:solidFill>
              </a:rPr>
              <a:t>このプログラムでは、</a:t>
            </a:r>
            <a:r>
              <a:rPr lang="en-US" altLang="ja-JP" sz="2000" b="1" dirty="0">
                <a:solidFill>
                  <a:srgbClr val="F36C37"/>
                </a:solidFill>
              </a:rPr>
              <a:t>1970</a:t>
            </a:r>
            <a:r>
              <a:rPr lang="ja-JP" altLang="en-US" sz="2000" b="1" dirty="0">
                <a:solidFill>
                  <a:srgbClr val="F36C37"/>
                </a:solidFill>
              </a:rPr>
              <a:t>年代後半から</a:t>
            </a:r>
            <a:r>
              <a:rPr lang="en-US" altLang="ja-JP" sz="2000" b="1" dirty="0">
                <a:solidFill>
                  <a:srgbClr val="F36C37"/>
                </a:solidFill>
              </a:rPr>
              <a:t>1980</a:t>
            </a:r>
            <a:r>
              <a:rPr lang="ja-JP" altLang="en-US" sz="2000" b="1" dirty="0">
                <a:solidFill>
                  <a:srgbClr val="F36C37"/>
                </a:solidFill>
              </a:rPr>
              <a:t>年台初めの自動車の情報から、</a:t>
            </a:r>
            <a:br>
              <a:rPr lang="en-US" altLang="ja-JP" sz="2000" b="1" dirty="0">
                <a:solidFill>
                  <a:srgbClr val="F36C37"/>
                </a:solidFill>
              </a:rPr>
            </a:br>
            <a:r>
              <a:rPr lang="ja-JP" altLang="en-US" sz="2000" b="1" dirty="0">
                <a:solidFill>
                  <a:srgbClr val="F36C37"/>
                </a:solidFill>
              </a:rPr>
              <a:t>燃費</a:t>
            </a:r>
            <a:r>
              <a:rPr lang="en-US" altLang="ja-JP" sz="2000" b="1" dirty="0">
                <a:solidFill>
                  <a:srgbClr val="F36C37"/>
                </a:solidFill>
              </a:rPr>
              <a:t>(1</a:t>
            </a:r>
            <a:r>
              <a:rPr lang="ja-JP" altLang="en-US" sz="2000" b="1" dirty="0">
                <a:solidFill>
                  <a:srgbClr val="F36C37"/>
                </a:solidFill>
              </a:rPr>
              <a:t>ガロンのガソリンでどれだけ走れるか</a:t>
            </a:r>
            <a:r>
              <a:rPr lang="en-US" altLang="ja-JP" sz="2000" b="1" dirty="0">
                <a:solidFill>
                  <a:srgbClr val="F36C37"/>
                </a:solidFill>
              </a:rPr>
              <a:t>)</a:t>
            </a:r>
            <a:r>
              <a:rPr lang="ja-JP" altLang="en-US" sz="2000" b="1" dirty="0">
                <a:solidFill>
                  <a:srgbClr val="F36C37"/>
                </a:solidFill>
              </a:rPr>
              <a:t>を予測するモデルを</a:t>
            </a:r>
            <a:br>
              <a:rPr lang="en-US" altLang="ja-JP" sz="2000" b="1" dirty="0">
                <a:solidFill>
                  <a:srgbClr val="F36C37"/>
                </a:solidFill>
              </a:rPr>
            </a:br>
            <a:r>
              <a:rPr lang="en-US" altLang="ja-JP" sz="2000" b="1" dirty="0">
                <a:solidFill>
                  <a:srgbClr val="F36C37"/>
                </a:solidFill>
              </a:rPr>
              <a:t>PyTorch</a:t>
            </a:r>
            <a:r>
              <a:rPr lang="ja-JP" altLang="en-US" sz="2000" b="1" dirty="0">
                <a:solidFill>
                  <a:srgbClr val="F36C37"/>
                </a:solidFill>
              </a:rPr>
              <a:t>で作成します。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まずは基本的なニューラルネットワークを実装してみましょう。</a:t>
            </a:r>
            <a:endParaRPr lang="en-US" altLang="ja-JP" sz="2000" b="1" dirty="0">
              <a:solidFill>
                <a:srgbClr val="F36C37"/>
              </a:solidFill>
            </a:endParaRPr>
          </a:p>
        </p:txBody>
      </p:sp>
    </p:spTree>
    <p:extLst>
      <p:ext uri="{BB962C8B-B14F-4D97-AF65-F5344CB8AC3E}">
        <p14:creationId xmlns:p14="http://schemas.microsoft.com/office/powerpoint/2010/main" val="93361940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付録　ディープラーニング </a:t>
            </a:r>
            <a:r>
              <a:rPr lang="en-US" altLang="ja-JP" sz="2000" spc="150" dirty="0">
                <a:solidFill>
                  <a:srgbClr val="F36C37"/>
                </a:solidFill>
              </a:rPr>
              <a:t>– </a:t>
            </a:r>
            <a:r>
              <a:rPr lang="en-US" altLang="ja-JP" sz="2000" spc="150" dirty="0" err="1">
                <a:solidFill>
                  <a:srgbClr val="F36C37"/>
                </a:solidFill>
              </a:rPr>
              <a:t>PyTorch</a:t>
            </a:r>
            <a:r>
              <a:rPr lang="ja-JP" altLang="en-US" sz="2000" spc="150" dirty="0">
                <a:solidFill>
                  <a:srgbClr val="F36C37"/>
                </a:solidFill>
              </a:rPr>
              <a:t>での実装</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327</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61853" y="2481587"/>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en-US" altLang="ja-JP" sz="2800" b="1" spc="300" dirty="0">
                <a:solidFill>
                  <a:srgbClr val="BFBFBF"/>
                </a:solidFill>
              </a:rPr>
              <a:t>A1-1.PyTorch</a:t>
            </a:r>
          </a:p>
          <a:p>
            <a:pPr algn="l">
              <a:lnSpc>
                <a:spcPct val="150000"/>
              </a:lnSpc>
            </a:pPr>
            <a:r>
              <a:rPr lang="en-US" altLang="ja-JP" sz="2800" b="1" spc="300" dirty="0">
                <a:solidFill>
                  <a:srgbClr val="BFBFBF"/>
                </a:solidFill>
              </a:rPr>
              <a:t>A1-2.PyTorch</a:t>
            </a:r>
            <a:r>
              <a:rPr lang="ja-JP" altLang="en-US" sz="2800" b="1" spc="300" dirty="0">
                <a:solidFill>
                  <a:srgbClr val="BFBFBF"/>
                </a:solidFill>
              </a:rPr>
              <a:t>によるディープラーニングの実装</a:t>
            </a:r>
            <a:endParaRPr lang="en-US" altLang="ja-JP" sz="2800" b="1" spc="300" dirty="0">
              <a:solidFill>
                <a:srgbClr val="BFBFBF"/>
              </a:solidFill>
            </a:endParaRPr>
          </a:p>
          <a:p>
            <a:pPr algn="l">
              <a:lnSpc>
                <a:spcPct val="150000"/>
              </a:lnSpc>
            </a:pPr>
            <a:r>
              <a:rPr lang="en-US" altLang="ja-JP" sz="2800" b="1" spc="300" dirty="0">
                <a:solidFill>
                  <a:schemeClr val="tx1">
                    <a:lumMod val="75000"/>
                    <a:lumOff val="25000"/>
                  </a:schemeClr>
                </a:solidFill>
              </a:rPr>
              <a:t>A1-3.PyTorch</a:t>
            </a:r>
            <a:r>
              <a:rPr lang="ja-JP" altLang="en-US" sz="2800" b="1" spc="300" dirty="0">
                <a:solidFill>
                  <a:schemeClr val="tx1">
                    <a:lumMod val="75000"/>
                    <a:lumOff val="25000"/>
                  </a:schemeClr>
                </a:solidFill>
              </a:rPr>
              <a:t>によるディープラーニングモデルの改良</a:t>
            </a:r>
            <a:endParaRPr lang="en-US" altLang="ja-JP" sz="2800" b="1" spc="300" dirty="0">
              <a:solidFill>
                <a:schemeClr val="tx1">
                  <a:lumMod val="75000"/>
                  <a:lumOff val="25000"/>
                </a:schemeClr>
              </a:solidFill>
            </a:endParaRPr>
          </a:p>
        </p:txBody>
      </p:sp>
    </p:spTree>
    <p:extLst>
      <p:ext uri="{BB962C8B-B14F-4D97-AF65-F5344CB8AC3E}">
        <p14:creationId xmlns:p14="http://schemas.microsoft.com/office/powerpoint/2010/main" val="38991181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-3-1.</a:t>
            </a:r>
            <a:r>
              <a:rPr lang="en-US" altLang="ja-JP" dirty="0"/>
              <a:t>PyTorch</a:t>
            </a:r>
            <a:r>
              <a:rPr lang="ja-JP" altLang="en-US" dirty="0"/>
              <a:t>でドロップアウトを実装する</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328</a:t>
            </a:fld>
            <a:endParaRPr kumimoji="1" lang="ja-JP" altLang="en-US"/>
          </a:p>
        </p:txBody>
      </p:sp>
      <p:sp>
        <p:nvSpPr>
          <p:cNvPr id="12" name="正方形/長方形 11">
            <a:extLst>
              <a:ext uri="{FF2B5EF4-FFF2-40B4-BE49-F238E27FC236}">
                <a16:creationId xmlns:a16="http://schemas.microsoft.com/office/drawing/2014/main" id="{62062C14-5D7C-4D79-8CF4-E782502C7964}"/>
              </a:ext>
            </a:extLst>
          </p:cNvPr>
          <p:cNvSpPr/>
          <p:nvPr/>
        </p:nvSpPr>
        <p:spPr bwMode="auto">
          <a:xfrm>
            <a:off x="731837" y="1687992"/>
            <a:ext cx="10658473" cy="4712808"/>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fontScale="92500" lnSpcReduction="10000"/>
          </a:bodyPr>
          <a:lstStyle/>
          <a:p>
            <a:r>
              <a:rPr lang="en-US" altLang="ja-JP" sz="1400" b="0" dirty="0">
                <a:solidFill>
                  <a:srgbClr val="008000"/>
                </a:solidFill>
                <a:effectLst/>
                <a:latin typeface="+mn-ea"/>
              </a:rPr>
              <a:t># </a:t>
            </a:r>
            <a:r>
              <a:rPr lang="ja-JP" altLang="en-US" sz="1400" b="0" dirty="0">
                <a:solidFill>
                  <a:srgbClr val="008000"/>
                </a:solidFill>
                <a:effectLst/>
                <a:latin typeface="+mn-ea"/>
              </a:rPr>
              <a:t>ニューラルネットワークを定義</a:t>
            </a:r>
            <a:endParaRPr lang="ja-JP" altLang="en-US" sz="1400" b="0" dirty="0">
              <a:solidFill>
                <a:srgbClr val="000000"/>
              </a:solidFill>
              <a:effectLst/>
              <a:latin typeface="+mn-ea"/>
            </a:endParaRPr>
          </a:p>
          <a:p>
            <a:r>
              <a:rPr lang="en-US" altLang="ja-JP" sz="1400" b="0" dirty="0">
                <a:solidFill>
                  <a:srgbClr val="0000FF"/>
                </a:solidFill>
                <a:effectLst/>
                <a:latin typeface="+mn-ea"/>
              </a:rPr>
              <a:t>class</a:t>
            </a:r>
            <a:r>
              <a:rPr lang="en-US" altLang="ja-JP" sz="1400" b="0" dirty="0">
                <a:solidFill>
                  <a:srgbClr val="000000"/>
                </a:solidFill>
                <a:effectLst/>
                <a:latin typeface="+mn-ea"/>
              </a:rPr>
              <a:t> </a:t>
            </a:r>
            <a:r>
              <a:rPr lang="en-US" altLang="ja-JP" sz="1400" b="0" dirty="0">
                <a:solidFill>
                  <a:srgbClr val="267F99"/>
                </a:solidFill>
                <a:effectLst/>
                <a:latin typeface="+mn-ea"/>
              </a:rPr>
              <a:t>Net</a:t>
            </a:r>
            <a:r>
              <a:rPr lang="en-US" altLang="ja-JP" sz="1400" b="0" dirty="0">
                <a:solidFill>
                  <a:srgbClr val="000000"/>
                </a:solidFill>
                <a:effectLst/>
                <a:latin typeface="+mn-ea"/>
              </a:rPr>
              <a:t>(</a:t>
            </a:r>
            <a:r>
              <a:rPr lang="en-US" altLang="ja-JP" sz="1400" b="0" dirty="0">
                <a:solidFill>
                  <a:srgbClr val="267F99"/>
                </a:solidFill>
                <a:effectLst/>
                <a:latin typeface="+mn-ea"/>
              </a:rPr>
              <a:t>torch</a:t>
            </a:r>
            <a:r>
              <a:rPr lang="en-US" altLang="ja-JP" sz="1400" b="0" dirty="0">
                <a:solidFill>
                  <a:srgbClr val="000000"/>
                </a:solidFill>
                <a:effectLst/>
                <a:latin typeface="+mn-ea"/>
              </a:rPr>
              <a:t>.</a:t>
            </a:r>
            <a:r>
              <a:rPr lang="en-US" altLang="ja-JP" sz="1400" b="0" dirty="0">
                <a:solidFill>
                  <a:srgbClr val="267F99"/>
                </a:solidFill>
                <a:effectLst/>
                <a:latin typeface="+mn-ea"/>
              </a:rPr>
              <a:t>nn</a:t>
            </a:r>
            <a:r>
              <a:rPr lang="en-US" altLang="ja-JP" sz="1400" b="0" dirty="0">
                <a:solidFill>
                  <a:srgbClr val="000000"/>
                </a:solidFill>
                <a:effectLst/>
                <a:latin typeface="+mn-ea"/>
              </a:rPr>
              <a:t>.</a:t>
            </a:r>
            <a:r>
              <a:rPr lang="en-US" altLang="ja-JP" sz="1400" b="0" dirty="0">
                <a:solidFill>
                  <a:srgbClr val="267F99"/>
                </a:solidFill>
                <a:effectLst/>
                <a:latin typeface="+mn-ea"/>
              </a:rPr>
              <a:t>Module</a:t>
            </a:r>
            <a:r>
              <a:rPr lang="en-US" altLang="ja-JP" sz="1400" b="0" dirty="0">
                <a:solidFill>
                  <a:srgbClr val="000000"/>
                </a:solidFill>
                <a:effectLst/>
                <a:latin typeface="+mn-ea"/>
              </a:rPr>
              <a:t>):</a:t>
            </a:r>
          </a:p>
          <a:p>
            <a:br>
              <a:rPr lang="en-US" altLang="ja-JP" sz="1400" b="0" dirty="0">
                <a:solidFill>
                  <a:srgbClr val="000000"/>
                </a:solidFill>
                <a:effectLst/>
                <a:latin typeface="+mn-ea"/>
              </a:rPr>
            </a:b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必要な層や活性化関数を定義する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FF"/>
                </a:solidFill>
                <a:effectLst/>
                <a:latin typeface="+mn-ea"/>
              </a:rPr>
              <a:t>def</a:t>
            </a:r>
            <a:r>
              <a:rPr lang="en-US" altLang="ja-JP" sz="1400" b="0" dirty="0">
                <a:solidFill>
                  <a:srgbClr val="000000"/>
                </a:solidFill>
                <a:effectLst/>
                <a:latin typeface="+mn-ea"/>
              </a:rPr>
              <a:t> </a:t>
            </a:r>
            <a:r>
              <a:rPr lang="en-US" altLang="ja-JP" sz="1400" b="0" dirty="0">
                <a:solidFill>
                  <a:srgbClr val="795E26"/>
                </a:solidFill>
                <a:effectLst/>
                <a:latin typeface="+mn-ea"/>
              </a:rPr>
              <a:t>__init__</a:t>
            </a:r>
            <a:r>
              <a:rPr lang="en-US" altLang="ja-JP" sz="1400" b="0" dirty="0">
                <a:solidFill>
                  <a:srgbClr val="000000"/>
                </a:solidFill>
                <a:effectLst/>
                <a:latin typeface="+mn-ea"/>
              </a:rPr>
              <a:t>(</a:t>
            </a:r>
            <a:r>
              <a:rPr lang="en-US" altLang="ja-JP" sz="1400" b="0" dirty="0">
                <a:solidFill>
                  <a:srgbClr val="001080"/>
                </a:solidFill>
                <a:effectLst/>
                <a:latin typeface="+mn-ea"/>
              </a:rPr>
              <a:t>self</a:t>
            </a:r>
            <a:r>
              <a:rPr lang="en-US" altLang="ja-JP" sz="1400" b="0" dirty="0">
                <a:solidFill>
                  <a:srgbClr val="000000"/>
                </a:solidFill>
                <a:effectLst/>
                <a:latin typeface="+mn-ea"/>
              </a:rPr>
              <a:t>):</a:t>
            </a:r>
          </a:p>
          <a:p>
            <a:r>
              <a:rPr lang="en-US" altLang="ja-JP" sz="1400" b="0" dirty="0">
                <a:solidFill>
                  <a:srgbClr val="000000"/>
                </a:solidFill>
                <a:effectLst/>
                <a:latin typeface="+mn-ea"/>
              </a:rPr>
              <a:t>    super(Net, </a:t>
            </a:r>
            <a:r>
              <a:rPr lang="en-US" altLang="ja-JP" sz="1400" b="0" dirty="0">
                <a:solidFill>
                  <a:srgbClr val="001080"/>
                </a:solidFill>
                <a:effectLst/>
                <a:latin typeface="+mn-ea"/>
              </a:rPr>
              <a:t>self</a:t>
            </a:r>
            <a:r>
              <a:rPr lang="en-US" altLang="ja-JP" sz="1400" b="0" dirty="0">
                <a:solidFill>
                  <a:srgbClr val="000000"/>
                </a:solidFill>
                <a:effectLst/>
                <a:latin typeface="+mn-ea"/>
              </a:rPr>
              <a:t>).</a:t>
            </a:r>
            <a:r>
              <a:rPr lang="en-US" altLang="ja-JP" sz="1400" b="0" dirty="0">
                <a:solidFill>
                  <a:srgbClr val="795E26"/>
                </a:solidFill>
                <a:effectLst/>
                <a:latin typeface="+mn-ea"/>
              </a:rPr>
              <a:t>__init__</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.l1 = torch.nn.Linear(train_x.shape[</a:t>
            </a:r>
            <a:r>
              <a:rPr lang="en-US" altLang="ja-JP" sz="1400" b="0" dirty="0">
                <a:solidFill>
                  <a:srgbClr val="09885A"/>
                </a:solidFill>
                <a:effectLst/>
                <a:latin typeface="+mn-ea"/>
              </a:rPr>
              <a:t>1</a:t>
            </a:r>
            <a:r>
              <a:rPr lang="en-US" altLang="ja-JP" sz="1400" b="0" dirty="0">
                <a:solidFill>
                  <a:srgbClr val="000000"/>
                </a:solidFill>
                <a:effectLst/>
                <a:latin typeface="+mn-ea"/>
              </a:rPr>
              <a:t>], </a:t>
            </a:r>
            <a:r>
              <a:rPr lang="en-US" altLang="ja-JP" sz="1400" b="0" dirty="0">
                <a:solidFill>
                  <a:srgbClr val="09885A"/>
                </a:solidFill>
                <a:effectLst/>
                <a:latin typeface="+mn-ea"/>
              </a:rPr>
              <a:t>128</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中間層</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.a1 = torch.nn.ReLU()             </a:t>
            </a:r>
            <a:r>
              <a:rPr lang="en-US" altLang="ja-JP" sz="1400" b="0" dirty="0">
                <a:solidFill>
                  <a:srgbClr val="008000"/>
                </a:solidFill>
                <a:effectLst/>
                <a:latin typeface="+mn-ea"/>
              </a:rPr>
              <a:t># </a:t>
            </a:r>
            <a:r>
              <a:rPr lang="ja-JP" altLang="en-US" sz="1400" b="0" dirty="0">
                <a:solidFill>
                  <a:srgbClr val="008000"/>
                </a:solidFill>
                <a:effectLst/>
                <a:latin typeface="+mn-ea"/>
              </a:rPr>
              <a:t>活性化関数</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.d1 = torch.nn.Dropout(</a:t>
            </a:r>
            <a:r>
              <a:rPr lang="en-US" altLang="ja-JP" sz="1400" b="0" dirty="0">
                <a:solidFill>
                  <a:srgbClr val="09885A"/>
                </a:solidFill>
                <a:effectLst/>
                <a:latin typeface="+mn-ea"/>
              </a:rPr>
              <a:t>0.2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ドロップアウト層</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.l2 = torch.nn.Linear(</a:t>
            </a:r>
            <a:r>
              <a:rPr lang="en-US" altLang="ja-JP" sz="1400" b="0" dirty="0">
                <a:solidFill>
                  <a:srgbClr val="09885A"/>
                </a:solidFill>
                <a:effectLst/>
                <a:latin typeface="+mn-ea"/>
              </a:rPr>
              <a:t>128</a:t>
            </a:r>
            <a:r>
              <a:rPr lang="en-US" altLang="ja-JP" sz="1400" b="0" dirty="0">
                <a:solidFill>
                  <a:srgbClr val="000000"/>
                </a:solidFill>
                <a:effectLst/>
                <a:latin typeface="+mn-ea"/>
              </a:rPr>
              <a:t>, </a:t>
            </a:r>
            <a:r>
              <a:rPr lang="en-US" altLang="ja-JP" sz="1400" b="0" dirty="0">
                <a:solidFill>
                  <a:srgbClr val="09885A"/>
                </a:solidFill>
                <a:effectLst/>
                <a:latin typeface="+mn-ea"/>
              </a:rPr>
              <a:t>128</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中間層</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.a2 = torch.nn.ReLU()             </a:t>
            </a:r>
            <a:r>
              <a:rPr lang="en-US" altLang="ja-JP" sz="1400" b="0" dirty="0">
                <a:solidFill>
                  <a:srgbClr val="008000"/>
                </a:solidFill>
                <a:effectLst/>
                <a:latin typeface="+mn-ea"/>
              </a:rPr>
              <a:t># </a:t>
            </a:r>
            <a:r>
              <a:rPr lang="ja-JP" altLang="en-US" sz="1400" b="0" dirty="0">
                <a:solidFill>
                  <a:srgbClr val="008000"/>
                </a:solidFill>
                <a:effectLst/>
                <a:latin typeface="+mn-ea"/>
              </a:rPr>
              <a:t>活性化関数</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.d2 = torch.nn.Dropout(</a:t>
            </a:r>
            <a:r>
              <a:rPr lang="en-US" altLang="ja-JP" sz="1400" b="0" dirty="0">
                <a:solidFill>
                  <a:srgbClr val="09885A"/>
                </a:solidFill>
                <a:effectLst/>
                <a:latin typeface="+mn-ea"/>
              </a:rPr>
              <a:t>0.2</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ドロップアウト層</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.l3 = torch.nn.Linear(</a:t>
            </a:r>
            <a:r>
              <a:rPr lang="en-US" altLang="ja-JP" sz="1400" b="0" dirty="0">
                <a:solidFill>
                  <a:srgbClr val="09885A"/>
                </a:solidFill>
                <a:effectLst/>
                <a:latin typeface="+mn-ea"/>
              </a:rPr>
              <a:t>128</a:t>
            </a:r>
            <a:r>
              <a:rPr lang="en-US" altLang="ja-JP" sz="1400" b="0" dirty="0">
                <a:solidFill>
                  <a:srgbClr val="000000"/>
                </a:solidFill>
                <a:effectLst/>
                <a:latin typeface="+mn-ea"/>
              </a:rPr>
              <a:t>, </a:t>
            </a:r>
            <a:r>
              <a:rPr lang="en-US" altLang="ja-JP" sz="1400" b="0" dirty="0">
                <a:solidFill>
                  <a:srgbClr val="09885A"/>
                </a:solidFill>
                <a:effectLst/>
                <a:latin typeface="+mn-ea"/>
              </a:rPr>
              <a:t>1</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出力層</a:t>
            </a:r>
            <a:endParaRPr lang="ja-JP" altLang="en-US" sz="1400" b="0" dirty="0">
              <a:solidFill>
                <a:srgbClr val="000000"/>
              </a:solidFill>
              <a:effectLst/>
              <a:latin typeface="+mn-ea"/>
            </a:endParaRPr>
          </a:p>
          <a:p>
            <a:br>
              <a:rPr lang="ja-JP" altLang="en-US" sz="1400" b="0" dirty="0">
                <a:solidFill>
                  <a:srgbClr val="000000"/>
                </a:solidFill>
                <a:effectLst/>
                <a:latin typeface="+mn-ea"/>
              </a:rPr>
            </a:br>
            <a:r>
              <a:rPr lang="ja-JP" altLang="en-US"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順伝搬を定義。引数の</a:t>
            </a:r>
            <a:r>
              <a:rPr lang="en-US" altLang="ja-JP" sz="1400" b="0" dirty="0">
                <a:solidFill>
                  <a:srgbClr val="008000"/>
                </a:solidFill>
                <a:effectLst/>
                <a:latin typeface="+mn-ea"/>
              </a:rPr>
              <a:t>x</a:t>
            </a:r>
            <a:r>
              <a:rPr lang="ja-JP" altLang="en-US" sz="1400" b="0" dirty="0">
                <a:solidFill>
                  <a:srgbClr val="008000"/>
                </a:solidFill>
                <a:effectLst/>
                <a:latin typeface="+mn-ea"/>
              </a:rPr>
              <a:t>は、説明変数。</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順番に関数を実行し、その結果を次の関数に渡していく</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FF"/>
                </a:solidFill>
                <a:effectLst/>
                <a:latin typeface="+mn-ea"/>
              </a:rPr>
              <a:t>def</a:t>
            </a:r>
            <a:r>
              <a:rPr lang="en-US" altLang="ja-JP" sz="1400" b="0" dirty="0">
                <a:solidFill>
                  <a:srgbClr val="000000"/>
                </a:solidFill>
                <a:effectLst/>
                <a:latin typeface="+mn-ea"/>
              </a:rPr>
              <a:t> </a:t>
            </a:r>
            <a:r>
              <a:rPr lang="en-US" altLang="ja-JP" sz="1400" b="0" dirty="0">
                <a:solidFill>
                  <a:srgbClr val="795E26"/>
                </a:solidFill>
                <a:effectLst/>
                <a:latin typeface="+mn-ea"/>
              </a:rPr>
              <a:t>forward</a:t>
            </a:r>
            <a:r>
              <a:rPr lang="en-US" altLang="ja-JP" sz="1400" b="0" dirty="0">
                <a:solidFill>
                  <a:srgbClr val="000000"/>
                </a:solidFill>
                <a:effectLst/>
                <a:latin typeface="+mn-ea"/>
              </a:rPr>
              <a:t>(</a:t>
            </a:r>
            <a:r>
              <a:rPr lang="en-US" altLang="ja-JP" sz="1400" b="0" dirty="0">
                <a:solidFill>
                  <a:srgbClr val="001080"/>
                </a:solidFill>
                <a:effectLst/>
                <a:latin typeface="+mn-ea"/>
              </a:rPr>
              <a:t>self</a:t>
            </a:r>
            <a:r>
              <a:rPr lang="en-US" altLang="ja-JP" sz="1400" b="0" dirty="0">
                <a:solidFill>
                  <a:srgbClr val="000000"/>
                </a:solidFill>
                <a:effectLst/>
                <a:latin typeface="+mn-ea"/>
              </a:rPr>
              <a:t>, </a:t>
            </a:r>
            <a:r>
              <a:rPr lang="en-US" altLang="ja-JP" sz="1400" b="0" dirty="0">
                <a:solidFill>
                  <a:srgbClr val="001080"/>
                </a:solidFill>
                <a:effectLst/>
                <a:latin typeface="+mn-ea"/>
              </a:rPr>
              <a:t>x</a:t>
            </a:r>
            <a:r>
              <a:rPr lang="en-US" altLang="ja-JP" sz="1400" b="0" dirty="0">
                <a:solidFill>
                  <a:srgbClr val="000000"/>
                </a:solidFill>
                <a:effectLst/>
                <a:latin typeface="+mn-ea"/>
              </a:rPr>
              <a:t>):</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.l1(x)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.a1(x)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.d1(x) </a:t>
            </a:r>
            <a:r>
              <a:rPr lang="en-US" altLang="ja-JP" sz="1400" b="0" dirty="0">
                <a:solidFill>
                  <a:srgbClr val="008000"/>
                </a:solidFill>
                <a:effectLst/>
                <a:latin typeface="+mn-ea"/>
              </a:rPr>
              <a:t># ★</a:t>
            </a:r>
            <a:r>
              <a:rPr lang="ja-JP" altLang="en-US" sz="1400" b="0" dirty="0">
                <a:solidFill>
                  <a:srgbClr val="008000"/>
                </a:solidFill>
                <a:effectLst/>
                <a:latin typeface="+mn-ea"/>
              </a:rPr>
              <a:t>ドロップアウト層</a:t>
            </a:r>
            <a:r>
              <a:rPr lang="en-US" altLang="ja-JP" sz="1400" b="0" dirty="0">
                <a:solidFill>
                  <a:srgbClr val="008000"/>
                </a:solidFill>
                <a:effectLst/>
                <a:latin typeface="+mn-ea"/>
              </a:rPr>
              <a:t>1★</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x = </a:t>
            </a:r>
            <a:r>
              <a:rPr lang="en-US" altLang="ja-JP" sz="1400" b="0" dirty="0">
                <a:solidFill>
                  <a:srgbClr val="001080"/>
                </a:solidFill>
                <a:effectLst/>
                <a:latin typeface="+mn-ea"/>
              </a:rPr>
              <a:t>self</a:t>
            </a:r>
            <a:r>
              <a:rPr lang="en-US" altLang="ja-JP" sz="1400" b="0" dirty="0">
                <a:solidFill>
                  <a:srgbClr val="000000"/>
                </a:solidFill>
                <a:effectLst/>
                <a:latin typeface="+mn-ea"/>
              </a:rPr>
              <a:t>.l2(x)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.a2(x)</a:t>
            </a:r>
          </a:p>
          <a:p>
            <a:r>
              <a:rPr lang="en-US" altLang="ja-JP" sz="1400" b="0" dirty="0">
                <a:solidFill>
                  <a:srgbClr val="000000"/>
                </a:solidFill>
                <a:effectLst/>
                <a:latin typeface="+mn-ea"/>
              </a:rPr>
              <a:t>    x = </a:t>
            </a:r>
            <a:r>
              <a:rPr lang="en-US" altLang="ja-JP" sz="1400" b="0" dirty="0">
                <a:solidFill>
                  <a:srgbClr val="001080"/>
                </a:solidFill>
                <a:effectLst/>
                <a:latin typeface="+mn-ea"/>
              </a:rPr>
              <a:t>self</a:t>
            </a:r>
            <a:r>
              <a:rPr lang="en-US" altLang="ja-JP" sz="1400" b="0" dirty="0">
                <a:solidFill>
                  <a:srgbClr val="000000"/>
                </a:solidFill>
                <a:effectLst/>
                <a:latin typeface="+mn-ea"/>
              </a:rPr>
              <a:t>.d2(x) </a:t>
            </a:r>
            <a:r>
              <a:rPr lang="en-US" altLang="ja-JP" sz="1400" b="0" dirty="0">
                <a:solidFill>
                  <a:srgbClr val="008000"/>
                </a:solidFill>
                <a:effectLst/>
                <a:latin typeface="+mn-ea"/>
              </a:rPr>
              <a:t># ★</a:t>
            </a:r>
            <a:r>
              <a:rPr lang="ja-JP" altLang="en-US" sz="1400" b="0" dirty="0">
                <a:solidFill>
                  <a:srgbClr val="008000"/>
                </a:solidFill>
                <a:effectLst/>
                <a:latin typeface="+mn-ea"/>
              </a:rPr>
              <a:t>ドロップアウト層</a:t>
            </a:r>
            <a:r>
              <a:rPr lang="en-US" altLang="ja-JP" sz="1400" b="0" dirty="0">
                <a:solidFill>
                  <a:srgbClr val="008000"/>
                </a:solidFill>
                <a:effectLst/>
                <a:latin typeface="+mn-ea"/>
              </a:rPr>
              <a:t>2★</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x = </a:t>
            </a:r>
            <a:r>
              <a:rPr lang="en-US" altLang="ja-JP" sz="1400" b="0" dirty="0">
                <a:solidFill>
                  <a:srgbClr val="001080"/>
                </a:solidFill>
                <a:effectLst/>
                <a:latin typeface="+mn-ea"/>
              </a:rPr>
              <a:t>self</a:t>
            </a:r>
            <a:r>
              <a:rPr lang="en-US" altLang="ja-JP" sz="1400" b="0" dirty="0">
                <a:solidFill>
                  <a:srgbClr val="000000"/>
                </a:solidFill>
                <a:effectLst/>
                <a:latin typeface="+mn-ea"/>
              </a:rPr>
              <a:t>.l3(x)</a:t>
            </a:r>
          </a:p>
          <a:p>
            <a:r>
              <a:rPr lang="en-US" altLang="ja-JP" sz="1400" b="0" dirty="0">
                <a:solidFill>
                  <a:srgbClr val="000000"/>
                </a:solidFill>
                <a:effectLst/>
                <a:latin typeface="+mn-ea"/>
              </a:rPr>
              <a:t>    </a:t>
            </a:r>
            <a:r>
              <a:rPr lang="en-US" altLang="ja-JP" sz="1400" b="0" dirty="0">
                <a:solidFill>
                  <a:srgbClr val="AF00DB"/>
                </a:solidFill>
                <a:effectLst/>
                <a:latin typeface="+mn-ea"/>
              </a:rPr>
              <a:t>return</a:t>
            </a:r>
            <a:r>
              <a:rPr lang="en-US" altLang="ja-JP" sz="1400" b="0" dirty="0">
                <a:solidFill>
                  <a:srgbClr val="000000"/>
                </a:solidFill>
                <a:effectLst/>
                <a:latin typeface="+mn-ea"/>
              </a:rPr>
              <a:t> x</a:t>
            </a:r>
          </a:p>
          <a:p>
            <a:endParaRPr lang="en-US" altLang="ja-JP" sz="1400" dirty="0">
              <a:solidFill>
                <a:srgbClr val="000000"/>
              </a:solidFill>
              <a:latin typeface="+mn-ea"/>
            </a:endParaRPr>
          </a:p>
          <a:p>
            <a:endParaRPr lang="en-US" altLang="ja-JP" sz="1400" b="0" dirty="0">
              <a:solidFill>
                <a:srgbClr val="000000"/>
              </a:solidFill>
              <a:effectLst/>
              <a:latin typeface="+mn-ea"/>
            </a:endParaRPr>
          </a:p>
          <a:p>
            <a:endParaRPr lang="en-US" altLang="ja-JP" sz="1400" b="0" dirty="0">
              <a:solidFill>
                <a:srgbClr val="000000"/>
              </a:solidFill>
              <a:effectLst/>
              <a:latin typeface="+mn-ea"/>
            </a:endParaRPr>
          </a:p>
        </p:txBody>
      </p:sp>
      <p:sp>
        <p:nvSpPr>
          <p:cNvPr id="17" name="四角形: 角を丸くする 16">
            <a:extLst>
              <a:ext uri="{FF2B5EF4-FFF2-40B4-BE49-F238E27FC236}">
                <a16:creationId xmlns:a16="http://schemas.microsoft.com/office/drawing/2014/main" id="{AE342855-16CD-4D24-92DB-96366D4C36E1}"/>
              </a:ext>
            </a:extLst>
          </p:cNvPr>
          <p:cNvSpPr/>
          <p:nvPr/>
        </p:nvSpPr>
        <p:spPr bwMode="auto">
          <a:xfrm>
            <a:off x="731838" y="1001439"/>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ドロップアウトの実装</a:t>
            </a:r>
            <a:endParaRPr kumimoji="1" lang="en-US" altLang="ja-JP" sz="2000" b="1" dirty="0">
              <a:solidFill>
                <a:srgbClr val="F36C37"/>
              </a:solidFill>
              <a:latin typeface="+mj-ea"/>
              <a:ea typeface="+mj-ea"/>
            </a:endParaRPr>
          </a:p>
        </p:txBody>
      </p:sp>
      <p:sp>
        <p:nvSpPr>
          <p:cNvPr id="10" name="吹き出し: 線 9">
            <a:extLst>
              <a:ext uri="{FF2B5EF4-FFF2-40B4-BE49-F238E27FC236}">
                <a16:creationId xmlns:a16="http://schemas.microsoft.com/office/drawing/2014/main" id="{27110255-6077-4753-AD0B-1CEB62E6CD67}"/>
              </a:ext>
            </a:extLst>
          </p:cNvPr>
          <p:cNvSpPr/>
          <p:nvPr/>
        </p:nvSpPr>
        <p:spPr>
          <a:xfrm>
            <a:off x="4706003" y="2027388"/>
            <a:ext cx="3630374" cy="394948"/>
          </a:xfrm>
          <a:prstGeom prst="borderCallout1">
            <a:avLst>
              <a:gd name="adj1" fmla="val 44905"/>
              <a:gd name="adj2" fmla="val -1651"/>
              <a:gd name="adj3" fmla="val 275341"/>
              <a:gd name="adj4" fmla="val -32375"/>
            </a:avLst>
          </a:prstGeom>
          <a:solidFill>
            <a:schemeClr val="bg1"/>
          </a:solid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ドロップアウトするノードの割合</a:t>
            </a:r>
          </a:p>
        </p:txBody>
      </p:sp>
    </p:spTree>
    <p:extLst>
      <p:ext uri="{BB962C8B-B14F-4D97-AF65-F5344CB8AC3E}">
        <p14:creationId xmlns:p14="http://schemas.microsoft.com/office/powerpoint/2010/main" val="11395048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-3-2.</a:t>
            </a:r>
            <a:r>
              <a:rPr lang="en-US" altLang="ja-JP" dirty="0"/>
              <a:t>PyTorch</a:t>
            </a:r>
            <a:r>
              <a:rPr lang="ja-JP" altLang="en-US" dirty="0"/>
              <a:t>で</a:t>
            </a:r>
            <a:r>
              <a:rPr lang="en-US" altLang="ja-JP" dirty="0"/>
              <a:t>Early-Stopping</a:t>
            </a:r>
            <a:r>
              <a:rPr lang="ja-JP" altLang="en-US" dirty="0"/>
              <a:t>を実装する①</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329</a:t>
            </a:fld>
            <a:endParaRPr kumimoji="1" lang="ja-JP" altLang="en-US"/>
          </a:p>
        </p:txBody>
      </p:sp>
      <p:sp>
        <p:nvSpPr>
          <p:cNvPr id="11" name="正方形/長方形 10">
            <a:extLst>
              <a:ext uri="{FF2B5EF4-FFF2-40B4-BE49-F238E27FC236}">
                <a16:creationId xmlns:a16="http://schemas.microsoft.com/office/drawing/2014/main" id="{B4A3BA0E-C5BE-415E-8C08-724924F3FCB7}"/>
              </a:ext>
            </a:extLst>
          </p:cNvPr>
          <p:cNvSpPr/>
          <p:nvPr/>
        </p:nvSpPr>
        <p:spPr bwMode="auto">
          <a:xfrm>
            <a:off x="791541" y="2851841"/>
            <a:ext cx="10658473" cy="3613373"/>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lnSpcReduction="10000"/>
          </a:bodyPr>
          <a:lstStyle/>
          <a:p>
            <a:r>
              <a:rPr lang="en-US" altLang="ja-JP" sz="1400" b="0" dirty="0">
                <a:solidFill>
                  <a:srgbClr val="008000"/>
                </a:solidFill>
                <a:effectLst/>
                <a:latin typeface="+mn-ea"/>
              </a:rPr>
              <a:t># Early-Stopping</a:t>
            </a:r>
            <a:r>
              <a:rPr lang="ja-JP" altLang="en-US" sz="1400" b="0" dirty="0">
                <a:solidFill>
                  <a:srgbClr val="008000"/>
                </a:solidFill>
                <a:effectLst/>
                <a:latin typeface="+mn-ea"/>
              </a:rPr>
              <a:t>機能を実装したクラス</a:t>
            </a:r>
            <a:endParaRPr lang="ja-JP" altLang="en-US" sz="1400" b="0" dirty="0">
              <a:solidFill>
                <a:srgbClr val="000000"/>
              </a:solidFill>
              <a:effectLst/>
              <a:latin typeface="+mn-ea"/>
            </a:endParaRPr>
          </a:p>
          <a:p>
            <a:r>
              <a:rPr lang="en-US" altLang="ja-JP" sz="1400" b="0" dirty="0">
                <a:solidFill>
                  <a:srgbClr val="0000FF"/>
                </a:solidFill>
                <a:effectLst/>
                <a:latin typeface="+mn-ea"/>
              </a:rPr>
              <a:t>class</a:t>
            </a:r>
            <a:r>
              <a:rPr lang="en-US" altLang="ja-JP" sz="1400" b="0" dirty="0">
                <a:solidFill>
                  <a:srgbClr val="000000"/>
                </a:solidFill>
                <a:effectLst/>
                <a:latin typeface="+mn-ea"/>
              </a:rPr>
              <a:t> EarlyStopping:</a:t>
            </a:r>
          </a:p>
          <a:p>
            <a:br>
              <a:rPr lang="en-US" altLang="ja-JP" sz="1400" b="0" dirty="0">
                <a:solidFill>
                  <a:srgbClr val="000000"/>
                </a:solidFill>
                <a:effectLst/>
                <a:latin typeface="+mn-ea"/>
              </a:rPr>
            </a:br>
            <a:r>
              <a:rPr lang="en-US" altLang="ja-JP" sz="1400" b="0" dirty="0">
                <a:solidFill>
                  <a:srgbClr val="000000"/>
                </a:solidFill>
                <a:effectLst/>
                <a:latin typeface="+mn-ea"/>
              </a:rPr>
              <a:t>  </a:t>
            </a:r>
            <a:r>
              <a:rPr lang="en-US" altLang="ja-JP" sz="1400" b="0" dirty="0">
                <a:solidFill>
                  <a:srgbClr val="0000FF"/>
                </a:solidFill>
                <a:effectLst/>
                <a:latin typeface="+mn-ea"/>
              </a:rPr>
              <a:t>def</a:t>
            </a:r>
            <a:r>
              <a:rPr lang="en-US" altLang="ja-JP" sz="1400" b="0" dirty="0">
                <a:solidFill>
                  <a:srgbClr val="000000"/>
                </a:solidFill>
                <a:effectLst/>
                <a:latin typeface="+mn-ea"/>
              </a:rPr>
              <a:t> </a:t>
            </a:r>
            <a:r>
              <a:rPr lang="en-US" altLang="ja-JP" sz="1400" b="0" dirty="0">
                <a:solidFill>
                  <a:srgbClr val="795E26"/>
                </a:solidFill>
                <a:effectLst/>
                <a:latin typeface="+mn-ea"/>
              </a:rPr>
              <a:t>__init__</a:t>
            </a:r>
            <a:r>
              <a:rPr lang="en-US" altLang="ja-JP" sz="1400" b="0" dirty="0">
                <a:solidFill>
                  <a:srgbClr val="000000"/>
                </a:solidFill>
                <a:effectLst/>
                <a:latin typeface="+mn-ea"/>
              </a:rPr>
              <a:t>(</a:t>
            </a:r>
            <a:r>
              <a:rPr lang="en-US" altLang="ja-JP" sz="1400" b="0" dirty="0">
                <a:solidFill>
                  <a:srgbClr val="001080"/>
                </a:solidFill>
                <a:effectLst/>
                <a:latin typeface="+mn-ea"/>
              </a:rPr>
              <a:t>self</a:t>
            </a:r>
            <a:r>
              <a:rPr lang="en-US" altLang="ja-JP" sz="1400" b="0" dirty="0">
                <a:solidFill>
                  <a:srgbClr val="000000"/>
                </a:solidFill>
                <a:effectLst/>
                <a:latin typeface="+mn-ea"/>
              </a:rPr>
              <a:t>, </a:t>
            </a:r>
            <a:r>
              <a:rPr lang="en-US" altLang="ja-JP" sz="1400" b="0" dirty="0">
                <a:solidFill>
                  <a:srgbClr val="001080"/>
                </a:solidFill>
                <a:effectLst/>
                <a:latin typeface="+mn-ea"/>
              </a:rPr>
              <a:t>patience</a:t>
            </a:r>
            <a:r>
              <a:rPr lang="en-US" altLang="ja-JP" sz="1400" b="0" dirty="0">
                <a:solidFill>
                  <a:srgbClr val="000000"/>
                </a:solidFill>
                <a:effectLst/>
                <a:latin typeface="+mn-ea"/>
              </a:rPr>
              <a:t>=</a:t>
            </a:r>
            <a:r>
              <a:rPr lang="en-US" altLang="ja-JP" sz="1400" b="0" dirty="0">
                <a:solidFill>
                  <a:srgbClr val="09885A"/>
                </a:solidFill>
                <a:effectLst/>
                <a:latin typeface="+mn-ea"/>
              </a:rPr>
              <a:t>0</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._step = </a:t>
            </a:r>
            <a:r>
              <a:rPr lang="en-US" altLang="ja-JP" sz="1400" b="0" dirty="0">
                <a:solidFill>
                  <a:srgbClr val="09885A"/>
                </a:solidFill>
                <a:effectLst/>
                <a:latin typeface="+mn-ea"/>
              </a:rPr>
              <a:t>0</a:t>
            </a:r>
            <a:r>
              <a:rPr lang="en-US" altLang="ja-JP" sz="1400" b="0" dirty="0">
                <a:solidFill>
                  <a:srgbClr val="000000"/>
                </a:solidFill>
                <a:effectLst/>
                <a:latin typeface="+mn-ea"/>
              </a:rPr>
              <a:t>              </a:t>
            </a:r>
            <a:r>
              <a:rPr lang="en-US" altLang="ja-JP" sz="1400" b="0" dirty="0">
                <a:solidFill>
                  <a:srgbClr val="008000"/>
                </a:solidFill>
                <a:effectLst/>
                <a:latin typeface="+mn-ea"/>
              </a:rPr>
              <a:t># loss</a:t>
            </a:r>
            <a:r>
              <a:rPr lang="ja-JP" altLang="en-US" sz="1400" b="0" dirty="0">
                <a:solidFill>
                  <a:srgbClr val="008000"/>
                </a:solidFill>
                <a:effectLst/>
                <a:latin typeface="+mn-ea"/>
              </a:rPr>
              <a:t>が改善しなかった連続回数をカウントする。先頭の</a:t>
            </a:r>
            <a:r>
              <a:rPr lang="en-US" altLang="ja-JP" sz="1400" b="0" dirty="0">
                <a:solidFill>
                  <a:srgbClr val="008000"/>
                </a:solidFill>
                <a:effectLst/>
                <a:latin typeface="+mn-ea"/>
              </a:rPr>
              <a:t>_</a:t>
            </a:r>
            <a:r>
              <a:rPr lang="ja-JP" altLang="en-US" sz="1400" b="0" dirty="0">
                <a:solidFill>
                  <a:srgbClr val="008000"/>
                </a:solidFill>
                <a:effectLst/>
                <a:latin typeface="+mn-ea"/>
              </a:rPr>
              <a:t>は内部的であることを表わしています</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._loss = </a:t>
            </a:r>
            <a:r>
              <a:rPr lang="en-US" altLang="ja-JP" sz="1400" b="0" dirty="0">
                <a:solidFill>
                  <a:srgbClr val="267F99"/>
                </a:solidFill>
                <a:effectLst/>
                <a:latin typeface="+mn-ea"/>
              </a:rPr>
              <a:t>float</a:t>
            </a:r>
            <a:r>
              <a:rPr lang="en-US" altLang="ja-JP" sz="1400" b="0" dirty="0">
                <a:solidFill>
                  <a:srgbClr val="000000"/>
                </a:solidFill>
                <a:effectLst/>
                <a:latin typeface="+mn-ea"/>
              </a:rPr>
              <a:t>(</a:t>
            </a:r>
            <a:r>
              <a:rPr lang="en-US" altLang="ja-JP" sz="1400" b="0" dirty="0">
                <a:solidFill>
                  <a:srgbClr val="A31515"/>
                </a:solidFill>
                <a:effectLst/>
                <a:latin typeface="+mn-ea"/>
              </a:rPr>
              <a:t>'inf'</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そこまでで最も改善が見られた</a:t>
            </a:r>
            <a:r>
              <a:rPr lang="en-US" altLang="ja-JP" sz="1400" b="0" dirty="0">
                <a:solidFill>
                  <a:srgbClr val="008000"/>
                </a:solidFill>
                <a:effectLst/>
                <a:latin typeface="+mn-ea"/>
              </a:rPr>
              <a:t>loss</a:t>
            </a:r>
            <a:r>
              <a:rPr lang="ja-JP" altLang="en-US" sz="1400" b="0" dirty="0">
                <a:solidFill>
                  <a:srgbClr val="008000"/>
                </a:solidFill>
                <a:effectLst/>
                <a:latin typeface="+mn-ea"/>
              </a:rPr>
              <a:t>の値を格納する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.patience = patience    </a:t>
            </a:r>
            <a:r>
              <a:rPr lang="en-US" altLang="ja-JP" sz="1400" b="0" dirty="0">
                <a:solidFill>
                  <a:srgbClr val="008000"/>
                </a:solidFill>
                <a:effectLst/>
                <a:latin typeface="+mn-ea"/>
              </a:rPr>
              <a:t># </a:t>
            </a:r>
            <a:r>
              <a:rPr lang="ja-JP" altLang="en-US" sz="1400" b="0" dirty="0">
                <a:solidFill>
                  <a:srgbClr val="008000"/>
                </a:solidFill>
                <a:effectLst/>
                <a:latin typeface="+mn-ea"/>
              </a:rPr>
              <a:t>引数で指定する、何回改善されなかったら早期終了するかの回数</a:t>
            </a:r>
            <a:endParaRPr lang="ja-JP" altLang="en-US" sz="1400" b="0" dirty="0">
              <a:solidFill>
                <a:srgbClr val="000000"/>
              </a:solidFill>
              <a:effectLst/>
              <a:latin typeface="+mn-ea"/>
            </a:endParaRPr>
          </a:p>
          <a:p>
            <a:br>
              <a:rPr lang="ja-JP" altLang="en-US" sz="1400" b="0" dirty="0">
                <a:solidFill>
                  <a:srgbClr val="000000"/>
                </a:solidFill>
                <a:effectLst/>
                <a:latin typeface="+mn-ea"/>
              </a:rPr>
            </a:br>
            <a:r>
              <a:rPr lang="ja-JP" altLang="en-US" sz="1400" b="0" dirty="0">
                <a:solidFill>
                  <a:srgbClr val="000000"/>
                </a:solidFill>
                <a:effectLst/>
                <a:latin typeface="+mn-ea"/>
              </a:rPr>
              <a:t>  </a:t>
            </a:r>
            <a:r>
              <a:rPr lang="en-US" altLang="ja-JP" sz="1400" b="0" dirty="0">
                <a:solidFill>
                  <a:srgbClr val="0000FF"/>
                </a:solidFill>
                <a:effectLst/>
                <a:latin typeface="+mn-ea"/>
              </a:rPr>
              <a:t>def</a:t>
            </a:r>
            <a:r>
              <a:rPr lang="en-US" altLang="ja-JP" sz="1400" b="0" dirty="0">
                <a:solidFill>
                  <a:srgbClr val="000000"/>
                </a:solidFill>
                <a:effectLst/>
                <a:latin typeface="+mn-ea"/>
              </a:rPr>
              <a:t> </a:t>
            </a:r>
            <a:r>
              <a:rPr lang="en-US" altLang="ja-JP" sz="1400" b="0" dirty="0">
                <a:solidFill>
                  <a:srgbClr val="795E26"/>
                </a:solidFill>
                <a:effectLst/>
                <a:latin typeface="+mn-ea"/>
              </a:rPr>
              <a:t>__call__</a:t>
            </a:r>
            <a:r>
              <a:rPr lang="en-US" altLang="ja-JP" sz="1400" b="0" dirty="0">
                <a:solidFill>
                  <a:srgbClr val="000000"/>
                </a:solidFill>
                <a:effectLst/>
                <a:latin typeface="+mn-ea"/>
              </a:rPr>
              <a:t>(</a:t>
            </a:r>
            <a:r>
              <a:rPr lang="en-US" altLang="ja-JP" sz="1400" b="0" dirty="0">
                <a:solidFill>
                  <a:srgbClr val="001080"/>
                </a:solidFill>
                <a:effectLst/>
                <a:latin typeface="+mn-ea"/>
              </a:rPr>
              <a:t>self</a:t>
            </a:r>
            <a:r>
              <a:rPr lang="en-US" altLang="ja-JP" sz="1400" b="0" dirty="0">
                <a:solidFill>
                  <a:srgbClr val="000000"/>
                </a:solidFill>
                <a:effectLst/>
                <a:latin typeface="+mn-ea"/>
              </a:rPr>
              <a:t>, </a:t>
            </a:r>
            <a:r>
              <a:rPr lang="en-US" altLang="ja-JP" sz="1400" b="0" dirty="0">
                <a:solidFill>
                  <a:srgbClr val="001080"/>
                </a:solidFill>
                <a:effectLst/>
                <a:latin typeface="+mn-ea"/>
              </a:rPr>
              <a:t>loss</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F00DB"/>
                </a:solidFill>
                <a:effectLst/>
                <a:latin typeface="+mn-ea"/>
              </a:rPr>
              <a:t>if</a:t>
            </a:r>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._loss &lt; loss:</a:t>
            </a:r>
          </a:p>
          <a:p>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._step += </a:t>
            </a:r>
            <a:r>
              <a:rPr lang="en-US" altLang="ja-JP" sz="1400" b="0" dirty="0">
                <a:solidFill>
                  <a:srgbClr val="09885A"/>
                </a:solidFill>
                <a:effectLst/>
                <a:latin typeface="+mn-ea"/>
              </a:rPr>
              <a:t>1</a:t>
            </a:r>
            <a:r>
              <a:rPr lang="en-US" altLang="ja-JP" sz="1400" b="0" dirty="0">
                <a:solidFill>
                  <a:srgbClr val="000000"/>
                </a:solidFill>
                <a:effectLst/>
                <a:latin typeface="+mn-ea"/>
              </a:rPr>
              <a:t>   </a:t>
            </a:r>
            <a:r>
              <a:rPr lang="en-US" altLang="ja-JP" sz="1400" b="0" dirty="0">
                <a:solidFill>
                  <a:srgbClr val="008000"/>
                </a:solidFill>
                <a:effectLst/>
                <a:latin typeface="+mn-ea"/>
              </a:rPr>
              <a:t># loss</a:t>
            </a:r>
            <a:r>
              <a:rPr lang="ja-JP" altLang="en-US" sz="1400" b="0" dirty="0">
                <a:solidFill>
                  <a:srgbClr val="008000"/>
                </a:solidFill>
                <a:effectLst/>
                <a:latin typeface="+mn-ea"/>
              </a:rPr>
              <a:t>が改善しなければ</a:t>
            </a:r>
            <a:r>
              <a:rPr lang="en-US" altLang="ja-JP" sz="1400" b="0" dirty="0">
                <a:solidFill>
                  <a:srgbClr val="008000"/>
                </a:solidFill>
                <a:effectLst/>
                <a:latin typeface="+mn-ea"/>
              </a:rPr>
              <a:t>_step</a:t>
            </a:r>
            <a:r>
              <a:rPr lang="ja-JP" altLang="en-US" sz="1400" b="0" dirty="0">
                <a:solidFill>
                  <a:srgbClr val="008000"/>
                </a:solidFill>
                <a:effectLst/>
                <a:latin typeface="+mn-ea"/>
              </a:rPr>
              <a:t>を</a:t>
            </a:r>
            <a:r>
              <a:rPr lang="en-US" altLang="ja-JP" sz="1400" b="0" dirty="0">
                <a:solidFill>
                  <a:srgbClr val="008000"/>
                </a:solidFill>
                <a:effectLst/>
                <a:latin typeface="+mn-ea"/>
              </a:rPr>
              <a:t>1</a:t>
            </a:r>
            <a:r>
              <a:rPr lang="ja-JP" altLang="en-US" sz="1400" b="0" dirty="0">
                <a:solidFill>
                  <a:srgbClr val="008000"/>
                </a:solidFill>
                <a:effectLst/>
                <a:latin typeface="+mn-ea"/>
              </a:rPr>
              <a:t>増やす</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AF00DB"/>
                </a:solidFill>
                <a:effectLst/>
                <a:latin typeface="+mn-ea"/>
              </a:rPr>
              <a:t>if</a:t>
            </a:r>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._step &gt;= </a:t>
            </a:r>
            <a:r>
              <a:rPr lang="en-US" altLang="ja-JP" sz="1400" b="0" dirty="0">
                <a:solidFill>
                  <a:srgbClr val="001080"/>
                </a:solidFill>
                <a:effectLst/>
                <a:latin typeface="+mn-ea"/>
              </a:rPr>
              <a:t>self</a:t>
            </a:r>
            <a:r>
              <a:rPr lang="en-US" altLang="ja-JP" sz="1400" b="0" dirty="0">
                <a:solidFill>
                  <a:srgbClr val="000000"/>
                </a:solidFill>
                <a:effectLst/>
                <a:latin typeface="+mn-ea"/>
              </a:rPr>
              <a:t>.patience:    </a:t>
            </a:r>
            <a:r>
              <a:rPr lang="en-US" altLang="ja-JP" sz="1400" b="0" dirty="0">
                <a:solidFill>
                  <a:srgbClr val="008000"/>
                </a:solidFill>
                <a:effectLst/>
                <a:latin typeface="+mn-ea"/>
              </a:rPr>
              <a:t># patience</a:t>
            </a:r>
            <a:r>
              <a:rPr lang="ja-JP" altLang="en-US" sz="1400" b="0" dirty="0">
                <a:solidFill>
                  <a:srgbClr val="008000"/>
                </a:solidFill>
                <a:effectLst/>
                <a:latin typeface="+mn-ea"/>
              </a:rPr>
              <a:t>の回数改善しなかったら早期終了する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795E26"/>
                </a:solidFill>
                <a:effectLst/>
                <a:latin typeface="+mn-ea"/>
              </a:rPr>
              <a:t>print</a:t>
            </a:r>
            <a:r>
              <a:rPr lang="en-US" altLang="ja-JP" sz="1400" b="0" dirty="0">
                <a:solidFill>
                  <a:srgbClr val="000000"/>
                </a:solidFill>
                <a:effectLst/>
                <a:latin typeface="+mn-ea"/>
              </a:rPr>
              <a:t>(</a:t>
            </a:r>
            <a:r>
              <a:rPr lang="en-US" altLang="ja-JP" sz="1400" b="0" dirty="0">
                <a:solidFill>
                  <a:srgbClr val="A31515"/>
                </a:solidFill>
                <a:effectLst/>
                <a:latin typeface="+mn-ea"/>
              </a:rPr>
              <a:t>'early stopping'</a:t>
            </a:r>
            <a:r>
              <a:rPr lang="en-US" altLang="ja-JP" sz="1400" b="0" dirty="0">
                <a:solidFill>
                  <a:srgbClr val="000000"/>
                </a:solidFill>
                <a:effectLst/>
                <a:latin typeface="+mn-ea"/>
              </a:rPr>
              <a:t>)</a:t>
            </a:r>
          </a:p>
          <a:p>
            <a:r>
              <a:rPr lang="en-US" altLang="ja-JP" sz="1400" b="0" dirty="0">
                <a:solidFill>
                  <a:srgbClr val="000000"/>
                </a:solidFill>
                <a:effectLst/>
                <a:latin typeface="+mn-ea"/>
              </a:rPr>
              <a:t>        </a:t>
            </a:r>
            <a:r>
              <a:rPr lang="en-US" altLang="ja-JP" sz="1400" b="0" dirty="0">
                <a:solidFill>
                  <a:srgbClr val="AF00DB"/>
                </a:solidFill>
                <a:effectLst/>
                <a:latin typeface="+mn-ea"/>
              </a:rPr>
              <a:t>return</a:t>
            </a:r>
            <a:r>
              <a:rPr lang="en-US" altLang="ja-JP" sz="1400" b="0" dirty="0">
                <a:solidFill>
                  <a:srgbClr val="000000"/>
                </a:solidFill>
                <a:effectLst/>
                <a:latin typeface="+mn-ea"/>
              </a:rPr>
              <a:t> </a:t>
            </a:r>
            <a:r>
              <a:rPr lang="en-US" altLang="ja-JP" sz="1400" b="0" dirty="0">
                <a:solidFill>
                  <a:srgbClr val="0000FF"/>
                </a:solidFill>
                <a:effectLst/>
                <a:latin typeface="+mn-ea"/>
              </a:rPr>
              <a:t>True</a:t>
            </a:r>
            <a:endParaRPr lang="en-US" altLang="ja-JP" sz="1400" b="0" dirty="0">
              <a:solidFill>
                <a:srgbClr val="000000"/>
              </a:solidFill>
              <a:effectLst/>
              <a:latin typeface="+mn-ea"/>
            </a:endParaRPr>
          </a:p>
          <a:p>
            <a:r>
              <a:rPr lang="en-US" altLang="ja-JP" sz="1400" b="0" dirty="0">
                <a:solidFill>
                  <a:srgbClr val="000000"/>
                </a:solidFill>
                <a:effectLst/>
                <a:latin typeface="+mn-ea"/>
              </a:rPr>
              <a:t>    </a:t>
            </a:r>
            <a:r>
              <a:rPr lang="en-US" altLang="ja-JP" sz="1400" b="0" dirty="0">
                <a:solidFill>
                  <a:srgbClr val="AF00DB"/>
                </a:solidFill>
                <a:effectLst/>
                <a:latin typeface="+mn-ea"/>
              </a:rPr>
              <a:t>else</a:t>
            </a:r>
            <a:r>
              <a:rPr lang="en-US" altLang="ja-JP" sz="1400" b="0" dirty="0">
                <a:solidFill>
                  <a:srgbClr val="000000"/>
                </a:solidFill>
                <a:effectLst/>
                <a:latin typeface="+mn-ea"/>
              </a:rPr>
              <a:t>:               </a:t>
            </a:r>
            <a:r>
              <a:rPr lang="en-US" altLang="ja-JP" sz="1400" b="0" dirty="0">
                <a:solidFill>
                  <a:srgbClr val="008000"/>
                </a:solidFill>
                <a:effectLst/>
                <a:latin typeface="+mn-ea"/>
              </a:rPr>
              <a:t># loss</a:t>
            </a:r>
            <a:r>
              <a:rPr lang="ja-JP" altLang="en-US" sz="1400" b="0" dirty="0">
                <a:solidFill>
                  <a:srgbClr val="008000"/>
                </a:solidFill>
                <a:effectLst/>
                <a:latin typeface="+mn-ea"/>
              </a:rPr>
              <a:t>が改善した場合は</a:t>
            </a:r>
            <a:r>
              <a:rPr lang="en-US" altLang="ja-JP" sz="1400" b="0" dirty="0">
                <a:solidFill>
                  <a:srgbClr val="008000"/>
                </a:solidFill>
                <a:effectLst/>
                <a:latin typeface="+mn-ea"/>
              </a:rPr>
              <a:t>_step</a:t>
            </a:r>
            <a:r>
              <a:rPr lang="ja-JP" altLang="en-US" sz="1400" b="0" dirty="0">
                <a:solidFill>
                  <a:srgbClr val="008000"/>
                </a:solidFill>
                <a:effectLst/>
                <a:latin typeface="+mn-ea"/>
              </a:rPr>
              <a:t>を</a:t>
            </a:r>
            <a:r>
              <a:rPr lang="en-US" altLang="ja-JP" sz="1400" b="0" dirty="0">
                <a:solidFill>
                  <a:srgbClr val="008000"/>
                </a:solidFill>
                <a:effectLst/>
                <a:latin typeface="+mn-ea"/>
              </a:rPr>
              <a:t>0</a:t>
            </a:r>
            <a:r>
              <a:rPr lang="ja-JP" altLang="en-US" sz="1400" b="0" dirty="0">
                <a:solidFill>
                  <a:srgbClr val="008000"/>
                </a:solidFill>
                <a:effectLst/>
                <a:latin typeface="+mn-ea"/>
              </a:rPr>
              <a:t>にして</a:t>
            </a:r>
            <a:r>
              <a:rPr lang="en-US" altLang="ja-JP" sz="1400" b="0" dirty="0">
                <a:solidFill>
                  <a:srgbClr val="008000"/>
                </a:solidFill>
                <a:effectLst/>
                <a:latin typeface="+mn-ea"/>
              </a:rPr>
              <a:t>_loss</a:t>
            </a:r>
            <a:r>
              <a:rPr lang="ja-JP" altLang="en-US" sz="1400" b="0" dirty="0">
                <a:solidFill>
                  <a:srgbClr val="008000"/>
                </a:solidFill>
                <a:effectLst/>
                <a:latin typeface="+mn-ea"/>
              </a:rPr>
              <a:t>を更新する</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._step = </a:t>
            </a:r>
            <a:r>
              <a:rPr lang="en-US" altLang="ja-JP" sz="1400" b="0" dirty="0">
                <a:solidFill>
                  <a:srgbClr val="09885A"/>
                </a:solidFill>
                <a:effectLst/>
                <a:latin typeface="+mn-ea"/>
              </a:rPr>
              <a:t>0</a:t>
            </a:r>
            <a:endParaRPr lang="en-US" altLang="ja-JP" sz="1400" b="0" dirty="0">
              <a:solidFill>
                <a:srgbClr val="000000"/>
              </a:solidFill>
              <a:effectLst/>
              <a:latin typeface="+mn-ea"/>
            </a:endParaRPr>
          </a:p>
          <a:p>
            <a:r>
              <a:rPr lang="en-US" altLang="ja-JP" sz="1400" b="0" dirty="0">
                <a:solidFill>
                  <a:srgbClr val="000000"/>
                </a:solidFill>
                <a:effectLst/>
                <a:latin typeface="+mn-ea"/>
              </a:rPr>
              <a:t>      </a:t>
            </a:r>
            <a:r>
              <a:rPr lang="en-US" altLang="ja-JP" sz="1400" b="0" dirty="0">
                <a:solidFill>
                  <a:srgbClr val="001080"/>
                </a:solidFill>
                <a:effectLst/>
                <a:latin typeface="+mn-ea"/>
              </a:rPr>
              <a:t>self</a:t>
            </a:r>
            <a:r>
              <a:rPr lang="en-US" altLang="ja-JP" sz="1400" b="0" dirty="0">
                <a:solidFill>
                  <a:srgbClr val="000000"/>
                </a:solidFill>
                <a:effectLst/>
                <a:latin typeface="+mn-ea"/>
              </a:rPr>
              <a:t>._loss = loss</a:t>
            </a:r>
          </a:p>
          <a:p>
            <a:r>
              <a:rPr lang="en-US" altLang="ja-JP" sz="1400" b="0" dirty="0">
                <a:solidFill>
                  <a:srgbClr val="000000"/>
                </a:solidFill>
                <a:effectLst/>
                <a:latin typeface="+mn-ea"/>
              </a:rPr>
              <a:t>    </a:t>
            </a:r>
            <a:r>
              <a:rPr lang="en-US" altLang="ja-JP" sz="1400" b="0" dirty="0">
                <a:solidFill>
                  <a:srgbClr val="AF00DB"/>
                </a:solidFill>
                <a:effectLst/>
                <a:latin typeface="+mn-ea"/>
              </a:rPr>
              <a:t>return</a:t>
            </a:r>
            <a:r>
              <a:rPr lang="en-US" altLang="ja-JP" sz="1400" b="0" dirty="0">
                <a:solidFill>
                  <a:srgbClr val="000000"/>
                </a:solidFill>
                <a:effectLst/>
                <a:latin typeface="+mn-ea"/>
              </a:rPr>
              <a:t> </a:t>
            </a:r>
            <a:r>
              <a:rPr lang="en-US" altLang="ja-JP" sz="1400" b="0" dirty="0">
                <a:solidFill>
                  <a:srgbClr val="0000FF"/>
                </a:solidFill>
                <a:effectLst/>
                <a:latin typeface="+mn-ea"/>
              </a:rPr>
              <a:t>False</a:t>
            </a:r>
            <a:endParaRPr lang="en-US" altLang="ja-JP" sz="1400" b="0" dirty="0">
              <a:solidFill>
                <a:srgbClr val="000000"/>
              </a:solidFill>
              <a:effectLst/>
              <a:latin typeface="+mn-ea"/>
            </a:endParaRPr>
          </a:p>
        </p:txBody>
      </p:sp>
      <p:sp>
        <p:nvSpPr>
          <p:cNvPr id="18" name="四角形: 角を丸くする 17">
            <a:extLst>
              <a:ext uri="{FF2B5EF4-FFF2-40B4-BE49-F238E27FC236}">
                <a16:creationId xmlns:a16="http://schemas.microsoft.com/office/drawing/2014/main" id="{B3271F0C-6406-40D8-BF90-98286BB61C1D}"/>
              </a:ext>
            </a:extLst>
          </p:cNvPr>
          <p:cNvSpPr/>
          <p:nvPr/>
        </p:nvSpPr>
        <p:spPr bwMode="auto">
          <a:xfrm>
            <a:off x="791541" y="94739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Early-Stopping</a:t>
            </a:r>
            <a:r>
              <a:rPr kumimoji="1" lang="ja-JP" altLang="en-US" sz="2000" b="1" dirty="0">
                <a:solidFill>
                  <a:srgbClr val="F36C37"/>
                </a:solidFill>
                <a:latin typeface="+mj-ea"/>
                <a:ea typeface="+mj-ea"/>
              </a:rPr>
              <a:t>機能の用意</a:t>
            </a:r>
            <a:endParaRPr kumimoji="1" lang="en-US" altLang="ja-JP" sz="2000" b="1" dirty="0">
              <a:solidFill>
                <a:srgbClr val="F36C37"/>
              </a:solidFill>
              <a:latin typeface="+mj-ea"/>
              <a:ea typeface="+mj-ea"/>
            </a:endParaRPr>
          </a:p>
        </p:txBody>
      </p:sp>
      <p:sp>
        <p:nvSpPr>
          <p:cNvPr id="13" name="テキスト ボックス 12">
            <a:extLst>
              <a:ext uri="{FF2B5EF4-FFF2-40B4-BE49-F238E27FC236}">
                <a16:creationId xmlns:a16="http://schemas.microsoft.com/office/drawing/2014/main" id="{355B63F6-CA72-48E7-AFE8-4AD9476680B0}"/>
              </a:ext>
            </a:extLst>
          </p:cNvPr>
          <p:cNvSpPr txBox="1"/>
          <p:nvPr/>
        </p:nvSpPr>
        <p:spPr>
          <a:xfrm>
            <a:off x="1038991" y="1591108"/>
            <a:ext cx="10386245" cy="46562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en-US" altLang="ja-JP" sz="1800" dirty="0"/>
              <a:t>PyTorch</a:t>
            </a:r>
            <a:r>
              <a:rPr lang="ja-JP" altLang="en-US" sz="1800" dirty="0"/>
              <a:t>にはデフォルトで、</a:t>
            </a:r>
            <a:r>
              <a:rPr lang="en-US" altLang="ja-JP" sz="1800" dirty="0"/>
              <a:t>Early-Stopping</a:t>
            </a:r>
            <a:r>
              <a:rPr lang="ja-JP" altLang="en-US" sz="1800" dirty="0"/>
              <a:t>の機能は提供されていないため、独自に用意する</a:t>
            </a:r>
            <a:br>
              <a:rPr lang="en-US" altLang="ja-JP" sz="1800" dirty="0"/>
            </a:br>
            <a:r>
              <a:rPr lang="ja-JP" altLang="en-US" sz="1800" dirty="0"/>
              <a:t>ことが一般的です</a:t>
            </a:r>
            <a:r>
              <a:rPr lang="en-US" altLang="ja-JP" sz="1800" dirty="0"/>
              <a:t>(GitHub</a:t>
            </a:r>
            <a:r>
              <a:rPr lang="ja-JP" altLang="en-US" sz="1800" dirty="0"/>
              <a:t>などで公開されているプログラムを利用することもできます</a:t>
            </a:r>
            <a:r>
              <a:rPr lang="en-US" altLang="ja-JP" sz="1800" dirty="0"/>
              <a:t>)</a:t>
            </a:r>
            <a:r>
              <a:rPr lang="ja-JP" altLang="en-US" sz="1800" dirty="0"/>
              <a:t>。</a:t>
            </a:r>
            <a:endParaRPr lang="en-US" altLang="ja-JP" sz="1800" dirty="0"/>
          </a:p>
          <a:p>
            <a:pPr>
              <a:buClr>
                <a:srgbClr val="F36C37"/>
              </a:buClr>
              <a:buFont typeface="Wingdings" panose="05000000000000000000" pitchFamily="2" charset="2"/>
              <a:buChar char="l"/>
            </a:pPr>
            <a:r>
              <a:rPr lang="ja-JP" altLang="en-US" sz="1800" dirty="0"/>
              <a:t>今回は以下のようなクラスを用意しました。このクラスの機能を学習ループの中で</a:t>
            </a:r>
            <a:br>
              <a:rPr lang="en-US" altLang="ja-JP" sz="1800" dirty="0"/>
            </a:br>
            <a:r>
              <a:rPr lang="ja-JP" altLang="en-US" sz="1800" dirty="0"/>
              <a:t>呼び出すことで、</a:t>
            </a:r>
            <a:r>
              <a:rPr lang="en-US" altLang="ja-JP" sz="1800" dirty="0"/>
              <a:t>Early-Stopping</a:t>
            </a:r>
            <a:r>
              <a:rPr lang="ja-JP" altLang="en-US" sz="1800" dirty="0"/>
              <a:t>を実装します。</a:t>
            </a:r>
          </a:p>
        </p:txBody>
      </p:sp>
    </p:spTree>
    <p:extLst>
      <p:ext uri="{BB962C8B-B14F-4D97-AF65-F5344CB8AC3E}">
        <p14:creationId xmlns:p14="http://schemas.microsoft.com/office/powerpoint/2010/main" val="1875382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3A95C8-DE00-21D3-CDDD-57FF145B72E9}"/>
              </a:ext>
            </a:extLst>
          </p:cNvPr>
          <p:cNvSpPr>
            <a:spLocks noGrp="1"/>
          </p:cNvSpPr>
          <p:nvPr>
            <p:ph type="title" idx="4294967295"/>
          </p:nvPr>
        </p:nvSpPr>
        <p:spPr>
          <a:xfrm>
            <a:off x="0" y="0"/>
            <a:ext cx="11018838" cy="573088"/>
          </a:xfrm>
        </p:spPr>
        <p:txBody>
          <a:bodyPr/>
          <a:lstStyle/>
          <a:p>
            <a:r>
              <a:rPr kumimoji="1" lang="ja-JP" altLang="en-US"/>
              <a:t>アカウンタビリティ</a:t>
            </a:r>
          </a:p>
        </p:txBody>
      </p:sp>
    </p:spTree>
    <p:extLst>
      <p:ext uri="{BB962C8B-B14F-4D97-AF65-F5344CB8AC3E}">
        <p14:creationId xmlns:p14="http://schemas.microsoft.com/office/powerpoint/2010/main" val="335589323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-3-3.</a:t>
            </a:r>
            <a:r>
              <a:rPr lang="en-US" altLang="ja-JP" dirty="0"/>
              <a:t>PyTorch</a:t>
            </a:r>
            <a:r>
              <a:rPr lang="ja-JP" altLang="en-US" dirty="0"/>
              <a:t>で</a:t>
            </a:r>
            <a:r>
              <a:rPr lang="en-US" altLang="ja-JP" dirty="0"/>
              <a:t>Early-Stopping</a:t>
            </a:r>
            <a:r>
              <a:rPr lang="ja-JP" altLang="en-US" dirty="0"/>
              <a:t>を実装する②</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330</a:t>
            </a:fld>
            <a:endParaRPr kumimoji="1" lang="ja-JP" altLang="en-US"/>
          </a:p>
        </p:txBody>
      </p:sp>
      <p:sp>
        <p:nvSpPr>
          <p:cNvPr id="11" name="正方形/長方形 10">
            <a:extLst>
              <a:ext uri="{FF2B5EF4-FFF2-40B4-BE49-F238E27FC236}">
                <a16:creationId xmlns:a16="http://schemas.microsoft.com/office/drawing/2014/main" id="{B4A3BA0E-C5BE-415E-8C08-724924F3FCB7}"/>
              </a:ext>
            </a:extLst>
          </p:cNvPr>
          <p:cNvSpPr/>
          <p:nvPr/>
        </p:nvSpPr>
        <p:spPr bwMode="auto">
          <a:xfrm>
            <a:off x="741986" y="1714500"/>
            <a:ext cx="10658473" cy="2857500"/>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mn-ea"/>
              </a:rPr>
              <a:t># ★</a:t>
            </a:r>
            <a:r>
              <a:rPr lang="ja-JP" altLang="en-US" sz="1400" b="0" dirty="0">
                <a:solidFill>
                  <a:srgbClr val="008000"/>
                </a:solidFill>
                <a:effectLst/>
                <a:latin typeface="+mn-ea"/>
              </a:rPr>
              <a:t>早期終了のクラスをインスタンスを準備★</a:t>
            </a:r>
            <a:endParaRPr lang="ja-JP" altLang="en-US" sz="1400" b="0" dirty="0">
              <a:solidFill>
                <a:srgbClr val="000000"/>
              </a:solidFill>
              <a:effectLst/>
              <a:latin typeface="+mn-ea"/>
            </a:endParaRPr>
          </a:p>
          <a:p>
            <a:r>
              <a:rPr lang="en-US" altLang="ja-JP" sz="1400" b="0" dirty="0">
                <a:solidFill>
                  <a:srgbClr val="000000"/>
                </a:solidFill>
                <a:effectLst/>
                <a:latin typeface="+mn-ea"/>
              </a:rPr>
              <a:t>es = EarlyStopping(patience=</a:t>
            </a:r>
            <a:r>
              <a:rPr lang="en-US" altLang="ja-JP" sz="1400" b="0" dirty="0">
                <a:solidFill>
                  <a:srgbClr val="09885A"/>
                </a:solidFill>
                <a:effectLst/>
                <a:latin typeface="+mn-ea"/>
              </a:rPr>
              <a:t>10</a:t>
            </a:r>
            <a:r>
              <a:rPr lang="en-US" altLang="ja-JP" sz="1400" b="0" dirty="0">
                <a:solidFill>
                  <a:srgbClr val="000000"/>
                </a:solidFill>
                <a:effectLst/>
                <a:latin typeface="+mn-ea"/>
              </a:rPr>
              <a:t>)</a:t>
            </a:r>
          </a:p>
          <a:p>
            <a:endParaRPr lang="en-US" altLang="ja-JP" sz="1400" dirty="0">
              <a:solidFill>
                <a:srgbClr val="000000"/>
              </a:solidFill>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エポック分の繰り返し</a:t>
            </a:r>
            <a:endParaRPr lang="ja-JP" altLang="en-US" sz="1400" b="0" dirty="0">
              <a:solidFill>
                <a:srgbClr val="000000"/>
              </a:solidFill>
              <a:effectLst/>
              <a:latin typeface="+mn-ea"/>
            </a:endParaRPr>
          </a:p>
          <a:p>
            <a:r>
              <a:rPr lang="en-US" altLang="ja-JP" sz="1400" b="0" dirty="0">
                <a:solidFill>
                  <a:srgbClr val="AF00DB"/>
                </a:solidFill>
                <a:effectLst/>
                <a:latin typeface="+mn-ea"/>
              </a:rPr>
              <a:t>for</a:t>
            </a:r>
            <a:r>
              <a:rPr lang="en-US" altLang="ja-JP" sz="1400" b="0" dirty="0">
                <a:solidFill>
                  <a:srgbClr val="000000"/>
                </a:solidFill>
                <a:effectLst/>
                <a:latin typeface="+mn-ea"/>
              </a:rPr>
              <a:t> epoch </a:t>
            </a:r>
            <a:r>
              <a:rPr lang="en-US" altLang="ja-JP" sz="1400" b="0" dirty="0">
                <a:solidFill>
                  <a:srgbClr val="0000FF"/>
                </a:solidFill>
                <a:effectLst/>
                <a:latin typeface="+mn-ea"/>
              </a:rPr>
              <a:t>in</a:t>
            </a:r>
            <a:r>
              <a:rPr lang="en-US" altLang="ja-JP" sz="1400" b="0" dirty="0">
                <a:solidFill>
                  <a:srgbClr val="000000"/>
                </a:solidFill>
                <a:effectLst/>
                <a:latin typeface="+mn-ea"/>
              </a:rPr>
              <a:t> </a:t>
            </a:r>
            <a:r>
              <a:rPr lang="en-US" altLang="ja-JP" sz="1400" b="0" dirty="0">
                <a:solidFill>
                  <a:srgbClr val="795E26"/>
                </a:solidFill>
                <a:effectLst/>
                <a:latin typeface="+mn-ea"/>
              </a:rPr>
              <a:t>range</a:t>
            </a:r>
            <a:r>
              <a:rPr lang="en-US" altLang="ja-JP" sz="1400" b="0" dirty="0">
                <a:solidFill>
                  <a:srgbClr val="000000"/>
                </a:solidFill>
                <a:effectLst/>
                <a:latin typeface="+mn-ea"/>
              </a:rPr>
              <a:t>(num_epochs):</a:t>
            </a:r>
          </a:p>
          <a:p>
            <a:endParaRPr lang="en-US" altLang="ja-JP" sz="1400" b="0" dirty="0">
              <a:solidFill>
                <a:srgbClr val="000000"/>
              </a:solidFill>
              <a:effectLst/>
              <a:latin typeface="+mn-ea"/>
            </a:endParaRPr>
          </a:p>
          <a:p>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～学習及び評価を中略～</a:t>
            </a:r>
            <a:endParaRPr lang="en-US" altLang="ja-JP" sz="1400" b="0" dirty="0">
              <a:solidFill>
                <a:srgbClr val="008000"/>
              </a:solidFill>
              <a:effectLst/>
              <a:latin typeface="+mn-ea"/>
            </a:endParaRPr>
          </a:p>
          <a:p>
            <a:endParaRPr lang="en-US" altLang="ja-JP" sz="1400" b="0" dirty="0">
              <a:solidFill>
                <a:srgbClr val="000000"/>
              </a:solidFill>
              <a:effectLst/>
              <a:latin typeface="+mn-ea"/>
            </a:endParaRPr>
          </a:p>
          <a:p>
            <a:r>
              <a:rPr lang="en-US" altLang="ja-JP" sz="1400" dirty="0">
                <a:solidFill>
                  <a:srgbClr val="000000"/>
                </a:solidFill>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早期終了判定★</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	</a:t>
            </a:r>
            <a:r>
              <a:rPr lang="en-US" altLang="ja-JP" sz="1400" b="0" dirty="0">
                <a:solidFill>
                  <a:srgbClr val="AF00DB"/>
                </a:solidFill>
                <a:effectLst/>
                <a:latin typeface="+mn-ea"/>
              </a:rPr>
              <a:t>if</a:t>
            </a:r>
            <a:r>
              <a:rPr lang="en-US" altLang="ja-JP" sz="1400" b="0" dirty="0">
                <a:solidFill>
                  <a:srgbClr val="000000"/>
                </a:solidFill>
                <a:effectLst/>
                <a:latin typeface="+mn-ea"/>
              </a:rPr>
              <a:t> es(batch_val_loss):</a:t>
            </a:r>
          </a:p>
          <a:p>
            <a:r>
              <a:rPr lang="en-US" altLang="ja-JP" sz="1400" b="0" dirty="0">
                <a:solidFill>
                  <a:srgbClr val="000000"/>
                </a:solidFill>
                <a:effectLst/>
                <a:latin typeface="+mn-ea"/>
              </a:rPr>
              <a:t>      		</a:t>
            </a:r>
            <a:r>
              <a:rPr lang="en-US" altLang="ja-JP" sz="1400" b="0" dirty="0">
                <a:solidFill>
                  <a:srgbClr val="AF00DB"/>
                </a:solidFill>
                <a:effectLst/>
                <a:latin typeface="+mn-ea"/>
              </a:rPr>
              <a:t>break</a:t>
            </a:r>
            <a:endParaRPr lang="en-US" altLang="ja-JP" sz="1400" b="0" dirty="0">
              <a:solidFill>
                <a:srgbClr val="000000"/>
              </a:solidFill>
              <a:effectLst/>
              <a:latin typeface="+mn-ea"/>
            </a:endParaRPr>
          </a:p>
          <a:p>
            <a:endParaRPr lang="en-US" altLang="ja-JP" sz="1400" b="0" dirty="0">
              <a:solidFill>
                <a:srgbClr val="000000"/>
              </a:solidFill>
              <a:effectLst/>
              <a:latin typeface="+mn-ea"/>
            </a:endParaRPr>
          </a:p>
        </p:txBody>
      </p:sp>
      <p:sp>
        <p:nvSpPr>
          <p:cNvPr id="18" name="四角形: 角を丸くする 17">
            <a:extLst>
              <a:ext uri="{FF2B5EF4-FFF2-40B4-BE49-F238E27FC236}">
                <a16:creationId xmlns:a16="http://schemas.microsoft.com/office/drawing/2014/main" id="{B3271F0C-6406-40D8-BF90-98286BB61C1D}"/>
              </a:ext>
            </a:extLst>
          </p:cNvPr>
          <p:cNvSpPr/>
          <p:nvPr/>
        </p:nvSpPr>
        <p:spPr bwMode="auto">
          <a:xfrm>
            <a:off x="791541" y="94739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en-US" altLang="ja-JP" sz="2000" b="1" dirty="0">
                <a:solidFill>
                  <a:srgbClr val="F36C37"/>
                </a:solidFill>
                <a:latin typeface="+mj-ea"/>
                <a:ea typeface="+mj-ea"/>
              </a:rPr>
              <a:t>Early-Stopping</a:t>
            </a:r>
            <a:r>
              <a:rPr kumimoji="1" lang="ja-JP" altLang="en-US" sz="2000" b="1" dirty="0">
                <a:solidFill>
                  <a:srgbClr val="F36C37"/>
                </a:solidFill>
                <a:latin typeface="+mj-ea"/>
                <a:ea typeface="+mj-ea"/>
              </a:rPr>
              <a:t>を学習ループの中で呼び出す</a:t>
            </a:r>
            <a:endParaRPr kumimoji="1" lang="en-US" altLang="ja-JP" sz="2000" b="1" dirty="0">
              <a:solidFill>
                <a:srgbClr val="F36C37"/>
              </a:solidFill>
              <a:latin typeface="+mj-ea"/>
              <a:ea typeface="+mj-ea"/>
            </a:endParaRPr>
          </a:p>
        </p:txBody>
      </p:sp>
      <p:sp>
        <p:nvSpPr>
          <p:cNvPr id="7" name="吹き出し: 線 6">
            <a:extLst>
              <a:ext uri="{FF2B5EF4-FFF2-40B4-BE49-F238E27FC236}">
                <a16:creationId xmlns:a16="http://schemas.microsoft.com/office/drawing/2014/main" id="{A98AD58C-581B-4E5C-B25F-FC39E2AB99E6}"/>
              </a:ext>
            </a:extLst>
          </p:cNvPr>
          <p:cNvSpPr/>
          <p:nvPr/>
        </p:nvSpPr>
        <p:spPr>
          <a:xfrm>
            <a:off x="4081749" y="2950997"/>
            <a:ext cx="3630374" cy="836377"/>
          </a:xfrm>
          <a:prstGeom prst="borderCallout1">
            <a:avLst>
              <a:gd name="adj1" fmla="val 44905"/>
              <a:gd name="adj2" fmla="val -1651"/>
              <a:gd name="adj3" fmla="val 75724"/>
              <a:gd name="adj4" fmla="val -20508"/>
            </a:avLst>
          </a:prstGeom>
          <a:solidFill>
            <a:schemeClr val="bg1"/>
          </a:solid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rgbClr val="494949"/>
                </a:solidFill>
                <a:latin typeface="+mn-ea"/>
              </a:rPr>
              <a:t>学習ループの最後で呼び出すことにより、既定の回数改善が見られなかった場合は学習ループを中断する</a:t>
            </a:r>
          </a:p>
        </p:txBody>
      </p:sp>
    </p:spTree>
    <p:extLst>
      <p:ext uri="{BB962C8B-B14F-4D97-AF65-F5344CB8AC3E}">
        <p14:creationId xmlns:p14="http://schemas.microsoft.com/office/powerpoint/2010/main" val="298537698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A1</a:t>
            </a:r>
            <a:r>
              <a:rPr kumimoji="1" lang="en-US" altLang="ja-JP" dirty="0"/>
              <a:t>-3-4.PyTorch</a:t>
            </a:r>
            <a:r>
              <a:rPr kumimoji="1" lang="ja-JP" altLang="en-US" dirty="0"/>
              <a:t>ハンズオン モデルを改良する</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331</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dirty="0"/>
              <a:t>さきほどの続きから </a:t>
            </a: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6-2_Pytorch</a:t>
            </a:r>
            <a:r>
              <a:rPr lang="ja-JP" altLang="en-US" dirty="0"/>
              <a:t>による自動車の燃費予測</a:t>
            </a:r>
            <a:r>
              <a:rPr lang="en-US" altLang="ja-JP" dirty="0"/>
              <a:t>.ipynb</a:t>
            </a:r>
            <a:r>
              <a:rPr lang="ja-JP" altLang="en-US"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3" name="コンテンツ プレースホルダー 2">
            <a:extLst>
              <a:ext uri="{FF2B5EF4-FFF2-40B4-BE49-F238E27FC236}">
                <a16:creationId xmlns:a16="http://schemas.microsoft.com/office/drawing/2014/main" id="{EF96ADA1-9B2A-4DD3-9BB0-2401B4B06B52}"/>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先ほどの</a:t>
            </a:r>
            <a:r>
              <a:rPr lang="en-US" altLang="ja-JP" sz="2000" b="1" dirty="0">
                <a:solidFill>
                  <a:srgbClr val="F36C37"/>
                </a:solidFill>
              </a:rPr>
              <a:t>PyTorch</a:t>
            </a:r>
            <a:r>
              <a:rPr lang="ja-JP" altLang="en-US" sz="2000" b="1" dirty="0">
                <a:solidFill>
                  <a:srgbClr val="F36C37"/>
                </a:solidFill>
              </a:rPr>
              <a:t>を用いた自動車の燃費予測モデルに</a:t>
            </a:r>
            <a:br>
              <a:rPr lang="en-US" altLang="ja-JP" sz="2000" b="1" dirty="0">
                <a:solidFill>
                  <a:srgbClr val="F36C37"/>
                </a:solidFill>
              </a:rPr>
            </a:br>
            <a:r>
              <a:rPr lang="en-US" altLang="ja-JP" sz="2000" b="1" dirty="0">
                <a:solidFill>
                  <a:srgbClr val="F36C37"/>
                </a:solidFill>
              </a:rPr>
              <a:t>Early-Stopping</a:t>
            </a:r>
            <a:r>
              <a:rPr lang="ja-JP" altLang="en-US" sz="2000" b="1" dirty="0">
                <a:solidFill>
                  <a:srgbClr val="F36C37"/>
                </a:solidFill>
              </a:rPr>
              <a:t>とドロップアウトを用いてみましょう。</a:t>
            </a:r>
            <a:br>
              <a:rPr lang="en-US" altLang="ja-JP" sz="2000" b="1" dirty="0">
                <a:solidFill>
                  <a:srgbClr val="F36C37"/>
                </a:solidFill>
              </a:rPr>
            </a:br>
            <a:br>
              <a:rPr lang="en-US" altLang="ja-JP" sz="2000" b="1" dirty="0">
                <a:solidFill>
                  <a:srgbClr val="F36C37"/>
                </a:solidFill>
              </a:rPr>
            </a:br>
            <a:r>
              <a:rPr lang="en-US" altLang="ja-JP" sz="1600" b="1" dirty="0">
                <a:solidFill>
                  <a:srgbClr val="494949"/>
                </a:solidFill>
              </a:rPr>
              <a:t>(Colab</a:t>
            </a:r>
            <a:r>
              <a:rPr lang="ja-JP" altLang="en-US" sz="1600" b="1" dirty="0">
                <a:solidFill>
                  <a:srgbClr val="494949"/>
                </a:solidFill>
              </a:rPr>
              <a:t> ノートブックの接続が終了している場合には始めから再度実行します</a:t>
            </a:r>
            <a:r>
              <a:rPr lang="en-US" altLang="ja-JP" sz="1600" b="1" dirty="0">
                <a:solidFill>
                  <a:srgbClr val="494949"/>
                </a:solidFill>
              </a:rPr>
              <a:t>)</a:t>
            </a:r>
          </a:p>
          <a:p>
            <a:pPr marL="0" indent="0" algn="ctr">
              <a:lnSpc>
                <a:spcPct val="120000"/>
              </a:lnSpc>
              <a:spcBef>
                <a:spcPts val="0"/>
              </a:spcBef>
              <a:spcAft>
                <a:spcPts val="2400"/>
              </a:spcAft>
              <a:buClr>
                <a:srgbClr val="F36C37"/>
              </a:buClr>
              <a:buFont typeface="Wingdings" panose="05000000000000000000" pitchFamily="2" charset="2"/>
              <a:buNone/>
            </a:pPr>
            <a:endParaRPr lang="en-US" altLang="ja-JP" sz="2000" b="1" dirty="0">
              <a:solidFill>
                <a:srgbClr val="F36C37"/>
              </a:solidFill>
            </a:endParaRPr>
          </a:p>
        </p:txBody>
      </p:sp>
    </p:spTree>
    <p:extLst>
      <p:ext uri="{BB962C8B-B14F-4D97-AF65-F5344CB8AC3E}">
        <p14:creationId xmlns:p14="http://schemas.microsoft.com/office/powerpoint/2010/main" val="217850048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4" y="851958"/>
            <a:ext cx="1092210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200" spc="150" dirty="0">
                <a:solidFill>
                  <a:srgbClr val="F36C37"/>
                </a:solidFill>
              </a:rPr>
              <a:t>付録</a:t>
            </a:r>
            <a:r>
              <a:rPr lang="ja-JP" altLang="en-US" spc="150" dirty="0">
                <a:solidFill>
                  <a:srgbClr val="F36C37"/>
                </a:solidFill>
              </a:rPr>
              <a:t>　</a:t>
            </a:r>
            <a:r>
              <a:rPr lang="en-US" altLang="ja-JP" sz="3200" spc="150" dirty="0">
                <a:solidFill>
                  <a:srgbClr val="F36C37"/>
                </a:solidFill>
              </a:rPr>
              <a:t>CNN</a:t>
            </a:r>
            <a:r>
              <a:rPr lang="ja-JP" altLang="en-US" sz="3200" spc="150" dirty="0">
                <a:solidFill>
                  <a:srgbClr val="F36C37"/>
                </a:solidFill>
              </a:rPr>
              <a:t>による画像分類 </a:t>
            </a:r>
            <a:r>
              <a:rPr lang="en-US" altLang="ja-JP" sz="2000" spc="150" dirty="0">
                <a:solidFill>
                  <a:srgbClr val="F36C37"/>
                </a:solidFill>
              </a:rPr>
              <a:t>– </a:t>
            </a:r>
            <a:r>
              <a:rPr lang="en-US" altLang="ja-JP" sz="2000" spc="150" dirty="0" err="1">
                <a:solidFill>
                  <a:srgbClr val="F36C37"/>
                </a:solidFill>
              </a:rPr>
              <a:t>PyTorch</a:t>
            </a:r>
            <a:r>
              <a:rPr lang="ja-JP" altLang="en-US" sz="2000" spc="150" dirty="0">
                <a:solidFill>
                  <a:srgbClr val="F36C37"/>
                </a:solidFill>
              </a:rPr>
              <a:t>での実装</a:t>
            </a:r>
            <a:r>
              <a:rPr lang="en-US" altLang="ja-JP" sz="2000" spc="150" dirty="0">
                <a:solidFill>
                  <a:srgbClr val="F36C37"/>
                </a:solidFill>
              </a:rPr>
              <a:t> -</a:t>
            </a:r>
            <a:endParaRPr lang="en-US" altLang="ja-JP" sz="3200" spc="150" dirty="0">
              <a:solidFill>
                <a:srgbClr val="F36C37"/>
              </a:solidFill>
            </a:endParaRP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332</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10353860"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lang="en-US" altLang="ja-JP" sz="2800" b="1" spc="300" dirty="0">
                <a:solidFill>
                  <a:schemeClr val="tx1">
                    <a:lumMod val="75000"/>
                    <a:lumOff val="25000"/>
                  </a:schemeClr>
                </a:solidFill>
              </a:rPr>
              <a:t>A2.PyTorch</a:t>
            </a:r>
            <a:r>
              <a:rPr lang="ja-JP" altLang="en-US" sz="2800" b="1" spc="300" dirty="0">
                <a:solidFill>
                  <a:schemeClr val="tx1">
                    <a:lumMod val="75000"/>
                    <a:lumOff val="25000"/>
                  </a:schemeClr>
                </a:solidFill>
              </a:rPr>
              <a:t>による</a:t>
            </a:r>
            <a:r>
              <a:rPr lang="en-US" altLang="ja-JP" sz="2800" b="1" spc="300" dirty="0">
                <a:solidFill>
                  <a:schemeClr val="tx1">
                    <a:lumMod val="75000"/>
                    <a:lumOff val="25000"/>
                  </a:schemeClr>
                </a:solidFill>
              </a:rPr>
              <a:t>CNN</a:t>
            </a:r>
            <a:r>
              <a:rPr lang="ja-JP" altLang="en-US" sz="2800" b="1" spc="300" dirty="0">
                <a:solidFill>
                  <a:schemeClr val="tx1">
                    <a:lumMod val="75000"/>
                    <a:lumOff val="25000"/>
                  </a:schemeClr>
                </a:solidFill>
              </a:rPr>
              <a:t>画像分類</a:t>
            </a:r>
            <a:endParaRPr lang="en-US" altLang="ja-JP" sz="2800" b="1" spc="300" dirty="0">
              <a:solidFill>
                <a:schemeClr val="tx1">
                  <a:lumMod val="75000"/>
                  <a:lumOff val="25000"/>
                </a:schemeClr>
              </a:solidFill>
            </a:endParaRPr>
          </a:p>
        </p:txBody>
      </p:sp>
    </p:spTree>
    <p:extLst>
      <p:ext uri="{BB962C8B-B14F-4D97-AF65-F5344CB8AC3E}">
        <p14:creationId xmlns:p14="http://schemas.microsoft.com/office/powerpoint/2010/main" val="411139232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A2-1.</a:t>
            </a:r>
            <a:r>
              <a:rPr lang="en-US" altLang="ja-JP" dirty="0"/>
              <a:t>PyTorch</a:t>
            </a:r>
            <a:r>
              <a:rPr lang="ja-JP" altLang="en-US" dirty="0"/>
              <a:t>で画像分類を行う</a:t>
            </a:r>
            <a:endParaRPr kumimoji="1" lang="ja-JP" altLang="en-US" dirty="0"/>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333</a:t>
            </a:fld>
            <a:endParaRPr kumimoji="1" lang="ja-JP" altLang="en-US"/>
          </a:p>
        </p:txBody>
      </p:sp>
      <p:sp>
        <p:nvSpPr>
          <p:cNvPr id="11" name="テキスト ボックス 10">
            <a:extLst>
              <a:ext uri="{FF2B5EF4-FFF2-40B4-BE49-F238E27FC236}">
                <a16:creationId xmlns:a16="http://schemas.microsoft.com/office/drawing/2014/main" id="{48ED5F22-7121-47D0-83CB-F1ECFEB1CBCE}"/>
              </a:ext>
            </a:extLst>
          </p:cNvPr>
          <p:cNvSpPr txBox="1"/>
          <p:nvPr/>
        </p:nvSpPr>
        <p:spPr>
          <a:xfrm>
            <a:off x="596537" y="1552302"/>
            <a:ext cx="10998926" cy="4235006"/>
          </a:xfrm>
          <a:prstGeom prst="rect">
            <a:avLst/>
          </a:prstGeom>
          <a:solidFill>
            <a:srgbClr val="FFF4E1"/>
          </a:solid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l">
              <a:lnSpc>
                <a:spcPct val="130000"/>
              </a:lnSpc>
            </a:pPr>
            <a:r>
              <a:rPr lang="ja-JP" altLang="en-US" sz="1600" u="sng" dirty="0">
                <a:solidFill>
                  <a:srgbClr val="494949"/>
                </a:solidFill>
              </a:rPr>
              <a:t>データセット＆データ変換用ライブラリ </a:t>
            </a:r>
            <a:r>
              <a:rPr lang="en-US" altLang="ja-JP" sz="1600" u="sng" dirty="0">
                <a:solidFill>
                  <a:srgbClr val="494949"/>
                </a:solidFill>
              </a:rPr>
              <a:t>torchvision</a:t>
            </a:r>
          </a:p>
          <a:p>
            <a:pPr algn="l">
              <a:lnSpc>
                <a:spcPct val="130000"/>
              </a:lnSpc>
            </a:pPr>
            <a:r>
              <a:rPr lang="ja-JP" altLang="en-US" sz="1600" dirty="0">
                <a:solidFill>
                  <a:srgbClr val="E94823"/>
                </a:solidFill>
              </a:rPr>
              <a:t>　</a:t>
            </a:r>
            <a:r>
              <a:rPr lang="en-US" altLang="ja-JP" sz="1600" dirty="0">
                <a:solidFill>
                  <a:srgbClr val="E94823"/>
                </a:solidFill>
              </a:rPr>
              <a:t>PyTorch</a:t>
            </a:r>
            <a:r>
              <a:rPr lang="ja-JP" altLang="en-US" sz="1600" dirty="0">
                <a:solidFill>
                  <a:srgbClr val="E94823"/>
                </a:solidFill>
              </a:rPr>
              <a:t>には、</a:t>
            </a:r>
            <a:r>
              <a:rPr lang="en-US" altLang="ja-JP" sz="1600" dirty="0">
                <a:solidFill>
                  <a:srgbClr val="E94823"/>
                </a:solidFill>
              </a:rPr>
              <a:t>torchvision</a:t>
            </a:r>
            <a:r>
              <a:rPr lang="ja-JP" altLang="en-US" sz="1600" dirty="0">
                <a:solidFill>
                  <a:srgbClr val="E94823"/>
                </a:solidFill>
              </a:rPr>
              <a:t>という</a:t>
            </a:r>
            <a:r>
              <a:rPr lang="en-US" altLang="ja-JP" sz="1600" dirty="0">
                <a:solidFill>
                  <a:srgbClr val="E94823"/>
                </a:solidFill>
              </a:rPr>
              <a:t>PyTorch</a:t>
            </a:r>
            <a:r>
              <a:rPr lang="ja-JP" altLang="en-US" sz="1600" dirty="0">
                <a:solidFill>
                  <a:srgbClr val="E94823"/>
                </a:solidFill>
              </a:rPr>
              <a:t>と連携するデータセットやデータ変換用のライブラリが用意されています。今回はこの</a:t>
            </a:r>
            <a:r>
              <a:rPr lang="en-US" altLang="ja-JP" sz="1600" dirty="0">
                <a:solidFill>
                  <a:srgbClr val="E94823"/>
                </a:solidFill>
              </a:rPr>
              <a:t>torchvision</a:t>
            </a:r>
            <a:r>
              <a:rPr lang="ja-JP" altLang="en-US" sz="1600" dirty="0">
                <a:solidFill>
                  <a:srgbClr val="E94823"/>
                </a:solidFill>
              </a:rPr>
              <a:t>も使用していきます。</a:t>
            </a:r>
            <a:endParaRPr lang="en-US" altLang="ja-JP" sz="1600" dirty="0">
              <a:solidFill>
                <a:srgbClr val="E94823"/>
              </a:solidFill>
            </a:endParaRPr>
          </a:p>
          <a:p>
            <a:pPr algn="l">
              <a:lnSpc>
                <a:spcPct val="130000"/>
              </a:lnSpc>
            </a:pPr>
            <a:endParaRPr lang="en-US" altLang="ja-JP" sz="1600" dirty="0">
              <a:solidFill>
                <a:srgbClr val="E94823"/>
              </a:solidFill>
            </a:endParaRPr>
          </a:p>
          <a:p>
            <a:pPr algn="l">
              <a:lnSpc>
                <a:spcPct val="130000"/>
              </a:lnSpc>
            </a:pPr>
            <a:r>
              <a:rPr lang="ja-JP" altLang="en-US" sz="1600" dirty="0">
                <a:solidFill>
                  <a:srgbClr val="E94823"/>
                </a:solidFill>
              </a:rPr>
              <a:t>　</a:t>
            </a:r>
            <a:r>
              <a:rPr lang="en-US" altLang="ja-JP" sz="1600" dirty="0">
                <a:solidFill>
                  <a:srgbClr val="E94823"/>
                </a:solidFill>
              </a:rPr>
              <a:t>torchvision</a:t>
            </a:r>
            <a:r>
              <a:rPr lang="ja-JP" altLang="en-US" sz="1600" dirty="0">
                <a:solidFill>
                  <a:srgbClr val="E94823"/>
                </a:solidFill>
              </a:rPr>
              <a:t>の</a:t>
            </a:r>
            <a:r>
              <a:rPr lang="en-US" altLang="ja-JP" sz="1600" dirty="0">
                <a:solidFill>
                  <a:srgbClr val="E94823"/>
                </a:solidFill>
              </a:rPr>
              <a:t>dataset</a:t>
            </a:r>
            <a:r>
              <a:rPr lang="ja-JP" altLang="en-US" sz="1600" dirty="0">
                <a:solidFill>
                  <a:srgbClr val="E94823"/>
                </a:solidFill>
              </a:rPr>
              <a:t>には、スケールを</a:t>
            </a:r>
            <a:r>
              <a:rPr lang="en-US" altLang="ja-JP" sz="1600" dirty="0">
                <a:solidFill>
                  <a:srgbClr val="E94823"/>
                </a:solidFill>
              </a:rPr>
              <a:t>0</a:t>
            </a:r>
            <a:r>
              <a:rPr lang="ja-JP" altLang="en-US" sz="1600" dirty="0">
                <a:solidFill>
                  <a:srgbClr val="E94823"/>
                </a:solidFill>
              </a:rPr>
              <a:t>～１に正規化済みの</a:t>
            </a:r>
            <a:r>
              <a:rPr lang="en-US" altLang="ja-JP" sz="1600" dirty="0">
                <a:solidFill>
                  <a:srgbClr val="E94823"/>
                </a:solidFill>
              </a:rPr>
              <a:t>MNIST</a:t>
            </a:r>
            <a:r>
              <a:rPr lang="ja-JP" altLang="en-US" sz="1600" dirty="0">
                <a:solidFill>
                  <a:srgbClr val="E94823"/>
                </a:solidFill>
              </a:rPr>
              <a:t>の画像データがあります。また、</a:t>
            </a:r>
            <a:r>
              <a:rPr lang="en-US" altLang="ja-JP" sz="1600" dirty="0">
                <a:solidFill>
                  <a:srgbClr val="E94823"/>
                </a:solidFill>
              </a:rPr>
              <a:t>torchvision</a:t>
            </a:r>
            <a:r>
              <a:rPr lang="ja-JP" altLang="en-US" sz="1600" dirty="0">
                <a:solidFill>
                  <a:srgbClr val="E94823"/>
                </a:solidFill>
              </a:rPr>
              <a:t>の</a:t>
            </a:r>
            <a:r>
              <a:rPr lang="en-US" altLang="ja-JP" sz="1600" dirty="0">
                <a:solidFill>
                  <a:srgbClr val="E94823"/>
                </a:solidFill>
              </a:rPr>
              <a:t>transforms</a:t>
            </a:r>
            <a:r>
              <a:rPr lang="ja-JP" altLang="en-US" sz="1600" dirty="0">
                <a:solidFill>
                  <a:srgbClr val="E94823"/>
                </a:solidFill>
              </a:rPr>
              <a:t>を利用するとデータの</a:t>
            </a:r>
            <a:r>
              <a:rPr lang="en-US" altLang="ja-JP" sz="1600" dirty="0">
                <a:solidFill>
                  <a:srgbClr val="E94823"/>
                </a:solidFill>
              </a:rPr>
              <a:t>tensor</a:t>
            </a:r>
            <a:r>
              <a:rPr lang="ja-JP" altLang="en-US" sz="1600" dirty="0">
                <a:solidFill>
                  <a:srgbClr val="E94823"/>
                </a:solidFill>
              </a:rPr>
              <a:t>化などの前処理をダウンロードと同時に行うことができます。</a:t>
            </a:r>
            <a:endParaRPr lang="en-US" altLang="ja-JP" sz="1600" dirty="0">
              <a:solidFill>
                <a:srgbClr val="E94823"/>
              </a:solidFill>
            </a:endParaRPr>
          </a:p>
          <a:p>
            <a:pPr algn="l">
              <a:lnSpc>
                <a:spcPct val="130000"/>
              </a:lnSpc>
            </a:pPr>
            <a:endParaRPr lang="en-US" altLang="ja-JP" sz="1600" dirty="0">
              <a:solidFill>
                <a:srgbClr val="E94823"/>
              </a:solidFill>
            </a:endParaRPr>
          </a:p>
          <a:p>
            <a:pPr algn="l">
              <a:lnSpc>
                <a:spcPct val="130000"/>
              </a:lnSpc>
            </a:pPr>
            <a:r>
              <a:rPr lang="en-US" altLang="ja-JP" sz="1600" u="sng" dirty="0">
                <a:solidFill>
                  <a:srgbClr val="494949"/>
                </a:solidFill>
              </a:rPr>
              <a:t>PyTorch</a:t>
            </a:r>
            <a:r>
              <a:rPr lang="ja-JP" altLang="en-US" sz="1600" u="sng" dirty="0">
                <a:solidFill>
                  <a:srgbClr val="494949"/>
                </a:solidFill>
              </a:rPr>
              <a:t>の出力層について</a:t>
            </a:r>
            <a:endParaRPr lang="en-US" altLang="ja-JP" sz="1600" u="sng" dirty="0">
              <a:solidFill>
                <a:srgbClr val="494949"/>
              </a:solidFill>
            </a:endParaRPr>
          </a:p>
          <a:p>
            <a:pPr algn="l">
              <a:lnSpc>
                <a:spcPct val="130000"/>
              </a:lnSpc>
            </a:pPr>
            <a:r>
              <a:rPr lang="ja-JP" altLang="en-US" sz="1600" dirty="0">
                <a:solidFill>
                  <a:srgbClr val="E94823"/>
                </a:solidFill>
              </a:rPr>
              <a:t>　通常のニューラルネットワークと同様に</a:t>
            </a:r>
            <a:r>
              <a:rPr lang="en-US" altLang="ja-JP" sz="1600" dirty="0">
                <a:solidFill>
                  <a:srgbClr val="E94823"/>
                </a:solidFill>
              </a:rPr>
              <a:t>PyTorch</a:t>
            </a:r>
            <a:r>
              <a:rPr lang="ja-JP" altLang="en-US" sz="1600" dirty="0">
                <a:solidFill>
                  <a:srgbClr val="E94823"/>
                </a:solidFill>
              </a:rPr>
              <a:t>では出力層で回帰の場合・分類の場合どちらの場合においても活性化関数は入りません。</a:t>
            </a:r>
          </a:p>
          <a:p>
            <a:pPr algn="l">
              <a:lnSpc>
                <a:spcPct val="130000"/>
              </a:lnSpc>
            </a:pPr>
            <a:r>
              <a:rPr lang="ja-JP" altLang="en-US" sz="1600" dirty="0">
                <a:solidFill>
                  <a:srgbClr val="E94823"/>
                </a:solidFill>
              </a:rPr>
              <a:t>　分類の場合、交差エントロピー誤差などの損失関数の計算の中に、</a:t>
            </a:r>
            <a:r>
              <a:rPr lang="en-US" altLang="ja-JP" sz="1600" dirty="0">
                <a:solidFill>
                  <a:srgbClr val="E94823"/>
                </a:solidFill>
              </a:rPr>
              <a:t>sigmoid</a:t>
            </a:r>
            <a:r>
              <a:rPr lang="ja-JP" altLang="en-US" sz="1600" dirty="0">
                <a:solidFill>
                  <a:srgbClr val="E94823"/>
                </a:solidFill>
              </a:rPr>
              <a:t>関数や</a:t>
            </a:r>
            <a:r>
              <a:rPr lang="en-US" altLang="ja-JP" sz="1600" dirty="0">
                <a:solidFill>
                  <a:srgbClr val="E94823"/>
                </a:solidFill>
              </a:rPr>
              <a:t>softmax</a:t>
            </a:r>
            <a:r>
              <a:rPr lang="ja-JP" altLang="en-US" sz="1600" dirty="0">
                <a:solidFill>
                  <a:srgbClr val="E94823"/>
                </a:solidFill>
              </a:rPr>
              <a:t>関数に当たる計算が含まれているため、目的変数を</a:t>
            </a:r>
            <a:r>
              <a:rPr lang="en-US" altLang="ja-JP" sz="1600" dirty="0">
                <a:solidFill>
                  <a:srgbClr val="E94823"/>
                </a:solidFill>
              </a:rPr>
              <a:t>One-Hot</a:t>
            </a:r>
            <a:r>
              <a:rPr lang="ja-JP" altLang="en-US" sz="1600" dirty="0">
                <a:solidFill>
                  <a:srgbClr val="E94823"/>
                </a:solidFill>
              </a:rPr>
              <a:t>表現にする必要がありません。</a:t>
            </a:r>
          </a:p>
        </p:txBody>
      </p:sp>
      <p:sp>
        <p:nvSpPr>
          <p:cNvPr id="17" name="テキスト ボックス 16">
            <a:extLst>
              <a:ext uri="{FF2B5EF4-FFF2-40B4-BE49-F238E27FC236}">
                <a16:creationId xmlns:a16="http://schemas.microsoft.com/office/drawing/2014/main" id="{141E65F0-ABDC-4A54-B4A3-7497B92B38AC}"/>
              </a:ext>
            </a:extLst>
          </p:cNvPr>
          <p:cNvSpPr txBox="1"/>
          <p:nvPr/>
        </p:nvSpPr>
        <p:spPr>
          <a:xfrm>
            <a:off x="766763" y="916122"/>
            <a:ext cx="10658473" cy="43165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sz="1800" dirty="0"/>
              <a:t>PyTorch</a:t>
            </a:r>
            <a:r>
              <a:rPr lang="ja-JP" altLang="en-US" sz="1800" dirty="0"/>
              <a:t>で</a:t>
            </a:r>
            <a:r>
              <a:rPr lang="en-US" altLang="ja-JP" sz="1800" dirty="0"/>
              <a:t>CNN</a:t>
            </a:r>
            <a:r>
              <a:rPr lang="ja-JP" altLang="en-US" sz="1800" dirty="0"/>
              <a:t>画像分類を行います</a:t>
            </a:r>
          </a:p>
        </p:txBody>
      </p:sp>
    </p:spTree>
    <p:extLst>
      <p:ext uri="{BB962C8B-B14F-4D97-AF65-F5344CB8AC3E}">
        <p14:creationId xmlns:p14="http://schemas.microsoft.com/office/powerpoint/2010/main" val="165354219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16F791-1956-49EC-ADB8-5C6710567F7B}"/>
              </a:ext>
            </a:extLst>
          </p:cNvPr>
          <p:cNvSpPr>
            <a:spLocks noGrp="1"/>
          </p:cNvSpPr>
          <p:nvPr>
            <p:ph type="title"/>
          </p:nvPr>
        </p:nvSpPr>
        <p:spPr/>
        <p:txBody>
          <a:bodyPr/>
          <a:lstStyle/>
          <a:p>
            <a:r>
              <a:rPr kumimoji="1" lang="en-US" altLang="ja-JP" dirty="0"/>
              <a:t>A2-2.</a:t>
            </a:r>
            <a:r>
              <a:rPr lang="en-US" altLang="ja-JP" dirty="0"/>
              <a:t>PyTorch</a:t>
            </a:r>
            <a:r>
              <a:rPr lang="ja-JP" altLang="en-US" dirty="0"/>
              <a:t>で画像分類の準備をする</a:t>
            </a:r>
            <a:endParaRPr kumimoji="1" lang="ja-JP" altLang="en-US" dirty="0"/>
          </a:p>
        </p:txBody>
      </p:sp>
      <p:sp>
        <p:nvSpPr>
          <p:cNvPr id="3" name="スライド番号プレースホルダー 2">
            <a:extLst>
              <a:ext uri="{FF2B5EF4-FFF2-40B4-BE49-F238E27FC236}">
                <a16:creationId xmlns:a16="http://schemas.microsoft.com/office/drawing/2014/main" id="{33A2FAD8-5B8A-472F-861F-D103843BE786}"/>
              </a:ext>
            </a:extLst>
          </p:cNvPr>
          <p:cNvSpPr>
            <a:spLocks noGrp="1"/>
          </p:cNvSpPr>
          <p:nvPr>
            <p:ph type="sldNum" sz="quarter" idx="10"/>
          </p:nvPr>
        </p:nvSpPr>
        <p:spPr/>
        <p:txBody>
          <a:bodyPr/>
          <a:lstStyle/>
          <a:p>
            <a:fld id="{5D750650-B10A-47BF-93C2-E1678438B37A}" type="slidenum">
              <a:rPr lang="en-US" altLang="ja-JP" smtClean="0"/>
              <a:pPr/>
              <a:t>334</a:t>
            </a:fld>
            <a:endParaRPr lang="en-US" altLang="ja-JP" dirty="0"/>
          </a:p>
        </p:txBody>
      </p:sp>
      <p:sp>
        <p:nvSpPr>
          <p:cNvPr id="4" name="正方形/長方形 3">
            <a:extLst>
              <a:ext uri="{FF2B5EF4-FFF2-40B4-BE49-F238E27FC236}">
                <a16:creationId xmlns:a16="http://schemas.microsoft.com/office/drawing/2014/main" id="{4ECAA6F2-6375-455A-A354-1E1A8EDE85AB}"/>
              </a:ext>
            </a:extLst>
          </p:cNvPr>
          <p:cNvSpPr/>
          <p:nvPr/>
        </p:nvSpPr>
        <p:spPr bwMode="auto">
          <a:xfrm>
            <a:off x="766763" y="1160389"/>
            <a:ext cx="10658473" cy="4993219"/>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AF00DB"/>
                </a:solidFill>
                <a:effectLst/>
                <a:latin typeface="+mn-ea"/>
              </a:rPr>
              <a:t>import</a:t>
            </a:r>
            <a:r>
              <a:rPr lang="en-US" altLang="ja-JP" sz="1400" b="0" dirty="0">
                <a:solidFill>
                  <a:srgbClr val="000000"/>
                </a:solidFill>
                <a:effectLst/>
                <a:latin typeface="+mn-ea"/>
              </a:rPr>
              <a:t> torchvision.datasets </a:t>
            </a:r>
            <a:r>
              <a:rPr lang="en-US" altLang="ja-JP" sz="1400" b="0" dirty="0">
                <a:solidFill>
                  <a:srgbClr val="AF00DB"/>
                </a:solidFill>
                <a:effectLst/>
                <a:latin typeface="+mn-ea"/>
              </a:rPr>
              <a:t>as</a:t>
            </a:r>
            <a:r>
              <a:rPr lang="en-US" altLang="ja-JP" sz="1400" b="0" dirty="0">
                <a:solidFill>
                  <a:srgbClr val="000000"/>
                </a:solidFill>
                <a:effectLst/>
                <a:latin typeface="+mn-ea"/>
              </a:rPr>
              <a:t> datasets</a:t>
            </a:r>
          </a:p>
          <a:p>
            <a:r>
              <a:rPr lang="en-US" altLang="ja-JP" sz="1400" b="0" dirty="0">
                <a:solidFill>
                  <a:srgbClr val="AF00DB"/>
                </a:solidFill>
                <a:effectLst/>
                <a:latin typeface="+mn-ea"/>
              </a:rPr>
              <a:t>import</a:t>
            </a:r>
            <a:r>
              <a:rPr lang="en-US" altLang="ja-JP" sz="1400" b="0" dirty="0">
                <a:solidFill>
                  <a:srgbClr val="000000"/>
                </a:solidFill>
                <a:effectLst/>
                <a:latin typeface="+mn-ea"/>
              </a:rPr>
              <a:t> torchvision.transforms </a:t>
            </a:r>
            <a:r>
              <a:rPr lang="en-US" altLang="ja-JP" sz="1400" b="0" dirty="0">
                <a:solidFill>
                  <a:srgbClr val="AF00DB"/>
                </a:solidFill>
                <a:effectLst/>
                <a:latin typeface="+mn-ea"/>
              </a:rPr>
              <a:t>as</a:t>
            </a:r>
            <a:r>
              <a:rPr lang="en-US" altLang="ja-JP" sz="1400" b="0" dirty="0">
                <a:solidFill>
                  <a:srgbClr val="000000"/>
                </a:solidFill>
                <a:effectLst/>
                <a:latin typeface="+mn-ea"/>
              </a:rPr>
              <a:t> transforms</a:t>
            </a:r>
          </a:p>
          <a:p>
            <a:endParaRPr lang="en-US" altLang="ja-JP" sz="1400" b="0" dirty="0">
              <a:solidFill>
                <a:srgbClr val="000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データ変換用関数 </a:t>
            </a:r>
            <a:r>
              <a:rPr lang="en-US" altLang="ja-JP" sz="1400" b="0" dirty="0">
                <a:solidFill>
                  <a:srgbClr val="008000"/>
                </a:solidFill>
                <a:effectLst/>
                <a:latin typeface="+mn-ea"/>
              </a:rPr>
              <a:t>Transforms</a:t>
            </a:r>
            <a:endParaRPr lang="en-US" altLang="ja-JP" sz="1400" b="0" dirty="0">
              <a:solidFill>
                <a:srgbClr val="000000"/>
              </a:solidFill>
              <a:effectLst/>
              <a:latin typeface="+mn-ea"/>
            </a:endParaRPr>
          </a:p>
          <a:p>
            <a:r>
              <a:rPr lang="en-US" altLang="ja-JP" sz="1400" b="0" dirty="0">
                <a:solidFill>
                  <a:srgbClr val="000000"/>
                </a:solidFill>
                <a:effectLst/>
                <a:latin typeface="+mn-ea"/>
              </a:rPr>
              <a:t>transform = transforms.Compose([</a:t>
            </a:r>
          </a:p>
          <a:p>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データのテンソル化</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transforms.ToTensor(),</a:t>
            </a:r>
          </a:p>
          <a:p>
            <a:r>
              <a:rPr lang="en-US" altLang="ja-JP" sz="1400" b="0" dirty="0">
                <a:solidFill>
                  <a:srgbClr val="000000"/>
                </a:solidFill>
                <a:effectLst/>
                <a:latin typeface="+mn-ea"/>
              </a:rPr>
              <a:t>])</a:t>
            </a:r>
          </a:p>
          <a:p>
            <a:endParaRPr lang="en-US" altLang="ja-JP" sz="1400" b="0" dirty="0">
              <a:solidFill>
                <a:srgbClr val="008000"/>
              </a:solidFill>
              <a:effectLst/>
              <a:latin typeface="+mn-ea"/>
            </a:endParaRPr>
          </a:p>
          <a:p>
            <a:r>
              <a:rPr lang="en-US" altLang="ja-JP" sz="1400" b="0" dirty="0">
                <a:solidFill>
                  <a:srgbClr val="008000"/>
                </a:solidFill>
                <a:effectLst/>
                <a:latin typeface="+mn-ea"/>
              </a:rPr>
              <a:t># </a:t>
            </a:r>
            <a:r>
              <a:rPr lang="ja-JP" altLang="en-US" sz="1400" b="0" dirty="0">
                <a:solidFill>
                  <a:srgbClr val="008000"/>
                </a:solidFill>
                <a:effectLst/>
                <a:latin typeface="+mn-ea"/>
              </a:rPr>
              <a:t>訓練用データセットの定義</a:t>
            </a:r>
            <a:endParaRPr lang="ja-JP" altLang="en-US" sz="1400" b="0" dirty="0">
              <a:solidFill>
                <a:srgbClr val="000000"/>
              </a:solidFill>
              <a:effectLst/>
              <a:latin typeface="+mn-ea"/>
            </a:endParaRPr>
          </a:p>
          <a:p>
            <a:r>
              <a:rPr lang="en-US" altLang="ja-JP" sz="1400" b="0" dirty="0">
                <a:solidFill>
                  <a:srgbClr val="000000"/>
                </a:solidFill>
                <a:effectLst/>
                <a:latin typeface="+mn-ea"/>
              </a:rPr>
              <a:t>train_set = datasets.MNIST(</a:t>
            </a:r>
          </a:p>
          <a:p>
            <a:r>
              <a:rPr lang="en-US" altLang="ja-JP" sz="1400" b="0" dirty="0">
                <a:solidFill>
                  <a:srgbClr val="000000"/>
                </a:solidFill>
                <a:effectLst/>
                <a:latin typeface="+mn-ea"/>
              </a:rPr>
              <a:t>    root = </a:t>
            </a:r>
            <a:r>
              <a:rPr lang="en-US" altLang="ja-JP" sz="1400" b="0" dirty="0">
                <a:solidFill>
                  <a:srgbClr val="A31515"/>
                </a:solidFill>
                <a:effectLst/>
                <a:latin typeface="+mn-ea"/>
              </a:rPr>
              <a:t>'./data'</a:t>
            </a:r>
            <a:r>
              <a:rPr lang="en-US" altLang="ja-JP" sz="1400" b="0" dirty="0">
                <a:solidFill>
                  <a:srgbClr val="000000"/>
                </a:solidFill>
                <a:effectLst/>
                <a:latin typeface="+mn-ea"/>
              </a:rPr>
              <a:t>, </a:t>
            </a:r>
            <a:r>
              <a:rPr lang="en-US" altLang="ja-JP" sz="1400" b="0" dirty="0">
                <a:solidFill>
                  <a:srgbClr val="008000"/>
                </a:solidFill>
                <a:effectLst/>
                <a:latin typeface="+mn-ea"/>
              </a:rPr>
              <a:t># </a:t>
            </a:r>
            <a:r>
              <a:rPr lang="ja-JP" altLang="en-US" sz="1400" b="0" dirty="0">
                <a:solidFill>
                  <a:srgbClr val="008000"/>
                </a:solidFill>
                <a:effectLst/>
                <a:latin typeface="+mn-ea"/>
              </a:rPr>
              <a:t>ダウンロード先ディレクトリ名 </a:t>
            </a:r>
            <a:endParaRPr lang="ja-JP" altLang="en-US" sz="1400" b="0" dirty="0">
              <a:solidFill>
                <a:srgbClr val="000000"/>
              </a:solidFill>
              <a:effectLst/>
              <a:latin typeface="+mn-ea"/>
            </a:endParaRPr>
          </a:p>
          <a:p>
            <a:r>
              <a:rPr lang="ja-JP" altLang="en-US" sz="1400" b="0" dirty="0">
                <a:solidFill>
                  <a:srgbClr val="000000"/>
                </a:solidFill>
                <a:effectLst/>
                <a:latin typeface="+mn-ea"/>
              </a:rPr>
              <a:t>    </a:t>
            </a:r>
            <a:r>
              <a:rPr lang="en-US" altLang="ja-JP" sz="1400" b="0" dirty="0">
                <a:solidFill>
                  <a:srgbClr val="000000"/>
                </a:solidFill>
                <a:effectLst/>
                <a:latin typeface="+mn-ea"/>
              </a:rPr>
              <a:t>train = </a:t>
            </a:r>
            <a:r>
              <a:rPr lang="en-US" altLang="ja-JP" sz="1400" b="0" dirty="0">
                <a:solidFill>
                  <a:srgbClr val="0000FF"/>
                </a:solidFill>
                <a:effectLst/>
                <a:latin typeface="+mn-ea"/>
              </a:rPr>
              <a:t>True</a:t>
            </a:r>
            <a:r>
              <a:rPr lang="en-US" altLang="ja-JP" sz="1400" b="0" dirty="0">
                <a:solidFill>
                  <a:srgbClr val="000000"/>
                </a:solidFill>
                <a:effectLst/>
                <a:latin typeface="+mn-ea"/>
              </a:rPr>
              <a:t>,</a:t>
            </a:r>
          </a:p>
          <a:p>
            <a:r>
              <a:rPr lang="en-US" altLang="ja-JP" sz="1400" b="0" dirty="0">
                <a:solidFill>
                  <a:srgbClr val="000000"/>
                </a:solidFill>
                <a:effectLst/>
                <a:latin typeface="+mn-ea"/>
              </a:rPr>
              <a:t>    download = </a:t>
            </a:r>
            <a:r>
              <a:rPr lang="en-US" altLang="ja-JP" sz="1400" b="0" dirty="0">
                <a:solidFill>
                  <a:srgbClr val="0000FF"/>
                </a:solidFill>
                <a:effectLst/>
                <a:latin typeface="+mn-ea"/>
              </a:rPr>
              <a:t>True</a:t>
            </a:r>
            <a:r>
              <a:rPr lang="en-US" altLang="ja-JP" sz="1400" b="0" dirty="0">
                <a:solidFill>
                  <a:srgbClr val="000000"/>
                </a:solidFill>
                <a:effectLst/>
                <a:latin typeface="+mn-ea"/>
              </a:rPr>
              <a:t>,</a:t>
            </a:r>
          </a:p>
          <a:p>
            <a:r>
              <a:rPr lang="en-US" altLang="ja-JP" sz="1400" b="0" dirty="0">
                <a:solidFill>
                  <a:srgbClr val="000000"/>
                </a:solidFill>
                <a:effectLst/>
                <a:latin typeface="+mn-ea"/>
              </a:rPr>
              <a:t>    transform = transform)</a:t>
            </a:r>
          </a:p>
          <a:p>
            <a:br>
              <a:rPr lang="en-US" altLang="ja-JP" sz="1400" b="0" dirty="0">
                <a:solidFill>
                  <a:srgbClr val="000000"/>
                </a:solidFill>
                <a:effectLst/>
                <a:latin typeface="+mn-ea"/>
              </a:rPr>
            </a:br>
            <a:r>
              <a:rPr lang="en-US" altLang="ja-JP" sz="1400" b="0" dirty="0">
                <a:solidFill>
                  <a:srgbClr val="008000"/>
                </a:solidFill>
                <a:effectLst/>
                <a:latin typeface="+mn-ea"/>
              </a:rPr>
              <a:t># </a:t>
            </a:r>
            <a:r>
              <a:rPr lang="ja-JP" altLang="en-US" sz="1400" b="0" dirty="0">
                <a:solidFill>
                  <a:srgbClr val="008000"/>
                </a:solidFill>
                <a:effectLst/>
                <a:latin typeface="+mn-ea"/>
              </a:rPr>
              <a:t>検証データセットの定義</a:t>
            </a:r>
            <a:endParaRPr lang="ja-JP" altLang="en-US" sz="1400" b="0" dirty="0">
              <a:solidFill>
                <a:srgbClr val="000000"/>
              </a:solidFill>
              <a:effectLst/>
              <a:latin typeface="+mn-ea"/>
            </a:endParaRPr>
          </a:p>
          <a:p>
            <a:r>
              <a:rPr lang="en-US" altLang="ja-JP" sz="1400" b="0" dirty="0">
                <a:solidFill>
                  <a:srgbClr val="000000"/>
                </a:solidFill>
                <a:effectLst/>
                <a:latin typeface="+mn-ea"/>
              </a:rPr>
              <a:t>val_set = datasets.MNIST(</a:t>
            </a:r>
          </a:p>
          <a:p>
            <a:r>
              <a:rPr lang="en-US" altLang="ja-JP" sz="1400" b="0" dirty="0">
                <a:solidFill>
                  <a:srgbClr val="000000"/>
                </a:solidFill>
                <a:effectLst/>
                <a:latin typeface="+mn-ea"/>
              </a:rPr>
              <a:t>    root = </a:t>
            </a:r>
            <a:r>
              <a:rPr lang="en-US" altLang="ja-JP" sz="1400" b="0" dirty="0">
                <a:solidFill>
                  <a:srgbClr val="A31515"/>
                </a:solidFill>
                <a:effectLst/>
                <a:latin typeface="+mn-ea"/>
              </a:rPr>
              <a:t>'./data'</a:t>
            </a:r>
            <a:r>
              <a:rPr lang="en-US" altLang="ja-JP" sz="1400" b="0" dirty="0">
                <a:solidFill>
                  <a:srgbClr val="000000"/>
                </a:solidFill>
                <a:effectLst/>
                <a:latin typeface="+mn-ea"/>
              </a:rPr>
              <a:t>, </a:t>
            </a:r>
          </a:p>
          <a:p>
            <a:r>
              <a:rPr lang="en-US" altLang="ja-JP" sz="1400" b="0" dirty="0">
                <a:solidFill>
                  <a:srgbClr val="000000"/>
                </a:solidFill>
                <a:effectLst/>
                <a:latin typeface="+mn-ea"/>
              </a:rPr>
              <a:t>    train = </a:t>
            </a:r>
            <a:r>
              <a:rPr lang="en-US" altLang="ja-JP" sz="1400" b="0" dirty="0">
                <a:solidFill>
                  <a:srgbClr val="0000FF"/>
                </a:solidFill>
                <a:effectLst/>
                <a:latin typeface="+mn-ea"/>
              </a:rPr>
              <a:t>False</a:t>
            </a:r>
            <a:r>
              <a:rPr lang="en-US" altLang="ja-JP" sz="1400" b="0" dirty="0">
                <a:solidFill>
                  <a:srgbClr val="000000"/>
                </a:solidFill>
                <a:effectLst/>
                <a:latin typeface="+mn-ea"/>
              </a:rPr>
              <a:t>, </a:t>
            </a:r>
          </a:p>
          <a:p>
            <a:r>
              <a:rPr lang="en-US" altLang="ja-JP" sz="1400" b="0" dirty="0">
                <a:solidFill>
                  <a:srgbClr val="000000"/>
                </a:solidFill>
                <a:effectLst/>
                <a:latin typeface="+mn-ea"/>
              </a:rPr>
              <a:t>    download = </a:t>
            </a:r>
            <a:r>
              <a:rPr lang="en-US" altLang="ja-JP" sz="1400" b="0" dirty="0">
                <a:solidFill>
                  <a:srgbClr val="0000FF"/>
                </a:solidFill>
                <a:effectLst/>
                <a:latin typeface="+mn-ea"/>
              </a:rPr>
              <a:t>True</a:t>
            </a:r>
            <a:r>
              <a:rPr lang="en-US" altLang="ja-JP" sz="1400" b="0" dirty="0">
                <a:solidFill>
                  <a:srgbClr val="000000"/>
                </a:solidFill>
                <a:effectLst/>
                <a:latin typeface="+mn-ea"/>
              </a:rPr>
              <a:t>, </a:t>
            </a:r>
          </a:p>
          <a:p>
            <a:r>
              <a:rPr lang="en-US" altLang="ja-JP" sz="1400" b="0" dirty="0">
                <a:solidFill>
                  <a:srgbClr val="000000"/>
                </a:solidFill>
                <a:effectLst/>
                <a:latin typeface="+mn-ea"/>
              </a:rPr>
              <a:t>    transform = transform)</a:t>
            </a:r>
          </a:p>
          <a:p>
            <a:endParaRPr lang="en-US" altLang="ja-JP" sz="1400" b="0" dirty="0">
              <a:solidFill>
                <a:srgbClr val="000000"/>
              </a:solidFill>
              <a:effectLst/>
              <a:latin typeface="+mn-ea"/>
            </a:endParaRPr>
          </a:p>
        </p:txBody>
      </p:sp>
      <p:sp>
        <p:nvSpPr>
          <p:cNvPr id="5" name="吹き出し: 線 4">
            <a:extLst>
              <a:ext uri="{FF2B5EF4-FFF2-40B4-BE49-F238E27FC236}">
                <a16:creationId xmlns:a16="http://schemas.microsoft.com/office/drawing/2014/main" id="{C71DA933-C214-48F3-990B-C58C1EBD4BC1}"/>
              </a:ext>
            </a:extLst>
          </p:cNvPr>
          <p:cNvSpPr/>
          <p:nvPr/>
        </p:nvSpPr>
        <p:spPr>
          <a:xfrm>
            <a:off x="5643511" y="1620828"/>
            <a:ext cx="4825496" cy="573397"/>
          </a:xfrm>
          <a:prstGeom prst="borderCallout1">
            <a:avLst>
              <a:gd name="adj1" fmla="val 52660"/>
              <a:gd name="adj2" fmla="val -128"/>
              <a:gd name="adj3" fmla="val 97164"/>
              <a:gd name="adj4" fmla="val -32863"/>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Transforms</a:t>
            </a:r>
            <a:r>
              <a:rPr kumimoji="1" lang="ja-JP" altLang="en-US" sz="1400" dirty="0">
                <a:solidFill>
                  <a:srgbClr val="494949"/>
                </a:solidFill>
                <a:latin typeface="+mn-ea"/>
              </a:rPr>
              <a:t>はまず、どのような変換を行うのか定義し、その後その変換をデータに対して適用する</a:t>
            </a:r>
          </a:p>
        </p:txBody>
      </p:sp>
      <p:sp>
        <p:nvSpPr>
          <p:cNvPr id="6" name="吹き出し: 線 5">
            <a:extLst>
              <a:ext uri="{FF2B5EF4-FFF2-40B4-BE49-F238E27FC236}">
                <a16:creationId xmlns:a16="http://schemas.microsoft.com/office/drawing/2014/main" id="{A94D7169-B08F-4F6B-8D84-BAE38F4D6EAE}"/>
              </a:ext>
            </a:extLst>
          </p:cNvPr>
          <p:cNvSpPr/>
          <p:nvPr/>
        </p:nvSpPr>
        <p:spPr>
          <a:xfrm>
            <a:off x="5728352" y="2825697"/>
            <a:ext cx="4825496" cy="1662601"/>
          </a:xfrm>
          <a:prstGeom prst="borderCallout1">
            <a:avLst>
              <a:gd name="adj1" fmla="val 52660"/>
              <a:gd name="adj2" fmla="val -128"/>
              <a:gd name="adj3" fmla="val 67680"/>
              <a:gd name="adj4" fmla="val -25440"/>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400" dirty="0">
                <a:solidFill>
                  <a:srgbClr val="494949"/>
                </a:solidFill>
                <a:latin typeface="+mn-ea"/>
              </a:rPr>
              <a:t>torchvision</a:t>
            </a:r>
            <a:r>
              <a:rPr kumimoji="1" lang="ja-JP" altLang="en-US" sz="1400" dirty="0">
                <a:solidFill>
                  <a:srgbClr val="494949"/>
                </a:solidFill>
                <a:latin typeface="+mn-ea"/>
              </a:rPr>
              <a:t>から</a:t>
            </a:r>
            <a:r>
              <a:rPr kumimoji="1" lang="en-US" altLang="ja-JP" sz="1400" dirty="0">
                <a:solidFill>
                  <a:srgbClr val="494949"/>
                </a:solidFill>
                <a:latin typeface="+mn-ea"/>
              </a:rPr>
              <a:t>MNIST</a:t>
            </a:r>
            <a:r>
              <a:rPr kumimoji="1" lang="ja-JP" altLang="en-US" sz="1400" dirty="0">
                <a:solidFill>
                  <a:srgbClr val="494949"/>
                </a:solidFill>
                <a:latin typeface="+mn-ea"/>
              </a:rPr>
              <a:t>データセットをダウンロードする。</a:t>
            </a:r>
            <a:endParaRPr kumimoji="1" lang="en-US" altLang="ja-JP" sz="1400" dirty="0">
              <a:solidFill>
                <a:srgbClr val="494949"/>
              </a:solidFill>
              <a:latin typeface="+mn-ea"/>
            </a:endParaRPr>
          </a:p>
          <a:p>
            <a:r>
              <a:rPr kumimoji="1" lang="ja-JP" altLang="en-US" sz="1400" dirty="0">
                <a:solidFill>
                  <a:srgbClr val="494949"/>
                </a:solidFill>
                <a:latin typeface="+mn-ea"/>
              </a:rPr>
              <a:t>あらかじめデータセットとして定義されている、学習用、検証用データを</a:t>
            </a:r>
            <a:r>
              <a:rPr kumimoji="1" lang="en-US" altLang="ja-JP" sz="1400" dirty="0">
                <a:solidFill>
                  <a:srgbClr val="494949"/>
                </a:solidFill>
                <a:latin typeface="+mn-ea"/>
              </a:rPr>
              <a:t>Train = True</a:t>
            </a:r>
            <a:r>
              <a:rPr kumimoji="1" lang="ja-JP" altLang="en-US" sz="1400" dirty="0">
                <a:solidFill>
                  <a:srgbClr val="494949"/>
                </a:solidFill>
                <a:latin typeface="+mn-ea"/>
              </a:rPr>
              <a:t>、</a:t>
            </a:r>
            <a:r>
              <a:rPr kumimoji="1" lang="en-US" altLang="ja-JP" sz="1400" dirty="0">
                <a:solidFill>
                  <a:srgbClr val="494949"/>
                </a:solidFill>
                <a:latin typeface="+mn-ea"/>
              </a:rPr>
              <a:t>False</a:t>
            </a:r>
            <a:r>
              <a:rPr kumimoji="1" lang="ja-JP" altLang="en-US" sz="1400" dirty="0">
                <a:solidFill>
                  <a:srgbClr val="494949"/>
                </a:solidFill>
                <a:latin typeface="+mn-ea"/>
              </a:rPr>
              <a:t>で指定する。</a:t>
            </a:r>
            <a:endParaRPr kumimoji="1" lang="en-US" altLang="ja-JP" sz="1400" dirty="0">
              <a:solidFill>
                <a:srgbClr val="494949"/>
              </a:solidFill>
              <a:latin typeface="+mn-ea"/>
            </a:endParaRPr>
          </a:p>
          <a:p>
            <a:r>
              <a:rPr kumimoji="1" lang="en-US" altLang="ja-JP" sz="1400" dirty="0">
                <a:solidFill>
                  <a:srgbClr val="494949"/>
                </a:solidFill>
                <a:latin typeface="+mn-ea"/>
              </a:rPr>
              <a:t>Download</a:t>
            </a:r>
            <a:r>
              <a:rPr kumimoji="1" lang="ja-JP" altLang="en-US" sz="1400" dirty="0">
                <a:solidFill>
                  <a:srgbClr val="494949"/>
                </a:solidFill>
                <a:latin typeface="+mn-ea"/>
              </a:rPr>
              <a:t>はすでにダウンロードされている場合にそのデータを使うかどうかを指定。</a:t>
            </a:r>
            <a:endParaRPr kumimoji="1" lang="en-US" altLang="ja-JP" sz="1400" dirty="0">
              <a:solidFill>
                <a:srgbClr val="494949"/>
              </a:solidFill>
              <a:latin typeface="+mn-ea"/>
            </a:endParaRPr>
          </a:p>
          <a:p>
            <a:r>
              <a:rPr kumimoji="1" lang="en-US" altLang="ja-JP" sz="1400" dirty="0">
                <a:solidFill>
                  <a:srgbClr val="494949"/>
                </a:solidFill>
                <a:latin typeface="+mn-ea"/>
              </a:rPr>
              <a:t>Transform</a:t>
            </a:r>
            <a:r>
              <a:rPr kumimoji="1" lang="ja-JP" altLang="en-US" sz="1400" dirty="0">
                <a:solidFill>
                  <a:srgbClr val="494949"/>
                </a:solidFill>
                <a:latin typeface="+mn-ea"/>
              </a:rPr>
              <a:t>を指定することで、事前に定義した</a:t>
            </a:r>
            <a:r>
              <a:rPr kumimoji="1" lang="en-US" altLang="ja-JP" sz="1400" dirty="0">
                <a:solidFill>
                  <a:srgbClr val="494949"/>
                </a:solidFill>
                <a:latin typeface="+mn-ea"/>
              </a:rPr>
              <a:t>transforms</a:t>
            </a:r>
            <a:r>
              <a:rPr kumimoji="1" lang="ja-JP" altLang="en-US" sz="1400" dirty="0">
                <a:solidFill>
                  <a:srgbClr val="494949"/>
                </a:solidFill>
                <a:latin typeface="+mn-ea"/>
              </a:rPr>
              <a:t>の機能を使用して変換を行う。</a:t>
            </a:r>
          </a:p>
        </p:txBody>
      </p:sp>
    </p:spTree>
    <p:extLst>
      <p:ext uri="{BB962C8B-B14F-4D97-AF65-F5344CB8AC3E}">
        <p14:creationId xmlns:p14="http://schemas.microsoft.com/office/powerpoint/2010/main" val="32636243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16F791-1956-49EC-ADB8-5C6710567F7B}"/>
              </a:ext>
            </a:extLst>
          </p:cNvPr>
          <p:cNvSpPr>
            <a:spLocks noGrp="1"/>
          </p:cNvSpPr>
          <p:nvPr>
            <p:ph type="title"/>
          </p:nvPr>
        </p:nvSpPr>
        <p:spPr/>
        <p:txBody>
          <a:bodyPr/>
          <a:lstStyle/>
          <a:p>
            <a:r>
              <a:rPr kumimoji="1" lang="en-US" altLang="ja-JP" dirty="0"/>
              <a:t>A2-3.</a:t>
            </a:r>
            <a:r>
              <a:rPr lang="en-US" altLang="ja-JP" dirty="0"/>
              <a:t>PyTorch</a:t>
            </a:r>
            <a:r>
              <a:rPr lang="ja-JP" altLang="en-US" dirty="0"/>
              <a:t>で画像分類モデルを準備する</a:t>
            </a:r>
            <a:endParaRPr kumimoji="1" lang="ja-JP" altLang="en-US" dirty="0"/>
          </a:p>
        </p:txBody>
      </p:sp>
      <p:sp>
        <p:nvSpPr>
          <p:cNvPr id="3" name="スライド番号プレースホルダー 2">
            <a:extLst>
              <a:ext uri="{FF2B5EF4-FFF2-40B4-BE49-F238E27FC236}">
                <a16:creationId xmlns:a16="http://schemas.microsoft.com/office/drawing/2014/main" id="{33A2FAD8-5B8A-472F-861F-D103843BE786}"/>
              </a:ext>
            </a:extLst>
          </p:cNvPr>
          <p:cNvSpPr>
            <a:spLocks noGrp="1"/>
          </p:cNvSpPr>
          <p:nvPr>
            <p:ph type="sldNum" sz="quarter" idx="10"/>
          </p:nvPr>
        </p:nvSpPr>
        <p:spPr/>
        <p:txBody>
          <a:bodyPr/>
          <a:lstStyle/>
          <a:p>
            <a:fld id="{5D750650-B10A-47BF-93C2-E1678438B37A}" type="slidenum">
              <a:rPr lang="en-US" altLang="ja-JP" smtClean="0"/>
              <a:pPr/>
              <a:t>335</a:t>
            </a:fld>
            <a:endParaRPr lang="en-US" altLang="ja-JP" dirty="0"/>
          </a:p>
        </p:txBody>
      </p:sp>
      <p:sp>
        <p:nvSpPr>
          <p:cNvPr id="4" name="正方形/長方形 3">
            <a:extLst>
              <a:ext uri="{FF2B5EF4-FFF2-40B4-BE49-F238E27FC236}">
                <a16:creationId xmlns:a16="http://schemas.microsoft.com/office/drawing/2014/main" id="{4ECAA6F2-6375-455A-A354-1E1A8EDE85AB}"/>
              </a:ext>
            </a:extLst>
          </p:cNvPr>
          <p:cNvSpPr/>
          <p:nvPr/>
        </p:nvSpPr>
        <p:spPr bwMode="auto">
          <a:xfrm>
            <a:off x="870459" y="1047207"/>
            <a:ext cx="10435370" cy="4731364"/>
          </a:xfrm>
          <a:prstGeom prst="rect">
            <a:avLst/>
          </a:prstGeom>
          <a:solidFill>
            <a:srgbClr val="ECECEC"/>
          </a:solidFill>
          <a:ln w="12700">
            <a:no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a:bodyPr>
          <a:lstStyle/>
          <a:p>
            <a:r>
              <a:rPr lang="en-US" altLang="ja-JP" sz="1400" b="0" dirty="0">
                <a:solidFill>
                  <a:srgbClr val="008000"/>
                </a:solidFill>
                <a:effectLst/>
                <a:latin typeface="Courier New" panose="02070309020205020404" pitchFamily="49" charset="0"/>
              </a:rPr>
              <a:t># </a:t>
            </a:r>
            <a:r>
              <a:rPr lang="ja-JP" altLang="en-US" sz="1400" b="0" dirty="0">
                <a:solidFill>
                  <a:srgbClr val="008000"/>
                </a:solidFill>
                <a:effectLst/>
                <a:latin typeface="Courier New" panose="02070309020205020404" pitchFamily="49" charset="0"/>
              </a:rPr>
              <a:t>モデルの定義</a:t>
            </a:r>
            <a:br>
              <a:rPr lang="ja-JP" altLang="en-US" sz="1400" b="0" dirty="0">
                <a:solidFill>
                  <a:srgbClr val="000000"/>
                </a:solidFill>
                <a:effectLst/>
                <a:latin typeface="Courier New" panose="02070309020205020404" pitchFamily="49" charset="0"/>
              </a:rPr>
            </a:br>
            <a:r>
              <a:rPr lang="en-US" altLang="ja-JP" sz="1400" b="0" dirty="0">
                <a:solidFill>
                  <a:srgbClr val="0000FF"/>
                </a:solidFill>
                <a:effectLst/>
                <a:latin typeface="Courier New" panose="02070309020205020404" pitchFamily="49" charset="0"/>
              </a:rPr>
              <a:t>class</a:t>
            </a:r>
            <a:r>
              <a:rPr lang="en-US" altLang="ja-JP" sz="1400" b="0" dirty="0">
                <a:solidFill>
                  <a:srgbClr val="000000"/>
                </a:solidFill>
                <a:effectLst/>
                <a:latin typeface="Courier New" panose="02070309020205020404" pitchFamily="49" charset="0"/>
              </a:rPr>
              <a:t> </a:t>
            </a:r>
            <a:r>
              <a:rPr lang="en-US" altLang="ja-JP" sz="1400" b="0" dirty="0">
                <a:solidFill>
                  <a:srgbClr val="267F99"/>
                </a:solidFill>
                <a:effectLst/>
                <a:latin typeface="Courier New" panose="02070309020205020404" pitchFamily="49" charset="0"/>
              </a:rPr>
              <a:t>Net</a:t>
            </a:r>
            <a:r>
              <a:rPr lang="en-US" altLang="ja-JP" sz="1400" b="0" dirty="0">
                <a:solidFill>
                  <a:srgbClr val="000000"/>
                </a:solidFill>
                <a:effectLst/>
                <a:latin typeface="Courier New" panose="02070309020205020404" pitchFamily="49" charset="0"/>
              </a:rPr>
              <a:t>(</a:t>
            </a:r>
            <a:r>
              <a:rPr lang="en-US" altLang="ja-JP" sz="1400" b="0" dirty="0">
                <a:solidFill>
                  <a:srgbClr val="267F99"/>
                </a:solidFill>
                <a:effectLst/>
                <a:latin typeface="Courier New" panose="02070309020205020404" pitchFamily="49" charset="0"/>
              </a:rPr>
              <a:t>torch</a:t>
            </a:r>
            <a:r>
              <a:rPr lang="en-US" altLang="ja-JP" sz="1400" b="0" dirty="0">
                <a:solidFill>
                  <a:srgbClr val="000000"/>
                </a:solidFill>
                <a:effectLst/>
                <a:latin typeface="Courier New" panose="02070309020205020404" pitchFamily="49" charset="0"/>
              </a:rPr>
              <a:t>.</a:t>
            </a:r>
            <a:r>
              <a:rPr lang="en-US" altLang="ja-JP" sz="1400" b="0" dirty="0">
                <a:solidFill>
                  <a:srgbClr val="267F99"/>
                </a:solidFill>
                <a:effectLst/>
                <a:latin typeface="Courier New" panose="02070309020205020404" pitchFamily="49" charset="0"/>
              </a:rPr>
              <a:t>nn</a:t>
            </a:r>
            <a:r>
              <a:rPr lang="en-US" altLang="ja-JP" sz="1400" b="0" dirty="0">
                <a:solidFill>
                  <a:srgbClr val="000000"/>
                </a:solidFill>
                <a:effectLst/>
                <a:latin typeface="Courier New" panose="02070309020205020404" pitchFamily="49" charset="0"/>
              </a:rPr>
              <a:t>.</a:t>
            </a:r>
            <a:r>
              <a:rPr lang="en-US" altLang="ja-JP" sz="1400" b="0" dirty="0">
                <a:solidFill>
                  <a:srgbClr val="267F99"/>
                </a:solidFill>
                <a:effectLst/>
                <a:latin typeface="Courier New" panose="02070309020205020404" pitchFamily="49" charset="0"/>
              </a:rPr>
              <a:t>Module</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00FF"/>
                </a:solidFill>
                <a:effectLst/>
                <a:latin typeface="Courier New" panose="02070309020205020404" pitchFamily="49" charset="0"/>
              </a:rPr>
              <a:t>def</a:t>
            </a:r>
            <a:r>
              <a:rPr lang="en-US" altLang="ja-JP" sz="1400" b="0" dirty="0">
                <a:solidFill>
                  <a:srgbClr val="000000"/>
                </a:solidFill>
                <a:effectLst/>
                <a:latin typeface="Courier New" panose="02070309020205020404" pitchFamily="49" charset="0"/>
              </a:rPr>
              <a:t> </a:t>
            </a:r>
            <a:r>
              <a:rPr lang="en-US" altLang="ja-JP" sz="1400" b="0" dirty="0">
                <a:solidFill>
                  <a:srgbClr val="795E26"/>
                </a:solidFill>
                <a:effectLst/>
                <a:latin typeface="Courier New" panose="02070309020205020404" pitchFamily="49" charset="0"/>
              </a:rPr>
              <a:t>__init__</a:t>
            </a:r>
            <a:r>
              <a:rPr lang="en-US" altLang="ja-JP" sz="1400" b="0" dirty="0">
                <a:solidFill>
                  <a:srgbClr val="000000"/>
                </a:solidFill>
                <a:effectLst/>
                <a:latin typeface="Courier New" panose="02070309020205020404" pitchFamily="49" charset="0"/>
              </a:rPr>
              <a:t>(</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super().</a:t>
            </a:r>
            <a:r>
              <a:rPr lang="en-US" altLang="ja-JP" sz="1400" b="0" dirty="0">
                <a:solidFill>
                  <a:srgbClr val="795E26"/>
                </a:solidFill>
                <a:effectLst/>
                <a:latin typeface="Courier New" panose="02070309020205020404" pitchFamily="49" charset="0"/>
              </a:rPr>
              <a:t>__init__</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a:t>
            </a:r>
            <a:r>
              <a:rPr lang="ja-JP" altLang="en-US" sz="1400" b="0" dirty="0">
                <a:solidFill>
                  <a:srgbClr val="008000"/>
                </a:solidFill>
                <a:effectLst/>
                <a:latin typeface="Courier New" panose="02070309020205020404" pitchFamily="49" charset="0"/>
              </a:rPr>
              <a:t>畳み込み層</a:t>
            </a:r>
            <a:endParaRPr lang="ja-JP" altLang="en-US" sz="1400" b="0" dirty="0">
              <a:solidFill>
                <a:srgbClr val="000000"/>
              </a:solidFill>
              <a:effectLst/>
              <a:latin typeface="Courier New" panose="02070309020205020404" pitchFamily="49" charset="0"/>
            </a:endParaRPr>
          </a:p>
          <a:p>
            <a:r>
              <a:rPr lang="ja-JP" altLang="en-US"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a:t>
            </a:r>
            <a:r>
              <a:rPr lang="ja-JP" altLang="en-US" sz="1400" b="0" dirty="0">
                <a:solidFill>
                  <a:srgbClr val="008000"/>
                </a:solidFill>
                <a:effectLst/>
                <a:latin typeface="Courier New" panose="02070309020205020404" pitchFamily="49" charset="0"/>
              </a:rPr>
              <a:t>引数は順番に「入力チャネル数」「出力チャネル数」「畳み込みカーネルの一辺のサイズ」</a:t>
            </a:r>
            <a:endParaRPr lang="ja-JP" altLang="en-US" sz="1400" b="0" dirty="0">
              <a:solidFill>
                <a:srgbClr val="000000"/>
              </a:solidFill>
              <a:effectLst/>
              <a:latin typeface="Courier New" panose="02070309020205020404" pitchFamily="49" charset="0"/>
            </a:endParaRPr>
          </a:p>
          <a:p>
            <a:r>
              <a:rPr lang="ja-JP" altLang="en-US"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padding</a:t>
            </a:r>
            <a:r>
              <a:rPr lang="ja-JP" altLang="en-US" sz="1400" b="0" dirty="0">
                <a:solidFill>
                  <a:srgbClr val="008000"/>
                </a:solidFill>
                <a:effectLst/>
                <a:latin typeface="Courier New" panose="02070309020205020404" pitchFamily="49" charset="0"/>
              </a:rPr>
              <a:t>オプションで入力画像の外側に縦横</a:t>
            </a:r>
            <a:r>
              <a:rPr lang="en-US" altLang="ja-JP" sz="1400" b="0" dirty="0">
                <a:solidFill>
                  <a:srgbClr val="008000"/>
                </a:solidFill>
                <a:effectLst/>
                <a:latin typeface="Courier New" panose="02070309020205020404" pitchFamily="49" charset="0"/>
              </a:rPr>
              <a:t>2</a:t>
            </a:r>
            <a:r>
              <a:rPr lang="ja-JP" altLang="en-US" sz="1400" b="0" dirty="0">
                <a:solidFill>
                  <a:srgbClr val="008000"/>
                </a:solidFill>
                <a:effectLst/>
                <a:latin typeface="Courier New" panose="02070309020205020404" pitchFamily="49" charset="0"/>
              </a:rPr>
              <a:t>ピクセルのパディングを行い、畳み込み後も画像サイズを維持する。</a:t>
            </a:r>
            <a:endParaRPr lang="ja-JP" altLang="en-US" sz="1400" b="0" dirty="0">
              <a:solidFill>
                <a:srgbClr val="000000"/>
              </a:solidFill>
              <a:effectLst/>
              <a:latin typeface="Courier New" panose="02070309020205020404" pitchFamily="49" charset="0"/>
            </a:endParaRPr>
          </a:p>
          <a:p>
            <a:r>
              <a:rPr lang="ja-JP" altLang="en-US"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.conv = torch.nn.Conv2d(</a:t>
            </a:r>
            <a:r>
              <a:rPr lang="en-US" altLang="ja-JP" sz="1400" b="0" dirty="0">
                <a:solidFill>
                  <a:srgbClr val="09885A"/>
                </a:solidFill>
                <a:effectLst/>
                <a:latin typeface="Courier New" panose="02070309020205020404" pitchFamily="49" charset="0"/>
              </a:rPr>
              <a:t>1</a:t>
            </a:r>
            <a:r>
              <a:rPr lang="en-US" altLang="ja-JP" sz="1400" b="0" dirty="0">
                <a:solidFill>
                  <a:srgbClr val="000000"/>
                </a:solidFill>
                <a:effectLst/>
                <a:latin typeface="Courier New" panose="02070309020205020404" pitchFamily="49" charset="0"/>
              </a:rPr>
              <a:t>, </a:t>
            </a:r>
            <a:r>
              <a:rPr lang="en-US" altLang="ja-JP" sz="1400" b="0" dirty="0">
                <a:solidFill>
                  <a:srgbClr val="09885A"/>
                </a:solidFill>
                <a:effectLst/>
                <a:latin typeface="Courier New" panose="02070309020205020404" pitchFamily="49" charset="0"/>
              </a:rPr>
              <a:t>16</a:t>
            </a:r>
            <a:r>
              <a:rPr lang="en-US" altLang="ja-JP" sz="1400" b="0" dirty="0">
                <a:solidFill>
                  <a:srgbClr val="000000"/>
                </a:solidFill>
                <a:effectLst/>
                <a:latin typeface="Courier New" panose="02070309020205020404" pitchFamily="49" charset="0"/>
              </a:rPr>
              <a:t>, </a:t>
            </a:r>
            <a:r>
              <a:rPr lang="en-US" altLang="ja-JP" sz="1400" b="0" dirty="0">
                <a:solidFill>
                  <a:srgbClr val="09885A"/>
                </a:solidFill>
                <a:effectLst/>
                <a:latin typeface="Courier New" panose="02070309020205020404" pitchFamily="49" charset="0"/>
              </a:rPr>
              <a:t>5</a:t>
            </a:r>
            <a:r>
              <a:rPr lang="en-US" altLang="ja-JP" sz="1400" b="0" dirty="0">
                <a:solidFill>
                  <a:srgbClr val="000000"/>
                </a:solidFill>
                <a:effectLst/>
                <a:latin typeface="Courier New" panose="02070309020205020404" pitchFamily="49" charset="0"/>
              </a:rPr>
              <a:t>, padding=(</a:t>
            </a:r>
            <a:r>
              <a:rPr lang="en-US" altLang="ja-JP" sz="1400" b="0" dirty="0">
                <a:solidFill>
                  <a:srgbClr val="09885A"/>
                </a:solidFill>
                <a:effectLst/>
                <a:latin typeface="Courier New" panose="02070309020205020404" pitchFamily="49" charset="0"/>
              </a:rPr>
              <a:t>2</a:t>
            </a:r>
            <a:r>
              <a:rPr lang="en-US" altLang="ja-JP" sz="1400" b="0" dirty="0">
                <a:solidFill>
                  <a:srgbClr val="000000"/>
                </a:solidFill>
                <a:effectLst/>
                <a:latin typeface="Courier New" panose="02070309020205020404" pitchFamily="49" charset="0"/>
              </a:rPr>
              <a:t>,</a:t>
            </a:r>
            <a:r>
              <a:rPr lang="en-US" altLang="ja-JP" sz="1400" b="0" dirty="0">
                <a:solidFill>
                  <a:srgbClr val="09885A"/>
                </a:solidFill>
                <a:effectLst/>
                <a:latin typeface="Courier New" panose="02070309020205020404" pitchFamily="49" charset="0"/>
              </a:rPr>
              <a:t>2</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a:t>
            </a:r>
            <a:r>
              <a:rPr lang="ja-JP" altLang="en-US" sz="1400" b="0" dirty="0">
                <a:solidFill>
                  <a:srgbClr val="008000"/>
                </a:solidFill>
                <a:effectLst/>
                <a:latin typeface="Courier New" panose="02070309020205020404" pitchFamily="49" charset="0"/>
              </a:rPr>
              <a:t>活性化関数</a:t>
            </a:r>
            <a:r>
              <a:rPr lang="en-US" altLang="ja-JP" sz="1400" b="0" dirty="0">
                <a:solidFill>
                  <a:srgbClr val="008000"/>
                </a:solidFill>
                <a:effectLst/>
                <a:latin typeface="Courier New" panose="02070309020205020404" pitchFamily="49" charset="0"/>
              </a:rPr>
              <a:t>ReLU</a:t>
            </a:r>
            <a:endParaRPr lang="en-US" altLang="ja-JP" sz="1400" b="0" dirty="0">
              <a:solidFill>
                <a:srgbClr val="000000"/>
              </a:solidFill>
              <a:effectLst/>
              <a:latin typeface="Courier New" panose="02070309020205020404" pitchFamily="49" charset="0"/>
            </a:endParaRPr>
          </a:p>
          <a:p>
            <a:r>
              <a:rPr lang="en-US" altLang="ja-JP"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.relu = torch.nn.ReLU(inplace=</a:t>
            </a:r>
            <a:r>
              <a:rPr lang="en-US" altLang="ja-JP" sz="1400" b="0" dirty="0">
                <a:solidFill>
                  <a:srgbClr val="0000FF"/>
                </a:solidFill>
                <a:effectLst/>
                <a:latin typeface="Courier New" panose="02070309020205020404" pitchFamily="49" charset="0"/>
              </a:rPr>
              <a:t>True</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.dropout1 = torch.nn.Dropout(</a:t>
            </a:r>
            <a:r>
              <a:rPr lang="en-US" altLang="ja-JP" sz="1400" b="0" dirty="0">
                <a:solidFill>
                  <a:srgbClr val="09885A"/>
                </a:solidFill>
                <a:effectLst/>
                <a:latin typeface="Courier New" panose="02070309020205020404" pitchFamily="49" charset="0"/>
              </a:rPr>
              <a:t>0.3</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a:t>
            </a:r>
            <a:r>
              <a:rPr lang="ja-JP" altLang="en-US" sz="1400" b="0" dirty="0">
                <a:solidFill>
                  <a:srgbClr val="008000"/>
                </a:solidFill>
                <a:effectLst/>
                <a:latin typeface="Courier New" panose="02070309020205020404" pitchFamily="49" charset="0"/>
              </a:rPr>
              <a:t>プーリング層</a:t>
            </a:r>
            <a:endParaRPr lang="ja-JP" altLang="en-US" sz="1400" b="0" dirty="0">
              <a:solidFill>
                <a:srgbClr val="000000"/>
              </a:solidFill>
              <a:effectLst/>
              <a:latin typeface="Courier New" panose="02070309020205020404" pitchFamily="49" charset="0"/>
            </a:endParaRPr>
          </a:p>
          <a:p>
            <a:r>
              <a:rPr lang="ja-JP" altLang="en-US"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.maxpool = torch.nn.MaxPool2d((</a:t>
            </a:r>
            <a:r>
              <a:rPr lang="en-US" altLang="ja-JP" sz="1400" b="0" dirty="0">
                <a:solidFill>
                  <a:srgbClr val="09885A"/>
                </a:solidFill>
                <a:effectLst/>
                <a:latin typeface="Courier New" panose="02070309020205020404" pitchFamily="49" charset="0"/>
              </a:rPr>
              <a:t>2</a:t>
            </a:r>
            <a:r>
              <a:rPr lang="en-US" altLang="ja-JP" sz="1400" b="0" dirty="0">
                <a:solidFill>
                  <a:srgbClr val="000000"/>
                </a:solidFill>
                <a:effectLst/>
                <a:latin typeface="Courier New" panose="02070309020205020404" pitchFamily="49" charset="0"/>
              </a:rPr>
              <a:t>,</a:t>
            </a:r>
            <a:r>
              <a:rPr lang="en-US" altLang="ja-JP" sz="1400" b="0" dirty="0">
                <a:solidFill>
                  <a:srgbClr val="09885A"/>
                </a:solidFill>
                <a:effectLst/>
                <a:latin typeface="Courier New" panose="02070309020205020404" pitchFamily="49" charset="0"/>
              </a:rPr>
              <a:t>2</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a:t>
            </a:r>
            <a:r>
              <a:rPr lang="ja-JP" altLang="en-US" sz="1400" b="0" dirty="0">
                <a:solidFill>
                  <a:srgbClr val="008000"/>
                </a:solidFill>
                <a:effectLst/>
                <a:latin typeface="Courier New" panose="02070309020205020404" pitchFamily="49" charset="0"/>
              </a:rPr>
              <a:t>全結合層</a:t>
            </a:r>
            <a:endParaRPr lang="ja-JP" altLang="en-US" sz="1400" b="0" dirty="0">
              <a:solidFill>
                <a:srgbClr val="000000"/>
              </a:solidFill>
              <a:effectLst/>
              <a:latin typeface="Courier New" panose="02070309020205020404" pitchFamily="49" charset="0"/>
            </a:endParaRPr>
          </a:p>
          <a:p>
            <a:r>
              <a:rPr lang="ja-JP" altLang="en-US"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.flatten = torch.nn.Flatten()</a:t>
            </a:r>
          </a:p>
          <a:p>
            <a:r>
              <a:rPr lang="en-US" altLang="ja-JP"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.linear1 = torch.nn.Linear(</a:t>
            </a:r>
            <a:r>
              <a:rPr lang="en-US" altLang="ja-JP" sz="1400" b="0" dirty="0">
                <a:solidFill>
                  <a:srgbClr val="09885A"/>
                </a:solidFill>
                <a:effectLst/>
                <a:latin typeface="Courier New" panose="02070309020205020404" pitchFamily="49" charset="0"/>
              </a:rPr>
              <a:t>3136</a:t>
            </a:r>
            <a:r>
              <a:rPr lang="en-US" altLang="ja-JP" sz="1400" b="0" dirty="0">
                <a:solidFill>
                  <a:srgbClr val="000000"/>
                </a:solidFill>
                <a:effectLst/>
                <a:latin typeface="Courier New" panose="02070309020205020404" pitchFamily="49" charset="0"/>
              </a:rPr>
              <a:t>, </a:t>
            </a:r>
            <a:r>
              <a:rPr lang="en-US" altLang="ja-JP" sz="1400" b="0" dirty="0">
                <a:solidFill>
                  <a:srgbClr val="09885A"/>
                </a:solidFill>
                <a:effectLst/>
                <a:latin typeface="Courier New" panose="02070309020205020404" pitchFamily="49" charset="0"/>
              </a:rPr>
              <a:t>1024</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8000"/>
                </a:solidFill>
                <a:effectLst/>
                <a:latin typeface="Courier New" panose="02070309020205020404" pitchFamily="49" charset="0"/>
              </a:rPr>
              <a:t># forward</a:t>
            </a:r>
            <a:r>
              <a:rPr lang="ja-JP" altLang="en-US" sz="1400" b="0" dirty="0">
                <a:solidFill>
                  <a:srgbClr val="008000"/>
                </a:solidFill>
                <a:effectLst/>
                <a:latin typeface="Courier New" panose="02070309020205020404" pitchFamily="49" charset="0"/>
              </a:rPr>
              <a:t>定義時にここに</a:t>
            </a:r>
            <a:r>
              <a:rPr lang="en-US" altLang="ja-JP" sz="1400" b="0" dirty="0">
                <a:solidFill>
                  <a:srgbClr val="008000"/>
                </a:solidFill>
                <a:effectLst/>
                <a:latin typeface="Courier New" panose="02070309020205020404" pitchFamily="49" charset="0"/>
              </a:rPr>
              <a:t>ReLU</a:t>
            </a:r>
            <a:r>
              <a:rPr lang="ja-JP" altLang="en-US" sz="1400" b="0" dirty="0">
                <a:solidFill>
                  <a:srgbClr val="008000"/>
                </a:solidFill>
                <a:effectLst/>
                <a:latin typeface="Courier New" panose="02070309020205020404" pitchFamily="49" charset="0"/>
              </a:rPr>
              <a:t>を挟む</a:t>
            </a:r>
            <a:endParaRPr lang="ja-JP" altLang="en-US" sz="1400" b="0" dirty="0">
              <a:solidFill>
                <a:srgbClr val="000000"/>
              </a:solidFill>
              <a:effectLst/>
              <a:latin typeface="Courier New" panose="02070309020205020404" pitchFamily="49" charset="0"/>
            </a:endParaRPr>
          </a:p>
          <a:p>
            <a:r>
              <a:rPr lang="ja-JP" altLang="en-US"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.dropout2 = torch.nn.Dropout(</a:t>
            </a:r>
            <a:r>
              <a:rPr lang="en-US" altLang="ja-JP" sz="1400" b="0" dirty="0">
                <a:solidFill>
                  <a:srgbClr val="09885A"/>
                </a:solidFill>
                <a:effectLst/>
                <a:latin typeface="Courier New" panose="02070309020205020404" pitchFamily="49" charset="0"/>
              </a:rPr>
              <a:t>0.3</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.linear2 = torch.nn.Linear(</a:t>
            </a:r>
            <a:r>
              <a:rPr lang="en-US" altLang="ja-JP" sz="1400" b="0" dirty="0">
                <a:solidFill>
                  <a:srgbClr val="09885A"/>
                </a:solidFill>
                <a:effectLst/>
                <a:latin typeface="Courier New" panose="02070309020205020404" pitchFamily="49" charset="0"/>
              </a:rPr>
              <a:t>1024</a:t>
            </a:r>
            <a:r>
              <a:rPr lang="en-US" altLang="ja-JP" sz="1400" b="0" dirty="0">
                <a:solidFill>
                  <a:srgbClr val="000000"/>
                </a:solidFill>
                <a:effectLst/>
                <a:latin typeface="Courier New" panose="02070309020205020404" pitchFamily="49" charset="0"/>
              </a:rPr>
              <a:t>, </a:t>
            </a:r>
            <a:r>
              <a:rPr lang="en-US" altLang="ja-JP" sz="1400" b="0" dirty="0">
                <a:solidFill>
                  <a:srgbClr val="09885A"/>
                </a:solidFill>
                <a:effectLst/>
                <a:latin typeface="Courier New" panose="02070309020205020404" pitchFamily="49" charset="0"/>
              </a:rPr>
              <a:t>10</a:t>
            </a:r>
            <a:r>
              <a:rPr lang="en-US" altLang="ja-JP" sz="1400" b="0" dirty="0">
                <a:solidFill>
                  <a:srgbClr val="000000"/>
                </a:solidFill>
                <a:effectLst/>
                <a:latin typeface="Courier New" panose="02070309020205020404" pitchFamily="49" charset="0"/>
              </a:rPr>
              <a:t>)</a:t>
            </a:r>
          </a:p>
          <a:p>
            <a:endParaRPr lang="en-US" altLang="ja-JP" sz="1400" b="0" dirty="0">
              <a:solidFill>
                <a:srgbClr val="000000"/>
              </a:solidFill>
              <a:effectLst/>
              <a:latin typeface="+mn-ea"/>
            </a:endParaRPr>
          </a:p>
        </p:txBody>
      </p:sp>
      <p:sp>
        <p:nvSpPr>
          <p:cNvPr id="7" name="テキスト ボックス 6">
            <a:extLst>
              <a:ext uri="{FF2B5EF4-FFF2-40B4-BE49-F238E27FC236}">
                <a16:creationId xmlns:a16="http://schemas.microsoft.com/office/drawing/2014/main" id="{25F0129E-821A-4ECB-8F86-D3DCFEB5880B}"/>
              </a:ext>
            </a:extLst>
          </p:cNvPr>
          <p:cNvSpPr txBox="1"/>
          <p:nvPr/>
        </p:nvSpPr>
        <p:spPr>
          <a:xfrm>
            <a:off x="766761" y="5720593"/>
            <a:ext cx="10658473" cy="79175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ja-JP" altLang="en-US" sz="1800" dirty="0"/>
              <a:t>学習評価は通常のニューラルネットワークと同じです。学習には</a:t>
            </a:r>
            <a:r>
              <a:rPr lang="en-US" altLang="ja-JP" sz="1800" dirty="0"/>
              <a:t>GPU</a:t>
            </a:r>
            <a:r>
              <a:rPr lang="ja-JP" altLang="en-US" sz="1800" dirty="0"/>
              <a:t>を利用するので、</a:t>
            </a:r>
            <a:r>
              <a:rPr lang="en-US" altLang="ja-JP" sz="1800" dirty="0"/>
              <a:t>Colab</a:t>
            </a:r>
            <a:r>
              <a:rPr lang="ja-JP" altLang="en-US" sz="1800" dirty="0"/>
              <a:t>ノートブックには</a:t>
            </a:r>
            <a:r>
              <a:rPr lang="en-US" altLang="ja-JP" sz="1800" dirty="0"/>
              <a:t>GPU</a:t>
            </a:r>
            <a:r>
              <a:rPr lang="ja-JP" altLang="en-US" sz="1800" dirty="0"/>
              <a:t>を使用するためのプログラムも記載しています</a:t>
            </a:r>
            <a:endParaRPr lang="en-US" altLang="ja-JP" sz="1800" dirty="0"/>
          </a:p>
        </p:txBody>
      </p:sp>
      <p:sp>
        <p:nvSpPr>
          <p:cNvPr id="8" name="正方形/長方形 7">
            <a:extLst>
              <a:ext uri="{FF2B5EF4-FFF2-40B4-BE49-F238E27FC236}">
                <a16:creationId xmlns:a16="http://schemas.microsoft.com/office/drawing/2014/main" id="{51CC3379-698E-40B4-B830-0B445BEAE92B}"/>
              </a:ext>
            </a:extLst>
          </p:cNvPr>
          <p:cNvSpPr/>
          <p:nvPr/>
        </p:nvSpPr>
        <p:spPr bwMode="auto">
          <a:xfrm>
            <a:off x="6834433" y="3176772"/>
            <a:ext cx="4471396" cy="2601798"/>
          </a:xfrm>
          <a:prstGeom prst="rect">
            <a:avLst/>
          </a:prstGeom>
          <a:solidFill>
            <a:srgbClr val="ECECEC"/>
          </a:solidFill>
          <a:ln w="9525">
            <a:solidFill>
              <a:schemeClr val="tx1"/>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normAutofit lnSpcReduction="10000"/>
          </a:bodyPr>
          <a:lstStyle/>
          <a:p>
            <a:r>
              <a:rPr lang="en-US" altLang="ja-JP" sz="1400" b="0" dirty="0">
                <a:solidFill>
                  <a:srgbClr val="000000"/>
                </a:solidFill>
                <a:effectLst/>
                <a:latin typeface="Courier New" panose="02070309020205020404" pitchFamily="49" charset="0"/>
              </a:rPr>
              <a:t>   </a:t>
            </a:r>
          </a:p>
          <a:p>
            <a:r>
              <a:rPr lang="en-US" altLang="ja-JP" sz="1400" b="0" dirty="0">
                <a:solidFill>
                  <a:srgbClr val="000000"/>
                </a:solidFill>
                <a:effectLst/>
                <a:latin typeface="Courier New" panose="02070309020205020404" pitchFamily="49" charset="0"/>
              </a:rPr>
              <a:t>    </a:t>
            </a:r>
            <a:r>
              <a:rPr lang="en-US" altLang="ja-JP" sz="1400" b="0" dirty="0">
                <a:solidFill>
                  <a:srgbClr val="0000FF"/>
                </a:solidFill>
                <a:effectLst/>
                <a:latin typeface="Courier New" panose="02070309020205020404" pitchFamily="49" charset="0"/>
              </a:rPr>
              <a:t>def</a:t>
            </a:r>
            <a:r>
              <a:rPr lang="en-US" altLang="ja-JP" sz="1400" b="0" dirty="0">
                <a:solidFill>
                  <a:srgbClr val="000000"/>
                </a:solidFill>
                <a:effectLst/>
                <a:latin typeface="Courier New" panose="02070309020205020404" pitchFamily="49" charset="0"/>
              </a:rPr>
              <a:t> </a:t>
            </a:r>
            <a:r>
              <a:rPr lang="en-US" altLang="ja-JP" sz="1400" b="0" dirty="0">
                <a:solidFill>
                  <a:srgbClr val="795E26"/>
                </a:solidFill>
                <a:effectLst/>
                <a:latin typeface="Courier New" panose="02070309020205020404" pitchFamily="49" charset="0"/>
              </a:rPr>
              <a:t>forward</a:t>
            </a:r>
            <a:r>
              <a:rPr lang="en-US" altLang="ja-JP" sz="1400" b="0" dirty="0">
                <a:solidFill>
                  <a:srgbClr val="000000"/>
                </a:solidFill>
                <a:effectLst/>
                <a:latin typeface="Courier New" panose="02070309020205020404" pitchFamily="49" charset="0"/>
              </a:rPr>
              <a:t>(</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 </a:t>
            </a:r>
            <a:r>
              <a:rPr lang="en-US" altLang="ja-JP" sz="1400" b="0" dirty="0">
                <a:solidFill>
                  <a:srgbClr val="001080"/>
                </a:solidFill>
                <a:effectLst/>
                <a:latin typeface="Courier New" panose="02070309020205020404" pitchFamily="49" charset="0"/>
              </a:rPr>
              <a:t>x</a:t>
            </a:r>
            <a:r>
              <a:rPr lang="en-US" altLang="ja-JP" sz="1400" b="0" dirty="0">
                <a:solidFill>
                  <a:srgbClr val="000000"/>
                </a:solidFill>
                <a:effectLst/>
                <a:latin typeface="Courier New" panose="02070309020205020404" pitchFamily="49" charset="0"/>
              </a:rPr>
              <a:t>):</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.conv(x)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.relu(x)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.dropout1(x)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.maxpool(x)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.flatten(x)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.linear1(x)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.relu(x)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.dropout2(x)</a:t>
            </a:r>
          </a:p>
          <a:p>
            <a:r>
              <a:rPr lang="en-US" altLang="ja-JP" sz="1400" b="0" dirty="0">
                <a:solidFill>
                  <a:srgbClr val="000000"/>
                </a:solidFill>
                <a:effectLst/>
                <a:latin typeface="Courier New" panose="02070309020205020404" pitchFamily="49" charset="0"/>
              </a:rPr>
              <a:t>        x = </a:t>
            </a:r>
            <a:r>
              <a:rPr lang="en-US" altLang="ja-JP" sz="1400" b="0" dirty="0">
                <a:solidFill>
                  <a:srgbClr val="001080"/>
                </a:solidFill>
                <a:effectLst/>
                <a:latin typeface="Courier New" panose="02070309020205020404" pitchFamily="49" charset="0"/>
              </a:rPr>
              <a:t>self</a:t>
            </a:r>
            <a:r>
              <a:rPr lang="en-US" altLang="ja-JP" sz="1400" b="0" dirty="0">
                <a:solidFill>
                  <a:srgbClr val="000000"/>
                </a:solidFill>
                <a:effectLst/>
                <a:latin typeface="Courier New" panose="02070309020205020404" pitchFamily="49" charset="0"/>
              </a:rPr>
              <a:t>.linear2(x)</a:t>
            </a:r>
          </a:p>
          <a:p>
            <a:r>
              <a:rPr lang="en-US" altLang="ja-JP" sz="1400" b="0" dirty="0">
                <a:solidFill>
                  <a:srgbClr val="000000"/>
                </a:solidFill>
                <a:effectLst/>
                <a:latin typeface="Courier New" panose="02070309020205020404" pitchFamily="49" charset="0"/>
              </a:rPr>
              <a:t>        </a:t>
            </a:r>
            <a:r>
              <a:rPr lang="en-US" altLang="ja-JP" sz="1400" b="0" dirty="0">
                <a:solidFill>
                  <a:srgbClr val="AF00DB"/>
                </a:solidFill>
                <a:effectLst/>
                <a:latin typeface="Courier New" panose="02070309020205020404" pitchFamily="49" charset="0"/>
              </a:rPr>
              <a:t>return</a:t>
            </a:r>
            <a:r>
              <a:rPr lang="en-US" altLang="ja-JP" sz="1400" b="0" dirty="0">
                <a:solidFill>
                  <a:srgbClr val="000000"/>
                </a:solidFill>
                <a:effectLst/>
                <a:latin typeface="Courier New" panose="02070309020205020404" pitchFamily="49" charset="0"/>
              </a:rPr>
              <a:t> x</a:t>
            </a:r>
          </a:p>
          <a:p>
            <a:endParaRPr lang="en-US" altLang="ja-JP" sz="1400" b="0" dirty="0">
              <a:solidFill>
                <a:srgbClr val="000000"/>
              </a:solidFill>
              <a:effectLst/>
              <a:latin typeface="+mn-ea"/>
            </a:endParaRPr>
          </a:p>
        </p:txBody>
      </p:sp>
      <p:sp>
        <p:nvSpPr>
          <p:cNvPr id="9" name="フリーフォーム: 図形 8">
            <a:extLst>
              <a:ext uri="{FF2B5EF4-FFF2-40B4-BE49-F238E27FC236}">
                <a16:creationId xmlns:a16="http://schemas.microsoft.com/office/drawing/2014/main" id="{72FE3C1A-40BB-4A22-A5AF-4A8A53DC3DB1}"/>
              </a:ext>
            </a:extLst>
          </p:cNvPr>
          <p:cNvSpPr/>
          <p:nvPr/>
        </p:nvSpPr>
        <p:spPr>
          <a:xfrm>
            <a:off x="5843078" y="2840032"/>
            <a:ext cx="1982709" cy="2744395"/>
          </a:xfrm>
          <a:custGeom>
            <a:avLst/>
            <a:gdLst>
              <a:gd name="connsiteX0" fmla="*/ 0 w 1982709"/>
              <a:gd name="connsiteY0" fmla="*/ 3485345 h 3495646"/>
              <a:gd name="connsiteX1" fmla="*/ 1041149 w 1982709"/>
              <a:gd name="connsiteY1" fmla="*/ 2978351 h 3495646"/>
              <a:gd name="connsiteX2" fmla="*/ 1520982 w 1982709"/>
              <a:gd name="connsiteY2" fmla="*/ 144616 h 3495646"/>
              <a:gd name="connsiteX3" fmla="*/ 1982709 w 1982709"/>
              <a:gd name="connsiteY3" fmla="*/ 669717 h 3495646"/>
            </a:gdLst>
            <a:ahLst/>
            <a:cxnLst>
              <a:cxn ang="0">
                <a:pos x="connsiteX0" y="connsiteY0"/>
              </a:cxn>
              <a:cxn ang="0">
                <a:pos x="connsiteX1" y="connsiteY1"/>
              </a:cxn>
              <a:cxn ang="0">
                <a:pos x="connsiteX2" y="connsiteY2"/>
              </a:cxn>
              <a:cxn ang="0">
                <a:pos x="connsiteX3" y="connsiteY3"/>
              </a:cxn>
            </a:cxnLst>
            <a:rect l="l" t="t" r="r" b="b"/>
            <a:pathLst>
              <a:path w="1982709" h="3495646">
                <a:moveTo>
                  <a:pt x="0" y="3485345"/>
                </a:moveTo>
                <a:cubicBezTo>
                  <a:pt x="393826" y="3510242"/>
                  <a:pt x="787652" y="3535139"/>
                  <a:pt x="1041149" y="2978351"/>
                </a:cubicBezTo>
                <a:cubicBezTo>
                  <a:pt x="1294646" y="2421563"/>
                  <a:pt x="1364055" y="529388"/>
                  <a:pt x="1520982" y="144616"/>
                </a:cubicBezTo>
                <a:cubicBezTo>
                  <a:pt x="1677909" y="-240156"/>
                  <a:pt x="1830309" y="214780"/>
                  <a:pt x="1982709" y="669717"/>
                </a:cubicBezTo>
              </a:path>
            </a:pathLst>
          </a:custGeom>
          <a:ln w="38100" cap="flat" cmpd="sng" algn="ctr">
            <a:solidFill>
              <a:srgbClr val="E9482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32377704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A2-4.PyTorch</a:t>
            </a:r>
            <a:r>
              <a:rPr kumimoji="1" lang="ja-JP" altLang="en-US" dirty="0"/>
              <a:t>ハンズオン（</a:t>
            </a:r>
            <a:r>
              <a:rPr kumimoji="1" lang="en-US" altLang="ja-JP" dirty="0"/>
              <a:t>CNN</a:t>
            </a:r>
            <a:r>
              <a:rPr kumimoji="1" lang="ja-JP" altLang="en-US" dirty="0"/>
              <a:t>）</a:t>
            </a:r>
          </a:p>
        </p:txBody>
      </p:sp>
      <p:sp>
        <p:nvSpPr>
          <p:cNvPr id="5" name="スライド番号プレースホルダー 4">
            <a:extLst>
              <a:ext uri="{FF2B5EF4-FFF2-40B4-BE49-F238E27FC236}">
                <a16:creationId xmlns:a16="http://schemas.microsoft.com/office/drawing/2014/main" id="{C905B90A-465B-402F-BC68-6932C2B00E04}"/>
              </a:ext>
            </a:extLst>
          </p:cNvPr>
          <p:cNvSpPr>
            <a:spLocks noGrp="1"/>
          </p:cNvSpPr>
          <p:nvPr>
            <p:ph type="sldNum" sz="quarter" idx="10"/>
          </p:nvPr>
        </p:nvSpPr>
        <p:spPr/>
        <p:txBody>
          <a:bodyPr/>
          <a:lstStyle/>
          <a:p>
            <a:fld id="{5D750650-B10A-47BF-93C2-E1678438B37A}" type="slidenum">
              <a:rPr kumimoji="1" lang="ja-JP" altLang="en-US" smtClean="0"/>
              <a:pPr/>
              <a:t>336</a:t>
            </a:fld>
            <a:endParaRPr kumimoji="1" lang="ja-JP" altLang="en-US"/>
          </a:p>
        </p:txBody>
      </p:sp>
      <p:sp>
        <p:nvSpPr>
          <p:cNvPr id="4" name="テキスト ボックス 3">
            <a:extLst>
              <a:ext uri="{FF2B5EF4-FFF2-40B4-BE49-F238E27FC236}">
                <a16:creationId xmlns:a16="http://schemas.microsoft.com/office/drawing/2014/main" id="{EB308ADB-2C24-40A0-9C1C-3E0C25EC8182}"/>
              </a:ext>
            </a:extLst>
          </p:cNvPr>
          <p:cNvSpPr txBox="1"/>
          <p:nvPr/>
        </p:nvSpPr>
        <p:spPr>
          <a:xfrm>
            <a:off x="766763" y="980499"/>
            <a:ext cx="10658473" cy="869469"/>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nSpc>
                <a:spcPct val="130000"/>
              </a:lnSpc>
            </a:pPr>
            <a:r>
              <a:rPr lang="en-US" altLang="ja-JP" dirty="0"/>
              <a:t>mlho/ exercise </a:t>
            </a:r>
            <a:r>
              <a:rPr lang="ja-JP" altLang="en-US" dirty="0"/>
              <a:t>フォルダの中の</a:t>
            </a:r>
            <a:endParaRPr lang="en-US" altLang="ja-JP" dirty="0"/>
          </a:p>
          <a:p>
            <a:pPr>
              <a:lnSpc>
                <a:spcPct val="130000"/>
              </a:lnSpc>
            </a:pPr>
            <a:r>
              <a:rPr lang="ja-JP" altLang="en-US" dirty="0"/>
              <a:t>「 </a:t>
            </a:r>
            <a:r>
              <a:rPr lang="en-US" altLang="ja-JP" dirty="0"/>
              <a:t>7-2_PyTorch</a:t>
            </a:r>
            <a:r>
              <a:rPr lang="ja-JP" altLang="en-US" dirty="0"/>
              <a:t>による画像分類</a:t>
            </a:r>
            <a:r>
              <a:rPr lang="en-US" altLang="ja-JP" dirty="0"/>
              <a:t>.ipynb</a:t>
            </a:r>
            <a:r>
              <a:rPr lang="ja-JP" altLang="en-US" dirty="0"/>
              <a:t>」を実行する</a:t>
            </a:r>
          </a:p>
        </p:txBody>
      </p:sp>
      <p:sp>
        <p:nvSpPr>
          <p:cNvPr id="12" name="四角形: 角を丸くする 11">
            <a:extLst>
              <a:ext uri="{FF2B5EF4-FFF2-40B4-BE49-F238E27FC236}">
                <a16:creationId xmlns:a16="http://schemas.microsoft.com/office/drawing/2014/main" id="{D9087632-89E8-4B86-9784-C818E91780DA}"/>
              </a:ext>
            </a:extLst>
          </p:cNvPr>
          <p:cNvSpPr/>
          <p:nvPr/>
        </p:nvSpPr>
        <p:spPr>
          <a:xfrm>
            <a:off x="766763" y="1888824"/>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D291127B-E84F-4D8F-B816-6299FECB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7" y="4124334"/>
            <a:ext cx="3243747" cy="2018226"/>
          </a:xfrm>
          <a:prstGeom prst="rect">
            <a:avLst/>
          </a:prstGeom>
        </p:spPr>
      </p:pic>
      <p:sp>
        <p:nvSpPr>
          <p:cNvPr id="10" name="コンテンツ プレースホルダー 2">
            <a:extLst>
              <a:ext uri="{FF2B5EF4-FFF2-40B4-BE49-F238E27FC236}">
                <a16:creationId xmlns:a16="http://schemas.microsoft.com/office/drawing/2014/main" id="{98FDC600-E928-416C-9564-9C76ED64164E}"/>
              </a:ext>
            </a:extLst>
          </p:cNvPr>
          <p:cNvSpPr txBox="1">
            <a:spLocks/>
          </p:cNvSpPr>
          <p:nvPr/>
        </p:nvSpPr>
        <p:spPr bwMode="auto">
          <a:xfrm>
            <a:off x="1113954" y="2070963"/>
            <a:ext cx="9964088" cy="2251449"/>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0"/>
              </a:spcBef>
              <a:spcAft>
                <a:spcPts val="2400"/>
              </a:spcAft>
              <a:buClr>
                <a:srgbClr val="F36C37"/>
              </a:buClr>
              <a:buFont typeface="Wingdings" panose="05000000000000000000" pitchFamily="2" charset="2"/>
              <a:buNone/>
            </a:pPr>
            <a:r>
              <a:rPr lang="en-US" altLang="ja-JP" sz="2000" b="1" dirty="0">
                <a:solidFill>
                  <a:srgbClr val="F36C37"/>
                </a:solidFill>
              </a:rPr>
              <a:t>PyTorch</a:t>
            </a:r>
            <a:r>
              <a:rPr lang="ja-JP" altLang="en-US" sz="2000" b="1" dirty="0">
                <a:solidFill>
                  <a:srgbClr val="F36C37"/>
                </a:solidFill>
              </a:rPr>
              <a:t>のプログラムを実行してみます。</a:t>
            </a:r>
            <a:br>
              <a:rPr lang="en-US" altLang="ja-JP" sz="2000" b="1" dirty="0">
                <a:solidFill>
                  <a:srgbClr val="F36C37"/>
                </a:solidFill>
              </a:rPr>
            </a:br>
            <a:r>
              <a:rPr lang="ja-JP" altLang="en-US" sz="2000" b="1" dirty="0">
                <a:solidFill>
                  <a:srgbClr val="F36C37"/>
                </a:solidFill>
              </a:rPr>
              <a:t>このプログラムでは、</a:t>
            </a:r>
            <a:r>
              <a:rPr lang="en-US" altLang="ja-JP" sz="2000" b="1" dirty="0">
                <a:solidFill>
                  <a:srgbClr val="F36C37"/>
                </a:solidFill>
              </a:rPr>
              <a:t>0</a:t>
            </a:r>
            <a:r>
              <a:rPr lang="ja-JP" altLang="en-US" sz="2000" b="1" dirty="0">
                <a:solidFill>
                  <a:srgbClr val="F36C37"/>
                </a:solidFill>
              </a:rPr>
              <a:t>～</a:t>
            </a:r>
            <a:r>
              <a:rPr lang="en-US" altLang="ja-JP" sz="2000" b="1" dirty="0">
                <a:solidFill>
                  <a:srgbClr val="F36C37"/>
                </a:solidFill>
              </a:rPr>
              <a:t>9</a:t>
            </a:r>
            <a:r>
              <a:rPr lang="ja-JP" altLang="en-US" sz="2000" b="1" dirty="0">
                <a:solidFill>
                  <a:srgbClr val="F36C37"/>
                </a:solidFill>
              </a:rPr>
              <a:t>までの手書き文字画像データ</a:t>
            </a:r>
            <a:br>
              <a:rPr lang="en-US" altLang="ja-JP" sz="2000" b="1" dirty="0">
                <a:solidFill>
                  <a:srgbClr val="F36C37"/>
                </a:solidFill>
              </a:rPr>
            </a:br>
            <a:r>
              <a:rPr lang="ja-JP" altLang="en-US" sz="2000" b="1" dirty="0">
                <a:solidFill>
                  <a:srgbClr val="F36C37"/>
                </a:solidFill>
              </a:rPr>
              <a:t>「</a:t>
            </a:r>
            <a:r>
              <a:rPr lang="en-US" altLang="ja-JP" sz="2000" b="1" dirty="0">
                <a:solidFill>
                  <a:srgbClr val="F36C37"/>
                </a:solidFill>
              </a:rPr>
              <a:t>MNIST</a:t>
            </a:r>
            <a:r>
              <a:rPr lang="ja-JP" altLang="en-US" sz="2000" b="1" dirty="0">
                <a:solidFill>
                  <a:srgbClr val="F36C37"/>
                </a:solidFill>
              </a:rPr>
              <a:t>」を画像分類するモデルを</a:t>
            </a:r>
            <a:r>
              <a:rPr lang="en-US" altLang="ja-JP" sz="2000" b="1" dirty="0">
                <a:solidFill>
                  <a:srgbClr val="F36C37"/>
                </a:solidFill>
              </a:rPr>
              <a:t>PyTorch</a:t>
            </a:r>
            <a:r>
              <a:rPr lang="ja-JP" altLang="en-US" sz="2000" b="1" dirty="0">
                <a:solidFill>
                  <a:srgbClr val="F36C37"/>
                </a:solidFill>
              </a:rPr>
              <a:t>で作成します。</a:t>
            </a:r>
            <a:endParaRPr lang="en-US" altLang="ja-JP" sz="2000" b="1" dirty="0">
              <a:solidFill>
                <a:srgbClr val="F36C37"/>
              </a:solidFill>
            </a:endParaRPr>
          </a:p>
          <a:p>
            <a:pPr marL="0" indent="0" algn="ctr">
              <a:lnSpc>
                <a:spcPct val="120000"/>
              </a:lnSpc>
              <a:spcBef>
                <a:spcPts val="0"/>
              </a:spcBef>
              <a:spcAft>
                <a:spcPts val="2400"/>
              </a:spcAft>
              <a:buClr>
                <a:srgbClr val="F36C37"/>
              </a:buClr>
              <a:buFont typeface="Wingdings" panose="05000000000000000000" pitchFamily="2" charset="2"/>
              <a:buNone/>
            </a:pPr>
            <a:r>
              <a:rPr lang="ja-JP" altLang="en-US" sz="2000" b="1" dirty="0">
                <a:solidFill>
                  <a:srgbClr val="F36C37"/>
                </a:solidFill>
              </a:rPr>
              <a:t>基本的な画像分類を実装してみましょう。</a:t>
            </a:r>
            <a:endParaRPr lang="en-US" altLang="ja-JP" sz="2000" b="1" dirty="0">
              <a:solidFill>
                <a:srgbClr val="F36C37"/>
              </a:solidFill>
            </a:endParaRPr>
          </a:p>
        </p:txBody>
      </p:sp>
    </p:spTree>
    <p:extLst>
      <p:ext uri="{BB962C8B-B14F-4D97-AF65-F5344CB8AC3E}">
        <p14:creationId xmlns:p14="http://schemas.microsoft.com/office/powerpoint/2010/main" val="238211626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E8CC6938-1770-4D8B-BA32-37364ADE112B}"/>
              </a:ext>
            </a:extLst>
          </p:cNvPr>
          <p:cNvSpPr/>
          <p:nvPr/>
        </p:nvSpPr>
        <p:spPr bwMode="auto">
          <a:xfrm>
            <a:off x="766763" y="848784"/>
            <a:ext cx="10658475" cy="5458710"/>
          </a:xfrm>
          <a:prstGeom prst="roundRect">
            <a:avLst>
              <a:gd name="adj" fmla="val 0"/>
            </a:avLst>
          </a:prstGeom>
          <a:solidFill>
            <a:srgbClr val="FFF4E1"/>
          </a:solidFill>
          <a:ln w="19050" algn="ctr">
            <a:noFill/>
            <a:prstDash val="solid"/>
            <a:round/>
            <a:headEnd/>
            <a:tailEnd/>
          </a:ln>
          <a:effectLst/>
        </p:spPr>
        <p:txBody>
          <a:bodyPr wrap="none" rtlCol="0" anchor="ctr"/>
          <a:lstStyle/>
          <a:p>
            <a:pPr algn="ctr"/>
            <a:endParaRPr kumimoji="1" lang="ja-JP" altLang="en-US" sz="2400" dirty="0">
              <a:solidFill>
                <a:schemeClr val="bg1"/>
              </a:solidFill>
            </a:endParaRPr>
          </a:p>
        </p:txBody>
      </p:sp>
      <p:sp>
        <p:nvSpPr>
          <p:cNvPr id="2" name="タイトル 1">
            <a:extLst>
              <a:ext uri="{FF2B5EF4-FFF2-40B4-BE49-F238E27FC236}">
                <a16:creationId xmlns:a16="http://schemas.microsoft.com/office/drawing/2014/main" id="{EB565C69-5B99-4FF5-ABE1-BF871E10069C}"/>
              </a:ext>
            </a:extLst>
          </p:cNvPr>
          <p:cNvSpPr>
            <a:spLocks noGrp="1"/>
          </p:cNvSpPr>
          <p:nvPr>
            <p:ph type="title"/>
          </p:nvPr>
        </p:nvSpPr>
        <p:spPr/>
        <p:txBody>
          <a:bodyPr/>
          <a:lstStyle/>
          <a:p>
            <a:r>
              <a:rPr kumimoji="1" lang="ja-JP" altLang="en-US" dirty="0"/>
              <a:t>参考資料・文献</a:t>
            </a:r>
          </a:p>
        </p:txBody>
      </p:sp>
      <p:sp>
        <p:nvSpPr>
          <p:cNvPr id="4" name="スライド番号プレースホルダー 3">
            <a:extLst>
              <a:ext uri="{FF2B5EF4-FFF2-40B4-BE49-F238E27FC236}">
                <a16:creationId xmlns:a16="http://schemas.microsoft.com/office/drawing/2014/main" id="{31834A64-B588-424C-B1E7-B0FC2F87C2C6}"/>
              </a:ext>
            </a:extLst>
          </p:cNvPr>
          <p:cNvSpPr>
            <a:spLocks noGrp="1"/>
          </p:cNvSpPr>
          <p:nvPr>
            <p:ph type="sldNum" sz="quarter" idx="10"/>
          </p:nvPr>
        </p:nvSpPr>
        <p:spPr/>
        <p:txBody>
          <a:bodyPr/>
          <a:lstStyle/>
          <a:p>
            <a:fld id="{5D750650-B10A-47BF-93C2-E1678438B37A}" type="slidenum">
              <a:rPr kumimoji="1" lang="ja-JP" altLang="en-US" smtClean="0"/>
              <a:pPr/>
              <a:t>337</a:t>
            </a:fld>
            <a:endParaRPr kumimoji="1" lang="ja-JP" altLang="en-US"/>
          </a:p>
        </p:txBody>
      </p:sp>
      <p:pic>
        <p:nvPicPr>
          <p:cNvPr id="1026" name="Picture 2" descr="勉強">
            <a:extLst>
              <a:ext uri="{FF2B5EF4-FFF2-40B4-BE49-F238E27FC236}">
                <a16:creationId xmlns:a16="http://schemas.microsoft.com/office/drawing/2014/main" id="{E88076C1-31D5-4E4A-AB7C-79422BCD3C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68" t="17256" r="11397" b="13368"/>
          <a:stretch/>
        </p:blipFill>
        <p:spPr bwMode="auto">
          <a:xfrm>
            <a:off x="9265300" y="4288356"/>
            <a:ext cx="2159938" cy="1935161"/>
          </a:xfrm>
          <a:prstGeom prst="rect">
            <a:avLst/>
          </a:prstGeom>
          <a:noFill/>
          <a:extLst>
            <a:ext uri="{909E8E84-426E-40DD-AFC4-6F175D3DCCD1}">
              <a14:hiddenFill xmlns:a14="http://schemas.microsoft.com/office/drawing/2010/main">
                <a:solidFill>
                  <a:srgbClr val="FFFFFF"/>
                </a:solidFill>
              </a14:hiddenFill>
            </a:ext>
          </a:extLst>
        </p:spPr>
      </p:pic>
      <p:sp>
        <p:nvSpPr>
          <p:cNvPr id="6" name="コンテンツ プレースホルダー 5">
            <a:extLst>
              <a:ext uri="{FF2B5EF4-FFF2-40B4-BE49-F238E27FC236}">
                <a16:creationId xmlns:a16="http://schemas.microsoft.com/office/drawing/2014/main" id="{AE19FC32-9FB9-4F05-AF6F-2D87D6C91486}"/>
              </a:ext>
            </a:extLst>
          </p:cNvPr>
          <p:cNvSpPr txBox="1">
            <a:spLocks/>
          </p:cNvSpPr>
          <p:nvPr/>
        </p:nvSpPr>
        <p:spPr>
          <a:xfrm>
            <a:off x="623794" y="895834"/>
            <a:ext cx="10658475" cy="482600"/>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0100" lvl="1" indent="-342900">
              <a:lnSpc>
                <a:spcPct val="150000"/>
              </a:lnSpc>
              <a:buFont typeface="Wingdings" panose="05000000000000000000" pitchFamily="2" charset="2"/>
              <a:buChar char="n"/>
            </a:pPr>
            <a:r>
              <a:rPr kumimoji="1" lang="en-US" altLang="ja-JP" sz="1000" b="1" spc="300" dirty="0">
                <a:solidFill>
                  <a:srgbClr val="F36C37"/>
                </a:solidFill>
              </a:rPr>
              <a:t>Python</a:t>
            </a:r>
            <a:r>
              <a:rPr kumimoji="1" lang="ja-JP" altLang="en-US" sz="1000" b="1" spc="300" dirty="0">
                <a:solidFill>
                  <a:srgbClr val="F36C37"/>
                </a:solidFill>
              </a:rPr>
              <a:t>ではじめる機械学習 </a:t>
            </a:r>
            <a:r>
              <a:rPr kumimoji="1" lang="en-US" altLang="ja-JP" sz="1000" b="1" spc="300" dirty="0">
                <a:solidFill>
                  <a:srgbClr val="F36C37"/>
                </a:solidFill>
              </a:rPr>
              <a:t>―scikit-learn</a:t>
            </a:r>
            <a:r>
              <a:rPr kumimoji="1" lang="ja-JP" altLang="en-US" sz="1000" b="1" spc="300" dirty="0">
                <a:solidFill>
                  <a:srgbClr val="F36C37"/>
                </a:solidFill>
              </a:rPr>
              <a:t>で学ぶ特徴量エンジニアリングと機械学習の基礎</a:t>
            </a:r>
          </a:p>
          <a:p>
            <a:pPr marL="800100" lvl="1" indent="-342900">
              <a:lnSpc>
                <a:spcPct val="150000"/>
              </a:lnSpc>
              <a:buFont typeface="Wingdings" panose="05000000000000000000" pitchFamily="2" charset="2"/>
              <a:buChar char="n"/>
            </a:pPr>
            <a:r>
              <a:rPr kumimoji="1" lang="en-US" altLang="ja-JP" sz="1000" b="1" spc="300" dirty="0">
                <a:solidFill>
                  <a:srgbClr val="F36C37"/>
                </a:solidFill>
              </a:rPr>
              <a:t>TensorFlow</a:t>
            </a:r>
            <a:r>
              <a:rPr kumimoji="1" lang="ja-JP" altLang="en-US" sz="1000" b="1" spc="300" dirty="0">
                <a:solidFill>
                  <a:srgbClr val="F36C37"/>
                </a:solidFill>
              </a:rPr>
              <a:t>と</a:t>
            </a:r>
            <a:r>
              <a:rPr kumimoji="1" lang="en-US" altLang="ja-JP" sz="1000" b="1" spc="300" dirty="0">
                <a:solidFill>
                  <a:srgbClr val="F36C37"/>
                </a:solidFill>
              </a:rPr>
              <a:t>Keras</a:t>
            </a:r>
            <a:r>
              <a:rPr kumimoji="1" lang="ja-JP" altLang="en-US" sz="1000" b="1" spc="300" dirty="0">
                <a:solidFill>
                  <a:srgbClr val="F36C37"/>
                </a:solidFill>
              </a:rPr>
              <a:t>で動かしながら学ぶ ディープラーニングの仕組み</a:t>
            </a:r>
            <a:br>
              <a:rPr kumimoji="1" lang="en-US" altLang="ja-JP" sz="1000" b="1" spc="300" dirty="0">
                <a:solidFill>
                  <a:srgbClr val="F36C37"/>
                </a:solidFill>
              </a:rPr>
            </a:br>
            <a:r>
              <a:rPr kumimoji="1" lang="ja-JP" altLang="en-US" sz="1000" b="1" spc="300" dirty="0">
                <a:solidFill>
                  <a:srgbClr val="F36C37"/>
                </a:solidFill>
              </a:rPr>
              <a:t>畳み込みニューラルネットワーク徹底解説</a:t>
            </a:r>
          </a:p>
          <a:p>
            <a:pPr marL="800100" lvl="1" indent="-342900">
              <a:lnSpc>
                <a:spcPct val="150000"/>
              </a:lnSpc>
              <a:buFont typeface="Wingdings" panose="05000000000000000000" pitchFamily="2" charset="2"/>
              <a:buChar char="n"/>
            </a:pPr>
            <a:r>
              <a:rPr kumimoji="1" lang="ja-JP" altLang="en-US" sz="1000" b="1" spc="300" dirty="0">
                <a:solidFill>
                  <a:srgbClr val="F36C37"/>
                </a:solidFill>
              </a:rPr>
              <a:t>ゼロから作る</a:t>
            </a:r>
            <a:r>
              <a:rPr kumimoji="1" lang="en-US" altLang="ja-JP" sz="1000" b="1" spc="300" dirty="0">
                <a:solidFill>
                  <a:srgbClr val="F36C37"/>
                </a:solidFill>
              </a:rPr>
              <a:t>Deep Learning ―Python</a:t>
            </a:r>
            <a:r>
              <a:rPr kumimoji="1" lang="ja-JP" altLang="en-US" sz="1000" b="1" spc="300" dirty="0">
                <a:solidFill>
                  <a:srgbClr val="F36C37"/>
                </a:solidFill>
              </a:rPr>
              <a:t>で学ぶディープラーニングの理論と実装 </a:t>
            </a:r>
          </a:p>
          <a:p>
            <a:pPr marL="800100" lvl="1" indent="-342900">
              <a:lnSpc>
                <a:spcPct val="150000"/>
              </a:lnSpc>
              <a:buFont typeface="Wingdings" panose="05000000000000000000" pitchFamily="2" charset="2"/>
              <a:buChar char="n"/>
            </a:pPr>
            <a:r>
              <a:rPr kumimoji="1" lang="en-US" altLang="ja-JP" sz="1000" b="1" spc="300" dirty="0">
                <a:solidFill>
                  <a:srgbClr val="F36C37"/>
                </a:solidFill>
              </a:rPr>
              <a:t>Kaggle</a:t>
            </a:r>
            <a:r>
              <a:rPr kumimoji="1" lang="ja-JP" altLang="en-US" sz="1000" b="1" spc="300" dirty="0">
                <a:solidFill>
                  <a:srgbClr val="F36C37"/>
                </a:solidFill>
              </a:rPr>
              <a:t>で勝つデータ分析の技術</a:t>
            </a:r>
          </a:p>
          <a:p>
            <a:pPr marL="800100" lvl="1" indent="-342900">
              <a:lnSpc>
                <a:spcPct val="150000"/>
              </a:lnSpc>
              <a:buFont typeface="Wingdings" panose="05000000000000000000" pitchFamily="2" charset="2"/>
              <a:buChar char="n"/>
            </a:pPr>
            <a:r>
              <a:rPr kumimoji="1" lang="en-US" altLang="ja-JP" sz="1000" b="1" spc="300" dirty="0">
                <a:solidFill>
                  <a:srgbClr val="F36C37"/>
                </a:solidFill>
              </a:rPr>
              <a:t>Python</a:t>
            </a:r>
            <a:r>
              <a:rPr kumimoji="1" lang="ja-JP" altLang="en-US" sz="1000" b="1" spc="300" dirty="0">
                <a:solidFill>
                  <a:srgbClr val="F36C37"/>
                </a:solidFill>
              </a:rPr>
              <a:t>データサイエンスハンドブック </a:t>
            </a:r>
            <a:r>
              <a:rPr kumimoji="1" lang="en-US" altLang="ja-JP" sz="1000" b="1" spc="300" dirty="0">
                <a:solidFill>
                  <a:srgbClr val="F36C37"/>
                </a:solidFill>
              </a:rPr>
              <a:t>―Jupyter</a:t>
            </a:r>
            <a:r>
              <a:rPr kumimoji="1" lang="ja-JP" altLang="en-US" sz="1000" b="1" spc="300" dirty="0">
                <a:solidFill>
                  <a:srgbClr val="F36C37"/>
                </a:solidFill>
              </a:rPr>
              <a:t>、</a:t>
            </a:r>
            <a:r>
              <a:rPr kumimoji="1" lang="en-US" altLang="ja-JP" sz="1000" b="1" spc="300" dirty="0">
                <a:solidFill>
                  <a:srgbClr val="F36C37"/>
                </a:solidFill>
              </a:rPr>
              <a:t>NumPy</a:t>
            </a:r>
            <a:r>
              <a:rPr kumimoji="1" lang="ja-JP" altLang="en-US" sz="1000" b="1" spc="300" dirty="0">
                <a:solidFill>
                  <a:srgbClr val="F36C37"/>
                </a:solidFill>
              </a:rPr>
              <a:t>、</a:t>
            </a:r>
            <a:r>
              <a:rPr kumimoji="1" lang="en-US" altLang="ja-JP" sz="1000" b="1" spc="300" dirty="0">
                <a:solidFill>
                  <a:srgbClr val="F36C37"/>
                </a:solidFill>
              </a:rPr>
              <a:t>pandas</a:t>
            </a:r>
            <a:r>
              <a:rPr kumimoji="1" lang="ja-JP" altLang="en-US" sz="1000" b="1" spc="300" dirty="0">
                <a:solidFill>
                  <a:srgbClr val="F36C37"/>
                </a:solidFill>
              </a:rPr>
              <a:t>、</a:t>
            </a:r>
            <a:r>
              <a:rPr kumimoji="1" lang="en-US" altLang="ja-JP" sz="1000" b="1" spc="300" dirty="0">
                <a:solidFill>
                  <a:srgbClr val="F36C37"/>
                </a:solidFill>
              </a:rPr>
              <a:t>Matplotlib</a:t>
            </a:r>
            <a:r>
              <a:rPr kumimoji="1" lang="ja-JP" altLang="en-US" sz="1000" b="1" spc="300" dirty="0">
                <a:solidFill>
                  <a:srgbClr val="F36C37"/>
                </a:solidFill>
              </a:rPr>
              <a:t>、</a:t>
            </a:r>
            <a:br>
              <a:rPr kumimoji="1" lang="en-US" altLang="ja-JP" sz="1000" b="1" spc="300" dirty="0">
                <a:solidFill>
                  <a:srgbClr val="F36C37"/>
                </a:solidFill>
              </a:rPr>
            </a:br>
            <a:r>
              <a:rPr kumimoji="1" lang="en-US" altLang="ja-JP" sz="1000" b="1" spc="300" dirty="0">
                <a:solidFill>
                  <a:srgbClr val="F36C37"/>
                </a:solidFill>
              </a:rPr>
              <a:t>scikit-learn</a:t>
            </a:r>
            <a:r>
              <a:rPr kumimoji="1" lang="ja-JP" altLang="en-US" sz="1000" b="1" spc="300" dirty="0">
                <a:solidFill>
                  <a:srgbClr val="F36C37"/>
                </a:solidFill>
              </a:rPr>
              <a:t>を使ったデータ分析、機械学習</a:t>
            </a:r>
          </a:p>
          <a:p>
            <a:pPr marL="800100" lvl="1" indent="-342900">
              <a:lnSpc>
                <a:spcPct val="150000"/>
              </a:lnSpc>
              <a:buFont typeface="Wingdings" panose="05000000000000000000" pitchFamily="2" charset="2"/>
              <a:buChar char="n"/>
            </a:pPr>
            <a:r>
              <a:rPr kumimoji="1" lang="en-US" altLang="ja-JP" sz="1000" b="1" spc="300" dirty="0">
                <a:solidFill>
                  <a:srgbClr val="F36C37"/>
                </a:solidFill>
              </a:rPr>
              <a:t>AI</a:t>
            </a:r>
            <a:r>
              <a:rPr kumimoji="1" lang="ja-JP" altLang="en-US" sz="1000" b="1" spc="300" dirty="0">
                <a:solidFill>
                  <a:srgbClr val="F36C37"/>
                </a:solidFill>
              </a:rPr>
              <a:t>・データ分析プロジェクトのすべて</a:t>
            </a:r>
            <a:r>
              <a:rPr kumimoji="1" lang="en-US" altLang="ja-JP" sz="1000" b="1" spc="300" dirty="0">
                <a:solidFill>
                  <a:srgbClr val="F36C37"/>
                </a:solidFill>
              </a:rPr>
              <a:t>[</a:t>
            </a:r>
            <a:r>
              <a:rPr kumimoji="1" lang="ja-JP" altLang="en-US" sz="1000" b="1" spc="300" dirty="0">
                <a:solidFill>
                  <a:srgbClr val="F36C37"/>
                </a:solidFill>
              </a:rPr>
              <a:t>ビジネス力</a:t>
            </a:r>
            <a:r>
              <a:rPr kumimoji="1" lang="en-US" altLang="ja-JP" sz="1000" b="1" spc="300" dirty="0">
                <a:solidFill>
                  <a:srgbClr val="F36C37"/>
                </a:solidFill>
              </a:rPr>
              <a:t>×</a:t>
            </a:r>
            <a:r>
              <a:rPr kumimoji="1" lang="ja-JP" altLang="en-US" sz="1000" b="1" spc="300" dirty="0">
                <a:solidFill>
                  <a:srgbClr val="F36C37"/>
                </a:solidFill>
              </a:rPr>
              <a:t>技術力</a:t>
            </a:r>
            <a:r>
              <a:rPr kumimoji="1" lang="en-US" altLang="ja-JP" sz="1000" b="1" spc="300" dirty="0">
                <a:solidFill>
                  <a:srgbClr val="F36C37"/>
                </a:solidFill>
              </a:rPr>
              <a:t>=</a:t>
            </a:r>
            <a:r>
              <a:rPr kumimoji="1" lang="ja-JP" altLang="en-US" sz="1000" b="1" spc="300" dirty="0">
                <a:solidFill>
                  <a:srgbClr val="F36C37"/>
                </a:solidFill>
              </a:rPr>
              <a:t>価値創出</a:t>
            </a:r>
            <a:r>
              <a:rPr kumimoji="1" lang="en-US" altLang="ja-JP" sz="1000" b="1" spc="300" dirty="0">
                <a:solidFill>
                  <a:srgbClr val="F36C37"/>
                </a:solidFill>
              </a:rPr>
              <a:t>]</a:t>
            </a:r>
          </a:p>
          <a:p>
            <a:pPr marL="800100" lvl="1" indent="-342900">
              <a:lnSpc>
                <a:spcPct val="150000"/>
              </a:lnSpc>
              <a:buFont typeface="Wingdings" panose="05000000000000000000" pitchFamily="2" charset="2"/>
              <a:buChar char="n"/>
            </a:pPr>
            <a:r>
              <a:rPr kumimoji="1" lang="ja-JP" altLang="en-US" sz="1000" b="1" spc="300" dirty="0">
                <a:solidFill>
                  <a:srgbClr val="F36C37"/>
                </a:solidFill>
              </a:rPr>
              <a:t>最短コースでわかる </a:t>
            </a:r>
            <a:r>
              <a:rPr kumimoji="1" lang="en-US" altLang="ja-JP" sz="1000" b="1" spc="300" dirty="0">
                <a:solidFill>
                  <a:srgbClr val="F36C37"/>
                </a:solidFill>
              </a:rPr>
              <a:t>PyTorch &amp;</a:t>
            </a:r>
            <a:r>
              <a:rPr kumimoji="1" lang="ja-JP" altLang="en-US" sz="1000" b="1" spc="300" dirty="0">
                <a:solidFill>
                  <a:srgbClr val="F36C37"/>
                </a:solidFill>
              </a:rPr>
              <a:t>深層学習プログラミング</a:t>
            </a:r>
          </a:p>
          <a:p>
            <a:pPr marL="800100" lvl="1" indent="-342900">
              <a:lnSpc>
                <a:spcPct val="150000"/>
              </a:lnSpc>
              <a:buFont typeface="Wingdings" panose="05000000000000000000" pitchFamily="2" charset="2"/>
              <a:buChar char="n"/>
            </a:pPr>
            <a:r>
              <a:rPr kumimoji="1" lang="ja-JP" altLang="en-US" sz="1000" b="1" spc="300" dirty="0">
                <a:solidFill>
                  <a:srgbClr val="F36C37"/>
                </a:solidFill>
              </a:rPr>
              <a:t>詳解ディープラーニング 第</a:t>
            </a:r>
            <a:r>
              <a:rPr kumimoji="1" lang="en-US" altLang="ja-JP" sz="1000" b="1" spc="300" dirty="0">
                <a:solidFill>
                  <a:srgbClr val="F36C37"/>
                </a:solidFill>
              </a:rPr>
              <a:t>2</a:t>
            </a:r>
            <a:r>
              <a:rPr kumimoji="1" lang="ja-JP" altLang="en-US" sz="1000" b="1" spc="300" dirty="0">
                <a:solidFill>
                  <a:srgbClr val="F36C37"/>
                </a:solidFill>
              </a:rPr>
              <a:t>版 </a:t>
            </a:r>
            <a:r>
              <a:rPr kumimoji="1" lang="en-US" altLang="ja-JP" sz="1000" b="1" spc="300" dirty="0">
                <a:solidFill>
                  <a:srgbClr val="F36C37"/>
                </a:solidFill>
              </a:rPr>
              <a:t>~TensorFlow/Keras</a:t>
            </a:r>
            <a:r>
              <a:rPr kumimoji="1" lang="ja-JP" altLang="en-US" sz="1000" b="1" spc="300" dirty="0">
                <a:solidFill>
                  <a:srgbClr val="F36C37"/>
                </a:solidFill>
              </a:rPr>
              <a:t>・</a:t>
            </a:r>
            <a:r>
              <a:rPr kumimoji="1" lang="en-US" altLang="ja-JP" sz="1000" b="1" spc="300" dirty="0">
                <a:solidFill>
                  <a:srgbClr val="F36C37"/>
                </a:solidFill>
              </a:rPr>
              <a:t>PyTorch</a:t>
            </a:r>
            <a:r>
              <a:rPr kumimoji="1" lang="ja-JP" altLang="en-US" sz="1000" b="1" spc="300" dirty="0">
                <a:solidFill>
                  <a:srgbClr val="F36C37"/>
                </a:solidFill>
              </a:rPr>
              <a:t>による時系列データ処理</a:t>
            </a:r>
            <a:r>
              <a:rPr kumimoji="1" lang="en-US" altLang="ja-JP" sz="1000" b="1" spc="300" dirty="0">
                <a:solidFill>
                  <a:srgbClr val="F36C37"/>
                </a:solidFill>
              </a:rPr>
              <a:t>~</a:t>
            </a:r>
          </a:p>
          <a:p>
            <a:pPr marL="800100" lvl="1" indent="-342900">
              <a:lnSpc>
                <a:spcPct val="150000"/>
              </a:lnSpc>
              <a:buFont typeface="Wingdings" panose="05000000000000000000" pitchFamily="2" charset="2"/>
              <a:buChar char="n"/>
            </a:pPr>
            <a:r>
              <a:rPr kumimoji="1" lang="ja-JP" altLang="en-US" sz="1000" b="1" spc="300" dirty="0">
                <a:solidFill>
                  <a:srgbClr val="F36C37"/>
                </a:solidFill>
              </a:rPr>
              <a:t>ディープラーニング活用の教科書</a:t>
            </a:r>
          </a:p>
          <a:p>
            <a:pPr marL="800100" lvl="1" indent="-342900">
              <a:lnSpc>
                <a:spcPct val="150000"/>
              </a:lnSpc>
              <a:buFont typeface="Wingdings" panose="05000000000000000000" pitchFamily="2" charset="2"/>
              <a:buChar char="n"/>
            </a:pPr>
            <a:r>
              <a:rPr kumimoji="1" lang="en-US" altLang="ja-JP" sz="1000" b="1" spc="300" dirty="0">
                <a:solidFill>
                  <a:srgbClr val="F36C37"/>
                </a:solidFill>
              </a:rPr>
              <a:t>Keras</a:t>
            </a:r>
            <a:r>
              <a:rPr kumimoji="1" lang="ja-JP" altLang="en-US" sz="1000" b="1" spc="300" dirty="0">
                <a:solidFill>
                  <a:srgbClr val="F36C37"/>
                </a:solidFill>
              </a:rPr>
              <a:t>公式ドキュメント</a:t>
            </a:r>
            <a:br>
              <a:rPr kumimoji="1" lang="en-US" altLang="ja-JP" sz="1000" b="1" spc="300" dirty="0">
                <a:solidFill>
                  <a:srgbClr val="F36C37"/>
                </a:solidFill>
              </a:rPr>
            </a:br>
            <a:r>
              <a:rPr kumimoji="1" lang="en-US" altLang="ja-JP" sz="1000" b="1" spc="300" dirty="0">
                <a:solidFill>
                  <a:srgbClr val="F36C37"/>
                </a:solidFill>
                <a:hlinkClick r:id="rId4"/>
              </a:rPr>
              <a:t>https://keras.io/ja/why-use-keras/</a:t>
            </a:r>
            <a:endParaRPr kumimoji="1" lang="en-US" altLang="ja-JP" sz="1000" b="1" spc="300" dirty="0">
              <a:solidFill>
                <a:srgbClr val="F36C37"/>
              </a:solidFill>
            </a:endParaRPr>
          </a:p>
          <a:p>
            <a:pPr marL="800100" lvl="1" indent="-342900">
              <a:lnSpc>
                <a:spcPct val="150000"/>
              </a:lnSpc>
              <a:buFont typeface="Wingdings" panose="05000000000000000000" pitchFamily="2" charset="2"/>
              <a:buChar char="n"/>
            </a:pPr>
            <a:r>
              <a:rPr kumimoji="1" lang="en-US" altLang="ja-JP" sz="1000" b="1" spc="300" dirty="0">
                <a:solidFill>
                  <a:srgbClr val="F36C37"/>
                </a:solidFill>
              </a:rPr>
              <a:t>PyTorch</a:t>
            </a:r>
            <a:r>
              <a:rPr kumimoji="1" lang="ja-JP" altLang="en-US" sz="1000" b="1" spc="300" dirty="0">
                <a:solidFill>
                  <a:srgbClr val="F36C37"/>
                </a:solidFill>
              </a:rPr>
              <a:t>公式ドキュメント</a:t>
            </a:r>
            <a:br>
              <a:rPr kumimoji="1" lang="en-US" altLang="ja-JP" sz="1000" b="1" spc="300" dirty="0">
                <a:solidFill>
                  <a:srgbClr val="F36C37"/>
                </a:solidFill>
              </a:rPr>
            </a:br>
            <a:r>
              <a:rPr kumimoji="1" lang="en-US" altLang="ja-JP" sz="1000" b="1" spc="300" dirty="0">
                <a:solidFill>
                  <a:srgbClr val="F36C37"/>
                </a:solidFill>
                <a:hlinkClick r:id="rId5"/>
              </a:rPr>
              <a:t>https://pytorch.org/docs/stable/index.html</a:t>
            </a:r>
            <a:endParaRPr kumimoji="1" lang="en-US" altLang="ja-JP" sz="1000" b="1" spc="300" dirty="0">
              <a:solidFill>
                <a:srgbClr val="F36C37"/>
              </a:solidFill>
            </a:endParaRPr>
          </a:p>
          <a:p>
            <a:pPr marL="800100" lvl="1" indent="-342900">
              <a:lnSpc>
                <a:spcPct val="150000"/>
              </a:lnSpc>
              <a:buFont typeface="Wingdings" panose="05000000000000000000" pitchFamily="2" charset="2"/>
              <a:buChar char="n"/>
            </a:pPr>
            <a:r>
              <a:rPr kumimoji="1" lang="en-US" altLang="ja-JP" sz="1000" b="1" spc="300" dirty="0">
                <a:solidFill>
                  <a:srgbClr val="F36C37"/>
                </a:solidFill>
              </a:rPr>
              <a:t>scikit-learn</a:t>
            </a:r>
            <a:r>
              <a:rPr kumimoji="1" lang="ja-JP" altLang="en-US" sz="1000" b="1" spc="300" dirty="0">
                <a:solidFill>
                  <a:srgbClr val="F36C37"/>
                </a:solidFill>
              </a:rPr>
              <a:t>公式ドキュメント</a:t>
            </a:r>
            <a:br>
              <a:rPr kumimoji="1" lang="en-US" altLang="ja-JP" sz="1000" b="1" spc="300" dirty="0">
                <a:solidFill>
                  <a:srgbClr val="F36C37"/>
                </a:solidFill>
              </a:rPr>
            </a:br>
            <a:r>
              <a:rPr kumimoji="1" lang="en-US" altLang="ja-JP" sz="1000" b="1" spc="300" dirty="0">
                <a:solidFill>
                  <a:srgbClr val="F36C37"/>
                </a:solidFill>
                <a:hlinkClick r:id="rId6"/>
              </a:rPr>
              <a:t>https://scikit-learn.org/stable/</a:t>
            </a:r>
            <a:endParaRPr kumimoji="1" lang="en-US" altLang="ja-JP" sz="1000" b="1" spc="300" dirty="0">
              <a:solidFill>
                <a:srgbClr val="F36C37"/>
              </a:solidFill>
            </a:endParaRPr>
          </a:p>
          <a:p>
            <a:pPr marL="800100" lvl="1" indent="-342900">
              <a:lnSpc>
                <a:spcPct val="150000"/>
              </a:lnSpc>
              <a:buFont typeface="Wingdings" panose="05000000000000000000" pitchFamily="2" charset="2"/>
              <a:buChar char="n"/>
            </a:pPr>
            <a:r>
              <a:rPr kumimoji="1" lang="en-US" altLang="ja-JP" sz="1000" b="1" spc="300" dirty="0">
                <a:solidFill>
                  <a:srgbClr val="F36C37"/>
                </a:solidFill>
              </a:rPr>
              <a:t>matplotlib</a:t>
            </a:r>
            <a:r>
              <a:rPr kumimoji="1" lang="ja-JP" altLang="en-US" sz="1000" b="1" spc="300" dirty="0">
                <a:solidFill>
                  <a:srgbClr val="F36C37"/>
                </a:solidFill>
              </a:rPr>
              <a:t>公式ドキュメント</a:t>
            </a:r>
            <a:br>
              <a:rPr kumimoji="1" lang="en-US" altLang="ja-JP" sz="1000" b="1" spc="300" dirty="0">
                <a:solidFill>
                  <a:srgbClr val="F36C37"/>
                </a:solidFill>
              </a:rPr>
            </a:br>
            <a:r>
              <a:rPr kumimoji="1" lang="en-US" altLang="ja-JP" sz="1000" b="1" spc="300" dirty="0">
                <a:solidFill>
                  <a:srgbClr val="F36C37"/>
                </a:solidFill>
                <a:hlinkClick r:id="rId7"/>
              </a:rPr>
              <a:t>https://matplotlib.org/stable/contents.html</a:t>
            </a:r>
            <a:endParaRPr kumimoji="1" lang="en-US" altLang="ja-JP" sz="1000" b="1" spc="300" dirty="0">
              <a:solidFill>
                <a:srgbClr val="F36C37"/>
              </a:solidFill>
            </a:endParaRPr>
          </a:p>
          <a:p>
            <a:pPr marL="800100" lvl="1" indent="-342900">
              <a:lnSpc>
                <a:spcPct val="150000"/>
              </a:lnSpc>
              <a:buFont typeface="Wingdings" panose="05000000000000000000" pitchFamily="2" charset="2"/>
              <a:buChar char="n"/>
            </a:pPr>
            <a:r>
              <a:rPr kumimoji="1" lang="en-US" altLang="ja-JP" sz="1000" b="1" spc="300" dirty="0">
                <a:solidFill>
                  <a:srgbClr val="F36C37"/>
                </a:solidFill>
              </a:rPr>
              <a:t>pandas</a:t>
            </a:r>
            <a:r>
              <a:rPr kumimoji="1" lang="ja-JP" altLang="en-US" sz="1000" b="1" spc="300" dirty="0">
                <a:solidFill>
                  <a:srgbClr val="F36C37"/>
                </a:solidFill>
              </a:rPr>
              <a:t>公式ドキュメント</a:t>
            </a:r>
            <a:br>
              <a:rPr kumimoji="1" lang="en-US" altLang="ja-JP" sz="1000" b="1" spc="300" dirty="0">
                <a:solidFill>
                  <a:srgbClr val="F36C37"/>
                </a:solidFill>
              </a:rPr>
            </a:br>
            <a:r>
              <a:rPr kumimoji="1" lang="en-US" altLang="ja-JP" sz="1000" b="1" spc="300" dirty="0">
                <a:solidFill>
                  <a:srgbClr val="F36C37"/>
                </a:solidFill>
                <a:hlinkClick r:id="rId8"/>
              </a:rPr>
              <a:t>https://pandas.pydata.org/docs/</a:t>
            </a:r>
            <a:endParaRPr kumimoji="1" lang="en-US" altLang="ja-JP" sz="1000" b="1" spc="300" dirty="0">
              <a:solidFill>
                <a:srgbClr val="F36C37"/>
              </a:solidFill>
            </a:endParaRPr>
          </a:p>
          <a:p>
            <a:pPr marL="800100" lvl="1" indent="-342900">
              <a:lnSpc>
                <a:spcPct val="150000"/>
              </a:lnSpc>
              <a:buFont typeface="Wingdings" panose="05000000000000000000" pitchFamily="2" charset="2"/>
              <a:buChar char="n"/>
            </a:pPr>
            <a:r>
              <a:rPr kumimoji="1" lang="en-US" altLang="ja-JP" sz="1000" b="1" spc="300" dirty="0">
                <a:solidFill>
                  <a:srgbClr val="F36C37"/>
                </a:solidFill>
              </a:rPr>
              <a:t>LightGBM</a:t>
            </a:r>
            <a:r>
              <a:rPr kumimoji="1" lang="ja-JP" altLang="en-US" sz="1000" b="1" spc="300" dirty="0">
                <a:solidFill>
                  <a:srgbClr val="F36C37"/>
                </a:solidFill>
              </a:rPr>
              <a:t>公式ドキュメント</a:t>
            </a:r>
            <a:br>
              <a:rPr kumimoji="1" lang="en-US" altLang="ja-JP" sz="1000" b="1" spc="300" dirty="0">
                <a:solidFill>
                  <a:srgbClr val="F36C37"/>
                </a:solidFill>
              </a:rPr>
            </a:br>
            <a:r>
              <a:rPr kumimoji="1" lang="en-US" altLang="ja-JP" sz="1000" b="1" spc="300" dirty="0">
                <a:solidFill>
                  <a:srgbClr val="F36C37"/>
                </a:solidFill>
                <a:hlinkClick r:id="rId9"/>
              </a:rPr>
              <a:t>https://lightgbm.readthedocs.io/en/latest/</a:t>
            </a:r>
            <a:endParaRPr kumimoji="1" lang="en-US" altLang="ja-JP" sz="1000" b="1" spc="300" dirty="0">
              <a:solidFill>
                <a:srgbClr val="F36C37"/>
              </a:solidFill>
            </a:endParaRPr>
          </a:p>
          <a:p>
            <a:pPr marL="800100" lvl="1" indent="-342900">
              <a:lnSpc>
                <a:spcPct val="150000"/>
              </a:lnSpc>
              <a:buFont typeface="Wingdings" panose="05000000000000000000" pitchFamily="2" charset="2"/>
              <a:buChar char="n"/>
            </a:pPr>
            <a:endParaRPr kumimoji="1" lang="ja-JP" altLang="en-US" sz="100" b="1" spc="300" dirty="0">
              <a:solidFill>
                <a:srgbClr val="F36C37"/>
              </a:solidFill>
            </a:endParaRPr>
          </a:p>
        </p:txBody>
      </p:sp>
    </p:spTree>
    <p:extLst>
      <p:ext uri="{BB962C8B-B14F-4D97-AF65-F5344CB8AC3E}">
        <p14:creationId xmlns:p14="http://schemas.microsoft.com/office/powerpoint/2010/main" val="2396481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1B8921-9EE4-6145-DBA0-B45263672ACF}"/>
              </a:ext>
            </a:extLst>
          </p:cNvPr>
          <p:cNvSpPr>
            <a:spLocks noGrp="1"/>
          </p:cNvSpPr>
          <p:nvPr>
            <p:ph type="title" idx="4294967295"/>
          </p:nvPr>
        </p:nvSpPr>
        <p:spPr>
          <a:xfrm>
            <a:off x="0" y="0"/>
            <a:ext cx="11018838" cy="573088"/>
          </a:xfrm>
        </p:spPr>
        <p:txBody>
          <a:bodyPr/>
          <a:lstStyle/>
          <a:p>
            <a:r>
              <a:rPr kumimoji="1" lang="ja-JP" altLang="en-US"/>
              <a:t>包括性</a:t>
            </a:r>
          </a:p>
        </p:txBody>
      </p:sp>
    </p:spTree>
    <p:extLst>
      <p:ext uri="{BB962C8B-B14F-4D97-AF65-F5344CB8AC3E}">
        <p14:creationId xmlns:p14="http://schemas.microsoft.com/office/powerpoint/2010/main" val="3830595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952B13-7792-9233-05AF-06AC135BAADE}"/>
              </a:ext>
            </a:extLst>
          </p:cNvPr>
          <p:cNvSpPr>
            <a:spLocks noGrp="1"/>
          </p:cNvSpPr>
          <p:nvPr>
            <p:ph type="title" idx="4294967295"/>
          </p:nvPr>
        </p:nvSpPr>
        <p:spPr>
          <a:xfrm>
            <a:off x="0" y="0"/>
            <a:ext cx="11018838" cy="573088"/>
          </a:xfrm>
        </p:spPr>
        <p:txBody>
          <a:bodyPr/>
          <a:lstStyle/>
          <a:p>
            <a:r>
              <a:rPr kumimoji="1" lang="ja-JP" altLang="en-US"/>
              <a:t>信頼と安全性</a:t>
            </a:r>
          </a:p>
        </p:txBody>
      </p:sp>
    </p:spTree>
    <p:extLst>
      <p:ext uri="{BB962C8B-B14F-4D97-AF65-F5344CB8AC3E}">
        <p14:creationId xmlns:p14="http://schemas.microsoft.com/office/powerpoint/2010/main" val="4044546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D0D36-7097-2DA0-E726-04E3BC5436CC}"/>
              </a:ext>
            </a:extLst>
          </p:cNvPr>
          <p:cNvSpPr>
            <a:spLocks noGrp="1"/>
          </p:cNvSpPr>
          <p:nvPr>
            <p:ph type="title" idx="4294967295"/>
          </p:nvPr>
        </p:nvSpPr>
        <p:spPr>
          <a:xfrm>
            <a:off x="0" y="0"/>
            <a:ext cx="11018838" cy="573088"/>
          </a:xfrm>
        </p:spPr>
        <p:txBody>
          <a:bodyPr/>
          <a:lstStyle/>
          <a:p>
            <a:r>
              <a:rPr kumimoji="1" lang="ja-JP" altLang="en-US"/>
              <a:t>透明性</a:t>
            </a:r>
          </a:p>
        </p:txBody>
      </p:sp>
    </p:spTree>
    <p:extLst>
      <p:ext uri="{BB962C8B-B14F-4D97-AF65-F5344CB8AC3E}">
        <p14:creationId xmlns:p14="http://schemas.microsoft.com/office/powerpoint/2010/main" val="3100586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826C14-F461-B93D-FDDC-CE35F103965A}"/>
              </a:ext>
            </a:extLst>
          </p:cNvPr>
          <p:cNvSpPr>
            <a:spLocks noGrp="1"/>
          </p:cNvSpPr>
          <p:nvPr>
            <p:ph type="title" idx="4294967295"/>
          </p:nvPr>
        </p:nvSpPr>
        <p:spPr>
          <a:xfrm>
            <a:off x="0" y="0"/>
            <a:ext cx="11018838" cy="573088"/>
          </a:xfrm>
        </p:spPr>
        <p:txBody>
          <a:bodyPr/>
          <a:lstStyle/>
          <a:p>
            <a:r>
              <a:rPr kumimoji="1" lang="ja-JP" altLang="en-US"/>
              <a:t>説明責任</a:t>
            </a:r>
          </a:p>
        </p:txBody>
      </p:sp>
    </p:spTree>
    <p:extLst>
      <p:ext uri="{BB962C8B-B14F-4D97-AF65-F5344CB8AC3E}">
        <p14:creationId xmlns:p14="http://schemas.microsoft.com/office/powerpoint/2010/main" val="10182986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08E9AB-50B5-2A9B-6D1F-3DA3C30F4AE2}"/>
              </a:ext>
            </a:extLst>
          </p:cNvPr>
          <p:cNvSpPr>
            <a:spLocks noGrp="1"/>
          </p:cNvSpPr>
          <p:nvPr>
            <p:ph type="title" idx="4294967295"/>
          </p:nvPr>
        </p:nvSpPr>
        <p:spPr>
          <a:xfrm>
            <a:off x="0" y="0"/>
            <a:ext cx="11018838" cy="573088"/>
          </a:xfrm>
        </p:spPr>
        <p:txBody>
          <a:bodyPr/>
          <a:lstStyle/>
          <a:p>
            <a:r>
              <a:rPr kumimoji="1" lang="ja-JP" altLang="en-US"/>
              <a:t>プライバシーとセキュリティ</a:t>
            </a:r>
          </a:p>
        </p:txBody>
      </p:sp>
    </p:spTree>
    <p:extLst>
      <p:ext uri="{BB962C8B-B14F-4D97-AF65-F5344CB8AC3E}">
        <p14:creationId xmlns:p14="http://schemas.microsoft.com/office/powerpoint/2010/main" val="8783597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A8132-B47A-B61A-91E3-4C662E784F41}"/>
              </a:ext>
            </a:extLst>
          </p:cNvPr>
          <p:cNvSpPr>
            <a:spLocks noGrp="1"/>
          </p:cNvSpPr>
          <p:nvPr>
            <p:ph type="title" idx="4294967295"/>
          </p:nvPr>
        </p:nvSpPr>
        <p:spPr>
          <a:xfrm>
            <a:off x="0" y="0"/>
            <a:ext cx="11018838" cy="573088"/>
          </a:xfrm>
        </p:spPr>
        <p:txBody>
          <a:bodyPr/>
          <a:lstStyle/>
          <a:p>
            <a:r>
              <a:rPr kumimoji="1" lang="ja-JP" altLang="en-US"/>
              <a:t>信頼できる</a:t>
            </a:r>
            <a:r>
              <a:rPr kumimoji="1" lang="en-US" altLang="ja-JP" dirty="0"/>
              <a:t> AI </a:t>
            </a:r>
            <a:r>
              <a:rPr lang="ja-JP" altLang="en-US"/>
              <a:t>のフレームワーク</a:t>
            </a:r>
            <a:endParaRPr kumimoji="1" lang="ja-JP" altLang="en-US"/>
          </a:p>
        </p:txBody>
      </p:sp>
      <p:pic>
        <p:nvPicPr>
          <p:cNvPr id="4" name="図 3">
            <a:extLst>
              <a:ext uri="{FF2B5EF4-FFF2-40B4-BE49-F238E27FC236}">
                <a16:creationId xmlns:a16="http://schemas.microsoft.com/office/drawing/2014/main" id="{85E9C0B2-6D1D-EE29-BCF1-AF113D3B7405}"/>
              </a:ext>
            </a:extLst>
          </p:cNvPr>
          <p:cNvPicPr>
            <a:picLocks noChangeAspect="1"/>
          </p:cNvPicPr>
          <p:nvPr/>
        </p:nvPicPr>
        <p:blipFill>
          <a:blip r:embed="rId2"/>
          <a:stretch>
            <a:fillRect/>
          </a:stretch>
        </p:blipFill>
        <p:spPr>
          <a:xfrm>
            <a:off x="2209800" y="968442"/>
            <a:ext cx="7772400" cy="4031818"/>
          </a:xfrm>
          <a:prstGeom prst="rect">
            <a:avLst/>
          </a:prstGeom>
        </p:spPr>
      </p:pic>
      <p:sp>
        <p:nvSpPr>
          <p:cNvPr id="5" name="テキスト ボックス 4">
            <a:extLst>
              <a:ext uri="{FF2B5EF4-FFF2-40B4-BE49-F238E27FC236}">
                <a16:creationId xmlns:a16="http://schemas.microsoft.com/office/drawing/2014/main" id="{620E6327-C024-FDD7-04CF-65F32284373B}"/>
              </a:ext>
            </a:extLst>
          </p:cNvPr>
          <p:cNvSpPr txBox="1"/>
          <p:nvPr/>
        </p:nvSpPr>
        <p:spPr>
          <a:xfrm>
            <a:off x="3695701" y="6121400"/>
            <a:ext cx="7297319" cy="369332"/>
          </a:xfrm>
          <a:prstGeom prst="rect">
            <a:avLst/>
          </a:prstGeom>
          <a:noFill/>
        </p:spPr>
        <p:txBody>
          <a:bodyPr wrap="none" rtlCol="0">
            <a:spAutoFit/>
          </a:bodyPr>
          <a:lstStyle/>
          <a:p>
            <a:r>
              <a:rPr lang="ja-JP" altLang="en-US">
                <a:hlinkClick r:id="rId3"/>
              </a:rPr>
              <a:t>責任ある信頼された </a:t>
            </a:r>
            <a:r>
              <a:rPr lang="en-US" altLang="ja-JP" dirty="0">
                <a:hlinkClick r:id="rId3"/>
              </a:rPr>
              <a:t>AI - Cloud Adoption Framework | Microsoft Learn</a:t>
            </a:r>
            <a:endParaRPr kumimoji="1" lang="ja-JP" altLang="en-US"/>
          </a:p>
        </p:txBody>
      </p:sp>
    </p:spTree>
    <p:extLst>
      <p:ext uri="{BB962C8B-B14F-4D97-AF65-F5344CB8AC3E}">
        <p14:creationId xmlns:p14="http://schemas.microsoft.com/office/powerpoint/2010/main" val="2647262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166949"/>
            <a:ext cx="10599737" cy="4598125"/>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a:t>コースの目標</a:t>
            </a:r>
            <a:endParaRPr kumimoji="1" lang="ja-JP" altLang="en-US"/>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006377" y="1881880"/>
            <a:ext cx="9964088" cy="3032538"/>
          </a:xfrm>
        </p:spPr>
        <p:txBody>
          <a:bodyPr vert="horz" wrap="square" lIns="91440" tIns="45720" rIns="91440" bIns="45720" rtlCol="0" anchor="ctr">
            <a:noAutofit/>
          </a:bodyPr>
          <a:lstStyle/>
          <a:p>
            <a:pPr>
              <a:lnSpc>
                <a:spcPct val="120000"/>
              </a:lnSpc>
              <a:spcBef>
                <a:spcPts val="0"/>
              </a:spcBef>
              <a:spcAft>
                <a:spcPts val="2400"/>
              </a:spcAft>
              <a:buClr>
                <a:srgbClr val="F36C37"/>
              </a:buClr>
              <a:buFont typeface="Wingdings" panose="05000000000000000000" pitchFamily="2" charset="2"/>
              <a:buChar char="l"/>
            </a:pPr>
            <a:r>
              <a:rPr lang="ja-JP" altLang="en-US" sz="2400" b="1" dirty="0"/>
              <a:t>機械学習の概要を理解する</a:t>
            </a:r>
          </a:p>
          <a:p>
            <a:pPr>
              <a:lnSpc>
                <a:spcPct val="120000"/>
              </a:lnSpc>
              <a:spcBef>
                <a:spcPts val="0"/>
              </a:spcBef>
              <a:spcAft>
                <a:spcPts val="2400"/>
              </a:spcAft>
              <a:buClr>
                <a:srgbClr val="F36C37"/>
              </a:buClr>
              <a:buFont typeface="Wingdings" panose="05000000000000000000" pitchFamily="2" charset="2"/>
              <a:buChar char="l"/>
            </a:pPr>
            <a:r>
              <a:rPr lang="en-US" altLang="ja-JP" sz="2400" b="1" dirty="0"/>
              <a:t>scikit-learn</a:t>
            </a:r>
            <a:r>
              <a:rPr lang="ja-JP" altLang="en-US" sz="2400" b="1" dirty="0"/>
              <a:t>を使用して機械学習モデルを実装できる</a:t>
            </a:r>
          </a:p>
          <a:p>
            <a:pPr>
              <a:lnSpc>
                <a:spcPct val="120000"/>
              </a:lnSpc>
              <a:spcBef>
                <a:spcPts val="0"/>
              </a:spcBef>
              <a:spcAft>
                <a:spcPts val="2400"/>
              </a:spcAft>
              <a:buClr>
                <a:srgbClr val="F36C37"/>
              </a:buClr>
              <a:buFont typeface="Wingdings" panose="05000000000000000000" pitchFamily="2" charset="2"/>
              <a:buChar char="l"/>
            </a:pPr>
            <a:r>
              <a:rPr lang="en-US" altLang="ja-JP" sz="2400" b="1" dirty="0"/>
              <a:t>LightGBM</a:t>
            </a:r>
            <a:r>
              <a:rPr lang="ja-JP" altLang="en-US" sz="2400" b="1" dirty="0"/>
              <a:t>を使用した機械学習モデルを実装できる</a:t>
            </a:r>
            <a:endParaRPr lang="en-US" altLang="ja-JP" sz="2400" b="1" dirty="0"/>
          </a:p>
          <a:p>
            <a:pPr>
              <a:lnSpc>
                <a:spcPct val="120000"/>
              </a:lnSpc>
              <a:spcBef>
                <a:spcPts val="0"/>
              </a:spcBef>
              <a:spcAft>
                <a:spcPts val="2400"/>
              </a:spcAft>
              <a:buClr>
                <a:srgbClr val="F36C37"/>
              </a:buClr>
              <a:buFont typeface="Wingdings" panose="05000000000000000000" pitchFamily="2" charset="2"/>
              <a:buChar char="l"/>
            </a:pPr>
            <a:r>
              <a:rPr lang="en-US" altLang="ja-JP" sz="2400" b="1" dirty="0"/>
              <a:t>TensorFlow / </a:t>
            </a:r>
            <a:r>
              <a:rPr lang="en-US" altLang="ja-JP" sz="2400" b="1" dirty="0" err="1"/>
              <a:t>Keras</a:t>
            </a:r>
            <a:r>
              <a:rPr lang="en-US" altLang="ja-JP" sz="2400" b="1" dirty="0"/>
              <a:t> </a:t>
            </a:r>
            <a:r>
              <a:rPr lang="ja-JP" altLang="en-US" sz="2400" b="1" dirty="0"/>
              <a:t>を使用してディープラーニングを実装できる</a:t>
            </a:r>
            <a:endParaRPr lang="en-US" altLang="ja-JP" sz="2400" b="1" dirty="0"/>
          </a:p>
          <a:p>
            <a:pPr>
              <a:lnSpc>
                <a:spcPct val="120000"/>
              </a:lnSpc>
              <a:spcBef>
                <a:spcPts val="0"/>
              </a:spcBef>
              <a:spcAft>
                <a:spcPts val="2400"/>
              </a:spcAft>
              <a:buClr>
                <a:srgbClr val="F36C37"/>
              </a:buClr>
              <a:buFont typeface="Wingdings" panose="05000000000000000000" pitchFamily="2" charset="2"/>
              <a:buChar char="l"/>
            </a:pPr>
            <a:r>
              <a:rPr lang="en-US" altLang="ja-JP" sz="2400" b="1" dirty="0"/>
              <a:t>TensorFlow / </a:t>
            </a:r>
            <a:r>
              <a:rPr lang="en-US" altLang="ja-JP" sz="2400" b="1" dirty="0" err="1"/>
              <a:t>Keras</a:t>
            </a:r>
            <a:r>
              <a:rPr lang="ja-JP" altLang="en-US" sz="2400" b="1" dirty="0"/>
              <a:t>を用いて画像分類モデルを実装できる</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4</a:t>
            </a:fld>
            <a:endParaRPr kumimoji="1" lang="ja-JP" altLang="en-US"/>
          </a:p>
        </p:txBody>
      </p:sp>
      <p:pic>
        <p:nvPicPr>
          <p:cNvPr id="6" name="図 5" descr="コンピュータ, テーブル, スーツ, 男 が含まれている画像&#10;&#10;自動的に生成された説明">
            <a:extLst>
              <a:ext uri="{FF2B5EF4-FFF2-40B4-BE49-F238E27FC236}">
                <a16:creationId xmlns:a16="http://schemas.microsoft.com/office/drawing/2014/main" id="{CBD52D4B-85B6-47B6-A7C4-B691C7CFD1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5299" y="5050316"/>
            <a:ext cx="2501520" cy="1441501"/>
          </a:xfrm>
          <a:prstGeom prst="rect">
            <a:avLst/>
          </a:prstGeom>
        </p:spPr>
      </p:pic>
    </p:spTree>
    <p:extLst>
      <p:ext uri="{BB962C8B-B14F-4D97-AF65-F5344CB8AC3E}">
        <p14:creationId xmlns:p14="http://schemas.microsoft.com/office/powerpoint/2010/main" val="198042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A439B4-1F63-345E-DD92-215CAF746711}"/>
              </a:ext>
            </a:extLst>
          </p:cNvPr>
          <p:cNvSpPr>
            <a:spLocks noGrp="1"/>
          </p:cNvSpPr>
          <p:nvPr>
            <p:ph type="title" idx="4294967295"/>
          </p:nvPr>
        </p:nvSpPr>
        <p:spPr>
          <a:xfrm>
            <a:off x="0" y="0"/>
            <a:ext cx="11018838" cy="573088"/>
          </a:xfrm>
        </p:spPr>
        <p:txBody>
          <a:bodyPr/>
          <a:lstStyle/>
          <a:p>
            <a:r>
              <a:rPr kumimoji="1" lang="en-US" altLang="ja-JP" dirty="0"/>
              <a:t>AI </a:t>
            </a:r>
            <a:r>
              <a:rPr kumimoji="1" lang="ja-JP" altLang="en-US"/>
              <a:t>の構築</a:t>
            </a:r>
          </a:p>
        </p:txBody>
      </p:sp>
      <p:sp>
        <p:nvSpPr>
          <p:cNvPr id="4" name="テキスト ボックス 3">
            <a:extLst>
              <a:ext uri="{FF2B5EF4-FFF2-40B4-BE49-F238E27FC236}">
                <a16:creationId xmlns:a16="http://schemas.microsoft.com/office/drawing/2014/main" id="{4AF82011-EDD9-FC62-B673-DC4D97E7CFF1}"/>
              </a:ext>
            </a:extLst>
          </p:cNvPr>
          <p:cNvSpPr txBox="1"/>
          <p:nvPr/>
        </p:nvSpPr>
        <p:spPr>
          <a:xfrm>
            <a:off x="1779959" y="869434"/>
            <a:ext cx="6981398" cy="369332"/>
          </a:xfrm>
          <a:prstGeom prst="rect">
            <a:avLst/>
          </a:prstGeom>
          <a:noFill/>
        </p:spPr>
        <p:txBody>
          <a:bodyPr wrap="none" rtlCol="0">
            <a:spAutoFit/>
          </a:bodyPr>
          <a:lstStyle/>
          <a:p>
            <a:r>
              <a:rPr kumimoji="1" lang="en-US" altLang="ja-JP" dirty="0" err="1"/>
              <a:t>Micorsoft</a:t>
            </a:r>
            <a:r>
              <a:rPr kumimoji="1" lang="en-US" altLang="ja-JP" dirty="0"/>
              <a:t> Azure </a:t>
            </a:r>
            <a:r>
              <a:rPr kumimoji="1" lang="ja-JP" altLang="en-US"/>
              <a:t>の</a:t>
            </a:r>
            <a:r>
              <a:rPr kumimoji="1" lang="en-US" altLang="ja-JP" dirty="0"/>
              <a:t> </a:t>
            </a:r>
            <a:r>
              <a:rPr kumimoji="1" lang="en-US" altLang="ja-JP" dirty="0" err="1"/>
              <a:t>CustomVision</a:t>
            </a:r>
            <a:r>
              <a:rPr kumimoji="1" lang="en-US" altLang="ja-JP" dirty="0"/>
              <a:t> </a:t>
            </a:r>
            <a:r>
              <a:rPr kumimoji="1" lang="ja-JP" altLang="en-US"/>
              <a:t>を用いて画像分類</a:t>
            </a:r>
            <a:r>
              <a:rPr kumimoji="1" lang="en-US" altLang="ja-JP" dirty="0"/>
              <a:t> AI </a:t>
            </a:r>
            <a:r>
              <a:rPr kumimoji="1" lang="ja-JP" altLang="en-US"/>
              <a:t>を構築する</a:t>
            </a:r>
            <a:endParaRPr kumimoji="1" lang="en-US" altLang="ja-JP" dirty="0"/>
          </a:p>
        </p:txBody>
      </p:sp>
      <p:sp>
        <p:nvSpPr>
          <p:cNvPr id="5" name="テキスト ボックス 4">
            <a:extLst>
              <a:ext uri="{FF2B5EF4-FFF2-40B4-BE49-F238E27FC236}">
                <a16:creationId xmlns:a16="http://schemas.microsoft.com/office/drawing/2014/main" id="{10A7AFD2-2D08-526C-5D18-844DDB6ABF93}"/>
              </a:ext>
            </a:extLst>
          </p:cNvPr>
          <p:cNvSpPr txBox="1"/>
          <p:nvPr/>
        </p:nvSpPr>
        <p:spPr>
          <a:xfrm>
            <a:off x="1785035" y="1534621"/>
            <a:ext cx="646331" cy="369332"/>
          </a:xfrm>
          <a:prstGeom prst="rect">
            <a:avLst/>
          </a:prstGeom>
          <a:noFill/>
        </p:spPr>
        <p:txBody>
          <a:bodyPr wrap="none" rtlCol="0">
            <a:spAutoFit/>
          </a:bodyPr>
          <a:lstStyle/>
          <a:p>
            <a:r>
              <a:rPr kumimoji="1" lang="ja-JP" altLang="en-US"/>
              <a:t>目標</a:t>
            </a:r>
            <a:endParaRPr kumimoji="1" lang="en-US" altLang="ja-JP" dirty="0"/>
          </a:p>
        </p:txBody>
      </p:sp>
      <p:sp>
        <p:nvSpPr>
          <p:cNvPr id="6" name="テキスト ボックス 5">
            <a:extLst>
              <a:ext uri="{FF2B5EF4-FFF2-40B4-BE49-F238E27FC236}">
                <a16:creationId xmlns:a16="http://schemas.microsoft.com/office/drawing/2014/main" id="{14A5D6D2-185C-31B9-BEE0-1A7C1DB24FB9}"/>
              </a:ext>
            </a:extLst>
          </p:cNvPr>
          <p:cNvSpPr txBox="1"/>
          <p:nvPr/>
        </p:nvSpPr>
        <p:spPr>
          <a:xfrm>
            <a:off x="1779960" y="1903954"/>
            <a:ext cx="3986989" cy="646331"/>
          </a:xfrm>
          <a:prstGeom prst="rect">
            <a:avLst/>
          </a:prstGeom>
          <a:noFill/>
        </p:spPr>
        <p:txBody>
          <a:bodyPr wrap="none" rtlCol="0">
            <a:spAutoFit/>
          </a:bodyPr>
          <a:lstStyle/>
          <a:p>
            <a:pPr marL="285750" indent="-285750">
              <a:buFont typeface="Wingdings" pitchFamily="2" charset="2"/>
              <a:buChar char="ü"/>
            </a:pPr>
            <a:r>
              <a:rPr kumimoji="1" lang="en-US" altLang="ja-JP" dirty="0"/>
              <a:t>AI </a:t>
            </a:r>
            <a:r>
              <a:rPr kumimoji="1" lang="ja-JP" altLang="en-US"/>
              <a:t>とは？のイメージを具体化する</a:t>
            </a:r>
            <a:endParaRPr kumimoji="1" lang="en-US" altLang="ja-JP" dirty="0"/>
          </a:p>
          <a:p>
            <a:pPr marL="285750" indent="-285750">
              <a:buFont typeface="Wingdings" pitchFamily="2" charset="2"/>
              <a:buChar char="ü"/>
            </a:pPr>
            <a:r>
              <a:rPr kumimoji="1" lang="en-US" altLang="ja-JP" dirty="0"/>
              <a:t>AI </a:t>
            </a:r>
            <a:r>
              <a:rPr kumimoji="1" lang="ja-JP" altLang="en-US"/>
              <a:t>構築の手順を書き出してみる</a:t>
            </a:r>
            <a:endParaRPr kumimoji="1" lang="en-US" altLang="ja-JP" dirty="0"/>
          </a:p>
        </p:txBody>
      </p:sp>
    </p:spTree>
    <p:extLst>
      <p:ext uri="{BB962C8B-B14F-4D97-AF65-F5344CB8AC3E}">
        <p14:creationId xmlns:p14="http://schemas.microsoft.com/office/powerpoint/2010/main" val="2316258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0"/>
          <p:cNvSpPr txBox="1">
            <a:spLocks noGrp="1"/>
          </p:cNvSpPr>
          <p:nvPr>
            <p:ph type="ctrTitle" idx="4294967295"/>
          </p:nvPr>
        </p:nvSpPr>
        <p:spPr>
          <a:xfrm>
            <a:off x="1631950" y="3046413"/>
            <a:ext cx="10560050" cy="479425"/>
          </a:xfrm>
          <a:prstGeom prst="rect">
            <a:avLst/>
          </a:prstGeom>
          <a:noFill/>
          <a:ln>
            <a:noFill/>
          </a:ln>
        </p:spPr>
        <p:txBody>
          <a:bodyPr spcFirstLastPara="1" vert="horz" wrap="square" lIns="91425" tIns="45700" rIns="91425" bIns="45700" rtlCol="0" anchor="b" anchorCtr="1">
            <a:noAutofit/>
          </a:bodyPr>
          <a:lstStyle/>
          <a:p>
            <a:r>
              <a:rPr lang="en-US" dirty="0"/>
              <a:t>第2章 AI </a:t>
            </a:r>
            <a:r>
              <a:rPr lang="en-US" dirty="0" err="1"/>
              <a:t>プロジェクトの全体像</a:t>
            </a:r>
            <a:endParaRPr dirty="0"/>
          </a:p>
        </p:txBody>
      </p:sp>
    </p:spTree>
    <p:extLst>
      <p:ext uri="{BB962C8B-B14F-4D97-AF65-F5344CB8AC3E}">
        <p14:creationId xmlns:p14="http://schemas.microsoft.com/office/powerpoint/2010/main" val="245358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FA8D86-D098-856B-7472-9BB4CDF9BFEC}"/>
              </a:ext>
            </a:extLst>
          </p:cNvPr>
          <p:cNvSpPr>
            <a:spLocks noGrp="1"/>
          </p:cNvSpPr>
          <p:nvPr>
            <p:ph type="title" idx="4294967295"/>
          </p:nvPr>
        </p:nvSpPr>
        <p:spPr>
          <a:xfrm>
            <a:off x="0" y="0"/>
            <a:ext cx="11018838" cy="573088"/>
          </a:xfrm>
        </p:spPr>
        <p:txBody>
          <a:bodyPr/>
          <a:lstStyle/>
          <a:p>
            <a:r>
              <a:rPr kumimoji="1" lang="ja-JP" altLang="en-US"/>
              <a:t>業務改善</a:t>
            </a:r>
            <a:r>
              <a:rPr kumimoji="1" lang="en-US" altLang="ja-JP" dirty="0"/>
              <a:t> or </a:t>
            </a:r>
            <a:r>
              <a:rPr kumimoji="1" lang="ja-JP" altLang="en-US"/>
              <a:t>新規ビジネスとしての</a:t>
            </a:r>
            <a:r>
              <a:rPr kumimoji="1" lang="en-US" altLang="ja-JP" dirty="0"/>
              <a:t> AI</a:t>
            </a:r>
            <a:endParaRPr kumimoji="1" lang="ja-JP" altLang="en-US"/>
          </a:p>
        </p:txBody>
      </p:sp>
    </p:spTree>
    <p:extLst>
      <p:ext uri="{BB962C8B-B14F-4D97-AF65-F5344CB8AC3E}">
        <p14:creationId xmlns:p14="http://schemas.microsoft.com/office/powerpoint/2010/main" val="40447096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3E073F-EF8E-714D-4D73-893F3C09DA60}"/>
              </a:ext>
            </a:extLst>
          </p:cNvPr>
          <p:cNvSpPr>
            <a:spLocks noGrp="1"/>
          </p:cNvSpPr>
          <p:nvPr>
            <p:ph type="title" idx="4294967295"/>
          </p:nvPr>
        </p:nvSpPr>
        <p:spPr>
          <a:xfrm>
            <a:off x="0" y="0"/>
            <a:ext cx="11018838" cy="573088"/>
          </a:xfrm>
        </p:spPr>
        <p:txBody>
          <a:bodyPr/>
          <a:lstStyle/>
          <a:p>
            <a:r>
              <a:rPr kumimoji="1" lang="ja-JP" altLang="en-US"/>
              <a:t>機械学習とソフトウェアの違い</a:t>
            </a:r>
          </a:p>
        </p:txBody>
      </p:sp>
    </p:spTree>
    <p:extLst>
      <p:ext uri="{BB962C8B-B14F-4D97-AF65-F5344CB8AC3E}">
        <p14:creationId xmlns:p14="http://schemas.microsoft.com/office/powerpoint/2010/main" val="4917941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970C46-B265-B3EA-F550-4742A70E75E1}"/>
              </a:ext>
            </a:extLst>
          </p:cNvPr>
          <p:cNvSpPr>
            <a:spLocks noGrp="1"/>
          </p:cNvSpPr>
          <p:nvPr>
            <p:ph type="title" idx="4294967295"/>
          </p:nvPr>
        </p:nvSpPr>
        <p:spPr>
          <a:xfrm>
            <a:off x="0" y="0"/>
            <a:ext cx="11018838" cy="573088"/>
          </a:xfrm>
        </p:spPr>
        <p:txBody>
          <a:bodyPr/>
          <a:lstStyle/>
          <a:p>
            <a:r>
              <a:rPr kumimoji="1" lang="ja-JP" altLang="en-US"/>
              <a:t>機械学習システムに求められる要件</a:t>
            </a:r>
          </a:p>
        </p:txBody>
      </p:sp>
    </p:spTree>
    <p:extLst>
      <p:ext uri="{BB962C8B-B14F-4D97-AF65-F5344CB8AC3E}">
        <p14:creationId xmlns:p14="http://schemas.microsoft.com/office/powerpoint/2010/main" val="26040339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C17136-8BF0-54BC-52B2-4167EBEC6ABD}"/>
              </a:ext>
            </a:extLst>
          </p:cNvPr>
          <p:cNvSpPr>
            <a:spLocks noGrp="1"/>
          </p:cNvSpPr>
          <p:nvPr>
            <p:ph type="title" idx="4294967295"/>
          </p:nvPr>
        </p:nvSpPr>
        <p:spPr>
          <a:xfrm>
            <a:off x="0" y="0"/>
            <a:ext cx="11018838" cy="573088"/>
          </a:xfrm>
        </p:spPr>
        <p:txBody>
          <a:bodyPr/>
          <a:lstStyle/>
          <a:p>
            <a:r>
              <a:rPr kumimoji="1" lang="ja-JP" altLang="en-US"/>
              <a:t>データエンジニアリング</a:t>
            </a:r>
          </a:p>
        </p:txBody>
      </p:sp>
    </p:spTree>
    <p:extLst>
      <p:ext uri="{BB962C8B-B14F-4D97-AF65-F5344CB8AC3E}">
        <p14:creationId xmlns:p14="http://schemas.microsoft.com/office/powerpoint/2010/main" val="2960118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0"/>
          <p:cNvSpPr txBox="1">
            <a:spLocks noGrp="1"/>
          </p:cNvSpPr>
          <p:nvPr>
            <p:ph type="ctrTitle" idx="4294967295"/>
          </p:nvPr>
        </p:nvSpPr>
        <p:spPr>
          <a:xfrm>
            <a:off x="1631950" y="3046413"/>
            <a:ext cx="10560050" cy="479425"/>
          </a:xfrm>
          <a:prstGeom prst="rect">
            <a:avLst/>
          </a:prstGeom>
          <a:noFill/>
          <a:ln>
            <a:noFill/>
          </a:ln>
        </p:spPr>
        <p:txBody>
          <a:bodyPr spcFirstLastPara="1" vert="horz" wrap="square" lIns="91425" tIns="45700" rIns="91425" bIns="45700" rtlCol="0" anchor="b" anchorCtr="1">
            <a:noAutofit/>
          </a:bodyPr>
          <a:lstStyle/>
          <a:p>
            <a:r>
              <a:rPr lang="en-US" dirty="0"/>
              <a:t>第3章 AI </a:t>
            </a:r>
            <a:r>
              <a:rPr lang="ja-JP" altLang="en-US"/>
              <a:t>の開発プロセス</a:t>
            </a:r>
            <a:endParaRPr dirty="0"/>
          </a:p>
        </p:txBody>
      </p:sp>
    </p:spTree>
    <p:extLst>
      <p:ext uri="{BB962C8B-B14F-4D97-AF65-F5344CB8AC3E}">
        <p14:creationId xmlns:p14="http://schemas.microsoft.com/office/powerpoint/2010/main" val="36617086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16BC1C-7FD9-5623-C1EC-7760C1DA41C5}"/>
              </a:ext>
            </a:extLst>
          </p:cNvPr>
          <p:cNvSpPr>
            <a:spLocks noGrp="1"/>
          </p:cNvSpPr>
          <p:nvPr>
            <p:ph type="title" idx="4294967295"/>
          </p:nvPr>
        </p:nvSpPr>
        <p:spPr>
          <a:xfrm>
            <a:off x="0" y="0"/>
            <a:ext cx="11018838" cy="573088"/>
          </a:xfrm>
        </p:spPr>
        <p:txBody>
          <a:bodyPr/>
          <a:lstStyle/>
          <a:p>
            <a:r>
              <a:rPr kumimoji="1" lang="en-US" altLang="ja-JP" dirty="0"/>
              <a:t>AI </a:t>
            </a:r>
            <a:r>
              <a:rPr kumimoji="1" lang="ja-JP" altLang="en-US"/>
              <a:t>開発の全体像</a:t>
            </a:r>
          </a:p>
        </p:txBody>
      </p:sp>
    </p:spTree>
    <p:extLst>
      <p:ext uri="{BB962C8B-B14F-4D97-AF65-F5344CB8AC3E}">
        <p14:creationId xmlns:p14="http://schemas.microsoft.com/office/powerpoint/2010/main" val="33429332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0346BD-0E45-F0FA-075C-ACA4D538F965}"/>
              </a:ext>
            </a:extLst>
          </p:cNvPr>
          <p:cNvSpPr>
            <a:spLocks noGrp="1"/>
          </p:cNvSpPr>
          <p:nvPr>
            <p:ph type="title" idx="4294967295"/>
          </p:nvPr>
        </p:nvSpPr>
        <p:spPr>
          <a:xfrm>
            <a:off x="0" y="0"/>
            <a:ext cx="11018838" cy="573088"/>
          </a:xfrm>
        </p:spPr>
        <p:txBody>
          <a:bodyPr/>
          <a:lstStyle/>
          <a:p>
            <a:r>
              <a:rPr kumimoji="1" lang="ja-JP" altLang="en-US"/>
              <a:t>データの前処理</a:t>
            </a:r>
          </a:p>
        </p:txBody>
      </p:sp>
    </p:spTree>
    <p:extLst>
      <p:ext uri="{BB962C8B-B14F-4D97-AF65-F5344CB8AC3E}">
        <p14:creationId xmlns:p14="http://schemas.microsoft.com/office/powerpoint/2010/main" val="5073568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20A399-7CDC-37AD-D40A-7222C6099579}"/>
              </a:ext>
            </a:extLst>
          </p:cNvPr>
          <p:cNvSpPr>
            <a:spLocks noGrp="1"/>
          </p:cNvSpPr>
          <p:nvPr>
            <p:ph type="title" idx="4294967295"/>
          </p:nvPr>
        </p:nvSpPr>
        <p:spPr>
          <a:xfrm>
            <a:off x="0" y="0"/>
            <a:ext cx="11018838" cy="573088"/>
          </a:xfrm>
        </p:spPr>
        <p:txBody>
          <a:bodyPr/>
          <a:lstStyle/>
          <a:p>
            <a:r>
              <a:rPr kumimoji="1" lang="ja-JP" altLang="en-US"/>
              <a:t>モデルの構築</a:t>
            </a:r>
          </a:p>
        </p:txBody>
      </p:sp>
    </p:spTree>
    <p:extLst>
      <p:ext uri="{BB962C8B-B14F-4D97-AF65-F5344CB8AC3E}">
        <p14:creationId xmlns:p14="http://schemas.microsoft.com/office/powerpoint/2010/main" val="1462311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6D3CDB1-011E-4E76-86CB-7A8B27E635DA}"/>
              </a:ext>
            </a:extLst>
          </p:cNvPr>
          <p:cNvSpPr/>
          <p:nvPr/>
        </p:nvSpPr>
        <p:spPr>
          <a:xfrm>
            <a:off x="4379166" y="1322063"/>
            <a:ext cx="2634144" cy="4937551"/>
          </a:xfrm>
          <a:prstGeom prst="rect">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円: 塗りつぶしなし 8">
            <a:extLst>
              <a:ext uri="{FF2B5EF4-FFF2-40B4-BE49-F238E27FC236}">
                <a16:creationId xmlns:a16="http://schemas.microsoft.com/office/drawing/2014/main" id="{35E6028A-ABC1-4582-AA80-3E619254EA7D}"/>
              </a:ext>
            </a:extLst>
          </p:cNvPr>
          <p:cNvSpPr/>
          <p:nvPr/>
        </p:nvSpPr>
        <p:spPr>
          <a:xfrm>
            <a:off x="5315705" y="2120505"/>
            <a:ext cx="681347" cy="681347"/>
          </a:xfrm>
          <a:prstGeom prst="donut">
            <a:avLst>
              <a:gd name="adj" fmla="val 21336"/>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ja-JP" altLang="en-US" dirty="0"/>
              <a:t>本コースで学べること、学べないこと</a:t>
            </a:r>
            <a:endParaRPr kumimoji="1" lang="ja-JP" altLang="en-US" dirty="0"/>
          </a:p>
        </p:txBody>
      </p:sp>
      <p:sp>
        <p:nvSpPr>
          <p:cNvPr id="3" name="スライド番号プレースホルダー 2">
            <a:extLst>
              <a:ext uri="{FF2B5EF4-FFF2-40B4-BE49-F238E27FC236}">
                <a16:creationId xmlns:a16="http://schemas.microsoft.com/office/drawing/2014/main" id="{47338203-6CAA-400B-88DA-C93E39644BDF}"/>
              </a:ext>
            </a:extLst>
          </p:cNvPr>
          <p:cNvSpPr>
            <a:spLocks noGrp="1"/>
          </p:cNvSpPr>
          <p:nvPr>
            <p:ph type="sldNum" sz="quarter" idx="10"/>
          </p:nvPr>
        </p:nvSpPr>
        <p:spPr/>
        <p:txBody>
          <a:bodyPr/>
          <a:lstStyle/>
          <a:p>
            <a:fld id="{5D750650-B10A-47BF-93C2-E1678438B37A}" type="slidenum">
              <a:rPr kumimoji="1" lang="ja-JP" altLang="en-US" smtClean="0"/>
              <a:pPr/>
              <a:t>5</a:t>
            </a:fld>
            <a:endParaRPr kumimoji="1" lang="ja-JP" altLang="en-US"/>
          </a:p>
        </p:txBody>
      </p:sp>
      <p:grpSp>
        <p:nvGrpSpPr>
          <p:cNvPr id="8" name="グループ化 7">
            <a:extLst>
              <a:ext uri="{FF2B5EF4-FFF2-40B4-BE49-F238E27FC236}">
                <a16:creationId xmlns:a16="http://schemas.microsoft.com/office/drawing/2014/main" id="{B11A77EE-BF2B-4E35-B6BC-2CFE98A40813}"/>
              </a:ext>
            </a:extLst>
          </p:cNvPr>
          <p:cNvGrpSpPr/>
          <p:nvPr/>
        </p:nvGrpSpPr>
        <p:grpSpPr>
          <a:xfrm>
            <a:off x="5334684" y="4111354"/>
            <a:ext cx="643388" cy="554645"/>
            <a:chOff x="2105795" y="1036646"/>
            <a:chExt cx="643388" cy="554645"/>
          </a:xfrm>
        </p:grpSpPr>
        <p:sp>
          <p:nvSpPr>
            <p:cNvPr id="6" name="二等辺三角形 5">
              <a:extLst>
                <a:ext uri="{FF2B5EF4-FFF2-40B4-BE49-F238E27FC236}">
                  <a16:creationId xmlns:a16="http://schemas.microsoft.com/office/drawing/2014/main" id="{456A4559-EE74-4FDD-B0E3-42C6901A5ACB}"/>
                </a:ext>
              </a:extLst>
            </p:cNvPr>
            <p:cNvSpPr/>
            <p:nvPr/>
          </p:nvSpPr>
          <p:spPr>
            <a:xfrm>
              <a:off x="2105795" y="1036646"/>
              <a:ext cx="643388" cy="554645"/>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 name="二等辺三角形 9">
              <a:extLst>
                <a:ext uri="{FF2B5EF4-FFF2-40B4-BE49-F238E27FC236}">
                  <a16:creationId xmlns:a16="http://schemas.microsoft.com/office/drawing/2014/main" id="{8C56520C-B5B6-4230-A878-6B2F90EFF01C}"/>
                </a:ext>
              </a:extLst>
            </p:cNvPr>
            <p:cNvSpPr/>
            <p:nvPr/>
          </p:nvSpPr>
          <p:spPr>
            <a:xfrm>
              <a:off x="2251406" y="1196117"/>
              <a:ext cx="352165" cy="303591"/>
            </a:xfrm>
            <a:prstGeom prst="triangle">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14" name="グループ化 13">
            <a:extLst>
              <a:ext uri="{FF2B5EF4-FFF2-40B4-BE49-F238E27FC236}">
                <a16:creationId xmlns:a16="http://schemas.microsoft.com/office/drawing/2014/main" id="{B66108BA-953F-46A3-B56D-80DF92681F23}"/>
              </a:ext>
            </a:extLst>
          </p:cNvPr>
          <p:cNvGrpSpPr/>
          <p:nvPr/>
        </p:nvGrpSpPr>
        <p:grpSpPr>
          <a:xfrm>
            <a:off x="5334684" y="4863586"/>
            <a:ext cx="643388" cy="554645"/>
            <a:chOff x="2105795" y="1036646"/>
            <a:chExt cx="643388" cy="554645"/>
          </a:xfrm>
        </p:grpSpPr>
        <p:sp>
          <p:nvSpPr>
            <p:cNvPr id="15" name="二等辺三角形 14">
              <a:extLst>
                <a:ext uri="{FF2B5EF4-FFF2-40B4-BE49-F238E27FC236}">
                  <a16:creationId xmlns:a16="http://schemas.microsoft.com/office/drawing/2014/main" id="{6DAFA436-B41A-484D-BB8F-C8EB71152EFA}"/>
                </a:ext>
              </a:extLst>
            </p:cNvPr>
            <p:cNvSpPr/>
            <p:nvPr/>
          </p:nvSpPr>
          <p:spPr>
            <a:xfrm>
              <a:off x="2105795" y="1036646"/>
              <a:ext cx="643388" cy="554645"/>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6" name="二等辺三角形 15">
              <a:extLst>
                <a:ext uri="{FF2B5EF4-FFF2-40B4-BE49-F238E27FC236}">
                  <a16:creationId xmlns:a16="http://schemas.microsoft.com/office/drawing/2014/main" id="{2BEECD20-0297-43C1-85F1-443B15C260B7}"/>
                </a:ext>
              </a:extLst>
            </p:cNvPr>
            <p:cNvSpPr/>
            <p:nvPr/>
          </p:nvSpPr>
          <p:spPr>
            <a:xfrm>
              <a:off x="2251406" y="1196117"/>
              <a:ext cx="352165" cy="303591"/>
            </a:xfrm>
            <a:prstGeom prst="triangle">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grpSp>
        <p:nvGrpSpPr>
          <p:cNvPr id="17" name="グループ化 16">
            <a:extLst>
              <a:ext uri="{FF2B5EF4-FFF2-40B4-BE49-F238E27FC236}">
                <a16:creationId xmlns:a16="http://schemas.microsoft.com/office/drawing/2014/main" id="{A679B019-4ABB-4C46-8290-1AEEAD61DF09}"/>
              </a:ext>
            </a:extLst>
          </p:cNvPr>
          <p:cNvGrpSpPr/>
          <p:nvPr/>
        </p:nvGrpSpPr>
        <p:grpSpPr>
          <a:xfrm>
            <a:off x="5334684" y="5623830"/>
            <a:ext cx="643388" cy="554645"/>
            <a:chOff x="2105795" y="1036646"/>
            <a:chExt cx="643388" cy="554645"/>
          </a:xfrm>
        </p:grpSpPr>
        <p:sp>
          <p:nvSpPr>
            <p:cNvPr id="18" name="二等辺三角形 17">
              <a:extLst>
                <a:ext uri="{FF2B5EF4-FFF2-40B4-BE49-F238E27FC236}">
                  <a16:creationId xmlns:a16="http://schemas.microsoft.com/office/drawing/2014/main" id="{EF169F26-0693-48F4-A04C-AB4C114F863D}"/>
                </a:ext>
              </a:extLst>
            </p:cNvPr>
            <p:cNvSpPr/>
            <p:nvPr/>
          </p:nvSpPr>
          <p:spPr>
            <a:xfrm>
              <a:off x="2105795" y="1036646"/>
              <a:ext cx="643388" cy="554645"/>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9" name="二等辺三角形 18">
              <a:extLst>
                <a:ext uri="{FF2B5EF4-FFF2-40B4-BE49-F238E27FC236}">
                  <a16:creationId xmlns:a16="http://schemas.microsoft.com/office/drawing/2014/main" id="{91680045-B1A1-42EC-ABAA-56A3B1189DAE}"/>
                </a:ext>
              </a:extLst>
            </p:cNvPr>
            <p:cNvSpPr/>
            <p:nvPr/>
          </p:nvSpPr>
          <p:spPr>
            <a:xfrm>
              <a:off x="2251406" y="1196117"/>
              <a:ext cx="352165" cy="303591"/>
            </a:xfrm>
            <a:prstGeom prst="triangle">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sp>
        <p:nvSpPr>
          <p:cNvPr id="20" name="円: 塗りつぶしなし 19">
            <a:extLst>
              <a:ext uri="{FF2B5EF4-FFF2-40B4-BE49-F238E27FC236}">
                <a16:creationId xmlns:a16="http://schemas.microsoft.com/office/drawing/2014/main" id="{4884900D-7710-4069-8B8B-24F54016867E}"/>
              </a:ext>
            </a:extLst>
          </p:cNvPr>
          <p:cNvSpPr/>
          <p:nvPr/>
        </p:nvSpPr>
        <p:spPr>
          <a:xfrm>
            <a:off x="5315705" y="3120838"/>
            <a:ext cx="681347" cy="681347"/>
          </a:xfrm>
          <a:prstGeom prst="donut">
            <a:avLst>
              <a:gd name="adj" fmla="val 21336"/>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BIZ UDPゴシック" panose="020B0400000000000000" pitchFamily="50" charset="-128"/>
              <a:ea typeface="BIZ UDPゴシック" panose="020B0400000000000000" pitchFamily="50" charset="-128"/>
            </a:endParaRPr>
          </a:p>
        </p:txBody>
      </p:sp>
      <p:sp>
        <p:nvSpPr>
          <p:cNvPr id="21" name="円: 塗りつぶしなし 20">
            <a:extLst>
              <a:ext uri="{FF2B5EF4-FFF2-40B4-BE49-F238E27FC236}">
                <a16:creationId xmlns:a16="http://schemas.microsoft.com/office/drawing/2014/main" id="{7D7F5596-7039-4C65-9E9D-E309AF5D0E0F}"/>
              </a:ext>
            </a:extLst>
          </p:cNvPr>
          <p:cNvSpPr/>
          <p:nvPr/>
        </p:nvSpPr>
        <p:spPr>
          <a:xfrm>
            <a:off x="5315705" y="1348357"/>
            <a:ext cx="681347" cy="681347"/>
          </a:xfrm>
          <a:prstGeom prst="donut">
            <a:avLst>
              <a:gd name="adj" fmla="val 21336"/>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BIZ UDPゴシック" panose="020B0400000000000000" pitchFamily="50" charset="-128"/>
              <a:ea typeface="BIZ UDPゴシック" panose="020B0400000000000000" pitchFamily="50" charset="-128"/>
            </a:endParaRPr>
          </a:p>
        </p:txBody>
      </p:sp>
      <p:graphicFrame>
        <p:nvGraphicFramePr>
          <p:cNvPr id="4" name="表 4">
            <a:extLst>
              <a:ext uri="{FF2B5EF4-FFF2-40B4-BE49-F238E27FC236}">
                <a16:creationId xmlns:a16="http://schemas.microsoft.com/office/drawing/2014/main" id="{342FAAA9-3491-4AEC-A66D-AE7A0DB4F758}"/>
              </a:ext>
            </a:extLst>
          </p:cNvPr>
          <p:cNvGraphicFramePr>
            <a:graphicFrameLocks noGrp="1"/>
          </p:cNvGraphicFramePr>
          <p:nvPr>
            <p:extLst>
              <p:ext uri="{D42A27DB-BD31-4B8C-83A1-F6EECF244321}">
                <p14:modId xmlns:p14="http://schemas.microsoft.com/office/powerpoint/2010/main" val="3575315142"/>
              </p:ext>
            </p:extLst>
          </p:nvPr>
        </p:nvGraphicFramePr>
        <p:xfrm>
          <a:off x="844467" y="1322064"/>
          <a:ext cx="10324150" cy="4937550"/>
        </p:xfrm>
        <a:graphic>
          <a:graphicData uri="http://schemas.openxmlformats.org/drawingml/2006/table">
            <a:tbl>
              <a:tblPr firstRow="1" bandRow="1">
                <a:tableStyleId>{5C22544A-7EE6-4342-B048-85BDC9FD1C3A}</a:tableStyleId>
              </a:tblPr>
              <a:tblGrid>
                <a:gridCol w="3531765">
                  <a:extLst>
                    <a:ext uri="{9D8B030D-6E8A-4147-A177-3AD203B41FA5}">
                      <a16:colId xmlns:a16="http://schemas.microsoft.com/office/drawing/2014/main" val="2124925438"/>
                    </a:ext>
                  </a:extLst>
                </a:gridCol>
                <a:gridCol w="2637120">
                  <a:extLst>
                    <a:ext uri="{9D8B030D-6E8A-4147-A177-3AD203B41FA5}">
                      <a16:colId xmlns:a16="http://schemas.microsoft.com/office/drawing/2014/main" val="216490531"/>
                    </a:ext>
                  </a:extLst>
                </a:gridCol>
                <a:gridCol w="4155265">
                  <a:extLst>
                    <a:ext uri="{9D8B030D-6E8A-4147-A177-3AD203B41FA5}">
                      <a16:colId xmlns:a16="http://schemas.microsoft.com/office/drawing/2014/main" val="1317616764"/>
                    </a:ext>
                  </a:extLst>
                </a:gridCol>
              </a:tblGrid>
              <a:tr h="735772">
                <a:tc>
                  <a:txBody>
                    <a:bodyPr/>
                    <a:lstStyle/>
                    <a:p>
                      <a:pPr algn="ct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機械学習 ＆ ディープラーニング</a:t>
                      </a:r>
                      <a:endPar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bg2">
                        <a:lumMod val="95000"/>
                      </a:schemeClr>
                    </a:solidFill>
                  </a:tcPr>
                </a:tc>
                <a:tc>
                  <a:txBody>
                    <a:bodyPr/>
                    <a:lstStyle/>
                    <a:p>
                      <a:pPr marL="0" indent="0">
                        <a:spcAft>
                          <a:spcPts val="300"/>
                        </a:spcAft>
                        <a:buFont typeface="Wingdings" panose="05000000000000000000" pitchFamily="2" charset="2"/>
                        <a:buNone/>
                      </a:pPr>
                      <a:endParaRPr kumimoji="1" lang="ja-JP" altLang="en-US" sz="1600" b="1" dirty="0">
                        <a:solidFill>
                          <a:srgbClr val="F36C37"/>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marL="285750" indent="-285750">
                        <a:spcAft>
                          <a:spcPts val="300"/>
                        </a:spcAft>
                        <a:buFont typeface="Wingdings" panose="05000000000000000000" pitchFamily="2" charset="2"/>
                        <a:buChar char="l"/>
                      </a:pPr>
                      <a:r>
                        <a:rPr kumimoji="1" lang="ja-JP" altLang="en-US" sz="1500" b="1" dirty="0">
                          <a:solidFill>
                            <a:srgbClr val="00879E"/>
                          </a:solidFill>
                          <a:latin typeface="メイリオ" panose="020B0604030504040204" pitchFamily="50" charset="-128"/>
                          <a:ea typeface="メイリオ" panose="020B0604030504040204" pitchFamily="50" charset="-128"/>
                        </a:rPr>
                        <a:t>特に教師あり学習を学ぶことができます。</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4116426651"/>
                  </a:ext>
                </a:extLst>
              </a:tr>
              <a:tr h="794404">
                <a:tc>
                  <a:txBody>
                    <a:bodyPr/>
                    <a:lstStyle/>
                    <a:p>
                      <a:pPr algn="ct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Python</a:t>
                      </a: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での実装方法</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bg2">
                        <a:lumMod val="95000"/>
                      </a:schemeClr>
                    </a:solidFill>
                  </a:tcPr>
                </a:tc>
                <a:tc>
                  <a:txBody>
                    <a:bodyPr/>
                    <a:lstStyle/>
                    <a:p>
                      <a:pPr marL="0" indent="0">
                        <a:spcAft>
                          <a:spcPts val="300"/>
                        </a:spcAft>
                        <a:buFont typeface="Wingdings" panose="05000000000000000000" pitchFamily="2" charset="2"/>
                        <a:buNone/>
                      </a:pPr>
                      <a:endParaRPr kumimoji="1" lang="ja-JP" altLang="en-US" sz="1600" b="1" dirty="0">
                        <a:solidFill>
                          <a:srgbClr val="F36C37"/>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marL="285750" indent="-285750">
                        <a:spcAft>
                          <a:spcPts val="300"/>
                        </a:spcAft>
                        <a:buFont typeface="Wingdings" panose="05000000000000000000" pitchFamily="2" charset="2"/>
                        <a:buChar char="l"/>
                      </a:pPr>
                      <a:r>
                        <a:rPr kumimoji="1" lang="en-US" altLang="ja-JP" sz="1500" b="1" dirty="0">
                          <a:solidFill>
                            <a:srgbClr val="00879E"/>
                          </a:solidFill>
                          <a:latin typeface="メイリオ" panose="020B0604030504040204" pitchFamily="50" charset="-128"/>
                          <a:ea typeface="メイリオ" panose="020B0604030504040204" pitchFamily="50" charset="-128"/>
                        </a:rPr>
                        <a:t>Python</a:t>
                      </a:r>
                      <a:r>
                        <a:rPr kumimoji="1" lang="ja-JP" altLang="en-US" sz="1500" b="1" dirty="0">
                          <a:solidFill>
                            <a:srgbClr val="00879E"/>
                          </a:solidFill>
                          <a:latin typeface="メイリオ" panose="020B0604030504040204" pitchFamily="50" charset="-128"/>
                          <a:ea typeface="メイリオ" panose="020B0604030504040204" pitchFamily="50" charset="-128"/>
                        </a:rPr>
                        <a:t>を用いて、データ準備、前処理</a:t>
                      </a:r>
                      <a:br>
                        <a:rPr kumimoji="1" lang="en-US" altLang="ja-JP" sz="1500" b="1" dirty="0">
                          <a:solidFill>
                            <a:srgbClr val="00879E"/>
                          </a:solidFill>
                          <a:latin typeface="メイリオ" panose="020B0604030504040204" pitchFamily="50" charset="-128"/>
                          <a:ea typeface="メイリオ" panose="020B0604030504040204" pitchFamily="50" charset="-128"/>
                        </a:rPr>
                      </a:br>
                      <a:r>
                        <a:rPr kumimoji="1" lang="ja-JP" altLang="en-US" sz="1500" b="1" dirty="0">
                          <a:solidFill>
                            <a:srgbClr val="00879E"/>
                          </a:solidFill>
                          <a:latin typeface="メイリオ" panose="020B0604030504040204" pitchFamily="50" charset="-128"/>
                          <a:ea typeface="メイリオ" panose="020B0604030504040204" pitchFamily="50" charset="-128"/>
                        </a:rPr>
                        <a:t>モデル学習、評価、改善のプロセスを学ぶことができます。</a:t>
                      </a:r>
                      <a:endParaRPr kumimoji="1" lang="en-US" altLang="ja-JP" sz="1500" b="1" dirty="0">
                        <a:solidFill>
                          <a:srgbClr val="00879E"/>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1822275160"/>
                  </a:ext>
                </a:extLst>
              </a:tr>
              <a:tr h="1144876">
                <a:tc>
                  <a:txBody>
                    <a:bodyPr/>
                    <a:lstStyle/>
                    <a:p>
                      <a:pPr algn="ct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主要なライブラリ</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2F2F2"/>
                    </a:solidFill>
                  </a:tcPr>
                </a:tc>
                <a:tc>
                  <a:txBody>
                    <a:bodyPr/>
                    <a:lstStyle/>
                    <a:p>
                      <a:pPr marL="0" indent="0">
                        <a:spcAft>
                          <a:spcPts val="300"/>
                        </a:spcAft>
                        <a:buFont typeface="Wingdings" panose="05000000000000000000" pitchFamily="2" charset="2"/>
                        <a:buNone/>
                      </a:pP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marL="285750" indent="-285750">
                        <a:spcAft>
                          <a:spcPts val="300"/>
                        </a:spcAft>
                        <a:buFont typeface="Wingdings" panose="05000000000000000000" pitchFamily="2" charset="2"/>
                        <a:buChar char="l"/>
                      </a:pPr>
                      <a:r>
                        <a:rPr kumimoji="1" lang="en-US" altLang="ja-JP" sz="1500" b="1" dirty="0">
                          <a:solidFill>
                            <a:srgbClr val="00879E"/>
                          </a:solidFill>
                          <a:latin typeface="メイリオ" panose="020B0604030504040204" pitchFamily="50" charset="-128"/>
                          <a:ea typeface="メイリオ" panose="020B0604030504040204" pitchFamily="50" charset="-128"/>
                        </a:rPr>
                        <a:t>scikit-learn</a:t>
                      </a:r>
                    </a:p>
                    <a:p>
                      <a:pPr marL="285750" indent="-285750">
                        <a:spcAft>
                          <a:spcPts val="300"/>
                        </a:spcAft>
                        <a:buFont typeface="Wingdings" panose="05000000000000000000" pitchFamily="2" charset="2"/>
                        <a:buChar char="l"/>
                      </a:pPr>
                      <a:r>
                        <a:rPr kumimoji="1" lang="en-US" altLang="ja-JP" sz="1500" b="1" dirty="0">
                          <a:solidFill>
                            <a:srgbClr val="00879E"/>
                          </a:solidFill>
                          <a:latin typeface="メイリオ" panose="020B0604030504040204" pitchFamily="50" charset="-128"/>
                          <a:ea typeface="メイリオ" panose="020B0604030504040204" pitchFamily="50" charset="-128"/>
                        </a:rPr>
                        <a:t>LightGBM</a:t>
                      </a:r>
                    </a:p>
                    <a:p>
                      <a:pPr marL="285750" indent="-285750">
                        <a:spcAft>
                          <a:spcPts val="300"/>
                        </a:spcAft>
                        <a:buFont typeface="Wingdings" panose="05000000000000000000" pitchFamily="2" charset="2"/>
                        <a:buChar char="l"/>
                      </a:pPr>
                      <a:r>
                        <a:rPr kumimoji="1" lang="en-US" altLang="ja-JP" sz="1500" b="1" dirty="0">
                          <a:solidFill>
                            <a:srgbClr val="00879E"/>
                          </a:solidFill>
                          <a:latin typeface="メイリオ" panose="020B0604030504040204" pitchFamily="50" charset="-128"/>
                          <a:ea typeface="メイリオ" panose="020B0604030504040204" pitchFamily="50" charset="-128"/>
                        </a:rPr>
                        <a:t>Keras / TensorFlow</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925352603"/>
                  </a:ext>
                </a:extLst>
              </a:tr>
              <a:tr h="754166">
                <a:tc>
                  <a:txBody>
                    <a:bodyPr/>
                    <a:lstStyle/>
                    <a:p>
                      <a:pPr algn="ct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機械学習の前処理</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2F2F2"/>
                    </a:solidFill>
                  </a:tcPr>
                </a:tc>
                <a:tc>
                  <a:txBody>
                    <a:bodyPr/>
                    <a:lstStyle/>
                    <a:p>
                      <a:pPr marL="285750" indent="-285750">
                        <a:spcAft>
                          <a:spcPts val="300"/>
                        </a:spcAft>
                        <a:buFont typeface="Wingdings" panose="05000000000000000000" pitchFamily="2" charset="2"/>
                        <a:buChar char="l"/>
                      </a:pP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marL="285750" indent="-285750">
                        <a:spcAft>
                          <a:spcPts val="300"/>
                        </a:spcAft>
                        <a:buFont typeface="Wingdings" panose="05000000000000000000" pitchFamily="2" charset="2"/>
                        <a:buChar char="l"/>
                      </a:pPr>
                      <a:r>
                        <a:rPr kumimoji="1" lang="ja-JP" altLang="en-US" sz="1500" b="1" dirty="0">
                          <a:solidFill>
                            <a:srgbClr val="00879E"/>
                          </a:solidFill>
                          <a:latin typeface="メイリオ" panose="020B0604030504040204" pitchFamily="50" charset="-128"/>
                          <a:ea typeface="メイリオ" panose="020B0604030504040204" pitchFamily="50" charset="-128"/>
                        </a:rPr>
                        <a:t>前処理手法も紹介</a:t>
                      </a:r>
                      <a:r>
                        <a:rPr kumimoji="1" lang="en-US" altLang="ja-JP" sz="1500" b="1" dirty="0">
                          <a:solidFill>
                            <a:srgbClr val="00879E"/>
                          </a:solidFill>
                          <a:latin typeface="メイリオ" panose="020B0604030504040204" pitchFamily="50" charset="-128"/>
                          <a:ea typeface="メイリオ" panose="020B0604030504040204" pitchFamily="50" charset="-128"/>
                        </a:rPr>
                        <a:t>&amp;</a:t>
                      </a:r>
                      <a:r>
                        <a:rPr kumimoji="1" lang="ja-JP" altLang="en-US" sz="1500" b="1" dirty="0">
                          <a:solidFill>
                            <a:srgbClr val="00879E"/>
                          </a:solidFill>
                          <a:latin typeface="メイリオ" panose="020B0604030504040204" pitchFamily="50" charset="-128"/>
                          <a:ea typeface="メイリオ" panose="020B0604030504040204" pitchFamily="50" charset="-128"/>
                        </a:rPr>
                        <a:t>実装しますが、特に重要なものに絞っています。</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1091650711"/>
                  </a:ext>
                </a:extLst>
              </a:tr>
              <a:tr h="754166">
                <a:tc>
                  <a:txBody>
                    <a:bodyPr/>
                    <a:lstStyle/>
                    <a:p>
                      <a:pPr algn="ct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機械学習の数学・理論</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2F2F2"/>
                    </a:solidFill>
                  </a:tcPr>
                </a:tc>
                <a:tc>
                  <a:txBody>
                    <a:bodyPr/>
                    <a:lstStyle/>
                    <a:p>
                      <a:pPr marL="285750" indent="-285750">
                        <a:spcAft>
                          <a:spcPts val="300"/>
                        </a:spcAft>
                        <a:buFont typeface="Wingdings" panose="05000000000000000000" pitchFamily="2" charset="2"/>
                        <a:buChar char="l"/>
                      </a:pP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marL="285750" indent="-285750">
                        <a:spcAft>
                          <a:spcPts val="300"/>
                        </a:spcAft>
                        <a:buFont typeface="Wingdings" panose="05000000000000000000" pitchFamily="2" charset="2"/>
                        <a:buChar char="l"/>
                      </a:pPr>
                      <a:r>
                        <a:rPr kumimoji="1" lang="ja-JP" altLang="en-US" sz="1500" b="1" dirty="0">
                          <a:solidFill>
                            <a:srgbClr val="00879E"/>
                          </a:solidFill>
                          <a:latin typeface="メイリオ" panose="020B0604030504040204" pitchFamily="50" charset="-128"/>
                          <a:ea typeface="メイリオ" panose="020B0604030504040204" pitchFamily="50" charset="-128"/>
                        </a:rPr>
                        <a:t>必要最小限にとどめます</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141130300"/>
                  </a:ext>
                </a:extLst>
              </a:tr>
              <a:tr h="754166">
                <a:tc>
                  <a:txBody>
                    <a:bodyPr/>
                    <a:lstStyle/>
                    <a:p>
                      <a:pPr algn="ct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AI</a:t>
                      </a: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の活用方法</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F2F2F2"/>
                    </a:solidFill>
                  </a:tcPr>
                </a:tc>
                <a:tc>
                  <a:txBody>
                    <a:bodyPr/>
                    <a:lstStyle/>
                    <a:p>
                      <a:pPr marL="285750" indent="-285750">
                        <a:spcAft>
                          <a:spcPts val="300"/>
                        </a:spcAft>
                        <a:buFont typeface="Wingdings" panose="05000000000000000000" pitchFamily="2" charset="2"/>
                        <a:buChar char="l"/>
                      </a:pP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l"/>
                        <a:tabLst/>
                        <a:defRPr/>
                      </a:pPr>
                      <a:r>
                        <a:rPr kumimoji="1" lang="ja-JP" altLang="en-US" sz="1500" b="1" dirty="0">
                          <a:solidFill>
                            <a:srgbClr val="00879E"/>
                          </a:solidFill>
                          <a:latin typeface="メイリオ" panose="020B0604030504040204" pitchFamily="50" charset="-128"/>
                          <a:ea typeface="メイリオ" panose="020B0604030504040204" pitchFamily="50" charset="-128"/>
                        </a:rPr>
                        <a:t>活用例や開発の流れを扱いますが、代表的なものに絞っています。</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CF6F8"/>
                    </a:solidFill>
                  </a:tcPr>
                </a:tc>
                <a:extLst>
                  <a:ext uri="{0D108BD9-81ED-4DB2-BD59-A6C34878D82A}">
                    <a16:rowId xmlns:a16="http://schemas.microsoft.com/office/drawing/2014/main" val="3770362601"/>
                  </a:ext>
                </a:extLst>
              </a:tr>
            </a:tbl>
          </a:graphicData>
        </a:graphic>
      </p:graphicFrame>
    </p:spTree>
    <p:extLst>
      <p:ext uri="{BB962C8B-B14F-4D97-AF65-F5344CB8AC3E}">
        <p14:creationId xmlns:p14="http://schemas.microsoft.com/office/powerpoint/2010/main" val="35914235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851C06-0B0E-A0AF-0DA6-878627BC69AC}"/>
              </a:ext>
            </a:extLst>
          </p:cNvPr>
          <p:cNvSpPr>
            <a:spLocks noGrp="1"/>
          </p:cNvSpPr>
          <p:nvPr>
            <p:ph type="title" idx="4294967295"/>
          </p:nvPr>
        </p:nvSpPr>
        <p:spPr>
          <a:xfrm>
            <a:off x="0" y="0"/>
            <a:ext cx="11018838" cy="573088"/>
          </a:xfrm>
        </p:spPr>
        <p:txBody>
          <a:bodyPr/>
          <a:lstStyle/>
          <a:p>
            <a:r>
              <a:rPr kumimoji="1" lang="ja-JP" altLang="en-US"/>
              <a:t>アルゴリズム</a:t>
            </a:r>
          </a:p>
        </p:txBody>
      </p:sp>
    </p:spTree>
    <p:extLst>
      <p:ext uri="{BB962C8B-B14F-4D97-AF65-F5344CB8AC3E}">
        <p14:creationId xmlns:p14="http://schemas.microsoft.com/office/powerpoint/2010/main" val="40238187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D70066-C131-C3AC-95E3-9947BADA6580}"/>
              </a:ext>
            </a:extLst>
          </p:cNvPr>
          <p:cNvSpPr>
            <a:spLocks noGrp="1"/>
          </p:cNvSpPr>
          <p:nvPr>
            <p:ph type="title" idx="4294967295"/>
          </p:nvPr>
        </p:nvSpPr>
        <p:spPr>
          <a:xfrm>
            <a:off x="0" y="0"/>
            <a:ext cx="11018838" cy="573088"/>
          </a:xfrm>
        </p:spPr>
        <p:txBody>
          <a:bodyPr/>
          <a:lstStyle/>
          <a:p>
            <a:r>
              <a:rPr kumimoji="1" lang="ja-JP" altLang="en-US"/>
              <a:t>ハイパーパラメータ</a:t>
            </a:r>
          </a:p>
        </p:txBody>
      </p:sp>
    </p:spTree>
    <p:extLst>
      <p:ext uri="{BB962C8B-B14F-4D97-AF65-F5344CB8AC3E}">
        <p14:creationId xmlns:p14="http://schemas.microsoft.com/office/powerpoint/2010/main" val="22842437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A513A-A3ED-9B48-1326-C32803C9E1F9}"/>
              </a:ext>
            </a:extLst>
          </p:cNvPr>
          <p:cNvSpPr>
            <a:spLocks noGrp="1"/>
          </p:cNvSpPr>
          <p:nvPr>
            <p:ph type="title" idx="4294967295"/>
          </p:nvPr>
        </p:nvSpPr>
        <p:spPr>
          <a:xfrm>
            <a:off x="0" y="0"/>
            <a:ext cx="11018838" cy="573088"/>
          </a:xfrm>
        </p:spPr>
        <p:txBody>
          <a:bodyPr/>
          <a:lstStyle/>
          <a:p>
            <a:r>
              <a:rPr kumimoji="1" lang="ja-JP" altLang="en-US"/>
              <a:t>デモ（</a:t>
            </a:r>
            <a:r>
              <a:rPr lang="ja-JP" altLang="en-US"/>
              <a:t>モデル構築・ハイパーパラメータの調整）</a:t>
            </a:r>
            <a:endParaRPr kumimoji="1" lang="ja-JP" altLang="en-US"/>
          </a:p>
        </p:txBody>
      </p:sp>
    </p:spTree>
    <p:extLst>
      <p:ext uri="{BB962C8B-B14F-4D97-AF65-F5344CB8AC3E}">
        <p14:creationId xmlns:p14="http://schemas.microsoft.com/office/powerpoint/2010/main" val="20407592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EED049-9879-9289-FB06-53E1702FE0CE}"/>
              </a:ext>
            </a:extLst>
          </p:cNvPr>
          <p:cNvSpPr>
            <a:spLocks noGrp="1"/>
          </p:cNvSpPr>
          <p:nvPr>
            <p:ph type="title" idx="4294967295"/>
          </p:nvPr>
        </p:nvSpPr>
        <p:spPr>
          <a:xfrm>
            <a:off x="0" y="0"/>
            <a:ext cx="11018838" cy="573088"/>
          </a:xfrm>
        </p:spPr>
        <p:txBody>
          <a:bodyPr/>
          <a:lstStyle/>
          <a:p>
            <a:r>
              <a:rPr kumimoji="1" lang="en-US" altLang="ja-JP" dirty="0"/>
              <a:t>AI </a:t>
            </a:r>
            <a:r>
              <a:rPr lang="ja-JP" altLang="en-US"/>
              <a:t>の評価</a:t>
            </a:r>
            <a:endParaRPr kumimoji="1" lang="ja-JP" altLang="en-US"/>
          </a:p>
        </p:txBody>
      </p:sp>
    </p:spTree>
    <p:extLst>
      <p:ext uri="{BB962C8B-B14F-4D97-AF65-F5344CB8AC3E}">
        <p14:creationId xmlns:p14="http://schemas.microsoft.com/office/powerpoint/2010/main" val="16612512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636DF5-79BC-6C34-54E1-73E77B5E3708}"/>
              </a:ext>
            </a:extLst>
          </p:cNvPr>
          <p:cNvSpPr>
            <a:spLocks noGrp="1"/>
          </p:cNvSpPr>
          <p:nvPr>
            <p:ph type="title" idx="4294967295"/>
          </p:nvPr>
        </p:nvSpPr>
        <p:spPr>
          <a:xfrm>
            <a:off x="0" y="0"/>
            <a:ext cx="11018838" cy="573088"/>
          </a:xfrm>
        </p:spPr>
        <p:txBody>
          <a:bodyPr/>
          <a:lstStyle/>
          <a:p>
            <a:r>
              <a:rPr kumimoji="1" lang="ja-JP" altLang="en-US"/>
              <a:t>分類の評価指標（混合行列）</a:t>
            </a:r>
          </a:p>
        </p:txBody>
      </p:sp>
    </p:spTree>
    <p:extLst>
      <p:ext uri="{BB962C8B-B14F-4D97-AF65-F5344CB8AC3E}">
        <p14:creationId xmlns:p14="http://schemas.microsoft.com/office/powerpoint/2010/main" val="25014222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60F547-D8BF-5AC6-72A0-A6218A36825B}"/>
              </a:ext>
            </a:extLst>
          </p:cNvPr>
          <p:cNvSpPr>
            <a:spLocks noGrp="1"/>
          </p:cNvSpPr>
          <p:nvPr>
            <p:ph type="title" idx="4294967295"/>
          </p:nvPr>
        </p:nvSpPr>
        <p:spPr>
          <a:xfrm>
            <a:off x="0" y="0"/>
            <a:ext cx="11018838" cy="573088"/>
          </a:xfrm>
        </p:spPr>
        <p:txBody>
          <a:bodyPr/>
          <a:lstStyle/>
          <a:p>
            <a:r>
              <a:rPr kumimoji="1" lang="ja-JP" altLang="en-US"/>
              <a:t>分類の評価指標（正解率）</a:t>
            </a:r>
          </a:p>
        </p:txBody>
      </p:sp>
    </p:spTree>
    <p:extLst>
      <p:ext uri="{BB962C8B-B14F-4D97-AF65-F5344CB8AC3E}">
        <p14:creationId xmlns:p14="http://schemas.microsoft.com/office/powerpoint/2010/main" val="33142572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E7C02-65E2-8DEC-8AD9-3280BBB2A813}"/>
              </a:ext>
            </a:extLst>
          </p:cNvPr>
          <p:cNvSpPr>
            <a:spLocks noGrp="1"/>
          </p:cNvSpPr>
          <p:nvPr>
            <p:ph type="title" idx="4294967295"/>
          </p:nvPr>
        </p:nvSpPr>
        <p:spPr>
          <a:xfrm>
            <a:off x="0" y="0"/>
            <a:ext cx="11018838" cy="573088"/>
          </a:xfrm>
        </p:spPr>
        <p:txBody>
          <a:bodyPr/>
          <a:lstStyle/>
          <a:p>
            <a:r>
              <a:rPr kumimoji="1" lang="ja-JP" altLang="en-US"/>
              <a:t>分類の評価指標（再現率）</a:t>
            </a:r>
          </a:p>
        </p:txBody>
      </p:sp>
    </p:spTree>
    <p:extLst>
      <p:ext uri="{BB962C8B-B14F-4D97-AF65-F5344CB8AC3E}">
        <p14:creationId xmlns:p14="http://schemas.microsoft.com/office/powerpoint/2010/main" val="18773853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6F943A-CB3B-5A4A-CB0A-20425CA32132}"/>
              </a:ext>
            </a:extLst>
          </p:cNvPr>
          <p:cNvSpPr>
            <a:spLocks noGrp="1"/>
          </p:cNvSpPr>
          <p:nvPr>
            <p:ph type="title" idx="4294967295"/>
          </p:nvPr>
        </p:nvSpPr>
        <p:spPr>
          <a:xfrm>
            <a:off x="0" y="0"/>
            <a:ext cx="11018838" cy="573088"/>
          </a:xfrm>
        </p:spPr>
        <p:txBody>
          <a:bodyPr/>
          <a:lstStyle/>
          <a:p>
            <a:r>
              <a:rPr kumimoji="1" lang="ja-JP" altLang="en-US"/>
              <a:t>分類の評価指標（適合率）</a:t>
            </a:r>
          </a:p>
        </p:txBody>
      </p:sp>
    </p:spTree>
    <p:extLst>
      <p:ext uri="{BB962C8B-B14F-4D97-AF65-F5344CB8AC3E}">
        <p14:creationId xmlns:p14="http://schemas.microsoft.com/office/powerpoint/2010/main" val="26339655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9E9B54-3EDD-695D-E614-F3B902F77698}"/>
              </a:ext>
            </a:extLst>
          </p:cNvPr>
          <p:cNvSpPr>
            <a:spLocks noGrp="1"/>
          </p:cNvSpPr>
          <p:nvPr>
            <p:ph type="title" idx="4294967295"/>
          </p:nvPr>
        </p:nvSpPr>
        <p:spPr>
          <a:xfrm>
            <a:off x="0" y="0"/>
            <a:ext cx="11018838" cy="573088"/>
          </a:xfrm>
        </p:spPr>
        <p:txBody>
          <a:bodyPr/>
          <a:lstStyle/>
          <a:p>
            <a:r>
              <a:rPr kumimoji="1" lang="ja-JP" altLang="en-US"/>
              <a:t>分類の評価指標（</a:t>
            </a:r>
            <a:r>
              <a:rPr kumimoji="1" lang="en-US" altLang="ja-JP" dirty="0"/>
              <a:t>F </a:t>
            </a:r>
            <a:r>
              <a:rPr kumimoji="1" lang="ja-JP" altLang="en-US"/>
              <a:t>値）</a:t>
            </a:r>
          </a:p>
        </p:txBody>
      </p:sp>
    </p:spTree>
    <p:extLst>
      <p:ext uri="{BB962C8B-B14F-4D97-AF65-F5344CB8AC3E}">
        <p14:creationId xmlns:p14="http://schemas.microsoft.com/office/powerpoint/2010/main" val="34523078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27D1BF-A6EE-B773-6BB5-C483645984A8}"/>
              </a:ext>
            </a:extLst>
          </p:cNvPr>
          <p:cNvSpPr>
            <a:spLocks noGrp="1"/>
          </p:cNvSpPr>
          <p:nvPr>
            <p:ph type="title" idx="4294967295"/>
          </p:nvPr>
        </p:nvSpPr>
        <p:spPr>
          <a:xfrm>
            <a:off x="0" y="0"/>
            <a:ext cx="11018838" cy="573088"/>
          </a:xfrm>
        </p:spPr>
        <p:txBody>
          <a:bodyPr/>
          <a:lstStyle/>
          <a:p>
            <a:r>
              <a:rPr kumimoji="1" lang="ja-JP" altLang="en-US"/>
              <a:t>分類の評価指標（</a:t>
            </a:r>
            <a:r>
              <a:rPr kumimoji="1" lang="en-US" altLang="ja-JP" dirty="0"/>
              <a:t>ROC </a:t>
            </a:r>
            <a:r>
              <a:rPr kumimoji="1" lang="ja-JP" altLang="en-US"/>
              <a:t>と</a:t>
            </a:r>
            <a:r>
              <a:rPr kumimoji="1" lang="en-US" altLang="ja-JP" dirty="0"/>
              <a:t> AUC</a:t>
            </a:r>
            <a:r>
              <a:rPr kumimoji="1" lang="ja-JP" altLang="en-US"/>
              <a:t>）</a:t>
            </a:r>
          </a:p>
        </p:txBody>
      </p:sp>
    </p:spTree>
    <p:extLst>
      <p:ext uri="{BB962C8B-B14F-4D97-AF65-F5344CB8AC3E}">
        <p14:creationId xmlns:p14="http://schemas.microsoft.com/office/powerpoint/2010/main" val="347226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9422C9-EA4D-494C-A9C4-51836C80107E}"/>
              </a:ext>
            </a:extLst>
          </p:cNvPr>
          <p:cNvSpPr>
            <a:spLocks noGrp="1"/>
          </p:cNvSpPr>
          <p:nvPr>
            <p:ph type="title"/>
          </p:nvPr>
        </p:nvSpPr>
        <p:spPr/>
        <p:txBody>
          <a:bodyPr/>
          <a:lstStyle/>
          <a:p>
            <a:r>
              <a:rPr kumimoji="1" lang="ja-JP" altLang="en-US" dirty="0"/>
              <a:t>本コースの位置づけと関連コース</a:t>
            </a:r>
          </a:p>
        </p:txBody>
      </p:sp>
      <p:sp>
        <p:nvSpPr>
          <p:cNvPr id="3" name="スライド番号プレースホルダー 2">
            <a:extLst>
              <a:ext uri="{FF2B5EF4-FFF2-40B4-BE49-F238E27FC236}">
                <a16:creationId xmlns:a16="http://schemas.microsoft.com/office/drawing/2014/main" id="{0D86B2BC-6FA2-4B34-B63C-AC6D88C5A80D}"/>
              </a:ext>
            </a:extLst>
          </p:cNvPr>
          <p:cNvSpPr>
            <a:spLocks noGrp="1"/>
          </p:cNvSpPr>
          <p:nvPr>
            <p:ph type="sldNum" sz="quarter" idx="10"/>
          </p:nvPr>
        </p:nvSpPr>
        <p:spPr/>
        <p:txBody>
          <a:bodyPr/>
          <a:lstStyle/>
          <a:p>
            <a:fld id="{5D750650-B10A-47BF-93C2-E1678438B37A}" type="slidenum">
              <a:rPr kumimoji="1" lang="ja-JP" altLang="en-US" smtClean="0"/>
              <a:pPr/>
              <a:t>6</a:t>
            </a:fld>
            <a:endParaRPr kumimoji="1" lang="ja-JP" altLang="en-US"/>
          </a:p>
        </p:txBody>
      </p:sp>
      <p:sp>
        <p:nvSpPr>
          <p:cNvPr id="76" name="フリーフォーム: 図形 75">
            <a:extLst>
              <a:ext uri="{FF2B5EF4-FFF2-40B4-BE49-F238E27FC236}">
                <a16:creationId xmlns:a16="http://schemas.microsoft.com/office/drawing/2014/main" id="{74DF0430-919D-4661-9B2F-7BCB17FA4D5E}"/>
              </a:ext>
            </a:extLst>
          </p:cNvPr>
          <p:cNvSpPr/>
          <p:nvPr/>
        </p:nvSpPr>
        <p:spPr bwMode="auto">
          <a:xfrm>
            <a:off x="926871" y="2675007"/>
            <a:ext cx="3875656" cy="676770"/>
          </a:xfrm>
          <a:custGeom>
            <a:avLst/>
            <a:gdLst>
              <a:gd name="connsiteX0" fmla="*/ 0 w 3875656"/>
              <a:gd name="connsiteY0" fmla="*/ 0 h 676770"/>
              <a:gd name="connsiteX1" fmla="*/ 3537271 w 3875656"/>
              <a:gd name="connsiteY1" fmla="*/ 0 h 676770"/>
              <a:gd name="connsiteX2" fmla="*/ 3875656 w 3875656"/>
              <a:gd name="connsiteY2" fmla="*/ 338385 h 676770"/>
              <a:gd name="connsiteX3" fmla="*/ 3875655 w 3875656"/>
              <a:gd name="connsiteY3" fmla="*/ 338385 h 676770"/>
              <a:gd name="connsiteX4" fmla="*/ 3537270 w 3875656"/>
              <a:gd name="connsiteY4" fmla="*/ 676770 h 676770"/>
              <a:gd name="connsiteX5" fmla="*/ 88244 w 3875656"/>
              <a:gd name="connsiteY5" fmla="*/ 676770 h 676770"/>
              <a:gd name="connsiteX6" fmla="*/ 0 w 3875656"/>
              <a:gd name="connsiteY6" fmla="*/ 0 h 67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5656" h="676770">
                <a:moveTo>
                  <a:pt x="0" y="0"/>
                </a:moveTo>
                <a:lnTo>
                  <a:pt x="3537271" y="0"/>
                </a:lnTo>
                <a:cubicBezTo>
                  <a:pt x="3724156" y="0"/>
                  <a:pt x="3875656" y="151500"/>
                  <a:pt x="3875656" y="338385"/>
                </a:cubicBezTo>
                <a:lnTo>
                  <a:pt x="3875655" y="338385"/>
                </a:lnTo>
                <a:cubicBezTo>
                  <a:pt x="3875655" y="525270"/>
                  <a:pt x="3724155" y="676770"/>
                  <a:pt x="3537270" y="676770"/>
                </a:cubicBezTo>
                <a:lnTo>
                  <a:pt x="88244" y="676770"/>
                </a:lnTo>
                <a:lnTo>
                  <a:pt x="0" y="0"/>
                </a:lnTo>
                <a:close/>
              </a:path>
            </a:pathLst>
          </a:custGeom>
          <a:gradFill>
            <a:gsLst>
              <a:gs pos="0">
                <a:srgbClr val="F47D4E"/>
              </a:gs>
              <a:gs pos="100000">
                <a:srgbClr val="F36C37"/>
              </a:gs>
            </a:gsLst>
            <a:lin ang="189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72000" rtlCol="0" anchor="ctr"/>
          <a:lstStyle/>
          <a:p>
            <a:pPr algn="ctr"/>
            <a:r>
              <a:rPr kumimoji="1" lang="en-US" altLang="ja-JP" sz="1600" b="1" spc="300" dirty="0">
                <a:effectLst>
                  <a:outerShdw blurRad="38100" dist="38100" dir="2700000" algn="tl">
                    <a:srgbClr val="000000">
                      <a:alpha val="43137"/>
                    </a:srgbClr>
                  </a:outerShdw>
                </a:effectLst>
              </a:rPr>
              <a:t>Python</a:t>
            </a:r>
            <a:r>
              <a:rPr kumimoji="1" lang="ja-JP" altLang="en-US" sz="1600" b="1" spc="300" dirty="0">
                <a:effectLst>
                  <a:outerShdw blurRad="38100" dist="38100" dir="2700000" algn="tl">
                    <a:srgbClr val="000000">
                      <a:alpha val="43137"/>
                    </a:srgbClr>
                  </a:outerShdw>
                </a:effectLst>
              </a:rPr>
              <a:t>プログラミング</a:t>
            </a:r>
            <a:r>
              <a:rPr kumimoji="1" lang="en-US" altLang="ja-JP" sz="2400" b="1" spc="300" dirty="0">
                <a:effectLst>
                  <a:outerShdw blurRad="38100" dist="38100" dir="2700000" algn="tl">
                    <a:srgbClr val="000000">
                      <a:alpha val="43137"/>
                    </a:srgbClr>
                  </a:outerShdw>
                </a:effectLst>
              </a:rPr>
              <a:t>1</a:t>
            </a:r>
            <a:endParaRPr kumimoji="1" lang="en-US" altLang="ja-JP" sz="1600" b="1" spc="300" dirty="0">
              <a:effectLst>
                <a:outerShdw blurRad="38100" dist="38100" dir="2700000" algn="tl">
                  <a:srgbClr val="000000">
                    <a:alpha val="43137"/>
                  </a:srgbClr>
                </a:outerShdw>
              </a:effectLst>
            </a:endParaRPr>
          </a:p>
          <a:p>
            <a:pPr algn="ctr"/>
            <a:r>
              <a:rPr kumimoji="1" lang="ja-JP" altLang="en-US" sz="1600" b="1" spc="300" dirty="0">
                <a:effectLst>
                  <a:outerShdw blurRad="38100" dist="38100" dir="2700000" algn="tl">
                    <a:srgbClr val="000000">
                      <a:alpha val="43137"/>
                    </a:srgbClr>
                  </a:outerShdw>
                </a:effectLst>
              </a:rPr>
              <a:t>基本文法編</a:t>
            </a:r>
            <a:endParaRPr kumimoji="1" lang="ja-JP" altLang="en-US" sz="2200" b="1" spc="300" dirty="0">
              <a:solidFill>
                <a:schemeClr val="lt1"/>
              </a:solidFill>
              <a:effectLst>
                <a:outerShdw blurRad="38100" dist="38100" dir="2700000" algn="tl">
                  <a:srgbClr val="000000">
                    <a:alpha val="43137"/>
                  </a:srgbClr>
                </a:outerShdw>
              </a:effectLst>
            </a:endParaRPr>
          </a:p>
        </p:txBody>
      </p:sp>
      <p:sp>
        <p:nvSpPr>
          <p:cNvPr id="77" name="フリーフォーム: 図形 76">
            <a:extLst>
              <a:ext uri="{FF2B5EF4-FFF2-40B4-BE49-F238E27FC236}">
                <a16:creationId xmlns:a16="http://schemas.microsoft.com/office/drawing/2014/main" id="{F8E69AC2-9E3B-48E9-A4DE-72C39D7FA801}"/>
              </a:ext>
            </a:extLst>
          </p:cNvPr>
          <p:cNvSpPr/>
          <p:nvPr/>
        </p:nvSpPr>
        <p:spPr bwMode="auto">
          <a:xfrm>
            <a:off x="1007331" y="3998838"/>
            <a:ext cx="3875656" cy="676770"/>
          </a:xfrm>
          <a:custGeom>
            <a:avLst/>
            <a:gdLst>
              <a:gd name="connsiteX0" fmla="*/ 0 w 3875656"/>
              <a:gd name="connsiteY0" fmla="*/ 0 h 676770"/>
              <a:gd name="connsiteX1" fmla="*/ 3537271 w 3875656"/>
              <a:gd name="connsiteY1" fmla="*/ 0 h 676770"/>
              <a:gd name="connsiteX2" fmla="*/ 3875656 w 3875656"/>
              <a:gd name="connsiteY2" fmla="*/ 338385 h 676770"/>
              <a:gd name="connsiteX3" fmla="*/ 3875655 w 3875656"/>
              <a:gd name="connsiteY3" fmla="*/ 338385 h 676770"/>
              <a:gd name="connsiteX4" fmla="*/ 3537270 w 3875656"/>
              <a:gd name="connsiteY4" fmla="*/ 676770 h 676770"/>
              <a:gd name="connsiteX5" fmla="*/ 88244 w 3875656"/>
              <a:gd name="connsiteY5" fmla="*/ 676770 h 676770"/>
              <a:gd name="connsiteX6" fmla="*/ 0 w 3875656"/>
              <a:gd name="connsiteY6" fmla="*/ 0 h 67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5656" h="676770">
                <a:moveTo>
                  <a:pt x="0" y="0"/>
                </a:moveTo>
                <a:lnTo>
                  <a:pt x="3537271" y="0"/>
                </a:lnTo>
                <a:cubicBezTo>
                  <a:pt x="3724156" y="0"/>
                  <a:pt x="3875656" y="151500"/>
                  <a:pt x="3875656" y="338385"/>
                </a:cubicBezTo>
                <a:lnTo>
                  <a:pt x="3875655" y="338385"/>
                </a:lnTo>
                <a:cubicBezTo>
                  <a:pt x="3875655" y="525270"/>
                  <a:pt x="3724155" y="676770"/>
                  <a:pt x="3537270" y="676770"/>
                </a:cubicBezTo>
                <a:lnTo>
                  <a:pt x="88244" y="676770"/>
                </a:lnTo>
                <a:lnTo>
                  <a:pt x="0" y="0"/>
                </a:lnTo>
                <a:close/>
              </a:path>
            </a:pathLst>
          </a:custGeom>
          <a:gradFill>
            <a:gsLst>
              <a:gs pos="0">
                <a:srgbClr val="70CFF5"/>
              </a:gs>
              <a:gs pos="100000">
                <a:srgbClr val="0FAEF0"/>
              </a:gs>
            </a:gsLst>
            <a:lin ang="189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rPr>
              <a:t>Python</a:t>
            </a:r>
            <a:r>
              <a:rPr kumimoji="1" lang="ja-JP" altLang="en-US" sz="16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rPr>
              <a:t>プログラミング</a:t>
            </a:r>
            <a:r>
              <a:rPr kumimoji="1" lang="en-US" altLang="ja-JP" sz="24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rPr>
              <a:t>2</a:t>
            </a:r>
            <a:endParaRPr kumimoji="1" lang="en-US" altLang="ja-JP" sz="16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1" spc="300" dirty="0">
                <a:solidFill>
                  <a:srgbClr val="FFFFFF"/>
                </a:solidFill>
                <a:effectLst>
                  <a:outerShdw blurRad="38100" dist="38100" dir="2700000" algn="tl">
                    <a:srgbClr val="000000">
                      <a:alpha val="43137"/>
                    </a:srgbClr>
                  </a:outerShdw>
                </a:effectLst>
                <a:latin typeface="Arial"/>
                <a:ea typeface="メイリオ"/>
              </a:rPr>
              <a:t>オブジェクト指向編</a:t>
            </a:r>
            <a:endParaRPr kumimoji="1" lang="ja-JP" altLang="en-US" sz="22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endParaRPr>
          </a:p>
        </p:txBody>
      </p:sp>
      <p:sp>
        <p:nvSpPr>
          <p:cNvPr id="78" name="フリーフォーム: 図形 77">
            <a:extLst>
              <a:ext uri="{FF2B5EF4-FFF2-40B4-BE49-F238E27FC236}">
                <a16:creationId xmlns:a16="http://schemas.microsoft.com/office/drawing/2014/main" id="{E13AC79A-4507-41F6-8956-2FFD64C92432}"/>
              </a:ext>
            </a:extLst>
          </p:cNvPr>
          <p:cNvSpPr/>
          <p:nvPr/>
        </p:nvSpPr>
        <p:spPr bwMode="auto">
          <a:xfrm>
            <a:off x="6884072" y="2684810"/>
            <a:ext cx="3875656" cy="676770"/>
          </a:xfrm>
          <a:custGeom>
            <a:avLst/>
            <a:gdLst>
              <a:gd name="connsiteX0" fmla="*/ 0 w 3875656"/>
              <a:gd name="connsiteY0" fmla="*/ 0 h 676770"/>
              <a:gd name="connsiteX1" fmla="*/ 3537271 w 3875656"/>
              <a:gd name="connsiteY1" fmla="*/ 0 h 676770"/>
              <a:gd name="connsiteX2" fmla="*/ 3875656 w 3875656"/>
              <a:gd name="connsiteY2" fmla="*/ 338385 h 676770"/>
              <a:gd name="connsiteX3" fmla="*/ 3875655 w 3875656"/>
              <a:gd name="connsiteY3" fmla="*/ 338385 h 676770"/>
              <a:gd name="connsiteX4" fmla="*/ 3537270 w 3875656"/>
              <a:gd name="connsiteY4" fmla="*/ 676770 h 676770"/>
              <a:gd name="connsiteX5" fmla="*/ 88244 w 3875656"/>
              <a:gd name="connsiteY5" fmla="*/ 676770 h 676770"/>
              <a:gd name="connsiteX6" fmla="*/ 0 w 3875656"/>
              <a:gd name="connsiteY6" fmla="*/ 0 h 67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5656" h="676770">
                <a:moveTo>
                  <a:pt x="0" y="0"/>
                </a:moveTo>
                <a:lnTo>
                  <a:pt x="3537271" y="0"/>
                </a:lnTo>
                <a:cubicBezTo>
                  <a:pt x="3724156" y="0"/>
                  <a:pt x="3875656" y="151500"/>
                  <a:pt x="3875656" y="338385"/>
                </a:cubicBezTo>
                <a:lnTo>
                  <a:pt x="3875655" y="338385"/>
                </a:lnTo>
                <a:cubicBezTo>
                  <a:pt x="3875655" y="525270"/>
                  <a:pt x="3724155" y="676770"/>
                  <a:pt x="3537270" y="676770"/>
                </a:cubicBezTo>
                <a:lnTo>
                  <a:pt x="88244" y="676770"/>
                </a:lnTo>
                <a:lnTo>
                  <a:pt x="0" y="0"/>
                </a:lnTo>
                <a:close/>
              </a:path>
            </a:pathLst>
          </a:custGeom>
          <a:gradFill>
            <a:gsLst>
              <a:gs pos="0">
                <a:srgbClr val="FEC22E"/>
              </a:gs>
              <a:gs pos="100000">
                <a:srgbClr val="FF9600"/>
              </a:gs>
            </a:gsLst>
            <a:lin ang="189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rPr>
              <a:t>Python</a:t>
            </a:r>
            <a:r>
              <a:rPr kumimoji="1" lang="ja-JP" altLang="en-US" sz="16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rPr>
              <a:t>による</a:t>
            </a:r>
            <a:r>
              <a:rPr kumimoji="1" lang="ja-JP" altLang="en-US" sz="1600" b="1" spc="300" dirty="0">
                <a:solidFill>
                  <a:srgbClr val="FFFFFF"/>
                </a:solidFill>
                <a:effectLst>
                  <a:outerShdw blurRad="38100" dist="38100" dir="2700000" algn="tl">
                    <a:srgbClr val="000000">
                      <a:alpha val="43137"/>
                    </a:srgbClr>
                  </a:outerShdw>
                </a:effectLst>
                <a:latin typeface="Arial"/>
                <a:ea typeface="メイリオ"/>
              </a:rPr>
              <a:t>データ分析入門</a:t>
            </a:r>
            <a:endParaRPr kumimoji="1" lang="ja-JP" altLang="en-US" sz="22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endParaRPr>
          </a:p>
        </p:txBody>
      </p:sp>
      <p:sp>
        <p:nvSpPr>
          <p:cNvPr id="79" name="フリーフォーム: 図形 78">
            <a:extLst>
              <a:ext uri="{FF2B5EF4-FFF2-40B4-BE49-F238E27FC236}">
                <a16:creationId xmlns:a16="http://schemas.microsoft.com/office/drawing/2014/main" id="{6132CD2C-3DB9-440E-979D-C57C283D6483}"/>
              </a:ext>
            </a:extLst>
          </p:cNvPr>
          <p:cNvSpPr/>
          <p:nvPr/>
        </p:nvSpPr>
        <p:spPr bwMode="auto">
          <a:xfrm>
            <a:off x="3856857" y="1405950"/>
            <a:ext cx="3875656" cy="676770"/>
          </a:xfrm>
          <a:custGeom>
            <a:avLst/>
            <a:gdLst>
              <a:gd name="connsiteX0" fmla="*/ 0 w 3875656"/>
              <a:gd name="connsiteY0" fmla="*/ 0 h 676770"/>
              <a:gd name="connsiteX1" fmla="*/ 3537271 w 3875656"/>
              <a:gd name="connsiteY1" fmla="*/ 0 h 676770"/>
              <a:gd name="connsiteX2" fmla="*/ 3875656 w 3875656"/>
              <a:gd name="connsiteY2" fmla="*/ 338385 h 676770"/>
              <a:gd name="connsiteX3" fmla="*/ 3875655 w 3875656"/>
              <a:gd name="connsiteY3" fmla="*/ 338385 h 676770"/>
              <a:gd name="connsiteX4" fmla="*/ 3537270 w 3875656"/>
              <a:gd name="connsiteY4" fmla="*/ 676770 h 676770"/>
              <a:gd name="connsiteX5" fmla="*/ 88244 w 3875656"/>
              <a:gd name="connsiteY5" fmla="*/ 676770 h 676770"/>
              <a:gd name="connsiteX6" fmla="*/ 0 w 3875656"/>
              <a:gd name="connsiteY6" fmla="*/ 0 h 67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5656" h="676770">
                <a:moveTo>
                  <a:pt x="0" y="0"/>
                </a:moveTo>
                <a:lnTo>
                  <a:pt x="3537271" y="0"/>
                </a:lnTo>
                <a:cubicBezTo>
                  <a:pt x="3724156" y="0"/>
                  <a:pt x="3875656" y="151500"/>
                  <a:pt x="3875656" y="338385"/>
                </a:cubicBezTo>
                <a:lnTo>
                  <a:pt x="3875655" y="338385"/>
                </a:lnTo>
                <a:cubicBezTo>
                  <a:pt x="3875655" y="525270"/>
                  <a:pt x="3724155" y="676770"/>
                  <a:pt x="3537270" y="676770"/>
                </a:cubicBezTo>
                <a:lnTo>
                  <a:pt x="88244" y="676770"/>
                </a:lnTo>
                <a:lnTo>
                  <a:pt x="0" y="0"/>
                </a:lnTo>
                <a:close/>
              </a:path>
            </a:pathLst>
          </a:custGeom>
          <a:gradFill>
            <a:gsLst>
              <a:gs pos="0">
                <a:srgbClr val="9994EF"/>
              </a:gs>
              <a:gs pos="100000">
                <a:srgbClr val="A74DF1"/>
              </a:gs>
            </a:gsLst>
            <a:lin ang="189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1" spc="300" dirty="0">
                <a:solidFill>
                  <a:srgbClr val="FFFFFF"/>
                </a:solidFill>
                <a:effectLst>
                  <a:outerShdw blurRad="38100" dist="38100" dir="2700000" algn="tl">
                    <a:srgbClr val="000000">
                      <a:alpha val="43137"/>
                    </a:srgbClr>
                  </a:outerShdw>
                </a:effectLst>
                <a:latin typeface="Arial"/>
                <a:ea typeface="メイリオ"/>
              </a:rPr>
              <a:t>マシンラーニング</a:t>
            </a:r>
            <a:endParaRPr kumimoji="1" lang="en-US" altLang="ja-JP" sz="1600" b="1" spc="300" dirty="0">
              <a:solidFill>
                <a:srgbClr val="FFFFFF"/>
              </a:solidFill>
              <a:effectLst>
                <a:outerShdw blurRad="38100" dist="38100" dir="2700000" algn="tl">
                  <a:srgbClr val="000000">
                    <a:alpha val="43137"/>
                  </a:srgbClr>
                </a:outerShdw>
              </a:effectLst>
              <a:latin typeface="Arial"/>
              <a:ea typeface="メイリオ"/>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1" spc="300" dirty="0">
                <a:solidFill>
                  <a:srgbClr val="FFFFFF"/>
                </a:solidFill>
                <a:effectLst>
                  <a:outerShdw blurRad="38100" dist="38100" dir="2700000" algn="tl">
                    <a:srgbClr val="000000">
                      <a:alpha val="43137"/>
                    </a:srgbClr>
                  </a:outerShdw>
                </a:effectLst>
                <a:latin typeface="Arial"/>
                <a:ea typeface="メイリオ"/>
              </a:rPr>
              <a:t>オーバービュー</a:t>
            </a:r>
            <a:endParaRPr kumimoji="1" lang="en-US" altLang="ja-JP" sz="16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endParaRPr>
          </a:p>
        </p:txBody>
      </p:sp>
      <p:sp>
        <p:nvSpPr>
          <p:cNvPr id="80" name="フリーフォーム: 図形 79">
            <a:extLst>
              <a:ext uri="{FF2B5EF4-FFF2-40B4-BE49-F238E27FC236}">
                <a16:creationId xmlns:a16="http://schemas.microsoft.com/office/drawing/2014/main" id="{DB0C0B5E-5512-452F-9F0B-D2D911C8159E}"/>
              </a:ext>
            </a:extLst>
          </p:cNvPr>
          <p:cNvSpPr/>
          <p:nvPr/>
        </p:nvSpPr>
        <p:spPr bwMode="auto">
          <a:xfrm>
            <a:off x="6884071" y="3998838"/>
            <a:ext cx="4027309" cy="728176"/>
          </a:xfrm>
          <a:custGeom>
            <a:avLst/>
            <a:gdLst>
              <a:gd name="connsiteX0" fmla="*/ 0 w 3875656"/>
              <a:gd name="connsiteY0" fmla="*/ 0 h 676770"/>
              <a:gd name="connsiteX1" fmla="*/ 3537271 w 3875656"/>
              <a:gd name="connsiteY1" fmla="*/ 0 h 676770"/>
              <a:gd name="connsiteX2" fmla="*/ 3875656 w 3875656"/>
              <a:gd name="connsiteY2" fmla="*/ 338385 h 676770"/>
              <a:gd name="connsiteX3" fmla="*/ 3875655 w 3875656"/>
              <a:gd name="connsiteY3" fmla="*/ 338385 h 676770"/>
              <a:gd name="connsiteX4" fmla="*/ 3537270 w 3875656"/>
              <a:gd name="connsiteY4" fmla="*/ 676770 h 676770"/>
              <a:gd name="connsiteX5" fmla="*/ 88244 w 3875656"/>
              <a:gd name="connsiteY5" fmla="*/ 676770 h 676770"/>
              <a:gd name="connsiteX6" fmla="*/ 0 w 3875656"/>
              <a:gd name="connsiteY6" fmla="*/ 0 h 67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5656" h="676770">
                <a:moveTo>
                  <a:pt x="0" y="0"/>
                </a:moveTo>
                <a:lnTo>
                  <a:pt x="3537271" y="0"/>
                </a:lnTo>
                <a:cubicBezTo>
                  <a:pt x="3724156" y="0"/>
                  <a:pt x="3875656" y="151500"/>
                  <a:pt x="3875656" y="338385"/>
                </a:cubicBezTo>
                <a:lnTo>
                  <a:pt x="3875655" y="338385"/>
                </a:lnTo>
                <a:cubicBezTo>
                  <a:pt x="3875655" y="525270"/>
                  <a:pt x="3724155" y="676770"/>
                  <a:pt x="3537270" y="676770"/>
                </a:cubicBezTo>
                <a:lnTo>
                  <a:pt x="88244" y="676770"/>
                </a:lnTo>
                <a:lnTo>
                  <a:pt x="0" y="0"/>
                </a:lnTo>
                <a:close/>
              </a:path>
            </a:pathLst>
          </a:custGeom>
          <a:gradFill>
            <a:gsLst>
              <a:gs pos="0">
                <a:srgbClr val="58E2A6"/>
              </a:gs>
              <a:gs pos="100000">
                <a:srgbClr val="15BC9E"/>
              </a:gs>
            </a:gsLst>
            <a:lin ang="18900000" scaled="1"/>
          </a:gradFill>
          <a:ln w="57150">
            <a:solidFill>
              <a:srgbClr val="00879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rPr>
              <a:t>Python</a:t>
            </a:r>
            <a:r>
              <a:rPr kumimoji="1" lang="ja-JP" altLang="en-US" sz="1400" b="1" spc="300" dirty="0">
                <a:solidFill>
                  <a:srgbClr val="FFFFFF"/>
                </a:solidFill>
                <a:effectLst>
                  <a:outerShdw blurRad="38100" dist="38100" dir="2700000" algn="tl">
                    <a:srgbClr val="000000">
                      <a:alpha val="43137"/>
                    </a:srgbClr>
                  </a:outerShdw>
                </a:effectLst>
                <a:latin typeface="Arial"/>
                <a:ea typeface="メイリオ"/>
              </a:rPr>
              <a:t>で学ぶ</a:t>
            </a:r>
            <a:br>
              <a:rPr kumimoji="1" lang="en-US" altLang="ja-JP" sz="1400" b="1" spc="300" dirty="0">
                <a:solidFill>
                  <a:srgbClr val="FFFFFF"/>
                </a:solidFill>
                <a:effectLst>
                  <a:outerShdw blurRad="38100" dist="38100" dir="2700000" algn="tl">
                    <a:srgbClr val="000000">
                      <a:alpha val="43137"/>
                    </a:srgbClr>
                  </a:outerShdw>
                </a:effectLst>
                <a:latin typeface="Arial"/>
                <a:ea typeface="メイリオ"/>
              </a:rPr>
            </a:br>
            <a:r>
              <a:rPr kumimoji="1" lang="ja-JP" altLang="en-US" sz="1400" b="1" spc="300" dirty="0">
                <a:solidFill>
                  <a:srgbClr val="FFFFFF"/>
                </a:solidFill>
                <a:effectLst>
                  <a:outerShdw blurRad="38100" dist="38100" dir="2700000" algn="tl">
                    <a:srgbClr val="000000">
                      <a:alpha val="43137"/>
                    </a:srgbClr>
                  </a:outerShdw>
                </a:effectLst>
                <a:latin typeface="Arial"/>
                <a:ea typeface="メイリオ"/>
              </a:rPr>
              <a:t>機械学習 </a:t>
            </a:r>
            <a:r>
              <a:rPr kumimoji="1" lang="en-US" altLang="ja-JP" sz="1400" b="1" spc="300" dirty="0">
                <a:solidFill>
                  <a:srgbClr val="FFFFFF"/>
                </a:solidFill>
                <a:effectLst>
                  <a:outerShdw blurRad="38100" dist="38100" dir="2700000" algn="tl">
                    <a:srgbClr val="000000">
                      <a:alpha val="43137"/>
                    </a:srgbClr>
                  </a:outerShdw>
                </a:effectLst>
                <a:latin typeface="Arial"/>
                <a:ea typeface="メイリオ"/>
              </a:rPr>
              <a:t>&amp; </a:t>
            </a:r>
            <a:r>
              <a:rPr kumimoji="1" lang="ja-JP" altLang="en-US" sz="1400" b="1" spc="300" dirty="0">
                <a:solidFill>
                  <a:srgbClr val="FFFFFF"/>
                </a:solidFill>
                <a:effectLst>
                  <a:outerShdw blurRad="38100" dist="38100" dir="2700000" algn="tl">
                    <a:srgbClr val="000000">
                      <a:alpha val="43137"/>
                    </a:srgbClr>
                  </a:outerShdw>
                </a:effectLst>
                <a:latin typeface="Arial"/>
                <a:ea typeface="メイリオ"/>
              </a:rPr>
              <a:t>ディープラーニング ハンズオン</a:t>
            </a:r>
            <a:endParaRPr kumimoji="1" lang="en-US" altLang="ja-JP" sz="1400" b="1" i="0" u="none" strike="noStrike" kern="1200" cap="none" spc="30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endParaRPr>
          </a:p>
        </p:txBody>
      </p:sp>
      <p:sp>
        <p:nvSpPr>
          <p:cNvPr id="4" name="テキスト ボックス 3">
            <a:extLst>
              <a:ext uri="{FF2B5EF4-FFF2-40B4-BE49-F238E27FC236}">
                <a16:creationId xmlns:a16="http://schemas.microsoft.com/office/drawing/2014/main" id="{A0444C02-DAE9-4C1B-BA4E-D67F9AB7B2C2}"/>
              </a:ext>
            </a:extLst>
          </p:cNvPr>
          <p:cNvSpPr txBox="1"/>
          <p:nvPr/>
        </p:nvSpPr>
        <p:spPr>
          <a:xfrm>
            <a:off x="2017135" y="5378916"/>
            <a:ext cx="7759816" cy="461665"/>
          </a:xfrm>
          <a:prstGeom prst="rect">
            <a:avLst/>
          </a:prstGeom>
          <a:noFill/>
        </p:spPr>
        <p:txBody>
          <a:bodyPr wrap="square" rtlCol="0">
            <a:spAutoFit/>
          </a:bodyPr>
          <a:lstStyle/>
          <a:p>
            <a:pPr algn="l" defTabSz="914400" fontAlgn="base">
              <a:spcBef>
                <a:spcPct val="0"/>
              </a:spcBef>
              <a:spcAft>
                <a:spcPct val="0"/>
              </a:spcAft>
            </a:pPr>
            <a:r>
              <a:rPr kumimoji="1" lang="en-US" altLang="ja-JP" sz="2400" dirty="0">
                <a:solidFill>
                  <a:schemeClr val="tx2">
                    <a:lumMod val="75000"/>
                    <a:lumOff val="25000"/>
                  </a:schemeClr>
                </a:solidFill>
                <a:latin typeface="+mn-ea"/>
              </a:rPr>
              <a:t>※ </a:t>
            </a:r>
            <a:r>
              <a:rPr kumimoji="1" lang="ja-JP" altLang="en-US" sz="2400" dirty="0">
                <a:solidFill>
                  <a:schemeClr val="tx2">
                    <a:lumMod val="75000"/>
                    <a:lumOff val="25000"/>
                  </a:schemeClr>
                </a:solidFill>
                <a:latin typeface="+mn-ea"/>
              </a:rPr>
              <a:t>本コースに必須なのは</a:t>
            </a:r>
            <a:r>
              <a:rPr kumimoji="1" lang="en-US" altLang="ja-JP" sz="2400" dirty="0">
                <a:solidFill>
                  <a:schemeClr val="tx2">
                    <a:lumMod val="75000"/>
                    <a:lumOff val="25000"/>
                  </a:schemeClr>
                </a:solidFill>
                <a:latin typeface="+mn-ea"/>
              </a:rPr>
              <a:t>Python</a:t>
            </a:r>
            <a:r>
              <a:rPr kumimoji="1" lang="ja-JP" altLang="en-US" sz="2400" dirty="0">
                <a:solidFill>
                  <a:schemeClr val="tx2">
                    <a:lumMod val="75000"/>
                    <a:lumOff val="25000"/>
                  </a:schemeClr>
                </a:solidFill>
                <a:latin typeface="+mn-ea"/>
              </a:rPr>
              <a:t>基本文法です。</a:t>
            </a:r>
            <a:endParaRPr kumimoji="1" lang="en-US" altLang="ja-JP" sz="2400" dirty="0">
              <a:solidFill>
                <a:schemeClr val="tx2">
                  <a:lumMod val="75000"/>
                  <a:lumOff val="25000"/>
                </a:schemeClr>
              </a:solidFill>
              <a:latin typeface="+mn-ea"/>
            </a:endParaRPr>
          </a:p>
        </p:txBody>
      </p:sp>
      <p:cxnSp>
        <p:nvCxnSpPr>
          <p:cNvPr id="6" name="直線矢印コネクタ 5">
            <a:extLst>
              <a:ext uri="{FF2B5EF4-FFF2-40B4-BE49-F238E27FC236}">
                <a16:creationId xmlns:a16="http://schemas.microsoft.com/office/drawing/2014/main" id="{52519088-904F-4FF8-BF41-793D7D6CD691}"/>
              </a:ext>
            </a:extLst>
          </p:cNvPr>
          <p:cNvCxnSpPr>
            <a:cxnSpLocks/>
          </p:cNvCxnSpPr>
          <p:nvPr/>
        </p:nvCxnSpPr>
        <p:spPr>
          <a:xfrm flipV="1">
            <a:off x="4969607" y="3023195"/>
            <a:ext cx="1854872" cy="10968"/>
          </a:xfrm>
          <a:prstGeom prst="straightConnector1">
            <a:avLst/>
          </a:prstGeom>
          <a:ln w="57150">
            <a:solidFill>
              <a:schemeClr val="tx2">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9" name="直線矢印コネクタ 18">
            <a:extLst>
              <a:ext uri="{FF2B5EF4-FFF2-40B4-BE49-F238E27FC236}">
                <a16:creationId xmlns:a16="http://schemas.microsoft.com/office/drawing/2014/main" id="{3B31F270-4BF5-41E0-9BE6-DEB6B9EB8535}"/>
              </a:ext>
            </a:extLst>
          </p:cNvPr>
          <p:cNvCxnSpPr>
            <a:cxnSpLocks/>
          </p:cNvCxnSpPr>
          <p:nvPr/>
        </p:nvCxnSpPr>
        <p:spPr>
          <a:xfrm>
            <a:off x="4969607" y="3177163"/>
            <a:ext cx="1834005" cy="1023430"/>
          </a:xfrm>
          <a:prstGeom prst="straightConnector1">
            <a:avLst/>
          </a:prstGeom>
          <a:ln w="57150">
            <a:solidFill>
              <a:srgbClr val="EB0046"/>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5" name="直線矢印コネクタ 24">
            <a:extLst>
              <a:ext uri="{FF2B5EF4-FFF2-40B4-BE49-F238E27FC236}">
                <a16:creationId xmlns:a16="http://schemas.microsoft.com/office/drawing/2014/main" id="{A63DD831-548F-4E6A-BFDE-7758A09363C4}"/>
              </a:ext>
            </a:extLst>
          </p:cNvPr>
          <p:cNvCxnSpPr>
            <a:cxnSpLocks/>
          </p:cNvCxnSpPr>
          <p:nvPr/>
        </p:nvCxnSpPr>
        <p:spPr>
          <a:xfrm>
            <a:off x="8688488" y="3403126"/>
            <a:ext cx="0" cy="583500"/>
          </a:xfrm>
          <a:prstGeom prst="straightConnector1">
            <a:avLst/>
          </a:prstGeom>
          <a:ln w="57150">
            <a:solidFill>
              <a:schemeClr val="tx2">
                <a:lumMod val="75000"/>
                <a:lumOff val="25000"/>
              </a:schemeClr>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28" name="直線矢印コネクタ 27">
            <a:extLst>
              <a:ext uri="{FF2B5EF4-FFF2-40B4-BE49-F238E27FC236}">
                <a16:creationId xmlns:a16="http://schemas.microsoft.com/office/drawing/2014/main" id="{3C70E358-AC43-4270-9AC8-2DAAA78F59D3}"/>
              </a:ext>
            </a:extLst>
          </p:cNvPr>
          <p:cNvCxnSpPr>
            <a:cxnSpLocks/>
          </p:cNvCxnSpPr>
          <p:nvPr/>
        </p:nvCxnSpPr>
        <p:spPr>
          <a:xfrm>
            <a:off x="2864699" y="3403126"/>
            <a:ext cx="0" cy="583500"/>
          </a:xfrm>
          <a:prstGeom prst="straightConnector1">
            <a:avLst/>
          </a:prstGeom>
          <a:ln w="57150">
            <a:solidFill>
              <a:schemeClr val="tx2">
                <a:lumMod val="75000"/>
                <a:lumOff val="25000"/>
              </a:schemeClr>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29" name="直線矢印コネクタ 28">
            <a:extLst>
              <a:ext uri="{FF2B5EF4-FFF2-40B4-BE49-F238E27FC236}">
                <a16:creationId xmlns:a16="http://schemas.microsoft.com/office/drawing/2014/main" id="{74CDDD19-27FA-4797-861B-A05211018406}"/>
              </a:ext>
            </a:extLst>
          </p:cNvPr>
          <p:cNvCxnSpPr>
            <a:cxnSpLocks/>
          </p:cNvCxnSpPr>
          <p:nvPr/>
        </p:nvCxnSpPr>
        <p:spPr>
          <a:xfrm flipV="1">
            <a:off x="4998384" y="4361641"/>
            <a:ext cx="1854872" cy="10968"/>
          </a:xfrm>
          <a:prstGeom prst="straightConnector1">
            <a:avLst/>
          </a:prstGeom>
          <a:ln w="57150">
            <a:solidFill>
              <a:schemeClr val="tx2">
                <a:lumMod val="75000"/>
                <a:lumOff val="25000"/>
              </a:schemeClr>
            </a:solidFill>
            <a:headEnd type="triangle" w="med" len="med"/>
            <a:tailEnd type="triangle"/>
          </a:ln>
        </p:spPr>
        <p:style>
          <a:lnRef idx="3">
            <a:schemeClr val="accent1"/>
          </a:lnRef>
          <a:fillRef idx="0">
            <a:schemeClr val="accent1"/>
          </a:fillRef>
          <a:effectRef idx="2">
            <a:schemeClr val="accent1"/>
          </a:effectRef>
          <a:fontRef idx="minor">
            <a:schemeClr val="tx1"/>
          </a:fontRef>
        </p:style>
      </p:cxnSp>
      <p:cxnSp>
        <p:nvCxnSpPr>
          <p:cNvPr id="32" name="直線矢印コネクタ 31">
            <a:extLst>
              <a:ext uri="{FF2B5EF4-FFF2-40B4-BE49-F238E27FC236}">
                <a16:creationId xmlns:a16="http://schemas.microsoft.com/office/drawing/2014/main" id="{64762B47-FD87-4A51-985D-0985496CA071}"/>
              </a:ext>
            </a:extLst>
          </p:cNvPr>
          <p:cNvCxnSpPr>
            <a:cxnSpLocks/>
          </p:cNvCxnSpPr>
          <p:nvPr/>
        </p:nvCxnSpPr>
        <p:spPr>
          <a:xfrm flipV="1">
            <a:off x="4998384" y="3177163"/>
            <a:ext cx="1826095" cy="1041126"/>
          </a:xfrm>
          <a:prstGeom prst="straightConnector1">
            <a:avLst/>
          </a:prstGeom>
          <a:ln w="57150">
            <a:solidFill>
              <a:schemeClr val="tx2">
                <a:lumMod val="75000"/>
                <a:lumOff val="25000"/>
              </a:schemeClr>
            </a:solidFill>
            <a:headEnd type="triangle" w="med" len="med"/>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837799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4C6BCA-48D5-A992-52F0-B02729B7D3DF}"/>
              </a:ext>
            </a:extLst>
          </p:cNvPr>
          <p:cNvSpPr>
            <a:spLocks noGrp="1"/>
          </p:cNvSpPr>
          <p:nvPr>
            <p:ph type="title" idx="4294967295"/>
          </p:nvPr>
        </p:nvSpPr>
        <p:spPr>
          <a:xfrm>
            <a:off x="0" y="0"/>
            <a:ext cx="11018838" cy="573088"/>
          </a:xfrm>
        </p:spPr>
        <p:txBody>
          <a:bodyPr/>
          <a:lstStyle/>
          <a:p>
            <a:r>
              <a:rPr kumimoji="1" lang="ja-JP" altLang="en-US"/>
              <a:t>回帰の評価指標（決定係数）</a:t>
            </a:r>
          </a:p>
        </p:txBody>
      </p:sp>
    </p:spTree>
    <p:extLst>
      <p:ext uri="{BB962C8B-B14F-4D97-AF65-F5344CB8AC3E}">
        <p14:creationId xmlns:p14="http://schemas.microsoft.com/office/powerpoint/2010/main" val="33898569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D0509A-D3C0-02E7-8C70-6385312D5447}"/>
              </a:ext>
            </a:extLst>
          </p:cNvPr>
          <p:cNvSpPr>
            <a:spLocks noGrp="1"/>
          </p:cNvSpPr>
          <p:nvPr>
            <p:ph type="title" idx="4294967295"/>
          </p:nvPr>
        </p:nvSpPr>
        <p:spPr>
          <a:xfrm>
            <a:off x="0" y="0"/>
            <a:ext cx="11018838" cy="573088"/>
          </a:xfrm>
        </p:spPr>
        <p:txBody>
          <a:bodyPr/>
          <a:lstStyle/>
          <a:p>
            <a:r>
              <a:rPr kumimoji="1" lang="ja-JP" altLang="en-US"/>
              <a:t>回帰の評価指標（平均二乗誤差・平均絶対誤差）</a:t>
            </a:r>
          </a:p>
        </p:txBody>
      </p:sp>
    </p:spTree>
    <p:extLst>
      <p:ext uri="{BB962C8B-B14F-4D97-AF65-F5344CB8AC3E}">
        <p14:creationId xmlns:p14="http://schemas.microsoft.com/office/powerpoint/2010/main" val="19231180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58554A-C977-C3E9-C070-796327AC132E}"/>
              </a:ext>
            </a:extLst>
          </p:cNvPr>
          <p:cNvSpPr>
            <a:spLocks noGrp="1"/>
          </p:cNvSpPr>
          <p:nvPr>
            <p:ph type="title" idx="4294967295"/>
          </p:nvPr>
        </p:nvSpPr>
        <p:spPr>
          <a:xfrm>
            <a:off x="0" y="0"/>
            <a:ext cx="11018838" cy="573088"/>
          </a:xfrm>
        </p:spPr>
        <p:txBody>
          <a:bodyPr/>
          <a:lstStyle/>
          <a:p>
            <a:r>
              <a:rPr kumimoji="1" lang="ja-JP" altLang="en-US"/>
              <a:t>生成</a:t>
            </a:r>
            <a:r>
              <a:rPr kumimoji="1" lang="en-US" altLang="ja-JP" dirty="0"/>
              <a:t> AI </a:t>
            </a:r>
            <a:r>
              <a:rPr kumimoji="1" lang="ja-JP" altLang="en-US"/>
              <a:t>の評価指標（補足）</a:t>
            </a:r>
          </a:p>
        </p:txBody>
      </p:sp>
    </p:spTree>
    <p:extLst>
      <p:ext uri="{BB962C8B-B14F-4D97-AF65-F5344CB8AC3E}">
        <p14:creationId xmlns:p14="http://schemas.microsoft.com/office/powerpoint/2010/main" val="15975017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CED911-8C17-A05A-8E04-54D38A80F341}"/>
              </a:ext>
            </a:extLst>
          </p:cNvPr>
          <p:cNvSpPr>
            <a:spLocks noGrp="1"/>
          </p:cNvSpPr>
          <p:nvPr>
            <p:ph type="title" idx="4294967295"/>
          </p:nvPr>
        </p:nvSpPr>
        <p:spPr>
          <a:xfrm>
            <a:off x="0" y="0"/>
            <a:ext cx="11018838" cy="573088"/>
          </a:xfrm>
        </p:spPr>
        <p:txBody>
          <a:bodyPr/>
          <a:lstStyle/>
          <a:p>
            <a:r>
              <a:rPr kumimoji="1" lang="en-US" altLang="ja-JP" dirty="0"/>
              <a:t>AI </a:t>
            </a:r>
            <a:r>
              <a:rPr kumimoji="1" lang="ja-JP" altLang="en-US"/>
              <a:t>の精度向上</a:t>
            </a:r>
          </a:p>
        </p:txBody>
      </p:sp>
      <p:sp>
        <p:nvSpPr>
          <p:cNvPr id="4" name="テキスト ボックス 3">
            <a:extLst>
              <a:ext uri="{FF2B5EF4-FFF2-40B4-BE49-F238E27FC236}">
                <a16:creationId xmlns:a16="http://schemas.microsoft.com/office/drawing/2014/main" id="{FD6997D4-B74C-5458-EB9A-1DAF4BDFD433}"/>
              </a:ext>
            </a:extLst>
          </p:cNvPr>
          <p:cNvSpPr txBox="1"/>
          <p:nvPr/>
        </p:nvSpPr>
        <p:spPr>
          <a:xfrm>
            <a:off x="1779959" y="1435100"/>
            <a:ext cx="2492990" cy="369332"/>
          </a:xfrm>
          <a:prstGeom prst="rect">
            <a:avLst/>
          </a:prstGeom>
          <a:noFill/>
        </p:spPr>
        <p:txBody>
          <a:bodyPr wrap="none" rtlCol="0">
            <a:spAutoFit/>
          </a:bodyPr>
          <a:lstStyle/>
          <a:p>
            <a:r>
              <a:rPr kumimoji="1" lang="ja-JP" altLang="en-US"/>
              <a:t>データへのアプローチ</a:t>
            </a:r>
          </a:p>
        </p:txBody>
      </p:sp>
      <p:sp>
        <p:nvSpPr>
          <p:cNvPr id="5" name="テキスト ボックス 4">
            <a:extLst>
              <a:ext uri="{FF2B5EF4-FFF2-40B4-BE49-F238E27FC236}">
                <a16:creationId xmlns:a16="http://schemas.microsoft.com/office/drawing/2014/main" id="{52902785-D053-235C-FF09-2B1AFD61E684}"/>
              </a:ext>
            </a:extLst>
          </p:cNvPr>
          <p:cNvSpPr txBox="1"/>
          <p:nvPr/>
        </p:nvSpPr>
        <p:spPr>
          <a:xfrm>
            <a:off x="1779959" y="3429000"/>
            <a:ext cx="2492990" cy="369332"/>
          </a:xfrm>
          <a:prstGeom prst="rect">
            <a:avLst/>
          </a:prstGeom>
          <a:noFill/>
        </p:spPr>
        <p:txBody>
          <a:bodyPr wrap="none" rtlCol="0">
            <a:spAutoFit/>
          </a:bodyPr>
          <a:lstStyle/>
          <a:p>
            <a:r>
              <a:rPr kumimoji="1" lang="ja-JP" altLang="en-US"/>
              <a:t>モデルへのアプローチ</a:t>
            </a:r>
          </a:p>
        </p:txBody>
      </p:sp>
    </p:spTree>
    <p:extLst>
      <p:ext uri="{BB962C8B-B14F-4D97-AF65-F5344CB8AC3E}">
        <p14:creationId xmlns:p14="http://schemas.microsoft.com/office/powerpoint/2010/main" val="709842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D71E5B-6961-6698-4DCA-18E949DF6541}"/>
              </a:ext>
            </a:extLst>
          </p:cNvPr>
          <p:cNvSpPr>
            <a:spLocks noGrp="1"/>
          </p:cNvSpPr>
          <p:nvPr>
            <p:ph type="title" idx="4294967295"/>
          </p:nvPr>
        </p:nvSpPr>
        <p:spPr>
          <a:xfrm>
            <a:off x="0" y="0"/>
            <a:ext cx="11018838" cy="573088"/>
          </a:xfrm>
        </p:spPr>
        <p:txBody>
          <a:bodyPr/>
          <a:lstStyle/>
          <a:p>
            <a:r>
              <a:rPr kumimoji="1" lang="en-US" altLang="ja-JP" dirty="0"/>
              <a:t>AI </a:t>
            </a:r>
            <a:r>
              <a:rPr kumimoji="1" lang="ja-JP" altLang="en-US"/>
              <a:t>の運用（バッチ推論）</a:t>
            </a:r>
          </a:p>
        </p:txBody>
      </p:sp>
    </p:spTree>
    <p:extLst>
      <p:ext uri="{BB962C8B-B14F-4D97-AF65-F5344CB8AC3E}">
        <p14:creationId xmlns:p14="http://schemas.microsoft.com/office/powerpoint/2010/main" val="6410276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D3713A-A7B3-81AF-FF73-A0890B954F6B}"/>
              </a:ext>
            </a:extLst>
          </p:cNvPr>
          <p:cNvSpPr>
            <a:spLocks noGrp="1"/>
          </p:cNvSpPr>
          <p:nvPr>
            <p:ph type="title" idx="4294967295"/>
          </p:nvPr>
        </p:nvSpPr>
        <p:spPr>
          <a:xfrm>
            <a:off x="0" y="0"/>
            <a:ext cx="11018838" cy="573088"/>
          </a:xfrm>
        </p:spPr>
        <p:txBody>
          <a:bodyPr/>
          <a:lstStyle/>
          <a:p>
            <a:r>
              <a:rPr kumimoji="1" lang="en-US" altLang="ja-JP" dirty="0"/>
              <a:t>AI </a:t>
            </a:r>
            <a:r>
              <a:rPr kumimoji="1" lang="ja-JP" altLang="en-US"/>
              <a:t>の運用（リアルタイム推論）</a:t>
            </a:r>
          </a:p>
        </p:txBody>
      </p:sp>
    </p:spTree>
    <p:extLst>
      <p:ext uri="{BB962C8B-B14F-4D97-AF65-F5344CB8AC3E}">
        <p14:creationId xmlns:p14="http://schemas.microsoft.com/office/powerpoint/2010/main" val="33037694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566889-7B44-6CDA-7D94-808C4F92B857}"/>
              </a:ext>
            </a:extLst>
          </p:cNvPr>
          <p:cNvSpPr>
            <a:spLocks noGrp="1"/>
          </p:cNvSpPr>
          <p:nvPr>
            <p:ph type="title" idx="4294967295"/>
          </p:nvPr>
        </p:nvSpPr>
        <p:spPr>
          <a:xfrm>
            <a:off x="0" y="0"/>
            <a:ext cx="11018838" cy="573088"/>
          </a:xfrm>
        </p:spPr>
        <p:txBody>
          <a:bodyPr/>
          <a:lstStyle/>
          <a:p>
            <a:r>
              <a:rPr kumimoji="1" lang="en-US" altLang="ja-JP" dirty="0"/>
              <a:t>AI </a:t>
            </a:r>
            <a:r>
              <a:rPr kumimoji="1" lang="ja-JP" altLang="en-US"/>
              <a:t>の運用場所（オンプレミス）</a:t>
            </a:r>
          </a:p>
        </p:txBody>
      </p:sp>
    </p:spTree>
    <p:extLst>
      <p:ext uri="{BB962C8B-B14F-4D97-AF65-F5344CB8AC3E}">
        <p14:creationId xmlns:p14="http://schemas.microsoft.com/office/powerpoint/2010/main" val="14975697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7E0EA6-00BA-47CE-ADBC-3913D2FA5DF9}"/>
              </a:ext>
            </a:extLst>
          </p:cNvPr>
          <p:cNvSpPr>
            <a:spLocks noGrp="1"/>
          </p:cNvSpPr>
          <p:nvPr>
            <p:ph type="title" idx="4294967295"/>
          </p:nvPr>
        </p:nvSpPr>
        <p:spPr>
          <a:xfrm>
            <a:off x="0" y="0"/>
            <a:ext cx="11018838" cy="573088"/>
          </a:xfrm>
        </p:spPr>
        <p:txBody>
          <a:bodyPr/>
          <a:lstStyle/>
          <a:p>
            <a:pPr algn="l"/>
            <a:r>
              <a:rPr lang="ja-JP" altLang="en-US" b="1" i="0" dirty="0">
                <a:solidFill>
                  <a:srgbClr val="24292F"/>
                </a:solidFill>
                <a:effectLst/>
              </a:rPr>
              <a:t>オンプレミスでの高可用性の考え方</a:t>
            </a:r>
          </a:p>
        </p:txBody>
      </p:sp>
      <p:sp>
        <p:nvSpPr>
          <p:cNvPr id="3" name="テキスト プレースホルダー 2">
            <a:extLst>
              <a:ext uri="{FF2B5EF4-FFF2-40B4-BE49-F238E27FC236}">
                <a16:creationId xmlns:a16="http://schemas.microsoft.com/office/drawing/2014/main" id="{B0852D35-A860-4408-927D-CFDCE0BFBD7B}"/>
              </a:ext>
            </a:extLst>
          </p:cNvPr>
          <p:cNvSpPr>
            <a:spLocks noGrp="1"/>
          </p:cNvSpPr>
          <p:nvPr>
            <p:ph type="body" idx="4294967295"/>
          </p:nvPr>
        </p:nvSpPr>
        <p:spPr>
          <a:xfrm>
            <a:off x="0" y="623888"/>
            <a:ext cx="8523288" cy="6026150"/>
          </a:xfrm>
        </p:spPr>
        <p:txBody>
          <a:bodyPr/>
          <a:lstStyle/>
          <a:p>
            <a:pPr algn="l">
              <a:buFont typeface="Arial" panose="020B0604020202020204" pitchFamily="34" charset="0"/>
              <a:buChar char="•"/>
            </a:pPr>
            <a:r>
              <a:rPr lang="ja-JP" altLang="en-US" sz="2000" dirty="0">
                <a:solidFill>
                  <a:srgbClr val="24292F"/>
                </a:solidFill>
              </a:rPr>
              <a:t>電源多重化、</a:t>
            </a:r>
            <a:r>
              <a:rPr lang="en-US" altLang="ja-JP" sz="2000" dirty="0">
                <a:solidFill>
                  <a:srgbClr val="24292F"/>
                </a:solidFill>
              </a:rPr>
              <a:t>RAID</a:t>
            </a:r>
            <a:r>
              <a:rPr lang="ja-JP" altLang="en-US" sz="2000" dirty="0">
                <a:solidFill>
                  <a:srgbClr val="24292F"/>
                </a:solidFill>
              </a:rPr>
              <a:t>構成、</a:t>
            </a:r>
            <a:r>
              <a:rPr lang="en-US" altLang="ja-JP" sz="2000" dirty="0">
                <a:solidFill>
                  <a:srgbClr val="24292F"/>
                </a:solidFill>
              </a:rPr>
              <a:t>NIC</a:t>
            </a:r>
            <a:r>
              <a:rPr lang="ja-JP" altLang="en-US" sz="2000" dirty="0">
                <a:solidFill>
                  <a:srgbClr val="24292F"/>
                </a:solidFill>
              </a:rPr>
              <a:t>冗長等、ハードウェア単位での冗長化</a:t>
            </a:r>
            <a:endParaRPr lang="en-US" altLang="ja-JP" sz="2000" dirty="0">
              <a:solidFill>
                <a:srgbClr val="24292F"/>
              </a:solidFill>
            </a:endParaRPr>
          </a:p>
          <a:p>
            <a:pPr>
              <a:buFont typeface="Arial" panose="020B0604020202020204" pitchFamily="34" charset="0"/>
              <a:buChar char="•"/>
            </a:pPr>
            <a:r>
              <a:rPr lang="ja-JP" altLang="en-US" sz="2000" dirty="0">
                <a:solidFill>
                  <a:srgbClr val="24292F"/>
                </a:solidFill>
              </a:rPr>
              <a:t>障害発生時は待機系に切り替え、復旧作業を後日に実施</a:t>
            </a:r>
          </a:p>
          <a:p>
            <a:pPr algn="l">
              <a:buFont typeface="Arial" panose="020B0604020202020204" pitchFamily="34" charset="0"/>
              <a:buChar char="•"/>
            </a:pPr>
            <a:r>
              <a:rPr lang="ja-JP" altLang="en-US" sz="2000" dirty="0">
                <a:solidFill>
                  <a:srgbClr val="24292F"/>
                </a:solidFill>
              </a:rPr>
              <a:t>サーバーは同一データセンター内の複数ラックに配置</a:t>
            </a:r>
          </a:p>
          <a:p>
            <a:pPr algn="l">
              <a:buFont typeface="Arial" panose="020B0604020202020204" pitchFamily="34" charset="0"/>
              <a:buChar char="•"/>
            </a:pPr>
            <a:r>
              <a:rPr lang="ja-JP" altLang="en-US" sz="2000">
                <a:solidFill>
                  <a:srgbClr val="24292F"/>
                </a:solidFill>
                <a:latin typeface="メイリオ"/>
                <a:ea typeface="メイリオ"/>
              </a:rPr>
              <a:t>拡張性に乏しく、想定外の高負荷への対応が困難</a:t>
            </a:r>
            <a:endParaRPr lang="en-US" altLang="ja-JP" sz="2000" dirty="0">
              <a:solidFill>
                <a:srgbClr val="24292F"/>
              </a:solidFill>
              <a:latin typeface="メイリオ"/>
              <a:ea typeface="メイリオ"/>
            </a:endParaRPr>
          </a:p>
        </p:txBody>
      </p:sp>
      <p:sp>
        <p:nvSpPr>
          <p:cNvPr id="5" name="正方形/長方形 4">
            <a:extLst>
              <a:ext uri="{FF2B5EF4-FFF2-40B4-BE49-F238E27FC236}">
                <a16:creationId xmlns:a16="http://schemas.microsoft.com/office/drawing/2014/main" id="{1522CC9D-5729-4B56-BD62-2B80EEC7EC28}"/>
              </a:ext>
            </a:extLst>
          </p:cNvPr>
          <p:cNvSpPr/>
          <p:nvPr/>
        </p:nvSpPr>
        <p:spPr>
          <a:xfrm>
            <a:off x="2922145" y="3104479"/>
            <a:ext cx="1763908" cy="30626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dirty="0">
                <a:solidFill>
                  <a:schemeClr val="tx1"/>
                </a:solidFill>
              </a:rPr>
              <a:t>サーバーラック</a:t>
            </a:r>
          </a:p>
        </p:txBody>
      </p:sp>
      <p:sp>
        <p:nvSpPr>
          <p:cNvPr id="6" name="正方形/長方形 5">
            <a:extLst>
              <a:ext uri="{FF2B5EF4-FFF2-40B4-BE49-F238E27FC236}">
                <a16:creationId xmlns:a16="http://schemas.microsoft.com/office/drawing/2014/main" id="{80FC79E7-CB22-4690-8199-7178F3DF6B9C}"/>
              </a:ext>
            </a:extLst>
          </p:cNvPr>
          <p:cNvSpPr/>
          <p:nvPr/>
        </p:nvSpPr>
        <p:spPr>
          <a:xfrm>
            <a:off x="3037183" y="3272667"/>
            <a:ext cx="1533833" cy="31266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NW</a:t>
            </a:r>
            <a:r>
              <a:rPr kumimoji="1" lang="ja-JP" altLang="en-US" dirty="0">
                <a:solidFill>
                  <a:schemeClr val="tx1"/>
                </a:solidFill>
              </a:rPr>
              <a:t>スイッチ</a:t>
            </a:r>
          </a:p>
        </p:txBody>
      </p:sp>
      <p:sp>
        <p:nvSpPr>
          <p:cNvPr id="7" name="正方形/長方形 6">
            <a:extLst>
              <a:ext uri="{FF2B5EF4-FFF2-40B4-BE49-F238E27FC236}">
                <a16:creationId xmlns:a16="http://schemas.microsoft.com/office/drawing/2014/main" id="{2BC04ACD-BC4F-4639-8906-55B0257D3A89}"/>
              </a:ext>
            </a:extLst>
          </p:cNvPr>
          <p:cNvSpPr/>
          <p:nvPr/>
        </p:nvSpPr>
        <p:spPr>
          <a:xfrm>
            <a:off x="3037182" y="4096152"/>
            <a:ext cx="1533833" cy="66851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サーバー</a:t>
            </a:r>
            <a:endParaRPr kumimoji="1" lang="en-US" altLang="ja-JP" dirty="0">
              <a:solidFill>
                <a:schemeClr val="tx1"/>
              </a:solidFill>
            </a:endParaRPr>
          </a:p>
          <a:p>
            <a:pPr algn="ctr"/>
            <a:r>
              <a:rPr kumimoji="1" lang="ja-JP" altLang="en-US" dirty="0">
                <a:solidFill>
                  <a:schemeClr val="tx1"/>
                </a:solidFill>
              </a:rPr>
              <a:t>・電源冗長</a:t>
            </a:r>
            <a:endParaRPr kumimoji="1" lang="en-US" altLang="ja-JP" dirty="0">
              <a:solidFill>
                <a:schemeClr val="tx1"/>
              </a:solidFill>
            </a:endParaRPr>
          </a:p>
          <a:p>
            <a:pPr algn="ctr"/>
            <a:r>
              <a:rPr kumimoji="1" lang="ja-JP" altLang="en-US" dirty="0">
                <a:solidFill>
                  <a:schemeClr val="tx1"/>
                </a:solidFill>
              </a:rPr>
              <a:t>・</a:t>
            </a:r>
            <a:r>
              <a:rPr kumimoji="1" lang="en-US" altLang="ja-JP" dirty="0">
                <a:solidFill>
                  <a:schemeClr val="tx1"/>
                </a:solidFill>
              </a:rPr>
              <a:t>NIC</a:t>
            </a:r>
            <a:r>
              <a:rPr kumimoji="1" lang="ja-JP" altLang="en-US" dirty="0">
                <a:solidFill>
                  <a:schemeClr val="tx1"/>
                </a:solidFill>
              </a:rPr>
              <a:t>冗長</a:t>
            </a:r>
          </a:p>
        </p:txBody>
      </p:sp>
      <p:sp>
        <p:nvSpPr>
          <p:cNvPr id="8" name="正方形/長方形 7">
            <a:extLst>
              <a:ext uri="{FF2B5EF4-FFF2-40B4-BE49-F238E27FC236}">
                <a16:creationId xmlns:a16="http://schemas.microsoft.com/office/drawing/2014/main" id="{F52D9C59-24A4-4C1A-B615-8836AB934E0A}"/>
              </a:ext>
            </a:extLst>
          </p:cNvPr>
          <p:cNvSpPr/>
          <p:nvPr/>
        </p:nvSpPr>
        <p:spPr>
          <a:xfrm>
            <a:off x="3037182" y="4884258"/>
            <a:ext cx="1533833" cy="97433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ストレージ</a:t>
            </a:r>
            <a:endParaRPr kumimoji="1" lang="en-US" altLang="ja-JP" dirty="0">
              <a:solidFill>
                <a:schemeClr val="tx1"/>
              </a:solidFill>
            </a:endParaRPr>
          </a:p>
          <a:p>
            <a:pPr algn="ctr"/>
            <a:r>
              <a:rPr kumimoji="1" lang="ja-JP" altLang="en-US" dirty="0">
                <a:solidFill>
                  <a:schemeClr val="tx1"/>
                </a:solidFill>
              </a:rPr>
              <a:t>・</a:t>
            </a:r>
            <a:r>
              <a:rPr kumimoji="1" lang="en-US" altLang="ja-JP" dirty="0">
                <a:solidFill>
                  <a:schemeClr val="tx1"/>
                </a:solidFill>
              </a:rPr>
              <a:t>RAID</a:t>
            </a:r>
          </a:p>
          <a:p>
            <a:pPr algn="ctr"/>
            <a:r>
              <a:rPr kumimoji="1" lang="ja-JP" altLang="en-US" dirty="0">
                <a:solidFill>
                  <a:schemeClr val="tx1"/>
                </a:solidFill>
              </a:rPr>
              <a:t>・電源冗長</a:t>
            </a:r>
            <a:endParaRPr kumimoji="1" lang="en-US" altLang="ja-JP" dirty="0">
              <a:solidFill>
                <a:schemeClr val="tx1"/>
              </a:solidFill>
            </a:endParaRPr>
          </a:p>
          <a:p>
            <a:pPr algn="ctr"/>
            <a:r>
              <a:rPr kumimoji="1" lang="ja-JP" altLang="en-US" dirty="0">
                <a:solidFill>
                  <a:schemeClr val="tx1"/>
                </a:solidFill>
              </a:rPr>
              <a:t>・</a:t>
            </a:r>
            <a:r>
              <a:rPr kumimoji="1" lang="en-US" altLang="ja-JP" dirty="0">
                <a:solidFill>
                  <a:schemeClr val="tx1"/>
                </a:solidFill>
              </a:rPr>
              <a:t>NIC</a:t>
            </a:r>
            <a:r>
              <a:rPr kumimoji="1" lang="ja-JP" altLang="en-US" dirty="0">
                <a:solidFill>
                  <a:schemeClr val="tx1"/>
                </a:solidFill>
              </a:rPr>
              <a:t>冗長</a:t>
            </a:r>
          </a:p>
        </p:txBody>
      </p:sp>
      <p:sp>
        <p:nvSpPr>
          <p:cNvPr id="9" name="正方形/長方形 8">
            <a:extLst>
              <a:ext uri="{FF2B5EF4-FFF2-40B4-BE49-F238E27FC236}">
                <a16:creationId xmlns:a16="http://schemas.microsoft.com/office/drawing/2014/main" id="{BE740B8B-F89E-4352-B07A-5C8D7E76CA83}"/>
              </a:ext>
            </a:extLst>
          </p:cNvPr>
          <p:cNvSpPr/>
          <p:nvPr/>
        </p:nvSpPr>
        <p:spPr>
          <a:xfrm>
            <a:off x="3037183" y="3642582"/>
            <a:ext cx="1533833" cy="31266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NW</a:t>
            </a:r>
            <a:r>
              <a:rPr kumimoji="1" lang="ja-JP" altLang="en-US" dirty="0">
                <a:solidFill>
                  <a:schemeClr val="tx1"/>
                </a:solidFill>
              </a:rPr>
              <a:t>スイッチ</a:t>
            </a:r>
          </a:p>
        </p:txBody>
      </p:sp>
      <p:sp>
        <p:nvSpPr>
          <p:cNvPr id="10" name="テキスト ボックス 9">
            <a:extLst>
              <a:ext uri="{FF2B5EF4-FFF2-40B4-BE49-F238E27FC236}">
                <a16:creationId xmlns:a16="http://schemas.microsoft.com/office/drawing/2014/main" id="{0223872D-43CB-43BA-A371-9B746F52ED80}"/>
              </a:ext>
            </a:extLst>
          </p:cNvPr>
          <p:cNvSpPr txBox="1"/>
          <p:nvPr/>
        </p:nvSpPr>
        <p:spPr>
          <a:xfrm>
            <a:off x="3442462" y="6167090"/>
            <a:ext cx="877163" cy="369332"/>
          </a:xfrm>
          <a:prstGeom prst="rect">
            <a:avLst/>
          </a:prstGeom>
          <a:noFill/>
        </p:spPr>
        <p:txBody>
          <a:bodyPr wrap="none" rtlCol="0">
            <a:spAutoFit/>
          </a:bodyPr>
          <a:lstStyle/>
          <a:p>
            <a:r>
              <a:rPr kumimoji="1" lang="ja-JP" altLang="en-US" dirty="0"/>
              <a:t>稼働系</a:t>
            </a:r>
          </a:p>
        </p:txBody>
      </p:sp>
      <p:sp>
        <p:nvSpPr>
          <p:cNvPr id="11" name="正方形/長方形 10">
            <a:extLst>
              <a:ext uri="{FF2B5EF4-FFF2-40B4-BE49-F238E27FC236}">
                <a16:creationId xmlns:a16="http://schemas.microsoft.com/office/drawing/2014/main" id="{66F5B7E5-C647-4296-9847-298C8737E6C2}"/>
              </a:ext>
            </a:extLst>
          </p:cNvPr>
          <p:cNvSpPr/>
          <p:nvPr/>
        </p:nvSpPr>
        <p:spPr>
          <a:xfrm>
            <a:off x="5009504" y="3104478"/>
            <a:ext cx="1763908" cy="3062612"/>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dirty="0">
                <a:solidFill>
                  <a:schemeClr val="tx1"/>
                </a:solidFill>
              </a:rPr>
              <a:t>サーバーラック</a:t>
            </a:r>
          </a:p>
        </p:txBody>
      </p:sp>
      <p:sp>
        <p:nvSpPr>
          <p:cNvPr id="12" name="正方形/長方形 11">
            <a:extLst>
              <a:ext uri="{FF2B5EF4-FFF2-40B4-BE49-F238E27FC236}">
                <a16:creationId xmlns:a16="http://schemas.microsoft.com/office/drawing/2014/main" id="{4D1B0433-D1E5-4D16-AC74-F95D74CD28F0}"/>
              </a:ext>
            </a:extLst>
          </p:cNvPr>
          <p:cNvSpPr/>
          <p:nvPr/>
        </p:nvSpPr>
        <p:spPr>
          <a:xfrm>
            <a:off x="5124540" y="3272667"/>
            <a:ext cx="1533833" cy="312666"/>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NW</a:t>
            </a:r>
            <a:r>
              <a:rPr kumimoji="1" lang="ja-JP" altLang="en-US" dirty="0">
                <a:solidFill>
                  <a:schemeClr val="tx1"/>
                </a:solidFill>
              </a:rPr>
              <a:t>スイッチ</a:t>
            </a:r>
          </a:p>
        </p:txBody>
      </p:sp>
      <p:sp>
        <p:nvSpPr>
          <p:cNvPr id="13" name="正方形/長方形 12">
            <a:extLst>
              <a:ext uri="{FF2B5EF4-FFF2-40B4-BE49-F238E27FC236}">
                <a16:creationId xmlns:a16="http://schemas.microsoft.com/office/drawing/2014/main" id="{A87EF3BB-EFC8-4524-9C21-2FD4B6CACA2C}"/>
              </a:ext>
            </a:extLst>
          </p:cNvPr>
          <p:cNvSpPr/>
          <p:nvPr/>
        </p:nvSpPr>
        <p:spPr>
          <a:xfrm>
            <a:off x="5124540" y="4096151"/>
            <a:ext cx="1533833" cy="668511"/>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サーバー</a:t>
            </a:r>
            <a:endParaRPr kumimoji="1" lang="en-US" altLang="ja-JP" dirty="0">
              <a:solidFill>
                <a:schemeClr val="tx1"/>
              </a:solidFill>
            </a:endParaRPr>
          </a:p>
          <a:p>
            <a:pPr algn="ctr"/>
            <a:r>
              <a:rPr kumimoji="1" lang="ja-JP" altLang="en-US" dirty="0">
                <a:solidFill>
                  <a:schemeClr val="tx1"/>
                </a:solidFill>
              </a:rPr>
              <a:t>・電源冗長</a:t>
            </a:r>
            <a:endParaRPr kumimoji="1" lang="en-US" altLang="ja-JP" dirty="0">
              <a:solidFill>
                <a:schemeClr val="tx1"/>
              </a:solidFill>
            </a:endParaRPr>
          </a:p>
          <a:p>
            <a:pPr algn="ctr"/>
            <a:r>
              <a:rPr kumimoji="1" lang="ja-JP" altLang="en-US" dirty="0">
                <a:solidFill>
                  <a:schemeClr val="tx1"/>
                </a:solidFill>
              </a:rPr>
              <a:t>・</a:t>
            </a:r>
            <a:r>
              <a:rPr kumimoji="1" lang="en-US" altLang="ja-JP" dirty="0">
                <a:solidFill>
                  <a:schemeClr val="tx1"/>
                </a:solidFill>
              </a:rPr>
              <a:t>NIC</a:t>
            </a:r>
            <a:r>
              <a:rPr kumimoji="1" lang="ja-JP" altLang="en-US" dirty="0">
                <a:solidFill>
                  <a:schemeClr val="tx1"/>
                </a:solidFill>
              </a:rPr>
              <a:t>冗長</a:t>
            </a:r>
          </a:p>
        </p:txBody>
      </p:sp>
      <p:sp>
        <p:nvSpPr>
          <p:cNvPr id="14" name="正方形/長方形 13">
            <a:extLst>
              <a:ext uri="{FF2B5EF4-FFF2-40B4-BE49-F238E27FC236}">
                <a16:creationId xmlns:a16="http://schemas.microsoft.com/office/drawing/2014/main" id="{348F2B2A-ACEE-4DAD-8F70-692FFEB4C8ED}"/>
              </a:ext>
            </a:extLst>
          </p:cNvPr>
          <p:cNvSpPr/>
          <p:nvPr/>
        </p:nvSpPr>
        <p:spPr>
          <a:xfrm>
            <a:off x="5124541" y="4884259"/>
            <a:ext cx="1533833" cy="969033"/>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ストレージ</a:t>
            </a:r>
            <a:endParaRPr kumimoji="1" lang="en-US" altLang="ja-JP" dirty="0">
              <a:solidFill>
                <a:schemeClr val="tx1"/>
              </a:solidFill>
            </a:endParaRPr>
          </a:p>
          <a:p>
            <a:pPr algn="ctr"/>
            <a:r>
              <a:rPr kumimoji="1" lang="ja-JP" altLang="en-US" dirty="0">
                <a:solidFill>
                  <a:schemeClr val="tx1"/>
                </a:solidFill>
              </a:rPr>
              <a:t>・</a:t>
            </a:r>
            <a:r>
              <a:rPr kumimoji="1" lang="en-US" altLang="ja-JP" dirty="0">
                <a:solidFill>
                  <a:schemeClr val="tx1"/>
                </a:solidFill>
              </a:rPr>
              <a:t>RAID</a:t>
            </a:r>
          </a:p>
          <a:p>
            <a:pPr algn="ctr"/>
            <a:r>
              <a:rPr kumimoji="1" lang="ja-JP" altLang="en-US" dirty="0">
                <a:solidFill>
                  <a:schemeClr val="tx1"/>
                </a:solidFill>
              </a:rPr>
              <a:t>・電源冗長</a:t>
            </a:r>
            <a:endParaRPr kumimoji="1" lang="en-US" altLang="ja-JP" dirty="0">
              <a:solidFill>
                <a:schemeClr val="tx1"/>
              </a:solidFill>
            </a:endParaRPr>
          </a:p>
          <a:p>
            <a:pPr algn="ctr"/>
            <a:r>
              <a:rPr kumimoji="1" lang="ja-JP" altLang="en-US" dirty="0">
                <a:solidFill>
                  <a:schemeClr val="tx1"/>
                </a:solidFill>
              </a:rPr>
              <a:t>・</a:t>
            </a:r>
            <a:r>
              <a:rPr kumimoji="1" lang="en-US" altLang="ja-JP" dirty="0">
                <a:solidFill>
                  <a:schemeClr val="tx1"/>
                </a:solidFill>
              </a:rPr>
              <a:t>NIC</a:t>
            </a:r>
            <a:r>
              <a:rPr kumimoji="1" lang="ja-JP" altLang="en-US" dirty="0">
                <a:solidFill>
                  <a:schemeClr val="tx1"/>
                </a:solidFill>
              </a:rPr>
              <a:t>冗長</a:t>
            </a:r>
          </a:p>
        </p:txBody>
      </p:sp>
      <p:sp>
        <p:nvSpPr>
          <p:cNvPr id="15" name="正方形/長方形 14">
            <a:extLst>
              <a:ext uri="{FF2B5EF4-FFF2-40B4-BE49-F238E27FC236}">
                <a16:creationId xmlns:a16="http://schemas.microsoft.com/office/drawing/2014/main" id="{7A5B6449-FFFA-4999-B45B-2F76537B85F3}"/>
              </a:ext>
            </a:extLst>
          </p:cNvPr>
          <p:cNvSpPr/>
          <p:nvPr/>
        </p:nvSpPr>
        <p:spPr>
          <a:xfrm>
            <a:off x="5124540" y="3642582"/>
            <a:ext cx="1533833" cy="312666"/>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NW</a:t>
            </a:r>
            <a:r>
              <a:rPr kumimoji="1" lang="ja-JP" altLang="en-US" dirty="0">
                <a:solidFill>
                  <a:schemeClr val="tx1"/>
                </a:solidFill>
              </a:rPr>
              <a:t>スイッチ</a:t>
            </a:r>
          </a:p>
        </p:txBody>
      </p:sp>
      <p:sp>
        <p:nvSpPr>
          <p:cNvPr id="16" name="テキスト ボックス 15">
            <a:extLst>
              <a:ext uri="{FF2B5EF4-FFF2-40B4-BE49-F238E27FC236}">
                <a16:creationId xmlns:a16="http://schemas.microsoft.com/office/drawing/2014/main" id="{7FCB71A1-9215-4A23-BD0B-64C1362BF7DC}"/>
              </a:ext>
            </a:extLst>
          </p:cNvPr>
          <p:cNvSpPr txBox="1"/>
          <p:nvPr/>
        </p:nvSpPr>
        <p:spPr>
          <a:xfrm>
            <a:off x="5510771" y="6167090"/>
            <a:ext cx="877163" cy="369332"/>
          </a:xfrm>
          <a:prstGeom prst="rect">
            <a:avLst/>
          </a:prstGeom>
          <a:noFill/>
        </p:spPr>
        <p:txBody>
          <a:bodyPr wrap="none" rtlCol="0">
            <a:spAutoFit/>
          </a:bodyPr>
          <a:lstStyle/>
          <a:p>
            <a:r>
              <a:rPr kumimoji="1" lang="ja-JP" altLang="en-US" dirty="0"/>
              <a:t>待機系</a:t>
            </a:r>
          </a:p>
        </p:txBody>
      </p:sp>
      <p:sp>
        <p:nvSpPr>
          <p:cNvPr id="17" name="正方形/長方形 16">
            <a:extLst>
              <a:ext uri="{FF2B5EF4-FFF2-40B4-BE49-F238E27FC236}">
                <a16:creationId xmlns:a16="http://schemas.microsoft.com/office/drawing/2014/main" id="{C5B5AC20-2E6A-4C21-BEE6-18136A0024DF}"/>
              </a:ext>
            </a:extLst>
          </p:cNvPr>
          <p:cNvSpPr/>
          <p:nvPr/>
        </p:nvSpPr>
        <p:spPr>
          <a:xfrm>
            <a:off x="2557216" y="2736850"/>
            <a:ext cx="4754050" cy="37937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1"/>
                </a:solidFill>
              </a:rPr>
              <a:t>データセンター（通常稼働系）</a:t>
            </a:r>
          </a:p>
        </p:txBody>
      </p:sp>
      <p:sp>
        <p:nvSpPr>
          <p:cNvPr id="18" name="正方形/長方形 17">
            <a:extLst>
              <a:ext uri="{FF2B5EF4-FFF2-40B4-BE49-F238E27FC236}">
                <a16:creationId xmlns:a16="http://schemas.microsoft.com/office/drawing/2014/main" id="{9B8C3C01-0DE4-4779-BE69-5874AFE7EFE4}"/>
              </a:ext>
            </a:extLst>
          </p:cNvPr>
          <p:cNvSpPr/>
          <p:nvPr/>
        </p:nvSpPr>
        <p:spPr>
          <a:xfrm>
            <a:off x="7657918" y="5406180"/>
            <a:ext cx="2118022" cy="11244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dirty="0">
                <a:solidFill>
                  <a:schemeClr val="tx1"/>
                </a:solidFill>
              </a:rPr>
              <a:t>データセンター</a:t>
            </a:r>
            <a:endParaRPr kumimoji="1" lang="en-US" altLang="ja-JP" dirty="0">
              <a:solidFill>
                <a:schemeClr val="tx1"/>
              </a:solidFill>
            </a:endParaRPr>
          </a:p>
          <a:p>
            <a:r>
              <a:rPr kumimoji="1" lang="ja-JP" altLang="en-US" dirty="0">
                <a:solidFill>
                  <a:schemeClr val="tx1"/>
                </a:solidFill>
              </a:rPr>
              <a:t>（</a:t>
            </a:r>
            <a:r>
              <a:rPr kumimoji="1" lang="en-US" altLang="ja-JP" dirty="0">
                <a:solidFill>
                  <a:schemeClr val="tx1"/>
                </a:solidFill>
              </a:rPr>
              <a:t>DR</a:t>
            </a:r>
            <a:r>
              <a:rPr kumimoji="1" lang="ja-JP" altLang="en-US" dirty="0">
                <a:solidFill>
                  <a:schemeClr val="tx1"/>
                </a:solidFill>
              </a:rPr>
              <a:t>サイト）</a:t>
            </a:r>
          </a:p>
        </p:txBody>
      </p:sp>
      <p:sp>
        <p:nvSpPr>
          <p:cNvPr id="20" name="吹き出し: 四角形 19">
            <a:extLst>
              <a:ext uri="{FF2B5EF4-FFF2-40B4-BE49-F238E27FC236}">
                <a16:creationId xmlns:a16="http://schemas.microsoft.com/office/drawing/2014/main" id="{2CCE21E9-17DC-4C16-8ECD-DAB27D6D2CAE}"/>
              </a:ext>
            </a:extLst>
          </p:cNvPr>
          <p:cNvSpPr/>
          <p:nvPr/>
        </p:nvSpPr>
        <p:spPr>
          <a:xfrm>
            <a:off x="7617180" y="4096150"/>
            <a:ext cx="1990861" cy="1026544"/>
          </a:xfrm>
          <a:prstGeom prst="wedgeRectCallout">
            <a:avLst>
              <a:gd name="adj1" fmla="val 29498"/>
              <a:gd name="adj2" fmla="val 110983"/>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・災害時に停止が許容できない場合はコストをかけて</a:t>
            </a:r>
            <a:r>
              <a:rPr kumimoji="1" lang="en-US" altLang="ja-JP" dirty="0">
                <a:solidFill>
                  <a:schemeClr val="tx1"/>
                </a:solidFill>
              </a:rPr>
              <a:t>DR</a:t>
            </a:r>
            <a:r>
              <a:rPr kumimoji="1" lang="ja-JP" altLang="en-US" dirty="0">
                <a:solidFill>
                  <a:schemeClr val="tx1"/>
                </a:solidFill>
              </a:rPr>
              <a:t>サイトを用意</a:t>
            </a:r>
          </a:p>
        </p:txBody>
      </p:sp>
      <p:sp>
        <p:nvSpPr>
          <p:cNvPr id="21" name="吹き出し: 四角形 20">
            <a:extLst>
              <a:ext uri="{FF2B5EF4-FFF2-40B4-BE49-F238E27FC236}">
                <a16:creationId xmlns:a16="http://schemas.microsoft.com/office/drawing/2014/main" id="{377DBD5A-55A3-4E16-9919-6EBD6FF0354F}"/>
              </a:ext>
            </a:extLst>
          </p:cNvPr>
          <p:cNvSpPr/>
          <p:nvPr/>
        </p:nvSpPr>
        <p:spPr>
          <a:xfrm>
            <a:off x="7617181" y="2339341"/>
            <a:ext cx="1990861" cy="1523999"/>
          </a:xfrm>
          <a:prstGeom prst="wedgeRectCallout">
            <a:avLst>
              <a:gd name="adj1" fmla="val -78848"/>
              <a:gd name="adj2" fmla="val 3681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・サーバーラックレベルでの冗長化</a:t>
            </a:r>
            <a:endParaRPr kumimoji="1" lang="en-US" altLang="ja-JP" dirty="0">
              <a:solidFill>
                <a:schemeClr val="tx1"/>
              </a:solidFill>
            </a:endParaRPr>
          </a:p>
          <a:p>
            <a:r>
              <a:rPr kumimoji="1" lang="ja-JP" altLang="en-US" dirty="0">
                <a:solidFill>
                  <a:schemeClr val="tx1"/>
                </a:solidFill>
              </a:rPr>
              <a:t>・データセンターが単一障害点</a:t>
            </a:r>
            <a:endParaRPr kumimoji="1" lang="en-US" altLang="ja-JP" dirty="0">
              <a:solidFill>
                <a:schemeClr val="tx1"/>
              </a:solidFill>
            </a:endParaRPr>
          </a:p>
          <a:p>
            <a:r>
              <a:rPr kumimoji="1" lang="ja-JP" altLang="en-US" dirty="0">
                <a:solidFill>
                  <a:schemeClr val="tx1"/>
                </a:solidFill>
              </a:rPr>
              <a:t>・待機系はホットスタンバイであることが多い</a:t>
            </a:r>
            <a:endParaRPr kumimoji="1" lang="en-US" altLang="ja-JP" dirty="0">
              <a:solidFill>
                <a:schemeClr val="tx1"/>
              </a:solidFill>
            </a:endParaRPr>
          </a:p>
        </p:txBody>
      </p:sp>
    </p:spTree>
    <p:extLst>
      <p:ext uri="{BB962C8B-B14F-4D97-AF65-F5344CB8AC3E}">
        <p14:creationId xmlns:p14="http://schemas.microsoft.com/office/powerpoint/2010/main" val="16613485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6D2A9-7680-FEE2-C4FD-B12E4DA69845}"/>
              </a:ext>
            </a:extLst>
          </p:cNvPr>
          <p:cNvSpPr>
            <a:spLocks noGrp="1"/>
          </p:cNvSpPr>
          <p:nvPr>
            <p:ph type="title" idx="4294967295"/>
          </p:nvPr>
        </p:nvSpPr>
        <p:spPr>
          <a:xfrm>
            <a:off x="0" y="0"/>
            <a:ext cx="11018838" cy="573088"/>
          </a:xfrm>
        </p:spPr>
        <p:txBody>
          <a:bodyPr/>
          <a:lstStyle/>
          <a:p>
            <a:r>
              <a:rPr kumimoji="1" lang="en-US" altLang="ja-JP" dirty="0"/>
              <a:t>AI </a:t>
            </a:r>
            <a:r>
              <a:rPr kumimoji="1" lang="ja-JP" altLang="en-US"/>
              <a:t>の運用場所（クラウド）</a:t>
            </a:r>
          </a:p>
        </p:txBody>
      </p:sp>
    </p:spTree>
    <p:extLst>
      <p:ext uri="{BB962C8B-B14F-4D97-AF65-F5344CB8AC3E}">
        <p14:creationId xmlns:p14="http://schemas.microsoft.com/office/powerpoint/2010/main" val="5323339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55ED1B-AD19-4AA3-B0F8-E6154E9A5B8D}"/>
              </a:ext>
            </a:extLst>
          </p:cNvPr>
          <p:cNvSpPr>
            <a:spLocks noGrp="1"/>
          </p:cNvSpPr>
          <p:nvPr>
            <p:ph type="title" idx="4294967295"/>
          </p:nvPr>
        </p:nvSpPr>
        <p:spPr>
          <a:xfrm>
            <a:off x="0" y="0"/>
            <a:ext cx="11018838" cy="573088"/>
          </a:xfrm>
        </p:spPr>
        <p:txBody>
          <a:bodyPr/>
          <a:lstStyle/>
          <a:p>
            <a:r>
              <a:rPr lang="ja-JP" altLang="en-US" b="1" i="0" dirty="0">
                <a:solidFill>
                  <a:srgbClr val="24292F"/>
                </a:solidFill>
                <a:effectLst/>
                <a:latin typeface="-apple-system"/>
              </a:rPr>
              <a:t>クラウドのサービスモデル</a:t>
            </a:r>
            <a:endParaRPr kumimoji="1" lang="ja-JP" altLang="en-US" dirty="0"/>
          </a:p>
        </p:txBody>
      </p:sp>
      <p:sp>
        <p:nvSpPr>
          <p:cNvPr id="3" name="テキスト プレースホルダー 2">
            <a:extLst>
              <a:ext uri="{FF2B5EF4-FFF2-40B4-BE49-F238E27FC236}">
                <a16:creationId xmlns:a16="http://schemas.microsoft.com/office/drawing/2014/main" id="{1EA0F969-40DB-40E4-8712-66BC153DE202}"/>
              </a:ext>
            </a:extLst>
          </p:cNvPr>
          <p:cNvSpPr>
            <a:spLocks noGrp="1"/>
          </p:cNvSpPr>
          <p:nvPr>
            <p:ph type="body" idx="4294967295"/>
          </p:nvPr>
        </p:nvSpPr>
        <p:spPr>
          <a:xfrm>
            <a:off x="671513" y="623888"/>
            <a:ext cx="11520487" cy="6026150"/>
          </a:xfrm>
        </p:spPr>
        <p:txBody>
          <a:bodyPr/>
          <a:lstStyle/>
          <a:p>
            <a:r>
              <a:rPr lang="en-US" altLang="ja-JP" sz="2400" dirty="0">
                <a:solidFill>
                  <a:srgbClr val="24292F"/>
                </a:solidFill>
                <a:latin typeface="-apple-system"/>
              </a:rPr>
              <a:t>IT</a:t>
            </a:r>
            <a:r>
              <a:rPr lang="ja-JP" altLang="en-US" sz="2400" dirty="0">
                <a:solidFill>
                  <a:srgbClr val="24292F"/>
                </a:solidFill>
                <a:latin typeface="-apple-system"/>
              </a:rPr>
              <a:t>システムの構成要素のうち、クラウドプロバイダーが「何を提供するか」で３つに分類することができる</a:t>
            </a:r>
          </a:p>
        </p:txBody>
      </p:sp>
      <p:sp>
        <p:nvSpPr>
          <p:cNvPr id="5" name="左中かっこ 4">
            <a:extLst>
              <a:ext uri="{FF2B5EF4-FFF2-40B4-BE49-F238E27FC236}">
                <a16:creationId xmlns:a16="http://schemas.microsoft.com/office/drawing/2014/main" id="{0C353733-12BC-468B-BB5A-8CE8A2677375}"/>
              </a:ext>
            </a:extLst>
          </p:cNvPr>
          <p:cNvSpPr/>
          <p:nvPr/>
        </p:nvSpPr>
        <p:spPr bwMode="gray">
          <a:xfrm flipH="1">
            <a:off x="8987901" y="2460635"/>
            <a:ext cx="341630" cy="2154233"/>
          </a:xfrm>
          <a:prstGeom prst="leftBrace">
            <a:avLst/>
          </a:prstGeom>
          <a:noFill/>
          <a:ln w="38100" cap="flat" cmpd="sng" algn="ctr">
            <a:solidFill>
              <a:schemeClr val="bg2">
                <a:lumMod val="40000"/>
                <a:lumOff val="60000"/>
              </a:schemeClr>
            </a:solidFill>
            <a:prstDash val="solid"/>
            <a:round/>
            <a:headEnd type="none" w="med" len="med"/>
            <a:tailEnd type="none" w="med" len="med"/>
          </a:ln>
          <a:effectLst/>
        </p:spPr>
        <p:txBody>
          <a:bodyPr vert="horz" wrap="none" lIns="73884" tIns="36942" rIns="73884" bIns="36942" numCol="1" rtlCol="0" anchor="ctr" anchorCtr="0" compatLnSpc="1">
            <a:prstTxWarp prst="textNoShape">
              <a:avLst/>
            </a:prstTxWarp>
          </a:bodyPr>
          <a:lstStyle/>
          <a:p>
            <a:pPr algn="ctr" defTabSz="871538" fontAlgn="base">
              <a:spcBef>
                <a:spcPct val="0"/>
              </a:spcBef>
              <a:spcAft>
                <a:spcPct val="0"/>
              </a:spcAft>
            </a:pPr>
            <a:endParaRPr kumimoji="1" lang="ja-JP" altLang="en-US">
              <a:solidFill>
                <a:schemeClr val="bg2">
                  <a:lumMod val="60000"/>
                  <a:lumOff val="40000"/>
                </a:schemeClr>
              </a:solidFill>
              <a:latin typeface="HGPｺﾞｼｯｸE" pitchFamily="50" charset="-128"/>
              <a:ea typeface="HGPｺﾞｼｯｸE" pitchFamily="50" charset="-128"/>
            </a:endParaRPr>
          </a:p>
        </p:txBody>
      </p:sp>
      <p:sp>
        <p:nvSpPr>
          <p:cNvPr id="6" name="テキスト ボックス 5">
            <a:extLst>
              <a:ext uri="{FF2B5EF4-FFF2-40B4-BE49-F238E27FC236}">
                <a16:creationId xmlns:a16="http://schemas.microsoft.com/office/drawing/2014/main" id="{0DE52506-47B0-4EDA-AE5F-A1131EA43404}"/>
              </a:ext>
            </a:extLst>
          </p:cNvPr>
          <p:cNvSpPr txBox="1"/>
          <p:nvPr/>
        </p:nvSpPr>
        <p:spPr bwMode="gray">
          <a:xfrm>
            <a:off x="9415383" y="3158871"/>
            <a:ext cx="723275" cy="738664"/>
          </a:xfrm>
          <a:prstGeom prst="rect">
            <a:avLst/>
          </a:prstGeom>
          <a:noFill/>
        </p:spPr>
        <p:txBody>
          <a:bodyPr wrap="none" rtlCol="0">
            <a:spAutoFit/>
          </a:bodyPr>
          <a:lstStyle/>
          <a:p>
            <a:r>
              <a:rPr lang="ja-JP" altLang="en-US" sz="1400" dirty="0">
                <a:solidFill>
                  <a:schemeClr val="accent1">
                    <a:lumMod val="75000"/>
                  </a:schemeClr>
                </a:solidFill>
                <a:latin typeface="メイリオ" panose="020B0604030504040204" pitchFamily="50" charset="-128"/>
                <a:ea typeface="メイリオ" panose="020B0604030504040204" pitchFamily="50" charset="-128"/>
              </a:rPr>
              <a:t>利用者</a:t>
            </a:r>
            <a:endParaRPr kumimoji="1" lang="en-US" altLang="ja-JP" sz="1400" dirty="0">
              <a:solidFill>
                <a:schemeClr val="accent1">
                  <a:lumMod val="75000"/>
                </a:schemeClr>
              </a:solidFill>
              <a:latin typeface="メイリオ" panose="020B0604030504040204" pitchFamily="50" charset="-128"/>
              <a:ea typeface="メイリオ" panose="020B0604030504040204" pitchFamily="50" charset="-128"/>
            </a:endParaRPr>
          </a:p>
          <a:p>
            <a:r>
              <a:rPr lang="ja-JP" altLang="en-US" sz="1400" dirty="0">
                <a:solidFill>
                  <a:schemeClr val="accent1">
                    <a:lumMod val="75000"/>
                  </a:schemeClr>
                </a:solidFill>
                <a:latin typeface="メイリオ" panose="020B0604030504040204" pitchFamily="50" charset="-128"/>
                <a:ea typeface="メイリオ" panose="020B0604030504040204" pitchFamily="50" charset="-128"/>
              </a:rPr>
              <a:t>自身が</a:t>
            </a:r>
            <a:endParaRPr lang="en-US" altLang="ja-JP" sz="1400" dirty="0">
              <a:solidFill>
                <a:schemeClr val="accent1">
                  <a:lumMod val="75000"/>
                </a:schemeClr>
              </a:solidFill>
              <a:latin typeface="メイリオ" panose="020B0604030504040204" pitchFamily="50" charset="-128"/>
              <a:ea typeface="メイリオ" panose="020B0604030504040204" pitchFamily="50" charset="-128"/>
            </a:endParaRPr>
          </a:p>
          <a:p>
            <a:r>
              <a:rPr kumimoji="1" lang="ja-JP" altLang="en-US" sz="1400" dirty="0">
                <a:solidFill>
                  <a:schemeClr val="accent1">
                    <a:lumMod val="75000"/>
                  </a:schemeClr>
                </a:solidFill>
                <a:latin typeface="メイリオ" panose="020B0604030504040204" pitchFamily="50" charset="-128"/>
                <a:ea typeface="メイリオ" panose="020B0604030504040204" pitchFamily="50" charset="-128"/>
              </a:rPr>
              <a:t>構築</a:t>
            </a:r>
            <a:endParaRPr kumimoji="1" lang="ja-JP" altLang="en-US" sz="1600" dirty="0">
              <a:solidFill>
                <a:schemeClr val="accent1">
                  <a:lumMod val="75000"/>
                </a:schemeClr>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AB31D473-729D-4E80-91CB-4E139E8DF54C}"/>
              </a:ext>
            </a:extLst>
          </p:cNvPr>
          <p:cNvSpPr txBox="1"/>
          <p:nvPr/>
        </p:nvSpPr>
        <p:spPr bwMode="gray">
          <a:xfrm>
            <a:off x="9324066" y="5242044"/>
            <a:ext cx="1261884" cy="738664"/>
          </a:xfrm>
          <a:prstGeom prst="rect">
            <a:avLst/>
          </a:prstGeom>
          <a:noFill/>
        </p:spPr>
        <p:txBody>
          <a:bodyPr wrap="none" rtlCol="0">
            <a:spAutoFit/>
          </a:bodyPr>
          <a:lstStyle/>
          <a:p>
            <a:r>
              <a:rPr kumimoji="1" lang="ja-JP" altLang="en-US" sz="1400" dirty="0">
                <a:solidFill>
                  <a:schemeClr val="accent1">
                    <a:lumMod val="75000"/>
                  </a:schemeClr>
                </a:solidFill>
                <a:latin typeface="メイリオ" panose="020B0604030504040204" pitchFamily="50" charset="-128"/>
                <a:ea typeface="メイリオ" panose="020B0604030504040204" pitchFamily="50" charset="-128"/>
              </a:rPr>
              <a:t>クラウド</a:t>
            </a:r>
            <a:endParaRPr kumimoji="1" lang="en-US" altLang="ja-JP" sz="1400" dirty="0">
              <a:solidFill>
                <a:schemeClr val="accent1">
                  <a:lumMod val="75000"/>
                </a:schemeClr>
              </a:solidFill>
              <a:latin typeface="メイリオ" panose="020B0604030504040204" pitchFamily="50" charset="-128"/>
              <a:ea typeface="メイリオ" panose="020B0604030504040204" pitchFamily="50" charset="-128"/>
            </a:endParaRPr>
          </a:p>
          <a:p>
            <a:r>
              <a:rPr lang="ja-JP" altLang="en-US" sz="1400" dirty="0">
                <a:solidFill>
                  <a:schemeClr val="accent1">
                    <a:lumMod val="75000"/>
                  </a:schemeClr>
                </a:solidFill>
                <a:latin typeface="メイリオ" panose="020B0604030504040204" pitchFamily="50" charset="-128"/>
                <a:ea typeface="メイリオ" panose="020B0604030504040204" pitchFamily="50" charset="-128"/>
              </a:rPr>
              <a:t>プロバイダー</a:t>
            </a:r>
            <a:br>
              <a:rPr lang="en-US" altLang="ja-JP" sz="1400" dirty="0">
                <a:solidFill>
                  <a:schemeClr val="accent1">
                    <a:lumMod val="75000"/>
                  </a:schemeClr>
                </a:solidFill>
                <a:latin typeface="メイリオ" panose="020B0604030504040204" pitchFamily="50" charset="-128"/>
                <a:ea typeface="メイリオ" panose="020B0604030504040204" pitchFamily="50" charset="-128"/>
              </a:rPr>
            </a:br>
            <a:r>
              <a:rPr lang="ja-JP" altLang="en-US" sz="1400" dirty="0">
                <a:solidFill>
                  <a:schemeClr val="accent1">
                    <a:lumMod val="75000"/>
                  </a:schemeClr>
                </a:solidFill>
                <a:latin typeface="メイリオ" panose="020B0604030504040204" pitchFamily="50" charset="-128"/>
                <a:ea typeface="メイリオ" panose="020B0604030504040204" pitchFamily="50" charset="-128"/>
              </a:rPr>
              <a:t>が</a:t>
            </a:r>
            <a:r>
              <a:rPr kumimoji="1" lang="ja-JP" altLang="en-US" sz="1400" dirty="0">
                <a:solidFill>
                  <a:schemeClr val="accent1">
                    <a:lumMod val="75000"/>
                  </a:schemeClr>
                </a:solidFill>
                <a:latin typeface="メイリオ" panose="020B0604030504040204" pitchFamily="50" charset="-128"/>
                <a:ea typeface="メイリオ" panose="020B0604030504040204" pitchFamily="50" charset="-128"/>
              </a:rPr>
              <a:t>提供</a:t>
            </a:r>
          </a:p>
        </p:txBody>
      </p:sp>
      <p:sp>
        <p:nvSpPr>
          <p:cNvPr id="8" name="左中かっこ 7">
            <a:extLst>
              <a:ext uri="{FF2B5EF4-FFF2-40B4-BE49-F238E27FC236}">
                <a16:creationId xmlns:a16="http://schemas.microsoft.com/office/drawing/2014/main" id="{D6D406CC-A4BF-42F9-8730-766497D66066}"/>
              </a:ext>
            </a:extLst>
          </p:cNvPr>
          <p:cNvSpPr/>
          <p:nvPr/>
        </p:nvSpPr>
        <p:spPr bwMode="gray">
          <a:xfrm flipH="1">
            <a:off x="8987900" y="4702744"/>
            <a:ext cx="356798" cy="1830109"/>
          </a:xfrm>
          <a:prstGeom prst="leftBrace">
            <a:avLst/>
          </a:prstGeom>
          <a:noFill/>
          <a:ln w="38100" cap="flat" cmpd="sng" algn="ctr">
            <a:solidFill>
              <a:schemeClr val="bg2">
                <a:lumMod val="40000"/>
                <a:lumOff val="60000"/>
              </a:schemeClr>
            </a:solidFill>
            <a:prstDash val="solid"/>
            <a:round/>
            <a:headEnd type="none" w="med" len="med"/>
            <a:tailEnd type="none" w="med" len="med"/>
          </a:ln>
          <a:effectLst/>
        </p:spPr>
        <p:txBody>
          <a:bodyPr vert="horz" wrap="none" lIns="73884" tIns="36942" rIns="73884" bIns="36942" numCol="1" rtlCol="0" anchor="ctr" anchorCtr="0" compatLnSpc="1">
            <a:prstTxWarp prst="textNoShape">
              <a:avLst/>
            </a:prstTxWarp>
          </a:bodyPr>
          <a:lstStyle/>
          <a:p>
            <a:pPr algn="ctr" defTabSz="871538" fontAlgn="base">
              <a:spcBef>
                <a:spcPct val="0"/>
              </a:spcBef>
              <a:spcAft>
                <a:spcPct val="0"/>
              </a:spcAft>
            </a:pPr>
            <a:endParaRPr kumimoji="1" lang="ja-JP" altLang="en-US">
              <a:latin typeface="HGPｺﾞｼｯｸE" pitchFamily="50" charset="-128"/>
              <a:ea typeface="HGPｺﾞｼｯｸE" pitchFamily="50" charset="-128"/>
            </a:endParaRPr>
          </a:p>
        </p:txBody>
      </p:sp>
      <p:sp>
        <p:nvSpPr>
          <p:cNvPr id="9" name="テキスト ボックス 8">
            <a:extLst>
              <a:ext uri="{FF2B5EF4-FFF2-40B4-BE49-F238E27FC236}">
                <a16:creationId xmlns:a16="http://schemas.microsoft.com/office/drawing/2014/main" id="{8B24E6B2-328B-4386-8B7E-CED845B456C0}"/>
              </a:ext>
            </a:extLst>
          </p:cNvPr>
          <p:cNvSpPr txBox="1"/>
          <p:nvPr/>
        </p:nvSpPr>
        <p:spPr bwMode="gray">
          <a:xfrm>
            <a:off x="4336515" y="1689756"/>
            <a:ext cx="2135521" cy="477054"/>
          </a:xfrm>
          <a:prstGeom prst="rect">
            <a:avLst/>
          </a:prstGeom>
          <a:noFill/>
        </p:spPr>
        <p:txBody>
          <a:bodyPr wrap="none" rtlCol="0">
            <a:spAutoFit/>
          </a:bodyPr>
          <a:lstStyle/>
          <a:p>
            <a:pPr algn="ctr">
              <a:lnSpc>
                <a:spcPts val="1500"/>
              </a:lnSpc>
            </a:pPr>
            <a:r>
              <a:rPr kumimoji="1" lang="en-US" altLang="ja-JP" sz="2800" dirty="0">
                <a:solidFill>
                  <a:schemeClr val="tx1">
                    <a:lumMod val="85000"/>
                    <a:lumOff val="15000"/>
                  </a:schemeClr>
                </a:solidFill>
                <a:latin typeface="Arial Black"/>
                <a:cs typeface="Arial Black"/>
              </a:rPr>
              <a:t>PaaS</a:t>
            </a:r>
          </a:p>
          <a:p>
            <a:pPr>
              <a:lnSpc>
                <a:spcPts val="1500"/>
              </a:lnSpc>
            </a:pPr>
            <a:r>
              <a:rPr kumimoji="1" lang="en-US" altLang="ja-JP" sz="1600" dirty="0">
                <a:solidFill>
                  <a:schemeClr val="tx1">
                    <a:lumMod val="85000"/>
                    <a:lumOff val="15000"/>
                  </a:schemeClr>
                </a:solidFill>
                <a:latin typeface="Arial" panose="020B0604020202020204" pitchFamily="34" charset="0"/>
                <a:cs typeface="Arial" panose="020B0604020202020204" pitchFamily="34" charset="0"/>
              </a:rPr>
              <a:t>Platform as a Service</a:t>
            </a:r>
            <a:endParaRPr kumimoji="1" lang="ja-JP" altLang="en-US" sz="2400">
              <a:solidFill>
                <a:schemeClr val="tx1">
                  <a:lumMod val="85000"/>
                  <a:lumOff val="15000"/>
                </a:schemeClr>
              </a:solidFill>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7EBF597B-BB19-4805-BEBB-F5410D461BCF}"/>
              </a:ext>
            </a:extLst>
          </p:cNvPr>
          <p:cNvSpPr txBox="1"/>
          <p:nvPr/>
        </p:nvSpPr>
        <p:spPr bwMode="gray">
          <a:xfrm>
            <a:off x="6615512" y="1689756"/>
            <a:ext cx="2573987" cy="477054"/>
          </a:xfrm>
          <a:prstGeom prst="rect">
            <a:avLst/>
          </a:prstGeom>
          <a:noFill/>
        </p:spPr>
        <p:txBody>
          <a:bodyPr wrap="square" rtlCol="0">
            <a:spAutoFit/>
          </a:bodyPr>
          <a:lstStyle/>
          <a:p>
            <a:pPr algn="ctr">
              <a:lnSpc>
                <a:spcPts val="1500"/>
              </a:lnSpc>
            </a:pPr>
            <a:r>
              <a:rPr kumimoji="1" lang="en-US" altLang="ja-JP" sz="2800" dirty="0">
                <a:solidFill>
                  <a:schemeClr val="tx1">
                    <a:lumMod val="85000"/>
                    <a:lumOff val="15000"/>
                  </a:schemeClr>
                </a:solidFill>
                <a:latin typeface="Arial Black"/>
                <a:cs typeface="Arial Black"/>
              </a:rPr>
              <a:t>IaaS</a:t>
            </a:r>
          </a:p>
          <a:p>
            <a:pPr>
              <a:lnSpc>
                <a:spcPts val="1500"/>
              </a:lnSpc>
            </a:pPr>
            <a:r>
              <a:rPr kumimoji="1" lang="en-US" altLang="ja-JP" sz="1600" dirty="0">
                <a:solidFill>
                  <a:schemeClr val="tx1">
                    <a:lumMod val="85000"/>
                    <a:lumOff val="15000"/>
                  </a:schemeClr>
                </a:solidFill>
                <a:latin typeface="Arial" panose="020B0604020202020204" pitchFamily="34" charset="0"/>
                <a:cs typeface="Arial" panose="020B0604020202020204" pitchFamily="34" charset="0"/>
              </a:rPr>
              <a:t>Infrastructure as a Service</a:t>
            </a:r>
            <a:endParaRPr kumimoji="1" lang="ja-JP" altLang="en-US" sz="160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テキスト ボックス 10">
            <a:extLst>
              <a:ext uri="{FF2B5EF4-FFF2-40B4-BE49-F238E27FC236}">
                <a16:creationId xmlns:a16="http://schemas.microsoft.com/office/drawing/2014/main" id="{17A003F8-A106-4F54-95DE-728D9C5C8DBA}"/>
              </a:ext>
            </a:extLst>
          </p:cNvPr>
          <p:cNvSpPr txBox="1"/>
          <p:nvPr/>
        </p:nvSpPr>
        <p:spPr bwMode="gray">
          <a:xfrm>
            <a:off x="1885486" y="1689756"/>
            <a:ext cx="2249301" cy="477054"/>
          </a:xfrm>
          <a:prstGeom prst="rect">
            <a:avLst/>
          </a:prstGeom>
          <a:noFill/>
        </p:spPr>
        <p:txBody>
          <a:bodyPr wrap="square" rtlCol="0">
            <a:spAutoFit/>
          </a:bodyPr>
          <a:lstStyle/>
          <a:p>
            <a:pPr algn="ctr">
              <a:lnSpc>
                <a:spcPts val="1500"/>
              </a:lnSpc>
            </a:pPr>
            <a:r>
              <a:rPr lang="en-US" altLang="ja-JP" sz="2800" dirty="0">
                <a:solidFill>
                  <a:schemeClr val="tx1">
                    <a:lumMod val="85000"/>
                    <a:lumOff val="15000"/>
                  </a:schemeClr>
                </a:solidFill>
                <a:latin typeface="Arial Black"/>
                <a:cs typeface="Arial Black"/>
              </a:rPr>
              <a:t>S</a:t>
            </a:r>
            <a:r>
              <a:rPr kumimoji="1" lang="en-US" altLang="ja-JP" sz="2800" dirty="0">
                <a:solidFill>
                  <a:schemeClr val="tx1">
                    <a:lumMod val="85000"/>
                    <a:lumOff val="15000"/>
                  </a:schemeClr>
                </a:solidFill>
                <a:latin typeface="Arial Black"/>
                <a:cs typeface="Arial Black"/>
              </a:rPr>
              <a:t>aaS</a:t>
            </a:r>
            <a:br>
              <a:rPr kumimoji="1" lang="en-US" altLang="ja-JP" sz="2800" dirty="0">
                <a:solidFill>
                  <a:schemeClr val="tx1">
                    <a:lumMod val="85000"/>
                    <a:lumOff val="15000"/>
                  </a:schemeClr>
                </a:solidFill>
                <a:latin typeface="Arial Black"/>
                <a:cs typeface="Arial Black"/>
              </a:rPr>
            </a:br>
            <a:r>
              <a:rPr kumimoji="1" lang="en-US" altLang="ja-JP" sz="1600" dirty="0">
                <a:solidFill>
                  <a:schemeClr val="tx1">
                    <a:lumMod val="85000"/>
                    <a:lumOff val="15000"/>
                  </a:schemeClr>
                </a:solidFill>
                <a:latin typeface="Arial" panose="020B0604020202020204" pitchFamily="34" charset="0"/>
                <a:cs typeface="Arial" panose="020B0604020202020204" pitchFamily="34" charset="0"/>
              </a:rPr>
              <a:t>Software as a Service</a:t>
            </a:r>
            <a:endParaRPr kumimoji="1" lang="ja-JP" alt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2" name="角丸四角形 10">
            <a:extLst>
              <a:ext uri="{FF2B5EF4-FFF2-40B4-BE49-F238E27FC236}">
                <a16:creationId xmlns:a16="http://schemas.microsoft.com/office/drawing/2014/main" id="{C3EAA1A3-C772-435A-863C-C1DA001E71D6}"/>
              </a:ext>
            </a:extLst>
          </p:cNvPr>
          <p:cNvSpPr/>
          <p:nvPr/>
        </p:nvSpPr>
        <p:spPr bwMode="gray">
          <a:xfrm>
            <a:off x="2081391" y="4814545"/>
            <a:ext cx="1810800" cy="388800"/>
          </a:xfrm>
          <a:prstGeom prst="roundRect">
            <a:avLst/>
          </a:prstGeom>
          <a:solidFill>
            <a:schemeClr val="accent4"/>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サーバー</a:t>
            </a:r>
          </a:p>
        </p:txBody>
      </p:sp>
      <p:sp>
        <p:nvSpPr>
          <p:cNvPr id="13" name="角丸四角形 11">
            <a:extLst>
              <a:ext uri="{FF2B5EF4-FFF2-40B4-BE49-F238E27FC236}">
                <a16:creationId xmlns:a16="http://schemas.microsoft.com/office/drawing/2014/main" id="{0B48E134-7B38-4D01-BFCE-6E97C079ADA3}"/>
              </a:ext>
            </a:extLst>
          </p:cNvPr>
          <p:cNvSpPr/>
          <p:nvPr/>
        </p:nvSpPr>
        <p:spPr bwMode="gray">
          <a:xfrm>
            <a:off x="2081391" y="5403022"/>
            <a:ext cx="1810800" cy="388800"/>
          </a:xfrm>
          <a:prstGeom prst="roundRect">
            <a:avLst/>
          </a:prstGeom>
          <a:solidFill>
            <a:schemeClr val="accent4"/>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ストレージ</a:t>
            </a:r>
          </a:p>
        </p:txBody>
      </p:sp>
      <p:sp>
        <p:nvSpPr>
          <p:cNvPr id="14" name="角丸四角形 12">
            <a:extLst>
              <a:ext uri="{FF2B5EF4-FFF2-40B4-BE49-F238E27FC236}">
                <a16:creationId xmlns:a16="http://schemas.microsoft.com/office/drawing/2014/main" id="{146ED82B-BB78-42DD-9D5B-92DE5DFC8447}"/>
              </a:ext>
            </a:extLst>
          </p:cNvPr>
          <p:cNvSpPr/>
          <p:nvPr/>
        </p:nvSpPr>
        <p:spPr bwMode="gray">
          <a:xfrm>
            <a:off x="2081391" y="5991500"/>
            <a:ext cx="1810800" cy="388800"/>
          </a:xfrm>
          <a:prstGeom prst="roundRect">
            <a:avLst/>
          </a:prstGeom>
          <a:solidFill>
            <a:schemeClr val="accent4"/>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ネットワーク</a:t>
            </a:r>
          </a:p>
        </p:txBody>
      </p:sp>
      <p:sp>
        <p:nvSpPr>
          <p:cNvPr id="15" name="角丸四角形 13">
            <a:extLst>
              <a:ext uri="{FF2B5EF4-FFF2-40B4-BE49-F238E27FC236}">
                <a16:creationId xmlns:a16="http://schemas.microsoft.com/office/drawing/2014/main" id="{452131A0-A88F-4D92-BAAC-2D5E192C7C8D}"/>
              </a:ext>
            </a:extLst>
          </p:cNvPr>
          <p:cNvSpPr/>
          <p:nvPr/>
        </p:nvSpPr>
        <p:spPr bwMode="gray">
          <a:xfrm>
            <a:off x="2081391" y="4226067"/>
            <a:ext cx="1810800" cy="388800"/>
          </a:xfrm>
          <a:prstGeom prst="roundRect">
            <a:avLst/>
          </a:prstGeom>
          <a:solidFill>
            <a:schemeClr val="accent2"/>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en-US" altLang="ja-JP" sz="1600" dirty="0">
                <a:solidFill>
                  <a:schemeClr val="bg1"/>
                </a:solidFill>
                <a:latin typeface="メイリオ" panose="020B0604030504040204" pitchFamily="50" charset="-128"/>
                <a:ea typeface="メイリオ" panose="020B0604030504040204" pitchFamily="50" charset="-128"/>
              </a:rPr>
              <a:t>OS</a:t>
            </a:r>
            <a:endParaRPr lang="ja-JP" altLang="en-US" sz="1600">
              <a:solidFill>
                <a:schemeClr val="bg1"/>
              </a:solidFill>
              <a:latin typeface="メイリオ" panose="020B0604030504040204" pitchFamily="50" charset="-128"/>
              <a:ea typeface="メイリオ" panose="020B0604030504040204" pitchFamily="50" charset="-128"/>
            </a:endParaRPr>
          </a:p>
        </p:txBody>
      </p:sp>
      <p:sp>
        <p:nvSpPr>
          <p:cNvPr id="16" name="角丸四角形 14">
            <a:extLst>
              <a:ext uri="{FF2B5EF4-FFF2-40B4-BE49-F238E27FC236}">
                <a16:creationId xmlns:a16="http://schemas.microsoft.com/office/drawing/2014/main" id="{C7F2FCFE-94B2-4339-8F07-23805E88D692}"/>
              </a:ext>
            </a:extLst>
          </p:cNvPr>
          <p:cNvSpPr/>
          <p:nvPr/>
        </p:nvSpPr>
        <p:spPr bwMode="gray">
          <a:xfrm>
            <a:off x="2081391" y="3637590"/>
            <a:ext cx="1810800" cy="388800"/>
          </a:xfrm>
          <a:prstGeom prst="roundRect">
            <a:avLst/>
          </a:prstGeom>
          <a:solidFill>
            <a:schemeClr val="accent2"/>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ミドルウェア</a:t>
            </a:r>
          </a:p>
        </p:txBody>
      </p:sp>
      <p:sp>
        <p:nvSpPr>
          <p:cNvPr id="17" name="角丸四角形 15">
            <a:extLst>
              <a:ext uri="{FF2B5EF4-FFF2-40B4-BE49-F238E27FC236}">
                <a16:creationId xmlns:a16="http://schemas.microsoft.com/office/drawing/2014/main" id="{E831FEBC-155C-4047-8194-21854123E9D2}"/>
              </a:ext>
            </a:extLst>
          </p:cNvPr>
          <p:cNvSpPr/>
          <p:nvPr/>
        </p:nvSpPr>
        <p:spPr bwMode="gray">
          <a:xfrm>
            <a:off x="2081391" y="3049113"/>
            <a:ext cx="1810800" cy="388800"/>
          </a:xfrm>
          <a:prstGeom prst="roundRect">
            <a:avLst/>
          </a:prstGeom>
          <a:solidFill>
            <a:schemeClr val="accent2"/>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dirty="0">
                <a:solidFill>
                  <a:schemeClr val="bg1"/>
                </a:solidFill>
                <a:latin typeface="メイリオ" panose="020B0604030504040204" pitchFamily="50" charset="-128"/>
                <a:ea typeface="メイリオ" panose="020B0604030504040204" pitchFamily="50" charset="-128"/>
              </a:rPr>
              <a:t>ランタイム</a:t>
            </a:r>
          </a:p>
        </p:txBody>
      </p:sp>
      <p:sp>
        <p:nvSpPr>
          <p:cNvPr id="18" name="角丸四角形 17">
            <a:extLst>
              <a:ext uri="{FF2B5EF4-FFF2-40B4-BE49-F238E27FC236}">
                <a16:creationId xmlns:a16="http://schemas.microsoft.com/office/drawing/2014/main" id="{5E4B5BA6-F4F7-4A98-87AA-52A72DEA9144}"/>
              </a:ext>
            </a:extLst>
          </p:cNvPr>
          <p:cNvSpPr/>
          <p:nvPr/>
        </p:nvSpPr>
        <p:spPr bwMode="gray">
          <a:xfrm>
            <a:off x="2081391" y="2465221"/>
            <a:ext cx="1810800" cy="388800"/>
          </a:xfrm>
          <a:prstGeom prst="roundRect">
            <a:avLst/>
          </a:prstGeom>
          <a:solidFill>
            <a:schemeClr val="accent3"/>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dirty="0">
                <a:solidFill>
                  <a:schemeClr val="bg1"/>
                </a:solidFill>
                <a:latin typeface="メイリオ" panose="020B0604030504040204" pitchFamily="50" charset="-128"/>
                <a:ea typeface="メイリオ" panose="020B0604030504040204" pitchFamily="50" charset="-128"/>
              </a:rPr>
              <a:t>アプリケーション</a:t>
            </a:r>
          </a:p>
        </p:txBody>
      </p:sp>
      <p:sp>
        <p:nvSpPr>
          <p:cNvPr id="19" name="角丸四角形 19">
            <a:extLst>
              <a:ext uri="{FF2B5EF4-FFF2-40B4-BE49-F238E27FC236}">
                <a16:creationId xmlns:a16="http://schemas.microsoft.com/office/drawing/2014/main" id="{958F7509-0675-45F7-A6F5-44572899A756}"/>
              </a:ext>
            </a:extLst>
          </p:cNvPr>
          <p:cNvSpPr/>
          <p:nvPr/>
        </p:nvSpPr>
        <p:spPr bwMode="gray">
          <a:xfrm>
            <a:off x="4498875" y="4814545"/>
            <a:ext cx="1810800" cy="388800"/>
          </a:xfrm>
          <a:prstGeom prst="roundRect">
            <a:avLst/>
          </a:prstGeom>
          <a:solidFill>
            <a:schemeClr val="accent4"/>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サーバー</a:t>
            </a:r>
          </a:p>
        </p:txBody>
      </p:sp>
      <p:sp>
        <p:nvSpPr>
          <p:cNvPr id="20" name="角丸四角形 20">
            <a:extLst>
              <a:ext uri="{FF2B5EF4-FFF2-40B4-BE49-F238E27FC236}">
                <a16:creationId xmlns:a16="http://schemas.microsoft.com/office/drawing/2014/main" id="{0B6E6AB9-E590-4FFF-A6BC-88552DC57122}"/>
              </a:ext>
            </a:extLst>
          </p:cNvPr>
          <p:cNvSpPr/>
          <p:nvPr/>
        </p:nvSpPr>
        <p:spPr bwMode="gray">
          <a:xfrm>
            <a:off x="4498875" y="5403022"/>
            <a:ext cx="1810800" cy="388800"/>
          </a:xfrm>
          <a:prstGeom prst="roundRect">
            <a:avLst/>
          </a:prstGeom>
          <a:solidFill>
            <a:schemeClr val="accent4"/>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ストレージ</a:t>
            </a:r>
          </a:p>
        </p:txBody>
      </p:sp>
      <p:sp>
        <p:nvSpPr>
          <p:cNvPr id="21" name="角丸四角形 21">
            <a:extLst>
              <a:ext uri="{FF2B5EF4-FFF2-40B4-BE49-F238E27FC236}">
                <a16:creationId xmlns:a16="http://schemas.microsoft.com/office/drawing/2014/main" id="{173899D9-0E4C-4B51-B073-222CE97FF621}"/>
              </a:ext>
            </a:extLst>
          </p:cNvPr>
          <p:cNvSpPr/>
          <p:nvPr/>
        </p:nvSpPr>
        <p:spPr bwMode="gray">
          <a:xfrm>
            <a:off x="4498875" y="5991500"/>
            <a:ext cx="1810800" cy="388800"/>
          </a:xfrm>
          <a:prstGeom prst="roundRect">
            <a:avLst/>
          </a:prstGeom>
          <a:solidFill>
            <a:schemeClr val="accent4"/>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ネットワーク</a:t>
            </a:r>
          </a:p>
        </p:txBody>
      </p:sp>
      <p:sp>
        <p:nvSpPr>
          <p:cNvPr id="22" name="角丸四角形 22">
            <a:extLst>
              <a:ext uri="{FF2B5EF4-FFF2-40B4-BE49-F238E27FC236}">
                <a16:creationId xmlns:a16="http://schemas.microsoft.com/office/drawing/2014/main" id="{EA830B95-6FCA-44FD-92D6-74F5F9FDA99A}"/>
              </a:ext>
            </a:extLst>
          </p:cNvPr>
          <p:cNvSpPr/>
          <p:nvPr/>
        </p:nvSpPr>
        <p:spPr bwMode="gray">
          <a:xfrm>
            <a:off x="4498875" y="4226067"/>
            <a:ext cx="1810800" cy="388800"/>
          </a:xfrm>
          <a:prstGeom prst="roundRect">
            <a:avLst/>
          </a:prstGeom>
          <a:solidFill>
            <a:schemeClr val="accent2"/>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en-US" altLang="ja-JP" sz="1600" dirty="0">
                <a:solidFill>
                  <a:schemeClr val="bg1"/>
                </a:solidFill>
                <a:latin typeface="メイリオ" panose="020B0604030504040204" pitchFamily="50" charset="-128"/>
                <a:ea typeface="メイリオ" panose="020B0604030504040204" pitchFamily="50" charset="-128"/>
              </a:rPr>
              <a:t>OS</a:t>
            </a:r>
            <a:endParaRPr lang="ja-JP" altLang="en-US" sz="1600">
              <a:solidFill>
                <a:schemeClr val="bg1"/>
              </a:solidFill>
              <a:latin typeface="メイリオ" panose="020B0604030504040204" pitchFamily="50" charset="-128"/>
              <a:ea typeface="メイリオ" panose="020B0604030504040204" pitchFamily="50" charset="-128"/>
            </a:endParaRPr>
          </a:p>
        </p:txBody>
      </p:sp>
      <p:sp>
        <p:nvSpPr>
          <p:cNvPr id="23" name="角丸四角形 23">
            <a:extLst>
              <a:ext uri="{FF2B5EF4-FFF2-40B4-BE49-F238E27FC236}">
                <a16:creationId xmlns:a16="http://schemas.microsoft.com/office/drawing/2014/main" id="{706E99F3-744D-482E-B3DD-F868DFD8B729}"/>
              </a:ext>
            </a:extLst>
          </p:cNvPr>
          <p:cNvSpPr/>
          <p:nvPr/>
        </p:nvSpPr>
        <p:spPr bwMode="gray">
          <a:xfrm>
            <a:off x="4498875" y="3637590"/>
            <a:ext cx="1810800" cy="388800"/>
          </a:xfrm>
          <a:prstGeom prst="roundRect">
            <a:avLst/>
          </a:prstGeom>
          <a:solidFill>
            <a:schemeClr val="accent2"/>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dirty="0">
                <a:solidFill>
                  <a:schemeClr val="bg1"/>
                </a:solidFill>
                <a:latin typeface="メイリオ" panose="020B0604030504040204" pitchFamily="50" charset="-128"/>
                <a:ea typeface="メイリオ" panose="020B0604030504040204" pitchFamily="50" charset="-128"/>
              </a:rPr>
              <a:t>ミドルウェア</a:t>
            </a:r>
          </a:p>
        </p:txBody>
      </p:sp>
      <p:sp>
        <p:nvSpPr>
          <p:cNvPr id="24" name="角丸四角形 24">
            <a:extLst>
              <a:ext uri="{FF2B5EF4-FFF2-40B4-BE49-F238E27FC236}">
                <a16:creationId xmlns:a16="http://schemas.microsoft.com/office/drawing/2014/main" id="{C3E4ACB8-6D6F-4125-8B1D-90DE9B4B6B61}"/>
              </a:ext>
            </a:extLst>
          </p:cNvPr>
          <p:cNvSpPr/>
          <p:nvPr/>
        </p:nvSpPr>
        <p:spPr bwMode="gray">
          <a:xfrm>
            <a:off x="4498875" y="3049113"/>
            <a:ext cx="1810800" cy="388800"/>
          </a:xfrm>
          <a:prstGeom prst="roundRect">
            <a:avLst/>
          </a:prstGeom>
          <a:solidFill>
            <a:schemeClr val="accent2"/>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ランタイム</a:t>
            </a:r>
          </a:p>
        </p:txBody>
      </p:sp>
      <p:sp>
        <p:nvSpPr>
          <p:cNvPr id="25" name="角丸四角形 26">
            <a:extLst>
              <a:ext uri="{FF2B5EF4-FFF2-40B4-BE49-F238E27FC236}">
                <a16:creationId xmlns:a16="http://schemas.microsoft.com/office/drawing/2014/main" id="{938B723E-D7D9-4305-9094-44B7D1383BF9}"/>
              </a:ext>
            </a:extLst>
          </p:cNvPr>
          <p:cNvSpPr/>
          <p:nvPr/>
        </p:nvSpPr>
        <p:spPr bwMode="gray">
          <a:xfrm>
            <a:off x="4498875" y="2460635"/>
            <a:ext cx="1810800" cy="388800"/>
          </a:xfrm>
          <a:prstGeom prst="roundRect">
            <a:avLst/>
          </a:prstGeom>
          <a:solidFill>
            <a:srgbClr val="425563"/>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アプリケーション</a:t>
            </a:r>
          </a:p>
        </p:txBody>
      </p:sp>
      <p:sp>
        <p:nvSpPr>
          <p:cNvPr id="26" name="角丸四角形 28">
            <a:extLst>
              <a:ext uri="{FF2B5EF4-FFF2-40B4-BE49-F238E27FC236}">
                <a16:creationId xmlns:a16="http://schemas.microsoft.com/office/drawing/2014/main" id="{4C70EBE5-E2E6-4B30-8A16-42E415788B80}"/>
              </a:ext>
            </a:extLst>
          </p:cNvPr>
          <p:cNvSpPr/>
          <p:nvPr/>
        </p:nvSpPr>
        <p:spPr bwMode="gray">
          <a:xfrm>
            <a:off x="6898249" y="4814545"/>
            <a:ext cx="1810800" cy="388800"/>
          </a:xfrm>
          <a:prstGeom prst="roundRect">
            <a:avLst/>
          </a:prstGeom>
          <a:solidFill>
            <a:schemeClr val="accent4"/>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サーバー</a:t>
            </a:r>
          </a:p>
        </p:txBody>
      </p:sp>
      <p:sp>
        <p:nvSpPr>
          <p:cNvPr id="27" name="角丸四角形 29">
            <a:extLst>
              <a:ext uri="{FF2B5EF4-FFF2-40B4-BE49-F238E27FC236}">
                <a16:creationId xmlns:a16="http://schemas.microsoft.com/office/drawing/2014/main" id="{785AECA9-A921-4F22-A97C-05FDE9A5CB41}"/>
              </a:ext>
            </a:extLst>
          </p:cNvPr>
          <p:cNvSpPr/>
          <p:nvPr/>
        </p:nvSpPr>
        <p:spPr bwMode="gray">
          <a:xfrm>
            <a:off x="6898249" y="5403022"/>
            <a:ext cx="1810800" cy="388800"/>
          </a:xfrm>
          <a:prstGeom prst="roundRect">
            <a:avLst/>
          </a:prstGeom>
          <a:solidFill>
            <a:schemeClr val="accent4"/>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ストレージ</a:t>
            </a:r>
          </a:p>
        </p:txBody>
      </p:sp>
      <p:sp>
        <p:nvSpPr>
          <p:cNvPr id="28" name="角丸四角形 30">
            <a:extLst>
              <a:ext uri="{FF2B5EF4-FFF2-40B4-BE49-F238E27FC236}">
                <a16:creationId xmlns:a16="http://schemas.microsoft.com/office/drawing/2014/main" id="{CE5FB7E7-5BF9-47F3-BB71-68820CB2828D}"/>
              </a:ext>
            </a:extLst>
          </p:cNvPr>
          <p:cNvSpPr/>
          <p:nvPr/>
        </p:nvSpPr>
        <p:spPr bwMode="gray">
          <a:xfrm>
            <a:off x="6898249" y="5991500"/>
            <a:ext cx="1810800" cy="388800"/>
          </a:xfrm>
          <a:prstGeom prst="roundRect">
            <a:avLst/>
          </a:prstGeom>
          <a:solidFill>
            <a:schemeClr val="accent4"/>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ネットワーク</a:t>
            </a:r>
          </a:p>
        </p:txBody>
      </p:sp>
      <p:sp>
        <p:nvSpPr>
          <p:cNvPr id="29" name="角丸四角形 31">
            <a:extLst>
              <a:ext uri="{FF2B5EF4-FFF2-40B4-BE49-F238E27FC236}">
                <a16:creationId xmlns:a16="http://schemas.microsoft.com/office/drawing/2014/main" id="{3D97DF75-E228-4ED2-B757-838719A11932}"/>
              </a:ext>
            </a:extLst>
          </p:cNvPr>
          <p:cNvSpPr/>
          <p:nvPr/>
        </p:nvSpPr>
        <p:spPr bwMode="gray">
          <a:xfrm>
            <a:off x="6898249" y="4226067"/>
            <a:ext cx="1810800" cy="388800"/>
          </a:xfrm>
          <a:prstGeom prst="roundRect">
            <a:avLst/>
          </a:prstGeom>
          <a:solidFill>
            <a:srgbClr val="425563"/>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en-US" altLang="ja-JP" sz="1600" dirty="0">
                <a:solidFill>
                  <a:schemeClr val="bg1"/>
                </a:solidFill>
                <a:latin typeface="メイリオ" panose="020B0604030504040204" pitchFamily="50" charset="-128"/>
                <a:ea typeface="メイリオ" panose="020B0604030504040204" pitchFamily="50" charset="-128"/>
              </a:rPr>
              <a:t>OS</a:t>
            </a:r>
            <a:endParaRPr lang="ja-JP" altLang="en-US" sz="1600">
              <a:solidFill>
                <a:schemeClr val="bg1"/>
              </a:solidFill>
              <a:latin typeface="メイリオ" panose="020B0604030504040204" pitchFamily="50" charset="-128"/>
              <a:ea typeface="メイリオ" panose="020B0604030504040204" pitchFamily="50" charset="-128"/>
            </a:endParaRPr>
          </a:p>
        </p:txBody>
      </p:sp>
      <p:sp>
        <p:nvSpPr>
          <p:cNvPr id="30" name="角丸四角形 32">
            <a:extLst>
              <a:ext uri="{FF2B5EF4-FFF2-40B4-BE49-F238E27FC236}">
                <a16:creationId xmlns:a16="http://schemas.microsoft.com/office/drawing/2014/main" id="{0AA25776-34B5-47AA-BFF1-7458A4D1C423}"/>
              </a:ext>
            </a:extLst>
          </p:cNvPr>
          <p:cNvSpPr/>
          <p:nvPr/>
        </p:nvSpPr>
        <p:spPr bwMode="gray">
          <a:xfrm>
            <a:off x="6898249" y="3637590"/>
            <a:ext cx="1810800" cy="388800"/>
          </a:xfrm>
          <a:prstGeom prst="roundRect">
            <a:avLst/>
          </a:prstGeom>
          <a:solidFill>
            <a:srgbClr val="425563"/>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dirty="0">
                <a:solidFill>
                  <a:schemeClr val="bg1"/>
                </a:solidFill>
                <a:latin typeface="メイリオ" panose="020B0604030504040204" pitchFamily="50" charset="-128"/>
                <a:ea typeface="メイリオ" panose="020B0604030504040204" pitchFamily="50" charset="-128"/>
              </a:rPr>
              <a:t>ミドルウェア</a:t>
            </a:r>
          </a:p>
        </p:txBody>
      </p:sp>
      <p:sp>
        <p:nvSpPr>
          <p:cNvPr id="31" name="角丸四角形 33">
            <a:extLst>
              <a:ext uri="{FF2B5EF4-FFF2-40B4-BE49-F238E27FC236}">
                <a16:creationId xmlns:a16="http://schemas.microsoft.com/office/drawing/2014/main" id="{64182A8C-B0A6-4CCC-B75C-C0292726EAF4}"/>
              </a:ext>
            </a:extLst>
          </p:cNvPr>
          <p:cNvSpPr/>
          <p:nvPr/>
        </p:nvSpPr>
        <p:spPr bwMode="gray">
          <a:xfrm>
            <a:off x="6898249" y="3049113"/>
            <a:ext cx="1810800" cy="388800"/>
          </a:xfrm>
          <a:prstGeom prst="roundRect">
            <a:avLst/>
          </a:prstGeom>
          <a:solidFill>
            <a:srgbClr val="425563"/>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ランタイム</a:t>
            </a:r>
          </a:p>
        </p:txBody>
      </p:sp>
      <p:sp>
        <p:nvSpPr>
          <p:cNvPr id="32" name="角丸四角形 35">
            <a:extLst>
              <a:ext uri="{FF2B5EF4-FFF2-40B4-BE49-F238E27FC236}">
                <a16:creationId xmlns:a16="http://schemas.microsoft.com/office/drawing/2014/main" id="{C164E66A-2236-4E3E-A5B9-C88343094DBB}"/>
              </a:ext>
            </a:extLst>
          </p:cNvPr>
          <p:cNvSpPr/>
          <p:nvPr/>
        </p:nvSpPr>
        <p:spPr bwMode="gray">
          <a:xfrm>
            <a:off x="6898249" y="2465221"/>
            <a:ext cx="1810800" cy="388800"/>
          </a:xfrm>
          <a:prstGeom prst="roundRect">
            <a:avLst/>
          </a:prstGeom>
          <a:solidFill>
            <a:srgbClr val="425563"/>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アプリケーション</a:t>
            </a:r>
          </a:p>
        </p:txBody>
      </p:sp>
      <p:sp>
        <p:nvSpPr>
          <p:cNvPr id="33" name="正方形/長方形 32">
            <a:extLst>
              <a:ext uri="{FF2B5EF4-FFF2-40B4-BE49-F238E27FC236}">
                <a16:creationId xmlns:a16="http://schemas.microsoft.com/office/drawing/2014/main" id="{E4260DA3-A207-481A-BD91-1FEB2767C691}"/>
              </a:ext>
            </a:extLst>
          </p:cNvPr>
          <p:cNvSpPr/>
          <p:nvPr/>
        </p:nvSpPr>
        <p:spPr bwMode="gray">
          <a:xfrm>
            <a:off x="6732100" y="4702745"/>
            <a:ext cx="2147418" cy="1832697"/>
          </a:xfrm>
          <a:prstGeom prst="rect">
            <a:avLst/>
          </a:prstGeom>
          <a:noFill/>
          <a:ln w="38100" cap="flat" cmpd="sng" algn="ctr">
            <a:solidFill>
              <a:schemeClr val="accent1"/>
            </a:solidFill>
            <a:prstDash val="sysDash"/>
            <a:round/>
            <a:headEnd type="none" w="med" len="med"/>
            <a:tailEnd type="none" w="med" len="med"/>
          </a:ln>
          <a:effectLst/>
        </p:spPr>
        <p:txBody>
          <a:bodyPr vert="horz" wrap="none" lIns="73884" tIns="36942" rIns="73884" bIns="36942" numCol="1" rtlCol="0" anchor="ctr" anchorCtr="0" compatLnSpc="1">
            <a:prstTxWarp prst="textNoShape">
              <a:avLst/>
            </a:prstTxWarp>
          </a:bodyPr>
          <a:lstStyle/>
          <a:p>
            <a:pPr algn="ctr" defTabSz="871538" fontAlgn="base">
              <a:spcBef>
                <a:spcPct val="0"/>
              </a:spcBef>
              <a:spcAft>
                <a:spcPct val="0"/>
              </a:spcAft>
            </a:pPr>
            <a:endParaRPr kumimoji="1" lang="ja-JP" altLang="en-US">
              <a:latin typeface="HGPｺﾞｼｯｸE" pitchFamily="50" charset="-128"/>
              <a:ea typeface="HGPｺﾞｼｯｸE" pitchFamily="50" charset="-128"/>
            </a:endParaRPr>
          </a:p>
        </p:txBody>
      </p:sp>
      <p:sp>
        <p:nvSpPr>
          <p:cNvPr id="34" name="正方形/長方形 33">
            <a:extLst>
              <a:ext uri="{FF2B5EF4-FFF2-40B4-BE49-F238E27FC236}">
                <a16:creationId xmlns:a16="http://schemas.microsoft.com/office/drawing/2014/main" id="{590A9044-0BBD-43F2-8DDD-A5AA786551F6}"/>
              </a:ext>
            </a:extLst>
          </p:cNvPr>
          <p:cNvSpPr/>
          <p:nvPr/>
        </p:nvSpPr>
        <p:spPr bwMode="gray">
          <a:xfrm>
            <a:off x="4339636" y="2927734"/>
            <a:ext cx="2147418" cy="3607708"/>
          </a:xfrm>
          <a:prstGeom prst="rect">
            <a:avLst/>
          </a:prstGeom>
          <a:noFill/>
          <a:ln w="38100" cap="flat" cmpd="sng" algn="ctr">
            <a:solidFill>
              <a:schemeClr val="accent1"/>
            </a:solidFill>
            <a:prstDash val="sysDash"/>
            <a:round/>
            <a:headEnd type="none" w="med" len="med"/>
            <a:tailEnd type="none" w="med" len="med"/>
          </a:ln>
          <a:effectLst/>
        </p:spPr>
        <p:txBody>
          <a:bodyPr vert="horz" wrap="none" lIns="73884" tIns="36942" rIns="73884" bIns="36942" numCol="1" rtlCol="0" anchor="ctr" anchorCtr="0" compatLnSpc="1">
            <a:prstTxWarp prst="textNoShape">
              <a:avLst/>
            </a:prstTxWarp>
          </a:bodyPr>
          <a:lstStyle/>
          <a:p>
            <a:pPr algn="ctr" defTabSz="871538" fontAlgn="base">
              <a:spcBef>
                <a:spcPct val="0"/>
              </a:spcBef>
              <a:spcAft>
                <a:spcPct val="0"/>
              </a:spcAft>
            </a:pPr>
            <a:endParaRPr kumimoji="1" lang="ja-JP" altLang="en-US">
              <a:latin typeface="HGPｺﾞｼｯｸE" pitchFamily="50" charset="-128"/>
              <a:ea typeface="HGPｺﾞｼｯｸE" pitchFamily="50" charset="-128"/>
            </a:endParaRPr>
          </a:p>
        </p:txBody>
      </p:sp>
      <p:sp>
        <p:nvSpPr>
          <p:cNvPr id="35" name="正方形/長方形 34">
            <a:extLst>
              <a:ext uri="{FF2B5EF4-FFF2-40B4-BE49-F238E27FC236}">
                <a16:creationId xmlns:a16="http://schemas.microsoft.com/office/drawing/2014/main" id="{2EFC9943-68D4-444F-8D63-775DB5D1688B}"/>
              </a:ext>
            </a:extLst>
          </p:cNvPr>
          <p:cNvSpPr/>
          <p:nvPr/>
        </p:nvSpPr>
        <p:spPr bwMode="gray">
          <a:xfrm>
            <a:off x="1936427" y="2325305"/>
            <a:ext cx="2147418" cy="4210136"/>
          </a:xfrm>
          <a:prstGeom prst="rect">
            <a:avLst/>
          </a:prstGeom>
          <a:noFill/>
          <a:ln w="38100" cap="flat" cmpd="sng" algn="ctr">
            <a:solidFill>
              <a:schemeClr val="accent1"/>
            </a:solidFill>
            <a:prstDash val="sysDash"/>
            <a:round/>
            <a:headEnd type="none" w="med" len="med"/>
            <a:tailEnd type="none" w="med" len="med"/>
          </a:ln>
          <a:effectLst/>
        </p:spPr>
        <p:txBody>
          <a:bodyPr vert="horz" wrap="none" lIns="73884" tIns="36942" rIns="73884" bIns="36942" numCol="1" rtlCol="0" anchor="ctr" anchorCtr="0" compatLnSpc="1">
            <a:prstTxWarp prst="textNoShape">
              <a:avLst/>
            </a:prstTxWarp>
          </a:bodyPr>
          <a:lstStyle/>
          <a:p>
            <a:pPr algn="ctr" defTabSz="871538" fontAlgn="base">
              <a:spcBef>
                <a:spcPct val="0"/>
              </a:spcBef>
              <a:spcAft>
                <a:spcPct val="0"/>
              </a:spcAft>
            </a:pPr>
            <a:endParaRPr kumimoji="1" lang="ja-JP" altLang="en-US">
              <a:latin typeface="HGPｺﾞｼｯｸE" pitchFamily="50" charset="-128"/>
              <a:ea typeface="HGPｺﾞｼｯｸE" pitchFamily="50" charset="-128"/>
            </a:endParaRPr>
          </a:p>
        </p:txBody>
      </p:sp>
    </p:spTree>
    <p:extLst>
      <p:ext uri="{BB962C8B-B14F-4D97-AF65-F5344CB8AC3E}">
        <p14:creationId xmlns:p14="http://schemas.microsoft.com/office/powerpoint/2010/main" val="1267151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2E9695-99B4-4200-82EE-56C495D4B508}"/>
              </a:ext>
            </a:extLst>
          </p:cNvPr>
          <p:cNvSpPr>
            <a:spLocks noGrp="1"/>
          </p:cNvSpPr>
          <p:nvPr>
            <p:ph type="title"/>
          </p:nvPr>
        </p:nvSpPr>
        <p:spPr/>
        <p:txBody>
          <a:bodyPr/>
          <a:lstStyle/>
          <a:p>
            <a:r>
              <a:rPr kumimoji="1" lang="ja-JP" altLang="en-US" dirty="0"/>
              <a:t>コース目次</a:t>
            </a:r>
          </a:p>
        </p:txBody>
      </p:sp>
      <p:sp>
        <p:nvSpPr>
          <p:cNvPr id="4" name="スライド番号プレースホルダー 3">
            <a:extLst>
              <a:ext uri="{FF2B5EF4-FFF2-40B4-BE49-F238E27FC236}">
                <a16:creationId xmlns:a16="http://schemas.microsoft.com/office/drawing/2014/main" id="{F9F5AB26-6024-4A57-87CA-E883195BC8E0}"/>
              </a:ext>
            </a:extLst>
          </p:cNvPr>
          <p:cNvSpPr>
            <a:spLocks noGrp="1"/>
          </p:cNvSpPr>
          <p:nvPr>
            <p:ph type="sldNum" sz="quarter" idx="10"/>
          </p:nvPr>
        </p:nvSpPr>
        <p:spPr/>
        <p:txBody>
          <a:bodyPr/>
          <a:lstStyle/>
          <a:p>
            <a:fld id="{5D750650-B10A-47BF-93C2-E1678438B37A}" type="slidenum">
              <a:rPr kumimoji="1" lang="ja-JP" altLang="en-US" smtClean="0"/>
              <a:pPr/>
              <a:t>7</a:t>
            </a:fld>
            <a:endParaRPr kumimoji="1" lang="ja-JP" altLang="en-US"/>
          </a:p>
        </p:txBody>
      </p:sp>
      <p:sp>
        <p:nvSpPr>
          <p:cNvPr id="23" name="コンテンツ プレースホルダー 2">
            <a:extLst>
              <a:ext uri="{FF2B5EF4-FFF2-40B4-BE49-F238E27FC236}">
                <a16:creationId xmlns:a16="http://schemas.microsoft.com/office/drawing/2014/main" id="{64DE3A60-9D98-45AB-91AE-6630982B7E49}"/>
              </a:ext>
            </a:extLst>
          </p:cNvPr>
          <p:cNvSpPr txBox="1">
            <a:spLocks/>
          </p:cNvSpPr>
          <p:nvPr/>
        </p:nvSpPr>
        <p:spPr bwMode="auto">
          <a:xfrm>
            <a:off x="2227912" y="1280024"/>
            <a:ext cx="9964088"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E94823"/>
              </a:buClr>
              <a:buNone/>
            </a:pPr>
            <a:r>
              <a:rPr lang="ja-JP" altLang="en-US" sz="2400" b="1" dirty="0">
                <a:solidFill>
                  <a:srgbClr val="F36C37"/>
                </a:solidFill>
              </a:rPr>
              <a:t>はじめに</a:t>
            </a:r>
          </a:p>
        </p:txBody>
      </p:sp>
      <p:cxnSp>
        <p:nvCxnSpPr>
          <p:cNvPr id="30" name="直線コネクタ 29">
            <a:extLst>
              <a:ext uri="{FF2B5EF4-FFF2-40B4-BE49-F238E27FC236}">
                <a16:creationId xmlns:a16="http://schemas.microsoft.com/office/drawing/2014/main" id="{1360AEAD-58E4-4F85-AB58-2F945CE50DF6}"/>
              </a:ext>
            </a:extLst>
          </p:cNvPr>
          <p:cNvCxnSpPr>
            <a:cxnSpLocks/>
          </p:cNvCxnSpPr>
          <p:nvPr/>
        </p:nvCxnSpPr>
        <p:spPr>
          <a:xfrm>
            <a:off x="3735421" y="1475362"/>
            <a:ext cx="7689817"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5" name="コンテンツ プレースホルダー 2">
            <a:extLst>
              <a:ext uri="{FF2B5EF4-FFF2-40B4-BE49-F238E27FC236}">
                <a16:creationId xmlns:a16="http://schemas.microsoft.com/office/drawing/2014/main" id="{DEA78417-88D3-451C-8B52-194BE0A29B20}"/>
              </a:ext>
            </a:extLst>
          </p:cNvPr>
          <p:cNvSpPr txBox="1">
            <a:spLocks/>
          </p:cNvSpPr>
          <p:nvPr/>
        </p:nvSpPr>
        <p:spPr bwMode="auto">
          <a:xfrm>
            <a:off x="2227912" y="1893133"/>
            <a:ext cx="9964088"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E94823"/>
              </a:buClr>
              <a:buNone/>
            </a:pPr>
            <a:r>
              <a:rPr lang="ja-JP" altLang="en-US" sz="2400" b="1" dirty="0">
                <a:solidFill>
                  <a:srgbClr val="F36C37"/>
                </a:solidFill>
              </a:rPr>
              <a:t>機械学習の概要</a:t>
            </a:r>
          </a:p>
        </p:txBody>
      </p:sp>
      <p:cxnSp>
        <p:nvCxnSpPr>
          <p:cNvPr id="46" name="直線コネクタ 45">
            <a:extLst>
              <a:ext uri="{FF2B5EF4-FFF2-40B4-BE49-F238E27FC236}">
                <a16:creationId xmlns:a16="http://schemas.microsoft.com/office/drawing/2014/main" id="{19C619A6-5770-4607-BECC-28503ECB67C3}"/>
              </a:ext>
            </a:extLst>
          </p:cNvPr>
          <p:cNvCxnSpPr>
            <a:cxnSpLocks/>
          </p:cNvCxnSpPr>
          <p:nvPr/>
        </p:nvCxnSpPr>
        <p:spPr>
          <a:xfrm>
            <a:off x="4639112" y="2088471"/>
            <a:ext cx="6786126"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48" name="コンテンツ プレースホルダー 2">
            <a:extLst>
              <a:ext uri="{FF2B5EF4-FFF2-40B4-BE49-F238E27FC236}">
                <a16:creationId xmlns:a16="http://schemas.microsoft.com/office/drawing/2014/main" id="{F1EF285C-1112-4EA3-948B-E769AE3AF35A}"/>
              </a:ext>
            </a:extLst>
          </p:cNvPr>
          <p:cNvSpPr txBox="1">
            <a:spLocks/>
          </p:cNvSpPr>
          <p:nvPr/>
        </p:nvSpPr>
        <p:spPr bwMode="auto">
          <a:xfrm>
            <a:off x="2227912" y="2514284"/>
            <a:ext cx="9964088"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E94823"/>
              </a:buClr>
              <a:buNone/>
            </a:pPr>
            <a:r>
              <a:rPr lang="ja-JP" altLang="en-US" sz="2400" b="1" dirty="0">
                <a:solidFill>
                  <a:srgbClr val="F36C37"/>
                </a:solidFill>
              </a:rPr>
              <a:t>線形回帰 </a:t>
            </a:r>
            <a:r>
              <a:rPr lang="en-US" altLang="ja-JP" sz="2400" b="1" dirty="0">
                <a:solidFill>
                  <a:srgbClr val="F36C37"/>
                </a:solidFill>
              </a:rPr>
              <a:t>- scikit-learn -</a:t>
            </a:r>
            <a:endParaRPr lang="ja-JP" altLang="en-US" sz="2400" b="1" dirty="0">
              <a:solidFill>
                <a:srgbClr val="F36C37"/>
              </a:solidFill>
            </a:endParaRPr>
          </a:p>
        </p:txBody>
      </p:sp>
      <p:cxnSp>
        <p:nvCxnSpPr>
          <p:cNvPr id="49" name="直線コネクタ 48">
            <a:extLst>
              <a:ext uri="{FF2B5EF4-FFF2-40B4-BE49-F238E27FC236}">
                <a16:creationId xmlns:a16="http://schemas.microsoft.com/office/drawing/2014/main" id="{5305A9A4-3C36-4F31-BA32-1A29E2668444}"/>
              </a:ext>
            </a:extLst>
          </p:cNvPr>
          <p:cNvCxnSpPr>
            <a:cxnSpLocks/>
          </p:cNvCxnSpPr>
          <p:nvPr/>
        </p:nvCxnSpPr>
        <p:spPr>
          <a:xfrm>
            <a:off x="6096000" y="2709622"/>
            <a:ext cx="5329238"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51" name="コンテンツ プレースホルダー 2">
            <a:extLst>
              <a:ext uri="{FF2B5EF4-FFF2-40B4-BE49-F238E27FC236}">
                <a16:creationId xmlns:a16="http://schemas.microsoft.com/office/drawing/2014/main" id="{827E6EEC-1989-4D27-9638-5ACB6A4BED58}"/>
              </a:ext>
            </a:extLst>
          </p:cNvPr>
          <p:cNvSpPr txBox="1">
            <a:spLocks/>
          </p:cNvSpPr>
          <p:nvPr/>
        </p:nvSpPr>
        <p:spPr bwMode="auto">
          <a:xfrm>
            <a:off x="2227912" y="3129783"/>
            <a:ext cx="6792263"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E94823"/>
              </a:buClr>
              <a:buNone/>
            </a:pPr>
            <a:r>
              <a:rPr lang="ja-JP" altLang="en-US" sz="2400" b="1" dirty="0">
                <a:solidFill>
                  <a:srgbClr val="F36C37"/>
                </a:solidFill>
              </a:rPr>
              <a:t>ロジスティック回帰 </a:t>
            </a:r>
            <a:r>
              <a:rPr lang="en-US" altLang="ja-JP" sz="2400" b="1" dirty="0">
                <a:solidFill>
                  <a:srgbClr val="F36C37"/>
                </a:solidFill>
              </a:rPr>
              <a:t>- scikit-learn -</a:t>
            </a:r>
            <a:endParaRPr lang="ja-JP" altLang="en-US" sz="2400" b="1" dirty="0">
              <a:solidFill>
                <a:srgbClr val="F36C37"/>
              </a:solidFill>
            </a:endParaRPr>
          </a:p>
        </p:txBody>
      </p:sp>
      <p:cxnSp>
        <p:nvCxnSpPr>
          <p:cNvPr id="52" name="直線コネクタ 51">
            <a:extLst>
              <a:ext uri="{FF2B5EF4-FFF2-40B4-BE49-F238E27FC236}">
                <a16:creationId xmlns:a16="http://schemas.microsoft.com/office/drawing/2014/main" id="{FAEFFA7A-7357-458A-B118-809EFB1D5E34}"/>
              </a:ext>
            </a:extLst>
          </p:cNvPr>
          <p:cNvCxnSpPr>
            <a:cxnSpLocks/>
          </p:cNvCxnSpPr>
          <p:nvPr/>
        </p:nvCxnSpPr>
        <p:spPr>
          <a:xfrm>
            <a:off x="7701094" y="3325121"/>
            <a:ext cx="3719665"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63" name="四角形: 角を丸くする 62">
            <a:extLst>
              <a:ext uri="{FF2B5EF4-FFF2-40B4-BE49-F238E27FC236}">
                <a16:creationId xmlns:a16="http://schemas.microsoft.com/office/drawing/2014/main" id="{1CA243B0-B100-4019-90B5-3C02E73FADB5}"/>
              </a:ext>
            </a:extLst>
          </p:cNvPr>
          <p:cNvSpPr/>
          <p:nvPr/>
        </p:nvSpPr>
        <p:spPr bwMode="auto">
          <a:xfrm>
            <a:off x="551309" y="1250824"/>
            <a:ext cx="1475981" cy="394229"/>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sz="2400" b="1" dirty="0">
                <a:solidFill>
                  <a:schemeClr val="bg1"/>
                </a:solidFill>
                <a:latin typeface="+mn-ea"/>
              </a:rPr>
              <a:t>第</a:t>
            </a:r>
            <a:r>
              <a:rPr kumimoji="1" lang="en-US" altLang="ja-JP" sz="2400" b="1" dirty="0">
                <a:solidFill>
                  <a:schemeClr val="bg1"/>
                </a:solidFill>
                <a:latin typeface="+mn-ea"/>
              </a:rPr>
              <a:t>0</a:t>
            </a:r>
            <a:r>
              <a:rPr kumimoji="1" lang="ja-JP" altLang="en-US" sz="2400" b="1" dirty="0">
                <a:solidFill>
                  <a:schemeClr val="bg1"/>
                </a:solidFill>
                <a:latin typeface="+mn-ea"/>
              </a:rPr>
              <a:t>章</a:t>
            </a:r>
          </a:p>
        </p:txBody>
      </p:sp>
      <p:sp>
        <p:nvSpPr>
          <p:cNvPr id="64" name="四角形: 角を丸くする 63">
            <a:extLst>
              <a:ext uri="{FF2B5EF4-FFF2-40B4-BE49-F238E27FC236}">
                <a16:creationId xmlns:a16="http://schemas.microsoft.com/office/drawing/2014/main" id="{49C7EFAA-A220-46E2-B6D5-36A6E9E390EA}"/>
              </a:ext>
            </a:extLst>
          </p:cNvPr>
          <p:cNvSpPr/>
          <p:nvPr/>
        </p:nvSpPr>
        <p:spPr bwMode="auto">
          <a:xfrm>
            <a:off x="551309" y="1868933"/>
            <a:ext cx="1475981" cy="394229"/>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sz="2400" b="1" dirty="0">
                <a:solidFill>
                  <a:schemeClr val="bg1"/>
                </a:solidFill>
                <a:latin typeface="+mn-ea"/>
              </a:rPr>
              <a:t>第</a:t>
            </a:r>
            <a:r>
              <a:rPr kumimoji="1" lang="en-US" altLang="ja-JP" sz="2400" b="1" dirty="0">
                <a:solidFill>
                  <a:schemeClr val="bg1"/>
                </a:solidFill>
                <a:latin typeface="+mn-ea"/>
              </a:rPr>
              <a:t>1</a:t>
            </a:r>
            <a:r>
              <a:rPr kumimoji="1" lang="ja-JP" altLang="en-US" sz="2400" b="1" dirty="0">
                <a:solidFill>
                  <a:schemeClr val="bg1"/>
                </a:solidFill>
                <a:latin typeface="+mn-ea"/>
              </a:rPr>
              <a:t>章</a:t>
            </a:r>
          </a:p>
        </p:txBody>
      </p:sp>
      <p:sp>
        <p:nvSpPr>
          <p:cNvPr id="65" name="四角形: 角を丸くする 64">
            <a:extLst>
              <a:ext uri="{FF2B5EF4-FFF2-40B4-BE49-F238E27FC236}">
                <a16:creationId xmlns:a16="http://schemas.microsoft.com/office/drawing/2014/main" id="{47312FB0-808F-42F2-880B-34ED2F93D7D4}"/>
              </a:ext>
            </a:extLst>
          </p:cNvPr>
          <p:cNvSpPr/>
          <p:nvPr/>
        </p:nvSpPr>
        <p:spPr bwMode="auto">
          <a:xfrm>
            <a:off x="551309" y="2487042"/>
            <a:ext cx="1475981" cy="394229"/>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sz="2400" b="1" dirty="0">
                <a:solidFill>
                  <a:schemeClr val="bg1"/>
                </a:solidFill>
                <a:latin typeface="+mn-ea"/>
              </a:rPr>
              <a:t>第</a:t>
            </a:r>
            <a:r>
              <a:rPr kumimoji="1" lang="en-US" altLang="ja-JP" sz="2400" b="1" dirty="0">
                <a:solidFill>
                  <a:schemeClr val="bg1"/>
                </a:solidFill>
                <a:latin typeface="+mn-ea"/>
              </a:rPr>
              <a:t>2</a:t>
            </a:r>
            <a:r>
              <a:rPr kumimoji="1" lang="ja-JP" altLang="en-US" sz="2400" b="1" dirty="0">
                <a:solidFill>
                  <a:schemeClr val="bg1"/>
                </a:solidFill>
                <a:latin typeface="+mn-ea"/>
              </a:rPr>
              <a:t>章</a:t>
            </a:r>
          </a:p>
        </p:txBody>
      </p:sp>
      <p:sp>
        <p:nvSpPr>
          <p:cNvPr id="66" name="四角形: 角を丸くする 65">
            <a:extLst>
              <a:ext uri="{FF2B5EF4-FFF2-40B4-BE49-F238E27FC236}">
                <a16:creationId xmlns:a16="http://schemas.microsoft.com/office/drawing/2014/main" id="{ACCC8F8F-0CAA-4905-968B-37105426CA61}"/>
              </a:ext>
            </a:extLst>
          </p:cNvPr>
          <p:cNvSpPr/>
          <p:nvPr/>
        </p:nvSpPr>
        <p:spPr bwMode="auto">
          <a:xfrm>
            <a:off x="551309" y="3105151"/>
            <a:ext cx="1475981" cy="394229"/>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sz="2400" b="1" dirty="0">
                <a:solidFill>
                  <a:schemeClr val="bg1"/>
                </a:solidFill>
                <a:latin typeface="+mn-ea"/>
              </a:rPr>
              <a:t>第</a:t>
            </a:r>
            <a:r>
              <a:rPr kumimoji="1" lang="en-US" altLang="ja-JP" sz="2400" b="1" dirty="0">
                <a:solidFill>
                  <a:schemeClr val="bg1"/>
                </a:solidFill>
                <a:latin typeface="+mn-ea"/>
              </a:rPr>
              <a:t>3</a:t>
            </a:r>
            <a:r>
              <a:rPr kumimoji="1" lang="ja-JP" altLang="en-US" sz="2400" b="1" dirty="0">
                <a:solidFill>
                  <a:schemeClr val="bg1"/>
                </a:solidFill>
                <a:latin typeface="+mn-ea"/>
              </a:rPr>
              <a:t>章</a:t>
            </a:r>
          </a:p>
        </p:txBody>
      </p:sp>
      <p:sp>
        <p:nvSpPr>
          <p:cNvPr id="20" name="コンテンツ プレースホルダー 2">
            <a:extLst>
              <a:ext uri="{FF2B5EF4-FFF2-40B4-BE49-F238E27FC236}">
                <a16:creationId xmlns:a16="http://schemas.microsoft.com/office/drawing/2014/main" id="{1D9BCBB7-3771-460C-8A68-9992CB3C7849}"/>
              </a:ext>
            </a:extLst>
          </p:cNvPr>
          <p:cNvSpPr txBox="1">
            <a:spLocks/>
          </p:cNvSpPr>
          <p:nvPr/>
        </p:nvSpPr>
        <p:spPr bwMode="auto">
          <a:xfrm>
            <a:off x="2227912" y="3752120"/>
            <a:ext cx="6792263"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E94823"/>
              </a:buClr>
              <a:buNone/>
            </a:pPr>
            <a:r>
              <a:rPr lang="ja-JP" altLang="en-US" sz="2400" b="1" dirty="0">
                <a:solidFill>
                  <a:srgbClr val="F36C37"/>
                </a:solidFill>
              </a:rPr>
              <a:t>決定木・ランダムフォレスト </a:t>
            </a:r>
            <a:r>
              <a:rPr lang="en-US" altLang="ja-JP" sz="2400" b="1" dirty="0">
                <a:solidFill>
                  <a:srgbClr val="F36C37"/>
                </a:solidFill>
              </a:rPr>
              <a:t>- scikit-learn -</a:t>
            </a:r>
            <a:endParaRPr lang="ja-JP" altLang="en-US" sz="2400" b="1" dirty="0">
              <a:solidFill>
                <a:srgbClr val="F36C37"/>
              </a:solidFill>
            </a:endParaRPr>
          </a:p>
        </p:txBody>
      </p:sp>
      <p:cxnSp>
        <p:nvCxnSpPr>
          <p:cNvPr id="21" name="直線コネクタ 20">
            <a:extLst>
              <a:ext uri="{FF2B5EF4-FFF2-40B4-BE49-F238E27FC236}">
                <a16:creationId xmlns:a16="http://schemas.microsoft.com/office/drawing/2014/main" id="{15D77E46-89E3-43FC-85C8-A3F03339F704}"/>
              </a:ext>
            </a:extLst>
          </p:cNvPr>
          <p:cNvCxnSpPr>
            <a:cxnSpLocks/>
          </p:cNvCxnSpPr>
          <p:nvPr/>
        </p:nvCxnSpPr>
        <p:spPr>
          <a:xfrm>
            <a:off x="8883941" y="3947458"/>
            <a:ext cx="2541297"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22" name="四角形: 角を丸くする 21">
            <a:extLst>
              <a:ext uri="{FF2B5EF4-FFF2-40B4-BE49-F238E27FC236}">
                <a16:creationId xmlns:a16="http://schemas.microsoft.com/office/drawing/2014/main" id="{7B6C3809-DB08-4728-8DD6-5F7B19889C7B}"/>
              </a:ext>
            </a:extLst>
          </p:cNvPr>
          <p:cNvSpPr/>
          <p:nvPr/>
        </p:nvSpPr>
        <p:spPr bwMode="auto">
          <a:xfrm>
            <a:off x="551309" y="3723260"/>
            <a:ext cx="1475981" cy="394229"/>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sz="2400" b="1" dirty="0">
                <a:solidFill>
                  <a:schemeClr val="bg1"/>
                </a:solidFill>
                <a:latin typeface="+mn-ea"/>
              </a:rPr>
              <a:t>第</a:t>
            </a:r>
            <a:r>
              <a:rPr kumimoji="1" lang="en-US" altLang="ja-JP" sz="2400" b="1" dirty="0">
                <a:solidFill>
                  <a:schemeClr val="bg1"/>
                </a:solidFill>
                <a:latin typeface="+mn-ea"/>
              </a:rPr>
              <a:t>4</a:t>
            </a:r>
            <a:r>
              <a:rPr kumimoji="1" lang="ja-JP" altLang="en-US" sz="2400" b="1" dirty="0">
                <a:solidFill>
                  <a:schemeClr val="bg1"/>
                </a:solidFill>
                <a:latin typeface="+mn-ea"/>
              </a:rPr>
              <a:t>章</a:t>
            </a:r>
          </a:p>
        </p:txBody>
      </p:sp>
      <p:sp>
        <p:nvSpPr>
          <p:cNvPr id="19" name="コンテンツ プレースホルダー 2">
            <a:extLst>
              <a:ext uri="{FF2B5EF4-FFF2-40B4-BE49-F238E27FC236}">
                <a16:creationId xmlns:a16="http://schemas.microsoft.com/office/drawing/2014/main" id="{839245D6-133F-4ABD-9676-03F157732380}"/>
              </a:ext>
            </a:extLst>
          </p:cNvPr>
          <p:cNvSpPr txBox="1">
            <a:spLocks/>
          </p:cNvSpPr>
          <p:nvPr/>
        </p:nvSpPr>
        <p:spPr bwMode="auto">
          <a:xfrm>
            <a:off x="2227912" y="4367350"/>
            <a:ext cx="6792263"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E94823"/>
              </a:buClr>
              <a:buNone/>
            </a:pPr>
            <a:r>
              <a:rPr lang="ja-JP" altLang="en-US" sz="2400" b="1" dirty="0">
                <a:solidFill>
                  <a:srgbClr val="F36C37"/>
                </a:solidFill>
              </a:rPr>
              <a:t>勾配ブースティング木 </a:t>
            </a:r>
            <a:r>
              <a:rPr lang="en-US" altLang="ja-JP" sz="2400" b="1" dirty="0">
                <a:solidFill>
                  <a:srgbClr val="F36C37"/>
                </a:solidFill>
              </a:rPr>
              <a:t>- LightGBM -</a:t>
            </a:r>
            <a:endParaRPr lang="ja-JP" altLang="en-US" sz="2400" b="1" dirty="0">
              <a:solidFill>
                <a:srgbClr val="F36C37"/>
              </a:solidFill>
            </a:endParaRPr>
          </a:p>
        </p:txBody>
      </p:sp>
      <p:cxnSp>
        <p:nvCxnSpPr>
          <p:cNvPr id="24" name="直線コネクタ 23">
            <a:extLst>
              <a:ext uri="{FF2B5EF4-FFF2-40B4-BE49-F238E27FC236}">
                <a16:creationId xmlns:a16="http://schemas.microsoft.com/office/drawing/2014/main" id="{D17E4ED4-79BF-4D2E-B57E-EB05F0EA9050}"/>
              </a:ext>
            </a:extLst>
          </p:cNvPr>
          <p:cNvCxnSpPr>
            <a:cxnSpLocks/>
          </p:cNvCxnSpPr>
          <p:nvPr/>
        </p:nvCxnSpPr>
        <p:spPr>
          <a:xfrm>
            <a:off x="7701094" y="4562688"/>
            <a:ext cx="3724144"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25" name="四角形: 角を丸くする 24">
            <a:extLst>
              <a:ext uri="{FF2B5EF4-FFF2-40B4-BE49-F238E27FC236}">
                <a16:creationId xmlns:a16="http://schemas.microsoft.com/office/drawing/2014/main" id="{B920CCFC-03D5-44A4-8139-F7771049EA2E}"/>
              </a:ext>
            </a:extLst>
          </p:cNvPr>
          <p:cNvSpPr/>
          <p:nvPr/>
        </p:nvSpPr>
        <p:spPr bwMode="auto">
          <a:xfrm>
            <a:off x="551309" y="4341369"/>
            <a:ext cx="1475981" cy="394229"/>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sz="2400" b="1" dirty="0">
                <a:solidFill>
                  <a:schemeClr val="bg1"/>
                </a:solidFill>
                <a:latin typeface="+mn-ea"/>
              </a:rPr>
              <a:t>第</a:t>
            </a:r>
            <a:r>
              <a:rPr kumimoji="1" lang="en-US" altLang="ja-JP" sz="2400" b="1" dirty="0">
                <a:solidFill>
                  <a:schemeClr val="bg1"/>
                </a:solidFill>
                <a:latin typeface="+mn-ea"/>
              </a:rPr>
              <a:t>5</a:t>
            </a:r>
            <a:r>
              <a:rPr kumimoji="1" lang="ja-JP" altLang="en-US" sz="2400" b="1" dirty="0">
                <a:solidFill>
                  <a:schemeClr val="bg1"/>
                </a:solidFill>
                <a:latin typeface="+mn-ea"/>
              </a:rPr>
              <a:t>章</a:t>
            </a:r>
          </a:p>
        </p:txBody>
      </p:sp>
      <p:sp>
        <p:nvSpPr>
          <p:cNvPr id="26" name="コンテンツ プレースホルダー 2">
            <a:extLst>
              <a:ext uri="{FF2B5EF4-FFF2-40B4-BE49-F238E27FC236}">
                <a16:creationId xmlns:a16="http://schemas.microsoft.com/office/drawing/2014/main" id="{FD724DD8-6E13-4AC3-948E-893BD2C793B8}"/>
              </a:ext>
            </a:extLst>
          </p:cNvPr>
          <p:cNvSpPr txBox="1">
            <a:spLocks/>
          </p:cNvSpPr>
          <p:nvPr/>
        </p:nvSpPr>
        <p:spPr bwMode="auto">
          <a:xfrm>
            <a:off x="2227912" y="4984968"/>
            <a:ext cx="8518385"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E94823"/>
              </a:buClr>
              <a:buNone/>
            </a:pPr>
            <a:r>
              <a:rPr lang="ja-JP" altLang="en-US" sz="2400" b="1" dirty="0">
                <a:solidFill>
                  <a:srgbClr val="F36C37"/>
                </a:solidFill>
              </a:rPr>
              <a:t>ディープラーニング </a:t>
            </a:r>
            <a:r>
              <a:rPr lang="en-US" altLang="ja-JP" sz="2400" b="1" dirty="0">
                <a:solidFill>
                  <a:srgbClr val="F36C37"/>
                </a:solidFill>
              </a:rPr>
              <a:t>- TensorFlow / </a:t>
            </a:r>
            <a:r>
              <a:rPr lang="en-US" altLang="ja-JP" sz="2400" b="1" dirty="0" err="1">
                <a:solidFill>
                  <a:srgbClr val="F36C37"/>
                </a:solidFill>
              </a:rPr>
              <a:t>Keras</a:t>
            </a:r>
            <a:r>
              <a:rPr lang="en-US" altLang="ja-JP" sz="2400" b="1" dirty="0">
                <a:solidFill>
                  <a:srgbClr val="F36C37"/>
                </a:solidFill>
              </a:rPr>
              <a:t> -</a:t>
            </a:r>
            <a:endParaRPr lang="ja-JP" altLang="en-US" sz="2400" b="1" dirty="0">
              <a:solidFill>
                <a:srgbClr val="F36C37"/>
              </a:solidFill>
            </a:endParaRPr>
          </a:p>
        </p:txBody>
      </p:sp>
      <p:cxnSp>
        <p:nvCxnSpPr>
          <p:cNvPr id="27" name="直線コネクタ 26">
            <a:extLst>
              <a:ext uri="{FF2B5EF4-FFF2-40B4-BE49-F238E27FC236}">
                <a16:creationId xmlns:a16="http://schemas.microsoft.com/office/drawing/2014/main" id="{491D962F-7E34-4A12-920E-C4027FB2585C}"/>
              </a:ext>
            </a:extLst>
          </p:cNvPr>
          <p:cNvCxnSpPr>
            <a:cxnSpLocks/>
          </p:cNvCxnSpPr>
          <p:nvPr/>
        </p:nvCxnSpPr>
        <p:spPr>
          <a:xfrm>
            <a:off x="10494628" y="5180306"/>
            <a:ext cx="930610"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28" name="四角形: 角を丸くする 27">
            <a:extLst>
              <a:ext uri="{FF2B5EF4-FFF2-40B4-BE49-F238E27FC236}">
                <a16:creationId xmlns:a16="http://schemas.microsoft.com/office/drawing/2014/main" id="{FC6CF4E0-EDCC-4051-A66C-3E24C18DA5E6}"/>
              </a:ext>
            </a:extLst>
          </p:cNvPr>
          <p:cNvSpPr/>
          <p:nvPr/>
        </p:nvSpPr>
        <p:spPr bwMode="auto">
          <a:xfrm>
            <a:off x="551309" y="4959478"/>
            <a:ext cx="1475981" cy="394229"/>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sz="2400" b="1" dirty="0">
                <a:solidFill>
                  <a:schemeClr val="bg1"/>
                </a:solidFill>
                <a:latin typeface="+mn-ea"/>
              </a:rPr>
              <a:t>第</a:t>
            </a:r>
            <a:r>
              <a:rPr kumimoji="1" lang="en-US" altLang="ja-JP" sz="2400" b="1" dirty="0">
                <a:solidFill>
                  <a:schemeClr val="bg1"/>
                </a:solidFill>
                <a:latin typeface="+mn-ea"/>
              </a:rPr>
              <a:t>6</a:t>
            </a:r>
            <a:r>
              <a:rPr kumimoji="1" lang="ja-JP" altLang="en-US" sz="2400" b="1" dirty="0">
                <a:solidFill>
                  <a:schemeClr val="bg1"/>
                </a:solidFill>
                <a:latin typeface="+mn-ea"/>
              </a:rPr>
              <a:t>章</a:t>
            </a:r>
          </a:p>
        </p:txBody>
      </p:sp>
      <p:sp>
        <p:nvSpPr>
          <p:cNvPr id="29" name="コンテンツ プレースホルダー 2">
            <a:extLst>
              <a:ext uri="{FF2B5EF4-FFF2-40B4-BE49-F238E27FC236}">
                <a16:creationId xmlns:a16="http://schemas.microsoft.com/office/drawing/2014/main" id="{5146309E-E617-42C4-B4C7-0C9CF9324264}"/>
              </a:ext>
            </a:extLst>
          </p:cNvPr>
          <p:cNvSpPr txBox="1">
            <a:spLocks/>
          </p:cNvSpPr>
          <p:nvPr/>
        </p:nvSpPr>
        <p:spPr bwMode="auto">
          <a:xfrm>
            <a:off x="2227912" y="5602586"/>
            <a:ext cx="8518385" cy="363736"/>
          </a:xfrm>
          <a:prstGeom prst="rect">
            <a:avLst/>
          </a:prstGeom>
        </p:spPr>
        <p:txBody>
          <a:bodyPr vert="horz" wrap="square" lIns="91440" tIns="45720" rIns="91440" bIns="45720" rtlCol="0" anchor="ctr">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spcAft>
                <a:spcPts val="2400"/>
              </a:spcAft>
              <a:buClr>
                <a:srgbClr val="E94823"/>
              </a:buClr>
              <a:buNone/>
            </a:pPr>
            <a:r>
              <a:rPr lang="en-US" altLang="ja-JP" sz="2400" b="1" dirty="0">
                <a:solidFill>
                  <a:srgbClr val="F36C37"/>
                </a:solidFill>
              </a:rPr>
              <a:t>CNN</a:t>
            </a:r>
            <a:r>
              <a:rPr lang="ja-JP" altLang="en-US" sz="2400" b="1" dirty="0">
                <a:solidFill>
                  <a:srgbClr val="F36C37"/>
                </a:solidFill>
              </a:rPr>
              <a:t>による画像分類 </a:t>
            </a:r>
            <a:r>
              <a:rPr lang="en-US" altLang="ja-JP" sz="2400" b="1" dirty="0">
                <a:solidFill>
                  <a:srgbClr val="F36C37"/>
                </a:solidFill>
              </a:rPr>
              <a:t>- TensorFlow / </a:t>
            </a:r>
            <a:r>
              <a:rPr lang="en-US" altLang="ja-JP" sz="2400" b="1" dirty="0" err="1">
                <a:solidFill>
                  <a:srgbClr val="F36C37"/>
                </a:solidFill>
              </a:rPr>
              <a:t>Keras</a:t>
            </a:r>
            <a:r>
              <a:rPr lang="en-US" altLang="ja-JP" sz="2400" b="1" dirty="0">
                <a:solidFill>
                  <a:srgbClr val="F36C37"/>
                </a:solidFill>
              </a:rPr>
              <a:t> -</a:t>
            </a:r>
            <a:r>
              <a:rPr lang="ja-JP" altLang="en-US" sz="2400" b="1" dirty="0">
                <a:solidFill>
                  <a:srgbClr val="F36C37"/>
                </a:solidFill>
              </a:rPr>
              <a:t> </a:t>
            </a:r>
          </a:p>
        </p:txBody>
      </p:sp>
      <p:cxnSp>
        <p:nvCxnSpPr>
          <p:cNvPr id="31" name="直線コネクタ 30">
            <a:extLst>
              <a:ext uri="{FF2B5EF4-FFF2-40B4-BE49-F238E27FC236}">
                <a16:creationId xmlns:a16="http://schemas.microsoft.com/office/drawing/2014/main" id="{5D497D37-68E0-42B0-AEAE-140DCC9BD3AE}"/>
              </a:ext>
            </a:extLst>
          </p:cNvPr>
          <p:cNvCxnSpPr>
            <a:cxnSpLocks/>
          </p:cNvCxnSpPr>
          <p:nvPr/>
        </p:nvCxnSpPr>
        <p:spPr>
          <a:xfrm>
            <a:off x="10567555" y="5797924"/>
            <a:ext cx="857683" cy="0"/>
          </a:xfrm>
          <a:prstGeom prst="line">
            <a:avLst/>
          </a:prstGeom>
          <a:ln>
            <a:solidFill>
              <a:srgbClr val="F36C37"/>
            </a:solidFill>
          </a:ln>
        </p:spPr>
        <p:style>
          <a:lnRef idx="1">
            <a:schemeClr val="accent1"/>
          </a:lnRef>
          <a:fillRef idx="0">
            <a:schemeClr val="accent1"/>
          </a:fillRef>
          <a:effectRef idx="0">
            <a:schemeClr val="accent1"/>
          </a:effectRef>
          <a:fontRef idx="minor">
            <a:schemeClr val="tx1"/>
          </a:fontRef>
        </p:style>
      </p:cxnSp>
      <p:sp>
        <p:nvSpPr>
          <p:cNvPr id="32" name="四角形: 角を丸くする 31">
            <a:extLst>
              <a:ext uri="{FF2B5EF4-FFF2-40B4-BE49-F238E27FC236}">
                <a16:creationId xmlns:a16="http://schemas.microsoft.com/office/drawing/2014/main" id="{D52BFDD5-6E8F-4F44-B530-3A4BAF975EE8}"/>
              </a:ext>
            </a:extLst>
          </p:cNvPr>
          <p:cNvSpPr/>
          <p:nvPr/>
        </p:nvSpPr>
        <p:spPr bwMode="auto">
          <a:xfrm>
            <a:off x="551309" y="5577585"/>
            <a:ext cx="1475981" cy="394229"/>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sz="2400" b="1" dirty="0">
                <a:solidFill>
                  <a:schemeClr val="bg1"/>
                </a:solidFill>
                <a:latin typeface="+mn-ea"/>
              </a:rPr>
              <a:t>第</a:t>
            </a:r>
            <a:r>
              <a:rPr kumimoji="1" lang="en-US" altLang="ja-JP" sz="2400" b="1" dirty="0">
                <a:solidFill>
                  <a:schemeClr val="bg1"/>
                </a:solidFill>
                <a:latin typeface="+mn-ea"/>
              </a:rPr>
              <a:t>7</a:t>
            </a:r>
            <a:r>
              <a:rPr kumimoji="1" lang="ja-JP" altLang="en-US" sz="2400" b="1" dirty="0">
                <a:solidFill>
                  <a:schemeClr val="bg1"/>
                </a:solidFill>
                <a:latin typeface="+mn-ea"/>
              </a:rPr>
              <a:t>章</a:t>
            </a:r>
          </a:p>
        </p:txBody>
      </p:sp>
    </p:spTree>
    <p:extLst>
      <p:ext uri="{BB962C8B-B14F-4D97-AF65-F5344CB8AC3E}">
        <p14:creationId xmlns:p14="http://schemas.microsoft.com/office/powerpoint/2010/main" val="28051469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3E2150-ECD5-43F6-A23E-2C19B60CBF45}"/>
              </a:ext>
            </a:extLst>
          </p:cNvPr>
          <p:cNvSpPr>
            <a:spLocks noGrp="1"/>
          </p:cNvSpPr>
          <p:nvPr>
            <p:ph type="title" idx="4294967295"/>
          </p:nvPr>
        </p:nvSpPr>
        <p:spPr>
          <a:xfrm>
            <a:off x="0" y="0"/>
            <a:ext cx="11018838" cy="573088"/>
          </a:xfrm>
        </p:spPr>
        <p:txBody>
          <a:bodyPr/>
          <a:lstStyle/>
          <a:p>
            <a:r>
              <a:rPr lang="ja-JP" altLang="en-US" b="1" i="0" dirty="0">
                <a:solidFill>
                  <a:srgbClr val="24292F"/>
                </a:solidFill>
                <a:effectLst/>
              </a:rPr>
              <a:t>サービスモデル： </a:t>
            </a:r>
            <a:r>
              <a:rPr lang="en-US" altLang="ja-JP" b="1" i="0" dirty="0">
                <a:solidFill>
                  <a:srgbClr val="24292F"/>
                </a:solidFill>
                <a:effectLst/>
              </a:rPr>
              <a:t>PaaS - Platform as a Service</a:t>
            </a:r>
            <a:endParaRPr kumimoji="1" lang="ja-JP" altLang="en-US" dirty="0"/>
          </a:p>
        </p:txBody>
      </p:sp>
      <p:sp>
        <p:nvSpPr>
          <p:cNvPr id="3" name="テキスト プレースホルダー 2">
            <a:extLst>
              <a:ext uri="{FF2B5EF4-FFF2-40B4-BE49-F238E27FC236}">
                <a16:creationId xmlns:a16="http://schemas.microsoft.com/office/drawing/2014/main" id="{6C32E343-7112-4B9E-BD04-5BEB8B587352}"/>
              </a:ext>
            </a:extLst>
          </p:cNvPr>
          <p:cNvSpPr>
            <a:spLocks noGrp="1"/>
          </p:cNvSpPr>
          <p:nvPr>
            <p:ph type="body" idx="4294967295"/>
          </p:nvPr>
        </p:nvSpPr>
        <p:spPr>
          <a:xfrm>
            <a:off x="671513" y="623888"/>
            <a:ext cx="11520487" cy="6026150"/>
          </a:xfrm>
        </p:spPr>
        <p:txBody>
          <a:bodyPr/>
          <a:lstStyle/>
          <a:p>
            <a:pPr algn="l">
              <a:buFont typeface="Wingdings" panose="05000000000000000000" pitchFamily="2" charset="2"/>
              <a:buChar char="n"/>
            </a:pPr>
            <a:r>
              <a:rPr lang="ja-JP" altLang="en-US" sz="2400" b="1" dirty="0">
                <a:solidFill>
                  <a:srgbClr val="24292F"/>
                </a:solidFill>
                <a:latin typeface="-apple-system"/>
              </a:rPr>
              <a:t>アプリケーションの実行基盤を提供</a:t>
            </a:r>
          </a:p>
          <a:p>
            <a:pPr>
              <a:buFont typeface="Arial" panose="020B0604020202020204" pitchFamily="34" charset="0"/>
              <a:buChar char="•"/>
            </a:pPr>
            <a:r>
              <a:rPr lang="ja-JP" altLang="en-US" sz="1800" dirty="0">
                <a:solidFill>
                  <a:srgbClr val="24292F"/>
                </a:solidFill>
              </a:rPr>
              <a:t>アプリケーションのプラットフォーム</a:t>
            </a:r>
            <a:br>
              <a:rPr lang="en-US" altLang="ja-JP" sz="1800" dirty="0">
                <a:solidFill>
                  <a:srgbClr val="24292F"/>
                </a:solidFill>
              </a:rPr>
            </a:br>
            <a:r>
              <a:rPr lang="ja-JP" altLang="en-US" sz="1800" dirty="0">
                <a:solidFill>
                  <a:srgbClr val="24292F"/>
                </a:solidFill>
              </a:rPr>
              <a:t>（</a:t>
            </a:r>
            <a:r>
              <a:rPr lang="en-US" altLang="ja-JP" sz="1800" dirty="0">
                <a:solidFill>
                  <a:srgbClr val="24292F"/>
                </a:solidFill>
              </a:rPr>
              <a:t>OS</a:t>
            </a:r>
            <a:r>
              <a:rPr lang="ja-JP" altLang="en-US" sz="1800" dirty="0">
                <a:solidFill>
                  <a:srgbClr val="24292F"/>
                </a:solidFill>
              </a:rPr>
              <a:t>、ミドルウェア、ランタイム など）</a:t>
            </a:r>
            <a:endParaRPr lang="ja-JP" altLang="en-US" sz="1800" dirty="0">
              <a:solidFill>
                <a:srgbClr val="24292F"/>
              </a:solidFill>
              <a:latin typeface="-apple-system"/>
            </a:endParaRPr>
          </a:p>
          <a:p>
            <a:pPr algn="l"/>
            <a:r>
              <a:rPr lang="ja-JP" altLang="en-US" sz="2400" b="1" dirty="0">
                <a:solidFill>
                  <a:srgbClr val="24292F"/>
                </a:solidFill>
                <a:latin typeface="-apple-system"/>
              </a:rPr>
              <a:t>代表的なサービス</a:t>
            </a:r>
            <a:endParaRPr lang="en-US" altLang="ja-JP" sz="2400" b="1" dirty="0">
              <a:solidFill>
                <a:srgbClr val="24292F"/>
              </a:solidFill>
              <a:latin typeface="-apple-system"/>
            </a:endParaRPr>
          </a:p>
          <a:p>
            <a:pPr>
              <a:buFont typeface="Arial" panose="020B0604020202020204" pitchFamily="34" charset="0"/>
              <a:buChar char="•"/>
            </a:pPr>
            <a:r>
              <a:rPr lang="en-US" altLang="ja-JP" sz="1800" dirty="0">
                <a:solidFill>
                  <a:schemeClr val="tx1">
                    <a:lumMod val="90000"/>
                    <a:lumOff val="10000"/>
                  </a:schemeClr>
                </a:solidFill>
              </a:rPr>
              <a:t>AWS Elastic Beanstalk</a:t>
            </a:r>
          </a:p>
          <a:p>
            <a:pPr>
              <a:buFont typeface="Arial" panose="020B0604020202020204" pitchFamily="34" charset="0"/>
              <a:buChar char="•"/>
            </a:pPr>
            <a:r>
              <a:rPr lang="en-US" altLang="ja-JP" sz="1800" dirty="0">
                <a:solidFill>
                  <a:schemeClr val="tx1">
                    <a:lumMod val="90000"/>
                    <a:lumOff val="10000"/>
                  </a:schemeClr>
                </a:solidFill>
              </a:rPr>
              <a:t>Microsoft Azure App Service</a:t>
            </a:r>
          </a:p>
          <a:p>
            <a:pPr>
              <a:buFont typeface="Arial" panose="020B0604020202020204" pitchFamily="34" charset="0"/>
              <a:buChar char="•"/>
            </a:pPr>
            <a:r>
              <a:rPr lang="en-US" altLang="ja-JP" sz="1800" dirty="0">
                <a:solidFill>
                  <a:schemeClr val="tx1">
                    <a:lumMod val="90000"/>
                    <a:lumOff val="10000"/>
                  </a:schemeClr>
                </a:solidFill>
              </a:rPr>
              <a:t>Google App Engine</a:t>
            </a:r>
            <a:endParaRPr lang="ja-JP" altLang="en-US" sz="1800" b="1" dirty="0">
              <a:solidFill>
                <a:srgbClr val="24292F"/>
              </a:solidFill>
              <a:latin typeface="-apple-system"/>
            </a:endParaRPr>
          </a:p>
          <a:p>
            <a:pPr algn="l"/>
            <a:r>
              <a:rPr lang="ja-JP" altLang="en-US" sz="2400" b="1" dirty="0">
                <a:solidFill>
                  <a:srgbClr val="24292F"/>
                </a:solidFill>
                <a:latin typeface="-apple-system"/>
              </a:rPr>
              <a:t>メリット</a:t>
            </a:r>
          </a:p>
          <a:p>
            <a:pPr algn="l">
              <a:buFont typeface="Arial" panose="020B0604020202020204" pitchFamily="34" charset="0"/>
              <a:buChar char="•"/>
            </a:pPr>
            <a:r>
              <a:rPr lang="ja-JP" altLang="en-US" sz="1800" dirty="0">
                <a:solidFill>
                  <a:srgbClr val="24292F"/>
                </a:solidFill>
                <a:latin typeface="-apple-system"/>
              </a:rPr>
              <a:t>管理負担が小さい</a:t>
            </a:r>
          </a:p>
          <a:p>
            <a:pPr algn="l">
              <a:buFont typeface="Arial" panose="020B0604020202020204" pitchFamily="34" charset="0"/>
              <a:buChar char="•"/>
            </a:pPr>
            <a:r>
              <a:rPr lang="ja-JP" altLang="en-US" sz="1800" dirty="0">
                <a:solidFill>
                  <a:schemeClr val="tx1">
                    <a:lumMod val="90000"/>
                    <a:lumOff val="10000"/>
                  </a:schemeClr>
                </a:solidFill>
              </a:rPr>
              <a:t>スケーリング、負荷分散などもクラウド側で</a:t>
            </a:r>
            <a:br>
              <a:rPr lang="en-US" altLang="ja-JP" sz="1800" dirty="0">
                <a:solidFill>
                  <a:schemeClr val="tx1">
                    <a:lumMod val="90000"/>
                    <a:lumOff val="10000"/>
                  </a:schemeClr>
                </a:solidFill>
              </a:rPr>
            </a:br>
            <a:r>
              <a:rPr lang="ja-JP" altLang="en-US" sz="1800" dirty="0">
                <a:solidFill>
                  <a:schemeClr val="tx1">
                    <a:lumMod val="90000"/>
                    <a:lumOff val="10000"/>
                  </a:schemeClr>
                </a:solidFill>
              </a:rPr>
              <a:t>おこなわれるサービスもある</a:t>
            </a:r>
            <a:endParaRPr lang="ja-JP" altLang="en-US" sz="1800" dirty="0">
              <a:solidFill>
                <a:srgbClr val="24292F"/>
              </a:solidFill>
              <a:latin typeface="-apple-system"/>
            </a:endParaRPr>
          </a:p>
          <a:p>
            <a:pPr algn="l"/>
            <a:r>
              <a:rPr lang="ja-JP" altLang="en-US" sz="2400" b="1" dirty="0">
                <a:solidFill>
                  <a:srgbClr val="24292F"/>
                </a:solidFill>
                <a:latin typeface="-apple-system"/>
              </a:rPr>
              <a:t>考慮点</a:t>
            </a:r>
          </a:p>
          <a:p>
            <a:pPr algn="l">
              <a:buFont typeface="Arial" panose="020B0604020202020204" pitchFamily="34" charset="0"/>
              <a:buChar char="•"/>
            </a:pPr>
            <a:r>
              <a:rPr lang="en-US" altLang="ja-JP" sz="1800" dirty="0">
                <a:solidFill>
                  <a:srgbClr val="24292F"/>
                </a:solidFill>
                <a:latin typeface="-apple-system"/>
              </a:rPr>
              <a:t>OS</a:t>
            </a:r>
            <a:r>
              <a:rPr lang="ja-JP" altLang="en-US" sz="1800" dirty="0">
                <a:solidFill>
                  <a:srgbClr val="24292F"/>
                </a:solidFill>
                <a:latin typeface="-apple-system"/>
              </a:rPr>
              <a:t>や実行環境が</a:t>
            </a:r>
            <a:r>
              <a:rPr lang="en-US" altLang="ja-JP" sz="1800" dirty="0">
                <a:solidFill>
                  <a:srgbClr val="24292F"/>
                </a:solidFill>
                <a:latin typeface="-apple-system"/>
              </a:rPr>
              <a:t>PaaS</a:t>
            </a:r>
            <a:r>
              <a:rPr lang="ja-JP" altLang="en-US" sz="1800" dirty="0">
                <a:solidFill>
                  <a:srgbClr val="24292F"/>
                </a:solidFill>
                <a:latin typeface="-apple-system"/>
              </a:rPr>
              <a:t>が提供するものに限定される</a:t>
            </a:r>
          </a:p>
          <a:p>
            <a:pPr algn="l">
              <a:buFont typeface="Arial" panose="020B0604020202020204" pitchFamily="34" charset="0"/>
              <a:buChar char="•"/>
            </a:pPr>
            <a:r>
              <a:rPr lang="ja-JP" altLang="en-US" sz="1800" dirty="0">
                <a:solidFill>
                  <a:srgbClr val="24292F"/>
                </a:solidFill>
                <a:latin typeface="-apple-system"/>
              </a:rPr>
              <a:t>移行には既存アプリケーションの変更が必要</a:t>
            </a:r>
          </a:p>
        </p:txBody>
      </p:sp>
      <p:grpSp>
        <p:nvGrpSpPr>
          <p:cNvPr id="5" name="グループ化 4">
            <a:extLst>
              <a:ext uri="{FF2B5EF4-FFF2-40B4-BE49-F238E27FC236}">
                <a16:creationId xmlns:a16="http://schemas.microsoft.com/office/drawing/2014/main" id="{230B00B3-3F37-4C9E-BB5B-E2D7F1DE7998}"/>
              </a:ext>
            </a:extLst>
          </p:cNvPr>
          <p:cNvGrpSpPr/>
          <p:nvPr/>
        </p:nvGrpSpPr>
        <p:grpSpPr bwMode="gray">
          <a:xfrm>
            <a:off x="8272932" y="2308232"/>
            <a:ext cx="2147418" cy="4074807"/>
            <a:chOff x="6828887" y="2215151"/>
            <a:chExt cx="2147418" cy="4074807"/>
          </a:xfrm>
        </p:grpSpPr>
        <p:sp>
          <p:nvSpPr>
            <p:cNvPr id="6" name="角丸四角形 19">
              <a:extLst>
                <a:ext uri="{FF2B5EF4-FFF2-40B4-BE49-F238E27FC236}">
                  <a16:creationId xmlns:a16="http://schemas.microsoft.com/office/drawing/2014/main" id="{47F76473-0DEF-4B89-B7E2-0E036D8DF233}"/>
                </a:ext>
              </a:extLst>
            </p:cNvPr>
            <p:cNvSpPr/>
            <p:nvPr/>
          </p:nvSpPr>
          <p:spPr bwMode="gray">
            <a:xfrm>
              <a:off x="6988126" y="4569061"/>
              <a:ext cx="1810800" cy="388800"/>
            </a:xfrm>
            <a:prstGeom prst="roundRect">
              <a:avLst/>
            </a:prstGeom>
            <a:solidFill>
              <a:schemeClr val="accent4"/>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サーバー</a:t>
              </a:r>
            </a:p>
          </p:txBody>
        </p:sp>
        <p:sp>
          <p:nvSpPr>
            <p:cNvPr id="7" name="角丸四角形 20">
              <a:extLst>
                <a:ext uri="{FF2B5EF4-FFF2-40B4-BE49-F238E27FC236}">
                  <a16:creationId xmlns:a16="http://schemas.microsoft.com/office/drawing/2014/main" id="{25B35989-4ED8-473F-8EC9-6220E0E8EB58}"/>
                </a:ext>
              </a:extLst>
            </p:cNvPr>
            <p:cNvSpPr/>
            <p:nvPr/>
          </p:nvSpPr>
          <p:spPr bwMode="gray">
            <a:xfrm>
              <a:off x="6988126" y="5157538"/>
              <a:ext cx="1810800" cy="388800"/>
            </a:xfrm>
            <a:prstGeom prst="roundRect">
              <a:avLst/>
            </a:prstGeom>
            <a:solidFill>
              <a:schemeClr val="accent4"/>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ストレージ</a:t>
              </a:r>
            </a:p>
          </p:txBody>
        </p:sp>
        <p:sp>
          <p:nvSpPr>
            <p:cNvPr id="8" name="角丸四角形 21">
              <a:extLst>
                <a:ext uri="{FF2B5EF4-FFF2-40B4-BE49-F238E27FC236}">
                  <a16:creationId xmlns:a16="http://schemas.microsoft.com/office/drawing/2014/main" id="{A9747DCC-E3AB-4B31-81FD-FE6861F8E0AC}"/>
                </a:ext>
              </a:extLst>
            </p:cNvPr>
            <p:cNvSpPr/>
            <p:nvPr/>
          </p:nvSpPr>
          <p:spPr bwMode="gray">
            <a:xfrm>
              <a:off x="6988126" y="5746016"/>
              <a:ext cx="1810800" cy="388800"/>
            </a:xfrm>
            <a:prstGeom prst="roundRect">
              <a:avLst/>
            </a:prstGeom>
            <a:solidFill>
              <a:schemeClr val="accent4"/>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dirty="0">
                  <a:solidFill>
                    <a:schemeClr val="bg1"/>
                  </a:solidFill>
                  <a:latin typeface="メイリオ" panose="020B0604030504040204" pitchFamily="50" charset="-128"/>
                  <a:ea typeface="メイリオ" panose="020B0604030504040204" pitchFamily="50" charset="-128"/>
                </a:rPr>
                <a:t>ネットワーク</a:t>
              </a:r>
            </a:p>
          </p:txBody>
        </p:sp>
        <p:sp>
          <p:nvSpPr>
            <p:cNvPr id="9" name="角丸四角形 22">
              <a:extLst>
                <a:ext uri="{FF2B5EF4-FFF2-40B4-BE49-F238E27FC236}">
                  <a16:creationId xmlns:a16="http://schemas.microsoft.com/office/drawing/2014/main" id="{B00495B8-4180-44B0-8419-786414A5A39A}"/>
                </a:ext>
              </a:extLst>
            </p:cNvPr>
            <p:cNvSpPr/>
            <p:nvPr/>
          </p:nvSpPr>
          <p:spPr bwMode="gray">
            <a:xfrm>
              <a:off x="6988126" y="3980583"/>
              <a:ext cx="1810800" cy="388800"/>
            </a:xfrm>
            <a:prstGeom prst="roundRect">
              <a:avLst/>
            </a:prstGeom>
            <a:solidFill>
              <a:schemeClr val="accent2"/>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en-US" altLang="ja-JP" sz="1600" dirty="0">
                  <a:solidFill>
                    <a:schemeClr val="bg1"/>
                  </a:solidFill>
                  <a:latin typeface="メイリオ" panose="020B0604030504040204" pitchFamily="50" charset="-128"/>
                  <a:ea typeface="メイリオ" panose="020B0604030504040204" pitchFamily="50" charset="-128"/>
                </a:rPr>
                <a:t>OS</a:t>
              </a:r>
              <a:endParaRPr lang="ja-JP" altLang="en-US" sz="1600" dirty="0">
                <a:solidFill>
                  <a:schemeClr val="bg1"/>
                </a:solidFill>
                <a:latin typeface="メイリオ" panose="020B0604030504040204" pitchFamily="50" charset="-128"/>
                <a:ea typeface="メイリオ" panose="020B0604030504040204" pitchFamily="50" charset="-128"/>
              </a:endParaRPr>
            </a:p>
          </p:txBody>
        </p:sp>
        <p:sp>
          <p:nvSpPr>
            <p:cNvPr id="10" name="角丸四角形 23">
              <a:extLst>
                <a:ext uri="{FF2B5EF4-FFF2-40B4-BE49-F238E27FC236}">
                  <a16:creationId xmlns:a16="http://schemas.microsoft.com/office/drawing/2014/main" id="{ACB38772-F224-4445-B815-DFB7EB159AE1}"/>
                </a:ext>
              </a:extLst>
            </p:cNvPr>
            <p:cNvSpPr/>
            <p:nvPr/>
          </p:nvSpPr>
          <p:spPr bwMode="gray">
            <a:xfrm>
              <a:off x="6988126" y="3392106"/>
              <a:ext cx="1810800" cy="388800"/>
            </a:xfrm>
            <a:prstGeom prst="roundRect">
              <a:avLst/>
            </a:prstGeom>
            <a:solidFill>
              <a:schemeClr val="accent2"/>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a:solidFill>
                    <a:schemeClr val="bg1"/>
                  </a:solidFill>
                  <a:latin typeface="メイリオ" panose="020B0604030504040204" pitchFamily="50" charset="-128"/>
                  <a:ea typeface="メイリオ" panose="020B0604030504040204" pitchFamily="50" charset="-128"/>
                </a:rPr>
                <a:t>ミドルウェア</a:t>
              </a:r>
            </a:p>
          </p:txBody>
        </p:sp>
        <p:sp>
          <p:nvSpPr>
            <p:cNvPr id="11" name="角丸四角形 24">
              <a:extLst>
                <a:ext uri="{FF2B5EF4-FFF2-40B4-BE49-F238E27FC236}">
                  <a16:creationId xmlns:a16="http://schemas.microsoft.com/office/drawing/2014/main" id="{420A92D5-E161-4101-8EE2-5DAD56AC9CE5}"/>
                </a:ext>
              </a:extLst>
            </p:cNvPr>
            <p:cNvSpPr/>
            <p:nvPr/>
          </p:nvSpPr>
          <p:spPr bwMode="gray">
            <a:xfrm>
              <a:off x="6988126" y="2803629"/>
              <a:ext cx="1810800" cy="388800"/>
            </a:xfrm>
            <a:prstGeom prst="roundRect">
              <a:avLst/>
            </a:prstGeom>
            <a:solidFill>
              <a:schemeClr val="accent2"/>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dirty="0">
                  <a:solidFill>
                    <a:schemeClr val="bg1"/>
                  </a:solidFill>
                  <a:latin typeface="メイリオ" panose="020B0604030504040204" pitchFamily="50" charset="-128"/>
                  <a:ea typeface="メイリオ" panose="020B0604030504040204" pitchFamily="50" charset="-128"/>
                </a:rPr>
                <a:t>ランタイム</a:t>
              </a:r>
            </a:p>
          </p:txBody>
        </p:sp>
        <p:sp>
          <p:nvSpPr>
            <p:cNvPr id="12" name="角丸四角形 26">
              <a:extLst>
                <a:ext uri="{FF2B5EF4-FFF2-40B4-BE49-F238E27FC236}">
                  <a16:creationId xmlns:a16="http://schemas.microsoft.com/office/drawing/2014/main" id="{25D2C303-905A-4204-99D0-D3B258488638}"/>
                </a:ext>
              </a:extLst>
            </p:cNvPr>
            <p:cNvSpPr/>
            <p:nvPr/>
          </p:nvSpPr>
          <p:spPr bwMode="gray">
            <a:xfrm>
              <a:off x="6988126" y="2215151"/>
              <a:ext cx="1810800" cy="388800"/>
            </a:xfrm>
            <a:prstGeom prst="roundRect">
              <a:avLst/>
            </a:prstGeom>
            <a:solidFill>
              <a:srgbClr val="425563"/>
            </a:solidFill>
            <a:ln w="19050" cap="flat" cmpd="sng" algn="ctr">
              <a:noFill/>
              <a:prstDash val="solid"/>
              <a:round/>
              <a:headEnd type="none" w="med" len="med"/>
              <a:tailEnd type="none" w="med" len="med"/>
            </a:ln>
            <a:effectLst/>
          </p:spPr>
          <p:txBody>
            <a:bodyPr vert="horz" wrap="none" lIns="73884" tIns="36942" rIns="73884" bIns="36942" numCol="1" rtlCol="0" anchor="b" anchorCtr="0" compatLnSpc="1">
              <a:prstTxWarp prst="textNoShape">
                <a:avLst/>
              </a:prstTxWarp>
            </a:bodyPr>
            <a:lstStyle/>
            <a:p>
              <a:pPr algn="ctr" defTabSz="871538" fontAlgn="base">
                <a:spcBef>
                  <a:spcPct val="0"/>
                </a:spcBef>
                <a:spcAft>
                  <a:spcPct val="0"/>
                </a:spcAft>
              </a:pPr>
              <a:r>
                <a:rPr lang="ja-JP" altLang="en-US" sz="1600" dirty="0">
                  <a:solidFill>
                    <a:schemeClr val="bg1"/>
                  </a:solidFill>
                  <a:latin typeface="メイリオ" panose="020B0604030504040204" pitchFamily="50" charset="-128"/>
                  <a:ea typeface="メイリオ" panose="020B0604030504040204" pitchFamily="50" charset="-128"/>
                </a:rPr>
                <a:t>アプリケーション</a:t>
              </a:r>
            </a:p>
          </p:txBody>
        </p:sp>
        <p:sp>
          <p:nvSpPr>
            <p:cNvPr id="13" name="正方形/長方形 12">
              <a:extLst>
                <a:ext uri="{FF2B5EF4-FFF2-40B4-BE49-F238E27FC236}">
                  <a16:creationId xmlns:a16="http://schemas.microsoft.com/office/drawing/2014/main" id="{87E229B8-162D-4F64-B5D3-FADFB86614DF}"/>
                </a:ext>
              </a:extLst>
            </p:cNvPr>
            <p:cNvSpPr/>
            <p:nvPr/>
          </p:nvSpPr>
          <p:spPr bwMode="gray">
            <a:xfrm>
              <a:off x="6828887" y="2682250"/>
              <a:ext cx="2147418" cy="3607708"/>
            </a:xfrm>
            <a:prstGeom prst="rect">
              <a:avLst/>
            </a:prstGeom>
            <a:noFill/>
            <a:ln w="38100" cap="flat" cmpd="sng" algn="ctr">
              <a:solidFill>
                <a:schemeClr val="accent1"/>
              </a:solidFill>
              <a:prstDash val="sysDash"/>
              <a:round/>
              <a:headEnd type="none" w="med" len="med"/>
              <a:tailEnd type="none" w="med" len="med"/>
            </a:ln>
            <a:effectLst/>
          </p:spPr>
          <p:txBody>
            <a:bodyPr vert="horz" wrap="none" lIns="73884" tIns="36942" rIns="73884" bIns="36942" numCol="1" rtlCol="0" anchor="ctr" anchorCtr="0" compatLnSpc="1">
              <a:prstTxWarp prst="textNoShape">
                <a:avLst/>
              </a:prstTxWarp>
            </a:bodyPr>
            <a:lstStyle/>
            <a:p>
              <a:pPr algn="ctr" defTabSz="871538" fontAlgn="base">
                <a:spcBef>
                  <a:spcPct val="0"/>
                </a:spcBef>
                <a:spcAft>
                  <a:spcPct val="0"/>
                </a:spcAft>
              </a:pPr>
              <a:endParaRPr kumimoji="1" lang="ja-JP" altLang="en-US">
                <a:latin typeface="HGPｺﾞｼｯｸE" pitchFamily="50" charset="-128"/>
                <a:ea typeface="HGPｺﾞｼｯｸE" pitchFamily="50" charset="-128"/>
              </a:endParaRPr>
            </a:p>
          </p:txBody>
        </p:sp>
      </p:grpSp>
    </p:spTree>
    <p:extLst>
      <p:ext uri="{BB962C8B-B14F-4D97-AF65-F5344CB8AC3E}">
        <p14:creationId xmlns:p14="http://schemas.microsoft.com/office/powerpoint/2010/main" val="21467877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D0B079-413C-4964-8C65-560351CF8D80}"/>
              </a:ext>
            </a:extLst>
          </p:cNvPr>
          <p:cNvSpPr>
            <a:spLocks noGrp="1"/>
          </p:cNvSpPr>
          <p:nvPr>
            <p:ph type="title" idx="4294967295"/>
          </p:nvPr>
        </p:nvSpPr>
        <p:spPr>
          <a:xfrm>
            <a:off x="0" y="0"/>
            <a:ext cx="11018838" cy="573088"/>
          </a:xfrm>
        </p:spPr>
        <p:txBody>
          <a:bodyPr/>
          <a:lstStyle/>
          <a:p>
            <a:r>
              <a:rPr lang="ja-JP" altLang="en-US" b="1" i="0" dirty="0">
                <a:solidFill>
                  <a:srgbClr val="24292F"/>
                </a:solidFill>
                <a:effectLst/>
                <a:latin typeface="-apple-system"/>
              </a:rPr>
              <a:t>クラウドの物理インフラストラクチャ</a:t>
            </a:r>
            <a:endParaRPr kumimoji="1" lang="ja-JP" altLang="en-US" dirty="0"/>
          </a:p>
        </p:txBody>
      </p:sp>
      <p:sp>
        <p:nvSpPr>
          <p:cNvPr id="3" name="テキスト プレースホルダー 2">
            <a:extLst>
              <a:ext uri="{FF2B5EF4-FFF2-40B4-BE49-F238E27FC236}">
                <a16:creationId xmlns:a16="http://schemas.microsoft.com/office/drawing/2014/main" id="{95E28701-D3AF-484A-AB06-E58640CEC1B2}"/>
              </a:ext>
            </a:extLst>
          </p:cNvPr>
          <p:cNvSpPr>
            <a:spLocks noGrp="1"/>
          </p:cNvSpPr>
          <p:nvPr>
            <p:ph type="body" idx="4294967295"/>
          </p:nvPr>
        </p:nvSpPr>
        <p:spPr>
          <a:xfrm>
            <a:off x="671513" y="623888"/>
            <a:ext cx="11520487" cy="6026150"/>
          </a:xfrm>
        </p:spPr>
        <p:txBody>
          <a:bodyPr/>
          <a:lstStyle/>
          <a:p>
            <a:pPr algn="l"/>
            <a:r>
              <a:rPr lang="ja-JP" altLang="en-US" sz="2400" b="1" dirty="0">
                <a:solidFill>
                  <a:srgbClr val="24292F"/>
                </a:solidFill>
              </a:rPr>
              <a:t>世界中の拠点にデータセンターを展開</a:t>
            </a:r>
          </a:p>
          <a:p>
            <a:pPr algn="l">
              <a:buFont typeface="Arial" panose="020B0604020202020204" pitchFamily="34" charset="0"/>
              <a:buChar char="•"/>
            </a:pPr>
            <a:r>
              <a:rPr lang="ja-JP" altLang="en-US" sz="2000" dirty="0">
                <a:solidFill>
                  <a:srgbClr val="24292F"/>
                </a:solidFill>
              </a:rPr>
              <a:t>データセンターごとに数千</a:t>
            </a:r>
            <a:r>
              <a:rPr lang="en-US" altLang="ja-JP" sz="2000" dirty="0">
                <a:solidFill>
                  <a:srgbClr val="24292F"/>
                </a:solidFill>
              </a:rPr>
              <a:t>〜</a:t>
            </a:r>
            <a:r>
              <a:rPr lang="ja-JP" altLang="en-US" sz="2000" dirty="0">
                <a:solidFill>
                  <a:srgbClr val="24292F"/>
                </a:solidFill>
              </a:rPr>
              <a:t>数万台規模のサーバーを配置</a:t>
            </a:r>
            <a:endParaRPr lang="en-US" altLang="ja-JP" sz="2000" dirty="0">
              <a:solidFill>
                <a:srgbClr val="24292F"/>
              </a:solidFill>
            </a:endParaRPr>
          </a:p>
          <a:p>
            <a:pPr algn="l">
              <a:buFont typeface="Arial" panose="020B0604020202020204" pitchFamily="34" charset="0"/>
              <a:buChar char="•"/>
            </a:pPr>
            <a:r>
              <a:rPr lang="ja-JP" altLang="en-US" sz="2000" dirty="0">
                <a:solidFill>
                  <a:srgbClr val="24292F"/>
                </a:solidFill>
              </a:rPr>
              <a:t>全てのデータセンターはオンラインで稼働</a:t>
            </a:r>
          </a:p>
          <a:p>
            <a:pPr algn="l">
              <a:buFont typeface="Arial" panose="020B0604020202020204" pitchFamily="34" charset="0"/>
              <a:buChar char="•"/>
            </a:pPr>
            <a:r>
              <a:rPr lang="ja-JP" altLang="en-US" sz="2000" dirty="0">
                <a:solidFill>
                  <a:srgbClr val="24292F"/>
                </a:solidFill>
              </a:rPr>
              <a:t>暗号化された専用回線を用いて高速かつセキュアに相互接続</a:t>
            </a:r>
          </a:p>
          <a:p>
            <a:pPr algn="l">
              <a:buFont typeface="Arial" panose="020B0604020202020204" pitchFamily="34" charset="0"/>
              <a:buChar char="•"/>
            </a:pPr>
            <a:r>
              <a:rPr lang="ja-JP" altLang="en-US" sz="2000" dirty="0">
                <a:solidFill>
                  <a:srgbClr val="24292F"/>
                </a:solidFill>
              </a:rPr>
              <a:t>クラウドのユーザーは全てのデータセンターを利用可能</a:t>
            </a:r>
            <a:r>
              <a:rPr lang="ja-JP" altLang="en-US" sz="2000" dirty="0">
                <a:solidFill>
                  <a:srgbClr val="24292F"/>
                </a:solidFill>
                <a:latin typeface="Arial"/>
              </a:rPr>
              <a:t>（</a:t>
            </a:r>
            <a:r>
              <a:rPr lang="ja-JP" altLang="en-US" sz="2000" dirty="0">
                <a:solidFill>
                  <a:srgbClr val="24292F"/>
                </a:solidFill>
              </a:rPr>
              <a:t>政府専用など、一部例外あり）</a:t>
            </a:r>
            <a:endParaRPr lang="en-US" altLang="ja-JP" sz="2000" dirty="0">
              <a:solidFill>
                <a:srgbClr val="24292F"/>
              </a:solidFill>
            </a:endParaRPr>
          </a:p>
          <a:p>
            <a:pPr algn="l">
              <a:buFont typeface="Arial" panose="020B0604020202020204" pitchFamily="34" charset="0"/>
              <a:buChar char="•"/>
            </a:pPr>
            <a:endParaRPr lang="ja-JP" altLang="en-US" sz="2400" dirty="0">
              <a:solidFill>
                <a:srgbClr val="24292F"/>
              </a:solidFill>
            </a:endParaRPr>
          </a:p>
          <a:p>
            <a:pPr algn="l"/>
            <a:r>
              <a:rPr lang="ja-JP" altLang="en-US" sz="2400" b="1" dirty="0">
                <a:solidFill>
                  <a:srgbClr val="24292F"/>
                </a:solidFill>
              </a:rPr>
              <a:t>高いセキュリティレベルを保持</a:t>
            </a:r>
          </a:p>
          <a:p>
            <a:pPr algn="l">
              <a:buFont typeface="Arial" panose="020B0604020202020204" pitchFamily="34" charset="0"/>
              <a:buChar char="•"/>
            </a:pPr>
            <a:r>
              <a:rPr lang="ja-JP" altLang="en-US" sz="2000" dirty="0">
                <a:solidFill>
                  <a:srgbClr val="24292F"/>
                </a:solidFill>
              </a:rPr>
              <a:t>データセンターの場所は非公開で、一部の従業員のみが場所を把握</a:t>
            </a:r>
            <a:endParaRPr lang="en-US" altLang="ja-JP" sz="2000" dirty="0">
              <a:solidFill>
                <a:srgbClr val="24292F"/>
              </a:solidFill>
            </a:endParaRPr>
          </a:p>
          <a:p>
            <a:pPr algn="l">
              <a:buFont typeface="Arial" panose="020B0604020202020204" pitchFamily="34" charset="0"/>
              <a:buChar char="•"/>
            </a:pPr>
            <a:r>
              <a:rPr lang="ja-JP" altLang="en-US" sz="2000" dirty="0">
                <a:solidFill>
                  <a:srgbClr val="24292F"/>
                </a:solidFill>
              </a:rPr>
              <a:t>従業員の持つ情報の分断を徹底</a:t>
            </a:r>
            <a:endParaRPr lang="en-US" altLang="ja-JP" sz="2000" dirty="0">
              <a:solidFill>
                <a:srgbClr val="24292F"/>
              </a:solidFill>
            </a:endParaRPr>
          </a:p>
          <a:p>
            <a:pPr>
              <a:buFont typeface="Arial" panose="020B0604020202020204" pitchFamily="34" charset="0"/>
              <a:buChar char="•"/>
            </a:pPr>
            <a:r>
              <a:rPr lang="ja-JP" altLang="en-US" sz="2000" dirty="0">
                <a:solidFill>
                  <a:srgbClr val="24292F"/>
                </a:solidFill>
              </a:rPr>
              <a:t>冗長化された電力システム</a:t>
            </a:r>
            <a:endParaRPr lang="en-US" altLang="ja-JP" sz="2000" dirty="0">
              <a:solidFill>
                <a:srgbClr val="24292F"/>
              </a:solidFill>
            </a:endParaRPr>
          </a:p>
          <a:p>
            <a:pPr algn="l">
              <a:buFont typeface="Arial" panose="020B0604020202020204" pitchFamily="34" charset="0"/>
              <a:buChar char="•"/>
            </a:pPr>
            <a:r>
              <a:rPr lang="ja-JP" altLang="en-US" sz="2000" dirty="0">
                <a:solidFill>
                  <a:srgbClr val="24292F"/>
                </a:solidFill>
              </a:rPr>
              <a:t>第三者によるセキュリティ認証や</a:t>
            </a:r>
            <a:r>
              <a:rPr lang="en-US" altLang="ja-JP" sz="2000" dirty="0">
                <a:solidFill>
                  <a:srgbClr val="24292F"/>
                </a:solidFill>
              </a:rPr>
              <a:t>SOC</a:t>
            </a:r>
            <a:r>
              <a:rPr lang="ja-JP" altLang="en-US" sz="2000" dirty="0">
                <a:solidFill>
                  <a:srgbClr val="24292F"/>
                </a:solidFill>
              </a:rPr>
              <a:t>レポートの提供</a:t>
            </a:r>
            <a:endParaRPr lang="en-US" altLang="ja-JP" sz="2000" dirty="0">
              <a:solidFill>
                <a:srgbClr val="24292F"/>
              </a:solidFill>
            </a:endParaRPr>
          </a:p>
          <a:p>
            <a:pPr algn="l">
              <a:buFont typeface="Arial" panose="020B0604020202020204" pitchFamily="34" charset="0"/>
              <a:buChar char="•"/>
            </a:pPr>
            <a:endParaRPr lang="en-US" altLang="ja-JP" sz="2000" dirty="0">
              <a:solidFill>
                <a:srgbClr val="24292F"/>
              </a:solidFill>
            </a:endParaRPr>
          </a:p>
          <a:p>
            <a:pPr algn="l">
              <a:buFont typeface="Arial" panose="020B0604020202020204" pitchFamily="34" charset="0"/>
              <a:buChar char="•"/>
            </a:pPr>
            <a:endParaRPr lang="ja-JP" altLang="en-US" sz="2000" dirty="0">
              <a:solidFill>
                <a:srgbClr val="24292F"/>
              </a:solidFill>
            </a:endParaRPr>
          </a:p>
          <a:p>
            <a:endParaRPr lang="ja-JP" altLang="en-US" sz="2400" dirty="0"/>
          </a:p>
        </p:txBody>
      </p:sp>
    </p:spTree>
    <p:extLst>
      <p:ext uri="{BB962C8B-B14F-4D97-AF65-F5344CB8AC3E}">
        <p14:creationId xmlns:p14="http://schemas.microsoft.com/office/powerpoint/2010/main" val="23333513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7E0EA6-00BA-47CE-ADBC-3913D2FA5DF9}"/>
              </a:ext>
            </a:extLst>
          </p:cNvPr>
          <p:cNvSpPr>
            <a:spLocks noGrp="1"/>
          </p:cNvSpPr>
          <p:nvPr>
            <p:ph type="title" idx="4294967295"/>
          </p:nvPr>
        </p:nvSpPr>
        <p:spPr>
          <a:xfrm>
            <a:off x="0" y="0"/>
            <a:ext cx="11018838" cy="573088"/>
          </a:xfrm>
        </p:spPr>
        <p:txBody>
          <a:bodyPr/>
          <a:lstStyle/>
          <a:p>
            <a:r>
              <a:rPr lang="ja-JP" altLang="en-US" b="1" i="0" dirty="0">
                <a:solidFill>
                  <a:srgbClr val="24292F"/>
                </a:solidFill>
                <a:effectLst/>
                <a:latin typeface="-apple-system"/>
              </a:rPr>
              <a:t>クラウドでの高可用性の考え方</a:t>
            </a:r>
            <a:endParaRPr kumimoji="1" lang="ja-JP" altLang="en-US" dirty="0"/>
          </a:p>
        </p:txBody>
      </p:sp>
      <p:sp>
        <p:nvSpPr>
          <p:cNvPr id="3" name="テキスト プレースホルダー 2">
            <a:extLst>
              <a:ext uri="{FF2B5EF4-FFF2-40B4-BE49-F238E27FC236}">
                <a16:creationId xmlns:a16="http://schemas.microsoft.com/office/drawing/2014/main" id="{B0852D35-A860-4408-927D-CFDCE0BFBD7B}"/>
              </a:ext>
            </a:extLst>
          </p:cNvPr>
          <p:cNvSpPr>
            <a:spLocks noGrp="1"/>
          </p:cNvSpPr>
          <p:nvPr>
            <p:ph type="body" idx="4294967295"/>
          </p:nvPr>
        </p:nvSpPr>
        <p:spPr>
          <a:xfrm>
            <a:off x="3386138" y="623888"/>
            <a:ext cx="8805862" cy="6026150"/>
          </a:xfrm>
        </p:spPr>
        <p:txBody>
          <a:bodyPr/>
          <a:lstStyle/>
          <a:p>
            <a:pPr algn="l">
              <a:buFont typeface="Arial" panose="020B0604020202020204" pitchFamily="34" charset="0"/>
              <a:buChar char="•"/>
            </a:pPr>
            <a:r>
              <a:rPr lang="ja-JP" altLang="en-US" sz="2000" dirty="0">
                <a:solidFill>
                  <a:srgbClr val="24292F"/>
                </a:solidFill>
                <a:latin typeface="メイリオ"/>
                <a:ea typeface="メイリオ"/>
              </a:rPr>
              <a:t>クラウドプロバイダーのデータセンターにITリソースを分散配置し、同時稼働・負荷分散させる</a:t>
            </a:r>
          </a:p>
          <a:p>
            <a:pPr algn="l">
              <a:buFont typeface="Arial" panose="020B0604020202020204" pitchFamily="34" charset="0"/>
              <a:buChar char="•"/>
            </a:pPr>
            <a:r>
              <a:rPr lang="ja-JP" altLang="en-US" sz="2000" dirty="0">
                <a:solidFill>
                  <a:srgbClr val="24292F"/>
                </a:solidFill>
              </a:rPr>
              <a:t>障害発生時は新たな仮想サーバーに即時置換</a:t>
            </a:r>
            <a:endParaRPr lang="en-US" altLang="ja-JP" sz="2000" dirty="0">
              <a:solidFill>
                <a:srgbClr val="24292F"/>
              </a:solidFill>
            </a:endParaRPr>
          </a:p>
          <a:p>
            <a:pPr algn="l">
              <a:buFont typeface="Arial" panose="020B0604020202020204" pitchFamily="34" charset="0"/>
              <a:buChar char="•"/>
            </a:pPr>
            <a:r>
              <a:rPr lang="ja-JP" altLang="en-US" sz="2000" dirty="0">
                <a:solidFill>
                  <a:srgbClr val="24292F"/>
                </a:solidFill>
                <a:latin typeface="メイリオ"/>
                <a:ea typeface="メイリオ"/>
              </a:rPr>
              <a:t>データセンターレベルで単一障害点を作らないことが可能</a:t>
            </a:r>
            <a:endParaRPr lang="en-US" altLang="ja-JP" sz="2000" dirty="0">
              <a:solidFill>
                <a:srgbClr val="24292F"/>
              </a:solidFill>
            </a:endParaRPr>
          </a:p>
          <a:p>
            <a:pPr algn="l">
              <a:buFont typeface="Arial" panose="020B0604020202020204" pitchFamily="34" charset="0"/>
              <a:buChar char="•"/>
            </a:pPr>
            <a:r>
              <a:rPr lang="ja-JP" altLang="en-US" sz="2000" dirty="0">
                <a:solidFill>
                  <a:srgbClr val="24292F"/>
                </a:solidFill>
                <a:latin typeface="メイリオ"/>
                <a:ea typeface="メイリオ"/>
              </a:rPr>
              <a:t>想定以上の負荷が発生してもサーバーを即座に調達可能</a:t>
            </a:r>
            <a:br>
              <a:rPr lang="ja-JP" altLang="en-US" sz="2400" dirty="0"/>
            </a:br>
            <a:endParaRPr lang="ja-JP" altLang="en-US" sz="2400" dirty="0"/>
          </a:p>
        </p:txBody>
      </p:sp>
      <p:pic>
        <p:nvPicPr>
          <p:cNvPr id="5" name="図 4">
            <a:extLst>
              <a:ext uri="{FF2B5EF4-FFF2-40B4-BE49-F238E27FC236}">
                <a16:creationId xmlns:a16="http://schemas.microsoft.com/office/drawing/2014/main" id="{265340B0-AD55-4C04-B761-F510836DC01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
                    </a14:imgEffect>
                  </a14:imgLayer>
                </a14:imgProps>
              </a:ext>
            </a:extLst>
          </a:blip>
          <a:stretch>
            <a:fillRect/>
          </a:stretch>
        </p:blipFill>
        <p:spPr>
          <a:xfrm>
            <a:off x="3117519" y="3087994"/>
            <a:ext cx="6358081" cy="3572006"/>
          </a:xfrm>
          <a:prstGeom prst="rect">
            <a:avLst/>
          </a:prstGeom>
        </p:spPr>
      </p:pic>
      <p:sp>
        <p:nvSpPr>
          <p:cNvPr id="6" name="テキスト ボックス 23">
            <a:extLst>
              <a:ext uri="{FF2B5EF4-FFF2-40B4-BE49-F238E27FC236}">
                <a16:creationId xmlns:a16="http://schemas.microsoft.com/office/drawing/2014/main" id="{F4ECF183-9A58-4E58-A868-88F97BE26909}"/>
              </a:ext>
            </a:extLst>
          </p:cNvPr>
          <p:cNvSpPr txBox="1"/>
          <p:nvPr/>
        </p:nvSpPr>
        <p:spPr>
          <a:xfrm>
            <a:off x="8229283" y="4849467"/>
            <a:ext cx="1186790" cy="461665"/>
          </a:xfrm>
          <a:prstGeom prst="rect">
            <a:avLst/>
          </a:prstGeom>
          <a:noFill/>
        </p:spPr>
        <p:txBody>
          <a:bodyPr wrap="square" rtlCol="0">
            <a:spAutoFit/>
          </a:bodyPr>
          <a:lstStyle>
            <a:defPPr>
              <a:defRPr lang="ja-JP"/>
            </a:defPPr>
            <a:lvl1pPr algn="l" rtl="0" fontAlgn="base">
              <a:spcBef>
                <a:spcPct val="0"/>
              </a:spcBef>
              <a:spcAft>
                <a:spcPct val="0"/>
              </a:spcAft>
              <a:defRPr kumimoji="1" sz="3200" kern="1200">
                <a:solidFill>
                  <a:schemeClr val="tx1"/>
                </a:solidFill>
                <a:latin typeface="Arial" charset="0"/>
                <a:ea typeface="HGP創英角ｺﾞｼｯｸUB" charset="0"/>
                <a:cs typeface="HGP創英角ｺﾞｼｯｸUB" charset="0"/>
              </a:defRPr>
            </a:lvl1pPr>
            <a:lvl2pPr marL="457200" algn="l" rtl="0" fontAlgn="base">
              <a:spcBef>
                <a:spcPct val="0"/>
              </a:spcBef>
              <a:spcAft>
                <a:spcPct val="0"/>
              </a:spcAft>
              <a:defRPr kumimoji="1" sz="3200" kern="1200">
                <a:solidFill>
                  <a:schemeClr val="tx1"/>
                </a:solidFill>
                <a:latin typeface="Arial" charset="0"/>
                <a:ea typeface="HGP創英角ｺﾞｼｯｸUB" charset="0"/>
                <a:cs typeface="HGP創英角ｺﾞｼｯｸUB" charset="0"/>
              </a:defRPr>
            </a:lvl2pPr>
            <a:lvl3pPr marL="914400" algn="l" rtl="0" fontAlgn="base">
              <a:spcBef>
                <a:spcPct val="0"/>
              </a:spcBef>
              <a:spcAft>
                <a:spcPct val="0"/>
              </a:spcAft>
              <a:defRPr kumimoji="1" sz="3200" kern="1200">
                <a:solidFill>
                  <a:schemeClr val="tx1"/>
                </a:solidFill>
                <a:latin typeface="Arial" charset="0"/>
                <a:ea typeface="HGP創英角ｺﾞｼｯｸUB" charset="0"/>
                <a:cs typeface="HGP創英角ｺﾞｼｯｸUB" charset="0"/>
              </a:defRPr>
            </a:lvl3pPr>
            <a:lvl4pPr marL="1371600" algn="l" rtl="0" fontAlgn="base">
              <a:spcBef>
                <a:spcPct val="0"/>
              </a:spcBef>
              <a:spcAft>
                <a:spcPct val="0"/>
              </a:spcAft>
              <a:defRPr kumimoji="1" sz="3200" kern="1200">
                <a:solidFill>
                  <a:schemeClr val="tx1"/>
                </a:solidFill>
                <a:latin typeface="Arial" charset="0"/>
                <a:ea typeface="HGP創英角ｺﾞｼｯｸUB" charset="0"/>
                <a:cs typeface="HGP創英角ｺﾞｼｯｸUB" charset="0"/>
              </a:defRPr>
            </a:lvl4pPr>
            <a:lvl5pPr marL="1828800" algn="l" rtl="0" fontAlgn="base">
              <a:spcBef>
                <a:spcPct val="0"/>
              </a:spcBef>
              <a:spcAft>
                <a:spcPct val="0"/>
              </a:spcAft>
              <a:defRPr kumimoji="1" sz="3200" kern="1200">
                <a:solidFill>
                  <a:schemeClr val="tx1"/>
                </a:solidFill>
                <a:latin typeface="Arial" charset="0"/>
                <a:ea typeface="HGP創英角ｺﾞｼｯｸUB" charset="0"/>
                <a:cs typeface="HGP創英角ｺﾞｼｯｸUB" charset="0"/>
              </a:defRPr>
            </a:lvl5pPr>
            <a:lvl6pPr marL="2286000" algn="l" defTabSz="457200" rtl="0" eaLnBrk="1" latinLnBrk="0" hangingPunct="1">
              <a:defRPr kumimoji="1" sz="3200" kern="1200">
                <a:solidFill>
                  <a:schemeClr val="tx1"/>
                </a:solidFill>
                <a:latin typeface="Arial" charset="0"/>
                <a:ea typeface="HGP創英角ｺﾞｼｯｸUB" charset="0"/>
                <a:cs typeface="HGP創英角ｺﾞｼｯｸUB" charset="0"/>
              </a:defRPr>
            </a:lvl6pPr>
            <a:lvl7pPr marL="2743200" algn="l" defTabSz="457200" rtl="0" eaLnBrk="1" latinLnBrk="0" hangingPunct="1">
              <a:defRPr kumimoji="1" sz="3200" kern="1200">
                <a:solidFill>
                  <a:schemeClr val="tx1"/>
                </a:solidFill>
                <a:latin typeface="Arial" charset="0"/>
                <a:ea typeface="HGP創英角ｺﾞｼｯｸUB" charset="0"/>
                <a:cs typeface="HGP創英角ｺﾞｼｯｸUB" charset="0"/>
              </a:defRPr>
            </a:lvl7pPr>
            <a:lvl8pPr marL="3200400" algn="l" defTabSz="457200" rtl="0" eaLnBrk="1" latinLnBrk="0" hangingPunct="1">
              <a:defRPr kumimoji="1" sz="3200" kern="1200">
                <a:solidFill>
                  <a:schemeClr val="tx1"/>
                </a:solidFill>
                <a:latin typeface="Arial" charset="0"/>
                <a:ea typeface="HGP創英角ｺﾞｼｯｸUB" charset="0"/>
                <a:cs typeface="HGP創英角ｺﾞｼｯｸUB" charset="0"/>
              </a:defRPr>
            </a:lvl8pPr>
            <a:lvl9pPr marL="3657600" algn="l" defTabSz="457200" rtl="0" eaLnBrk="1" latinLnBrk="0" hangingPunct="1">
              <a:defRPr kumimoji="1" sz="3200" kern="1200">
                <a:solidFill>
                  <a:schemeClr val="tx1"/>
                </a:solidFill>
                <a:latin typeface="Arial" charset="0"/>
                <a:ea typeface="HGP創英角ｺﾞｼｯｸUB" charset="0"/>
                <a:cs typeface="HGP創英角ｺﾞｼｯｸUB" charset="0"/>
              </a:defRPr>
            </a:lvl9pPr>
          </a:lstStyle>
          <a:p>
            <a:r>
              <a:rPr lang="ja-JP" altLang="en-US" sz="1200" dirty="0">
                <a:solidFill>
                  <a:srgbClr val="003399"/>
                </a:solidFill>
                <a:latin typeface="メイリオ"/>
                <a:ea typeface="メイリオ"/>
                <a:cs typeface="メイリオ"/>
              </a:rPr>
              <a:t>東京</a:t>
            </a:r>
            <a:endParaRPr lang="en-US" altLang="ja-JP" sz="1200" dirty="0">
              <a:solidFill>
                <a:srgbClr val="003399"/>
              </a:solidFill>
              <a:latin typeface="メイリオ"/>
              <a:ea typeface="メイリオ"/>
              <a:cs typeface="メイリオ"/>
            </a:endParaRPr>
          </a:p>
          <a:p>
            <a:r>
              <a:rPr lang="ja-JP" altLang="en-US" sz="1200" dirty="0">
                <a:solidFill>
                  <a:srgbClr val="003399"/>
                </a:solidFill>
                <a:latin typeface="メイリオ"/>
                <a:ea typeface="メイリオ"/>
                <a:cs typeface="メイリオ"/>
              </a:rPr>
              <a:t>メインサイト</a:t>
            </a:r>
          </a:p>
        </p:txBody>
      </p:sp>
      <p:grpSp>
        <p:nvGrpSpPr>
          <p:cNvPr id="7" name="グループ化 6">
            <a:extLst>
              <a:ext uri="{FF2B5EF4-FFF2-40B4-BE49-F238E27FC236}">
                <a16:creationId xmlns:a16="http://schemas.microsoft.com/office/drawing/2014/main" id="{969351E7-A13C-44A7-B213-F554BED3D225}"/>
              </a:ext>
            </a:extLst>
          </p:cNvPr>
          <p:cNvGrpSpPr>
            <a:grpSpLocks noChangeAspect="1"/>
          </p:cNvGrpSpPr>
          <p:nvPr/>
        </p:nvGrpSpPr>
        <p:grpSpPr>
          <a:xfrm>
            <a:off x="8242375" y="4299772"/>
            <a:ext cx="519649" cy="544379"/>
            <a:chOff x="7366962" y="2860106"/>
            <a:chExt cx="1207745" cy="1207745"/>
          </a:xfrm>
        </p:grpSpPr>
        <p:sp>
          <p:nvSpPr>
            <p:cNvPr id="8" name="円/楕円 25">
              <a:extLst>
                <a:ext uri="{FF2B5EF4-FFF2-40B4-BE49-F238E27FC236}">
                  <a16:creationId xmlns:a16="http://schemas.microsoft.com/office/drawing/2014/main" id="{26194F8B-FDF5-45D0-A73C-E80AC535A7B8}"/>
                </a:ext>
              </a:extLst>
            </p:cNvPr>
            <p:cNvSpPr>
              <a:spLocks noChangeAspect="1"/>
            </p:cNvSpPr>
            <p:nvPr/>
          </p:nvSpPr>
          <p:spPr>
            <a:xfrm rot="708289">
              <a:off x="7366962" y="2860106"/>
              <a:ext cx="1207745" cy="1207745"/>
            </a:xfrm>
            <a:prstGeom prst="ellipse">
              <a:avLst/>
            </a:prstGeom>
            <a:solidFill>
              <a:srgbClr val="FF7A68"/>
            </a:solidFill>
            <a:ln w="9525" cap="flat" cmpd="sng" algn="ctr">
              <a:noFill/>
              <a:prstDash val="solid"/>
            </a:ln>
            <a:effectLst/>
          </p:spPr>
          <p:txBody>
            <a:bodyPr rtlCol="0" anchor="ctr"/>
            <a:lstStyle>
              <a:defPPr>
                <a:defRPr lang="ja-JP"/>
              </a:defPPr>
              <a:lvl1pPr algn="l" rtl="0" fontAlgn="base">
                <a:spcBef>
                  <a:spcPct val="0"/>
                </a:spcBef>
                <a:spcAft>
                  <a:spcPct val="0"/>
                </a:spcAft>
                <a:defRPr kumimoji="1" sz="3200" kern="1200">
                  <a:solidFill>
                    <a:schemeClr val="lt1"/>
                  </a:solidFill>
                  <a:latin typeface="+mn-lt"/>
                  <a:ea typeface="+mn-ea"/>
                  <a:cs typeface="+mn-cs"/>
                </a:defRPr>
              </a:lvl1pPr>
              <a:lvl2pPr marL="457200" algn="l" rtl="0" fontAlgn="base">
                <a:spcBef>
                  <a:spcPct val="0"/>
                </a:spcBef>
                <a:spcAft>
                  <a:spcPct val="0"/>
                </a:spcAft>
                <a:defRPr kumimoji="1" sz="3200" kern="1200">
                  <a:solidFill>
                    <a:schemeClr val="lt1"/>
                  </a:solidFill>
                  <a:latin typeface="+mn-lt"/>
                  <a:ea typeface="+mn-ea"/>
                  <a:cs typeface="+mn-cs"/>
                </a:defRPr>
              </a:lvl2pPr>
              <a:lvl3pPr marL="914400" algn="l" rtl="0" fontAlgn="base">
                <a:spcBef>
                  <a:spcPct val="0"/>
                </a:spcBef>
                <a:spcAft>
                  <a:spcPct val="0"/>
                </a:spcAft>
                <a:defRPr kumimoji="1" sz="3200" kern="1200">
                  <a:solidFill>
                    <a:schemeClr val="lt1"/>
                  </a:solidFill>
                  <a:latin typeface="+mn-lt"/>
                  <a:ea typeface="+mn-ea"/>
                  <a:cs typeface="+mn-cs"/>
                </a:defRPr>
              </a:lvl3pPr>
              <a:lvl4pPr marL="1371600" algn="l" rtl="0" fontAlgn="base">
                <a:spcBef>
                  <a:spcPct val="0"/>
                </a:spcBef>
                <a:spcAft>
                  <a:spcPct val="0"/>
                </a:spcAft>
                <a:defRPr kumimoji="1" sz="3200" kern="1200">
                  <a:solidFill>
                    <a:schemeClr val="lt1"/>
                  </a:solidFill>
                  <a:latin typeface="+mn-lt"/>
                  <a:ea typeface="+mn-ea"/>
                  <a:cs typeface="+mn-cs"/>
                </a:defRPr>
              </a:lvl4pPr>
              <a:lvl5pPr marL="1828800" algn="l" rtl="0" fontAlgn="base">
                <a:spcBef>
                  <a:spcPct val="0"/>
                </a:spcBef>
                <a:spcAft>
                  <a:spcPct val="0"/>
                </a:spcAft>
                <a:defRPr kumimoji="1" sz="3200" kern="1200">
                  <a:solidFill>
                    <a:schemeClr val="lt1"/>
                  </a:solidFill>
                  <a:latin typeface="+mn-lt"/>
                  <a:ea typeface="+mn-ea"/>
                  <a:cs typeface="+mn-cs"/>
                </a:defRPr>
              </a:lvl5pPr>
              <a:lvl6pPr marL="2286000" algn="l" defTabSz="457200" rtl="0" eaLnBrk="1" latinLnBrk="0" hangingPunct="1">
                <a:defRPr kumimoji="1" sz="3200" kern="1200">
                  <a:solidFill>
                    <a:schemeClr val="lt1"/>
                  </a:solidFill>
                  <a:latin typeface="+mn-lt"/>
                  <a:ea typeface="+mn-ea"/>
                  <a:cs typeface="+mn-cs"/>
                </a:defRPr>
              </a:lvl6pPr>
              <a:lvl7pPr marL="2743200" algn="l" defTabSz="457200" rtl="0" eaLnBrk="1" latinLnBrk="0" hangingPunct="1">
                <a:defRPr kumimoji="1" sz="3200" kern="1200">
                  <a:solidFill>
                    <a:schemeClr val="lt1"/>
                  </a:solidFill>
                  <a:latin typeface="+mn-lt"/>
                  <a:ea typeface="+mn-ea"/>
                  <a:cs typeface="+mn-cs"/>
                </a:defRPr>
              </a:lvl7pPr>
              <a:lvl8pPr marL="3200400" algn="l" defTabSz="457200" rtl="0" eaLnBrk="1" latinLnBrk="0" hangingPunct="1">
                <a:defRPr kumimoji="1" sz="3200" kern="1200">
                  <a:solidFill>
                    <a:schemeClr val="lt1"/>
                  </a:solidFill>
                  <a:latin typeface="+mn-lt"/>
                  <a:ea typeface="+mn-ea"/>
                  <a:cs typeface="+mn-cs"/>
                </a:defRPr>
              </a:lvl8pPr>
              <a:lvl9pPr marL="3657600" algn="l" defTabSz="457200" rtl="0" eaLnBrk="1" latinLnBrk="0" hangingPunct="1">
                <a:defRPr kumimoji="1" sz="3200" kern="1200">
                  <a:solidFill>
                    <a:schemeClr val="lt1"/>
                  </a:solidFill>
                  <a:latin typeface="+mn-lt"/>
                  <a:ea typeface="+mn-ea"/>
                  <a:cs typeface="+mn-cs"/>
                </a:defRPr>
              </a:lvl9pPr>
            </a:lstStyle>
            <a:p>
              <a:pPr algn="ctr" defTabSz="914400">
                <a:defRPr/>
              </a:pPr>
              <a:endParaRPr lang="ja-JP" altLang="en-US">
                <a:solidFill>
                  <a:srgbClr val="FFFFFF"/>
                </a:solidFill>
                <a:latin typeface="HGPｺﾞｼｯｸE"/>
                <a:ea typeface="HGPｺﾞｼｯｸE"/>
              </a:endParaRPr>
            </a:p>
          </p:txBody>
        </p:sp>
        <p:pic>
          <p:nvPicPr>
            <p:cNvPr id="9" name="図 8">
              <a:extLst>
                <a:ext uri="{FF2B5EF4-FFF2-40B4-BE49-F238E27FC236}">
                  <a16:creationId xmlns:a16="http://schemas.microsoft.com/office/drawing/2014/main" id="{88E696CD-D9FB-4B2B-AC44-68FA70B1E55B}"/>
                </a:ext>
              </a:extLst>
            </p:cNvPr>
            <p:cNvPicPr>
              <a:picLocks noChangeAspect="1"/>
            </p:cNvPicPr>
            <p:nvPr/>
          </p:nvPicPr>
          <p:blipFill>
            <a:blip r:embed="rId5"/>
            <a:stretch>
              <a:fillRect/>
            </a:stretch>
          </p:blipFill>
          <p:spPr>
            <a:xfrm>
              <a:off x="7377420" y="3123269"/>
              <a:ext cx="720000" cy="720000"/>
            </a:xfrm>
            <a:prstGeom prst="rect">
              <a:avLst/>
            </a:prstGeom>
          </p:spPr>
        </p:pic>
        <p:pic>
          <p:nvPicPr>
            <p:cNvPr id="10" name="図 9">
              <a:extLst>
                <a:ext uri="{FF2B5EF4-FFF2-40B4-BE49-F238E27FC236}">
                  <a16:creationId xmlns:a16="http://schemas.microsoft.com/office/drawing/2014/main" id="{3EC7EF11-4F49-4D1D-8472-E456179F5DF9}"/>
                </a:ext>
              </a:extLst>
            </p:cNvPr>
            <p:cNvPicPr>
              <a:picLocks noChangeAspect="1"/>
            </p:cNvPicPr>
            <p:nvPr/>
          </p:nvPicPr>
          <p:blipFill>
            <a:blip r:embed="rId5"/>
            <a:stretch>
              <a:fillRect/>
            </a:stretch>
          </p:blipFill>
          <p:spPr>
            <a:xfrm>
              <a:off x="7821819" y="3123269"/>
              <a:ext cx="720000" cy="720000"/>
            </a:xfrm>
            <a:prstGeom prst="rect">
              <a:avLst/>
            </a:prstGeom>
          </p:spPr>
        </p:pic>
      </p:grpSp>
      <p:grpSp>
        <p:nvGrpSpPr>
          <p:cNvPr id="11" name="グループ化 10">
            <a:extLst>
              <a:ext uri="{FF2B5EF4-FFF2-40B4-BE49-F238E27FC236}">
                <a16:creationId xmlns:a16="http://schemas.microsoft.com/office/drawing/2014/main" id="{4A72517B-94DA-4CA5-83E7-E76095B915DF}"/>
              </a:ext>
            </a:extLst>
          </p:cNvPr>
          <p:cNvGrpSpPr>
            <a:grpSpLocks noChangeAspect="1"/>
          </p:cNvGrpSpPr>
          <p:nvPr/>
        </p:nvGrpSpPr>
        <p:grpSpPr>
          <a:xfrm>
            <a:off x="3664025" y="4083872"/>
            <a:ext cx="519649" cy="544379"/>
            <a:chOff x="7366962" y="2860106"/>
            <a:chExt cx="1207745" cy="1207745"/>
          </a:xfrm>
        </p:grpSpPr>
        <p:sp>
          <p:nvSpPr>
            <p:cNvPr id="12" name="円/楕円 25">
              <a:extLst>
                <a:ext uri="{FF2B5EF4-FFF2-40B4-BE49-F238E27FC236}">
                  <a16:creationId xmlns:a16="http://schemas.microsoft.com/office/drawing/2014/main" id="{44B29D43-3F11-4FE6-862B-23384F7F331E}"/>
                </a:ext>
              </a:extLst>
            </p:cNvPr>
            <p:cNvSpPr>
              <a:spLocks noChangeAspect="1"/>
            </p:cNvSpPr>
            <p:nvPr/>
          </p:nvSpPr>
          <p:spPr>
            <a:xfrm rot="708289">
              <a:off x="7366962" y="2860106"/>
              <a:ext cx="1207745" cy="1207745"/>
            </a:xfrm>
            <a:prstGeom prst="ellipse">
              <a:avLst/>
            </a:prstGeom>
            <a:solidFill>
              <a:srgbClr val="FF7A68"/>
            </a:solidFill>
            <a:ln w="9525" cap="flat" cmpd="sng" algn="ctr">
              <a:noFill/>
              <a:prstDash val="solid"/>
            </a:ln>
            <a:effectLst/>
          </p:spPr>
          <p:txBody>
            <a:bodyPr rtlCol="0" anchor="ctr"/>
            <a:lstStyle>
              <a:defPPr>
                <a:defRPr lang="ja-JP"/>
              </a:defPPr>
              <a:lvl1pPr algn="l" rtl="0" fontAlgn="base">
                <a:spcBef>
                  <a:spcPct val="0"/>
                </a:spcBef>
                <a:spcAft>
                  <a:spcPct val="0"/>
                </a:spcAft>
                <a:defRPr kumimoji="1" sz="3200" kern="1200">
                  <a:solidFill>
                    <a:schemeClr val="lt1"/>
                  </a:solidFill>
                  <a:latin typeface="+mn-lt"/>
                  <a:ea typeface="+mn-ea"/>
                  <a:cs typeface="+mn-cs"/>
                </a:defRPr>
              </a:lvl1pPr>
              <a:lvl2pPr marL="457200" algn="l" rtl="0" fontAlgn="base">
                <a:spcBef>
                  <a:spcPct val="0"/>
                </a:spcBef>
                <a:spcAft>
                  <a:spcPct val="0"/>
                </a:spcAft>
                <a:defRPr kumimoji="1" sz="3200" kern="1200">
                  <a:solidFill>
                    <a:schemeClr val="lt1"/>
                  </a:solidFill>
                  <a:latin typeface="+mn-lt"/>
                  <a:ea typeface="+mn-ea"/>
                  <a:cs typeface="+mn-cs"/>
                </a:defRPr>
              </a:lvl2pPr>
              <a:lvl3pPr marL="914400" algn="l" rtl="0" fontAlgn="base">
                <a:spcBef>
                  <a:spcPct val="0"/>
                </a:spcBef>
                <a:spcAft>
                  <a:spcPct val="0"/>
                </a:spcAft>
                <a:defRPr kumimoji="1" sz="3200" kern="1200">
                  <a:solidFill>
                    <a:schemeClr val="lt1"/>
                  </a:solidFill>
                  <a:latin typeface="+mn-lt"/>
                  <a:ea typeface="+mn-ea"/>
                  <a:cs typeface="+mn-cs"/>
                </a:defRPr>
              </a:lvl3pPr>
              <a:lvl4pPr marL="1371600" algn="l" rtl="0" fontAlgn="base">
                <a:spcBef>
                  <a:spcPct val="0"/>
                </a:spcBef>
                <a:spcAft>
                  <a:spcPct val="0"/>
                </a:spcAft>
                <a:defRPr kumimoji="1" sz="3200" kern="1200">
                  <a:solidFill>
                    <a:schemeClr val="lt1"/>
                  </a:solidFill>
                  <a:latin typeface="+mn-lt"/>
                  <a:ea typeface="+mn-ea"/>
                  <a:cs typeface="+mn-cs"/>
                </a:defRPr>
              </a:lvl4pPr>
              <a:lvl5pPr marL="1828800" algn="l" rtl="0" fontAlgn="base">
                <a:spcBef>
                  <a:spcPct val="0"/>
                </a:spcBef>
                <a:spcAft>
                  <a:spcPct val="0"/>
                </a:spcAft>
                <a:defRPr kumimoji="1" sz="3200" kern="1200">
                  <a:solidFill>
                    <a:schemeClr val="lt1"/>
                  </a:solidFill>
                  <a:latin typeface="+mn-lt"/>
                  <a:ea typeface="+mn-ea"/>
                  <a:cs typeface="+mn-cs"/>
                </a:defRPr>
              </a:lvl5pPr>
              <a:lvl6pPr marL="2286000" algn="l" defTabSz="457200" rtl="0" eaLnBrk="1" latinLnBrk="0" hangingPunct="1">
                <a:defRPr kumimoji="1" sz="3200" kern="1200">
                  <a:solidFill>
                    <a:schemeClr val="lt1"/>
                  </a:solidFill>
                  <a:latin typeface="+mn-lt"/>
                  <a:ea typeface="+mn-ea"/>
                  <a:cs typeface="+mn-cs"/>
                </a:defRPr>
              </a:lvl6pPr>
              <a:lvl7pPr marL="2743200" algn="l" defTabSz="457200" rtl="0" eaLnBrk="1" latinLnBrk="0" hangingPunct="1">
                <a:defRPr kumimoji="1" sz="3200" kern="1200">
                  <a:solidFill>
                    <a:schemeClr val="lt1"/>
                  </a:solidFill>
                  <a:latin typeface="+mn-lt"/>
                  <a:ea typeface="+mn-ea"/>
                  <a:cs typeface="+mn-cs"/>
                </a:defRPr>
              </a:lvl7pPr>
              <a:lvl8pPr marL="3200400" algn="l" defTabSz="457200" rtl="0" eaLnBrk="1" latinLnBrk="0" hangingPunct="1">
                <a:defRPr kumimoji="1" sz="3200" kern="1200">
                  <a:solidFill>
                    <a:schemeClr val="lt1"/>
                  </a:solidFill>
                  <a:latin typeface="+mn-lt"/>
                  <a:ea typeface="+mn-ea"/>
                  <a:cs typeface="+mn-cs"/>
                </a:defRPr>
              </a:lvl8pPr>
              <a:lvl9pPr marL="3657600" algn="l" defTabSz="457200" rtl="0" eaLnBrk="1" latinLnBrk="0" hangingPunct="1">
                <a:defRPr kumimoji="1" sz="3200" kern="1200">
                  <a:solidFill>
                    <a:schemeClr val="lt1"/>
                  </a:solidFill>
                  <a:latin typeface="+mn-lt"/>
                  <a:ea typeface="+mn-ea"/>
                  <a:cs typeface="+mn-cs"/>
                </a:defRPr>
              </a:lvl9pPr>
            </a:lstStyle>
            <a:p>
              <a:pPr algn="ctr" defTabSz="914400">
                <a:defRPr/>
              </a:pPr>
              <a:endParaRPr lang="ja-JP" altLang="en-US">
                <a:solidFill>
                  <a:srgbClr val="FFFFFF"/>
                </a:solidFill>
                <a:latin typeface="HGPｺﾞｼｯｸE"/>
                <a:ea typeface="HGPｺﾞｼｯｸE"/>
              </a:endParaRPr>
            </a:p>
          </p:txBody>
        </p:sp>
        <p:pic>
          <p:nvPicPr>
            <p:cNvPr id="13" name="図 12">
              <a:extLst>
                <a:ext uri="{FF2B5EF4-FFF2-40B4-BE49-F238E27FC236}">
                  <a16:creationId xmlns:a16="http://schemas.microsoft.com/office/drawing/2014/main" id="{DE49027A-696A-4F49-B455-CC42213D8CD8}"/>
                </a:ext>
              </a:extLst>
            </p:cNvPr>
            <p:cNvPicPr>
              <a:picLocks noChangeAspect="1"/>
            </p:cNvPicPr>
            <p:nvPr/>
          </p:nvPicPr>
          <p:blipFill>
            <a:blip r:embed="rId5"/>
            <a:stretch>
              <a:fillRect/>
            </a:stretch>
          </p:blipFill>
          <p:spPr>
            <a:xfrm>
              <a:off x="7377420" y="3123269"/>
              <a:ext cx="720000" cy="720000"/>
            </a:xfrm>
            <a:prstGeom prst="rect">
              <a:avLst/>
            </a:prstGeom>
          </p:spPr>
        </p:pic>
        <p:pic>
          <p:nvPicPr>
            <p:cNvPr id="14" name="図 13">
              <a:extLst>
                <a:ext uri="{FF2B5EF4-FFF2-40B4-BE49-F238E27FC236}">
                  <a16:creationId xmlns:a16="http://schemas.microsoft.com/office/drawing/2014/main" id="{C3F600AF-FCEB-44CD-B682-FF32FF210A17}"/>
                </a:ext>
              </a:extLst>
            </p:cNvPr>
            <p:cNvPicPr>
              <a:picLocks noChangeAspect="1"/>
            </p:cNvPicPr>
            <p:nvPr/>
          </p:nvPicPr>
          <p:blipFill>
            <a:blip r:embed="rId5"/>
            <a:stretch>
              <a:fillRect/>
            </a:stretch>
          </p:blipFill>
          <p:spPr>
            <a:xfrm>
              <a:off x="7821819" y="3123269"/>
              <a:ext cx="720000" cy="720000"/>
            </a:xfrm>
            <a:prstGeom prst="rect">
              <a:avLst/>
            </a:prstGeom>
          </p:spPr>
        </p:pic>
      </p:grpSp>
      <p:sp>
        <p:nvSpPr>
          <p:cNvPr id="15" name="テキスト ボックス 23">
            <a:extLst>
              <a:ext uri="{FF2B5EF4-FFF2-40B4-BE49-F238E27FC236}">
                <a16:creationId xmlns:a16="http://schemas.microsoft.com/office/drawing/2014/main" id="{92C41FB0-612C-4AF0-B767-61076D321053}"/>
              </a:ext>
            </a:extLst>
          </p:cNvPr>
          <p:cNvSpPr txBox="1"/>
          <p:nvPr/>
        </p:nvSpPr>
        <p:spPr>
          <a:xfrm>
            <a:off x="7283862" y="5655864"/>
            <a:ext cx="1313575" cy="276999"/>
          </a:xfrm>
          <a:prstGeom prst="rect">
            <a:avLst/>
          </a:prstGeom>
          <a:noFill/>
        </p:spPr>
        <p:txBody>
          <a:bodyPr wrap="square" rtlCol="0">
            <a:spAutoFit/>
          </a:bodyPr>
          <a:lstStyle>
            <a:defPPr>
              <a:defRPr lang="ja-JP"/>
            </a:defPPr>
            <a:lvl1pPr algn="l" rtl="0" fontAlgn="base">
              <a:spcBef>
                <a:spcPct val="0"/>
              </a:spcBef>
              <a:spcAft>
                <a:spcPct val="0"/>
              </a:spcAft>
              <a:defRPr kumimoji="1" sz="3200" kern="1200">
                <a:solidFill>
                  <a:schemeClr val="tx1"/>
                </a:solidFill>
                <a:latin typeface="Arial" charset="0"/>
                <a:ea typeface="HGP創英角ｺﾞｼｯｸUB" charset="0"/>
                <a:cs typeface="HGP創英角ｺﾞｼｯｸUB" charset="0"/>
              </a:defRPr>
            </a:lvl1pPr>
            <a:lvl2pPr marL="457200" algn="l" rtl="0" fontAlgn="base">
              <a:spcBef>
                <a:spcPct val="0"/>
              </a:spcBef>
              <a:spcAft>
                <a:spcPct val="0"/>
              </a:spcAft>
              <a:defRPr kumimoji="1" sz="3200" kern="1200">
                <a:solidFill>
                  <a:schemeClr val="tx1"/>
                </a:solidFill>
                <a:latin typeface="Arial" charset="0"/>
                <a:ea typeface="HGP創英角ｺﾞｼｯｸUB" charset="0"/>
                <a:cs typeface="HGP創英角ｺﾞｼｯｸUB" charset="0"/>
              </a:defRPr>
            </a:lvl2pPr>
            <a:lvl3pPr marL="914400" algn="l" rtl="0" fontAlgn="base">
              <a:spcBef>
                <a:spcPct val="0"/>
              </a:spcBef>
              <a:spcAft>
                <a:spcPct val="0"/>
              </a:spcAft>
              <a:defRPr kumimoji="1" sz="3200" kern="1200">
                <a:solidFill>
                  <a:schemeClr val="tx1"/>
                </a:solidFill>
                <a:latin typeface="Arial" charset="0"/>
                <a:ea typeface="HGP創英角ｺﾞｼｯｸUB" charset="0"/>
                <a:cs typeface="HGP創英角ｺﾞｼｯｸUB" charset="0"/>
              </a:defRPr>
            </a:lvl3pPr>
            <a:lvl4pPr marL="1371600" algn="l" rtl="0" fontAlgn="base">
              <a:spcBef>
                <a:spcPct val="0"/>
              </a:spcBef>
              <a:spcAft>
                <a:spcPct val="0"/>
              </a:spcAft>
              <a:defRPr kumimoji="1" sz="3200" kern="1200">
                <a:solidFill>
                  <a:schemeClr val="tx1"/>
                </a:solidFill>
                <a:latin typeface="Arial" charset="0"/>
                <a:ea typeface="HGP創英角ｺﾞｼｯｸUB" charset="0"/>
                <a:cs typeface="HGP創英角ｺﾞｼｯｸUB" charset="0"/>
              </a:defRPr>
            </a:lvl4pPr>
            <a:lvl5pPr marL="1828800" algn="l" rtl="0" fontAlgn="base">
              <a:spcBef>
                <a:spcPct val="0"/>
              </a:spcBef>
              <a:spcAft>
                <a:spcPct val="0"/>
              </a:spcAft>
              <a:defRPr kumimoji="1" sz="3200" kern="1200">
                <a:solidFill>
                  <a:schemeClr val="tx1"/>
                </a:solidFill>
                <a:latin typeface="Arial" charset="0"/>
                <a:ea typeface="HGP創英角ｺﾞｼｯｸUB" charset="0"/>
                <a:cs typeface="HGP創英角ｺﾞｼｯｸUB" charset="0"/>
              </a:defRPr>
            </a:lvl5pPr>
            <a:lvl6pPr marL="2286000" algn="l" defTabSz="457200" rtl="0" eaLnBrk="1" latinLnBrk="0" hangingPunct="1">
              <a:defRPr kumimoji="1" sz="3200" kern="1200">
                <a:solidFill>
                  <a:schemeClr val="tx1"/>
                </a:solidFill>
                <a:latin typeface="Arial" charset="0"/>
                <a:ea typeface="HGP創英角ｺﾞｼｯｸUB" charset="0"/>
                <a:cs typeface="HGP創英角ｺﾞｼｯｸUB" charset="0"/>
              </a:defRPr>
            </a:lvl6pPr>
            <a:lvl7pPr marL="2743200" algn="l" defTabSz="457200" rtl="0" eaLnBrk="1" latinLnBrk="0" hangingPunct="1">
              <a:defRPr kumimoji="1" sz="3200" kern="1200">
                <a:solidFill>
                  <a:schemeClr val="tx1"/>
                </a:solidFill>
                <a:latin typeface="Arial" charset="0"/>
                <a:ea typeface="HGP創英角ｺﾞｼｯｸUB" charset="0"/>
                <a:cs typeface="HGP創英角ｺﾞｼｯｸUB" charset="0"/>
              </a:defRPr>
            </a:lvl7pPr>
            <a:lvl8pPr marL="3200400" algn="l" defTabSz="457200" rtl="0" eaLnBrk="1" latinLnBrk="0" hangingPunct="1">
              <a:defRPr kumimoji="1" sz="3200" kern="1200">
                <a:solidFill>
                  <a:schemeClr val="tx1"/>
                </a:solidFill>
                <a:latin typeface="Arial" charset="0"/>
                <a:ea typeface="HGP創英角ｺﾞｼｯｸUB" charset="0"/>
                <a:cs typeface="HGP創英角ｺﾞｼｯｸUB" charset="0"/>
              </a:defRPr>
            </a:lvl8pPr>
            <a:lvl9pPr marL="3657600" algn="l" defTabSz="457200" rtl="0" eaLnBrk="1" latinLnBrk="0" hangingPunct="1">
              <a:defRPr kumimoji="1" sz="3200" kern="1200">
                <a:solidFill>
                  <a:schemeClr val="tx1"/>
                </a:solidFill>
                <a:latin typeface="Arial" charset="0"/>
                <a:ea typeface="HGP創英角ｺﾞｼｯｸUB" charset="0"/>
                <a:cs typeface="HGP創英角ｺﾞｼｯｸUB" charset="0"/>
              </a:defRPr>
            </a:lvl9pPr>
          </a:lstStyle>
          <a:p>
            <a:r>
              <a:rPr lang="en-US" altLang="ja-JP" sz="1200" dirty="0">
                <a:solidFill>
                  <a:srgbClr val="003399"/>
                </a:solidFill>
                <a:latin typeface="メイリオ"/>
                <a:ea typeface="メイリオ"/>
                <a:cs typeface="メイリオ"/>
              </a:rPr>
              <a:t>DR</a:t>
            </a:r>
            <a:r>
              <a:rPr lang="ja-JP" altLang="en-US" sz="1200" dirty="0">
                <a:solidFill>
                  <a:srgbClr val="003399"/>
                </a:solidFill>
                <a:latin typeface="メイリオ"/>
                <a:ea typeface="メイリオ"/>
                <a:cs typeface="メイリオ"/>
              </a:rPr>
              <a:t>サイト</a:t>
            </a:r>
          </a:p>
        </p:txBody>
      </p:sp>
      <p:grpSp>
        <p:nvGrpSpPr>
          <p:cNvPr id="16" name="グループ化 15">
            <a:extLst>
              <a:ext uri="{FF2B5EF4-FFF2-40B4-BE49-F238E27FC236}">
                <a16:creationId xmlns:a16="http://schemas.microsoft.com/office/drawing/2014/main" id="{EE529F48-4D29-4F22-81B1-EC308F03FA50}"/>
              </a:ext>
            </a:extLst>
          </p:cNvPr>
          <p:cNvGrpSpPr>
            <a:grpSpLocks noChangeAspect="1"/>
          </p:cNvGrpSpPr>
          <p:nvPr/>
        </p:nvGrpSpPr>
        <p:grpSpPr>
          <a:xfrm>
            <a:off x="7448625" y="5082782"/>
            <a:ext cx="519649" cy="544379"/>
            <a:chOff x="7366962" y="2860106"/>
            <a:chExt cx="1207745" cy="1207745"/>
          </a:xfrm>
        </p:grpSpPr>
        <p:sp>
          <p:nvSpPr>
            <p:cNvPr id="17" name="円/楕円 25">
              <a:extLst>
                <a:ext uri="{FF2B5EF4-FFF2-40B4-BE49-F238E27FC236}">
                  <a16:creationId xmlns:a16="http://schemas.microsoft.com/office/drawing/2014/main" id="{45EFCB8B-2833-4391-9913-40C15D824406}"/>
                </a:ext>
              </a:extLst>
            </p:cNvPr>
            <p:cNvSpPr>
              <a:spLocks noChangeAspect="1"/>
            </p:cNvSpPr>
            <p:nvPr/>
          </p:nvSpPr>
          <p:spPr>
            <a:xfrm rot="708289">
              <a:off x="7366962" y="2860106"/>
              <a:ext cx="1207745" cy="1207745"/>
            </a:xfrm>
            <a:prstGeom prst="ellipse">
              <a:avLst/>
            </a:prstGeom>
            <a:solidFill>
              <a:srgbClr val="FF7A68"/>
            </a:solidFill>
            <a:ln w="9525" cap="flat" cmpd="sng" algn="ctr">
              <a:noFill/>
              <a:prstDash val="solid"/>
            </a:ln>
            <a:effectLst/>
          </p:spPr>
          <p:txBody>
            <a:bodyPr rtlCol="0" anchor="ctr"/>
            <a:lstStyle>
              <a:defPPr>
                <a:defRPr lang="ja-JP"/>
              </a:defPPr>
              <a:lvl1pPr algn="l" rtl="0" fontAlgn="base">
                <a:spcBef>
                  <a:spcPct val="0"/>
                </a:spcBef>
                <a:spcAft>
                  <a:spcPct val="0"/>
                </a:spcAft>
                <a:defRPr kumimoji="1" sz="3200" kern="1200">
                  <a:solidFill>
                    <a:schemeClr val="lt1"/>
                  </a:solidFill>
                  <a:latin typeface="+mn-lt"/>
                  <a:ea typeface="+mn-ea"/>
                  <a:cs typeface="+mn-cs"/>
                </a:defRPr>
              </a:lvl1pPr>
              <a:lvl2pPr marL="457200" algn="l" rtl="0" fontAlgn="base">
                <a:spcBef>
                  <a:spcPct val="0"/>
                </a:spcBef>
                <a:spcAft>
                  <a:spcPct val="0"/>
                </a:spcAft>
                <a:defRPr kumimoji="1" sz="3200" kern="1200">
                  <a:solidFill>
                    <a:schemeClr val="lt1"/>
                  </a:solidFill>
                  <a:latin typeface="+mn-lt"/>
                  <a:ea typeface="+mn-ea"/>
                  <a:cs typeface="+mn-cs"/>
                </a:defRPr>
              </a:lvl2pPr>
              <a:lvl3pPr marL="914400" algn="l" rtl="0" fontAlgn="base">
                <a:spcBef>
                  <a:spcPct val="0"/>
                </a:spcBef>
                <a:spcAft>
                  <a:spcPct val="0"/>
                </a:spcAft>
                <a:defRPr kumimoji="1" sz="3200" kern="1200">
                  <a:solidFill>
                    <a:schemeClr val="lt1"/>
                  </a:solidFill>
                  <a:latin typeface="+mn-lt"/>
                  <a:ea typeface="+mn-ea"/>
                  <a:cs typeface="+mn-cs"/>
                </a:defRPr>
              </a:lvl3pPr>
              <a:lvl4pPr marL="1371600" algn="l" rtl="0" fontAlgn="base">
                <a:spcBef>
                  <a:spcPct val="0"/>
                </a:spcBef>
                <a:spcAft>
                  <a:spcPct val="0"/>
                </a:spcAft>
                <a:defRPr kumimoji="1" sz="3200" kern="1200">
                  <a:solidFill>
                    <a:schemeClr val="lt1"/>
                  </a:solidFill>
                  <a:latin typeface="+mn-lt"/>
                  <a:ea typeface="+mn-ea"/>
                  <a:cs typeface="+mn-cs"/>
                </a:defRPr>
              </a:lvl4pPr>
              <a:lvl5pPr marL="1828800" algn="l" rtl="0" fontAlgn="base">
                <a:spcBef>
                  <a:spcPct val="0"/>
                </a:spcBef>
                <a:spcAft>
                  <a:spcPct val="0"/>
                </a:spcAft>
                <a:defRPr kumimoji="1" sz="3200" kern="1200">
                  <a:solidFill>
                    <a:schemeClr val="lt1"/>
                  </a:solidFill>
                  <a:latin typeface="+mn-lt"/>
                  <a:ea typeface="+mn-ea"/>
                  <a:cs typeface="+mn-cs"/>
                </a:defRPr>
              </a:lvl5pPr>
              <a:lvl6pPr marL="2286000" algn="l" defTabSz="457200" rtl="0" eaLnBrk="1" latinLnBrk="0" hangingPunct="1">
                <a:defRPr kumimoji="1" sz="3200" kern="1200">
                  <a:solidFill>
                    <a:schemeClr val="lt1"/>
                  </a:solidFill>
                  <a:latin typeface="+mn-lt"/>
                  <a:ea typeface="+mn-ea"/>
                  <a:cs typeface="+mn-cs"/>
                </a:defRPr>
              </a:lvl6pPr>
              <a:lvl7pPr marL="2743200" algn="l" defTabSz="457200" rtl="0" eaLnBrk="1" latinLnBrk="0" hangingPunct="1">
                <a:defRPr kumimoji="1" sz="3200" kern="1200">
                  <a:solidFill>
                    <a:schemeClr val="lt1"/>
                  </a:solidFill>
                  <a:latin typeface="+mn-lt"/>
                  <a:ea typeface="+mn-ea"/>
                  <a:cs typeface="+mn-cs"/>
                </a:defRPr>
              </a:lvl7pPr>
              <a:lvl8pPr marL="3200400" algn="l" defTabSz="457200" rtl="0" eaLnBrk="1" latinLnBrk="0" hangingPunct="1">
                <a:defRPr kumimoji="1" sz="3200" kern="1200">
                  <a:solidFill>
                    <a:schemeClr val="lt1"/>
                  </a:solidFill>
                  <a:latin typeface="+mn-lt"/>
                  <a:ea typeface="+mn-ea"/>
                  <a:cs typeface="+mn-cs"/>
                </a:defRPr>
              </a:lvl8pPr>
              <a:lvl9pPr marL="3657600" algn="l" defTabSz="457200" rtl="0" eaLnBrk="1" latinLnBrk="0" hangingPunct="1">
                <a:defRPr kumimoji="1" sz="3200" kern="1200">
                  <a:solidFill>
                    <a:schemeClr val="lt1"/>
                  </a:solidFill>
                  <a:latin typeface="+mn-lt"/>
                  <a:ea typeface="+mn-ea"/>
                  <a:cs typeface="+mn-cs"/>
                </a:defRPr>
              </a:lvl9pPr>
            </a:lstStyle>
            <a:p>
              <a:pPr algn="ctr" defTabSz="914400">
                <a:defRPr/>
              </a:pPr>
              <a:endParaRPr lang="ja-JP" altLang="en-US">
                <a:solidFill>
                  <a:srgbClr val="FFFFFF"/>
                </a:solidFill>
                <a:latin typeface="HGPｺﾞｼｯｸE"/>
                <a:ea typeface="HGPｺﾞｼｯｸE"/>
              </a:endParaRPr>
            </a:p>
          </p:txBody>
        </p:sp>
        <p:pic>
          <p:nvPicPr>
            <p:cNvPr id="18" name="図 17">
              <a:extLst>
                <a:ext uri="{FF2B5EF4-FFF2-40B4-BE49-F238E27FC236}">
                  <a16:creationId xmlns:a16="http://schemas.microsoft.com/office/drawing/2014/main" id="{D6BBB971-D2D9-405F-A346-B1E00BFC07C8}"/>
                </a:ext>
              </a:extLst>
            </p:cNvPr>
            <p:cNvPicPr>
              <a:picLocks noChangeAspect="1"/>
            </p:cNvPicPr>
            <p:nvPr/>
          </p:nvPicPr>
          <p:blipFill>
            <a:blip r:embed="rId5"/>
            <a:stretch>
              <a:fillRect/>
            </a:stretch>
          </p:blipFill>
          <p:spPr>
            <a:xfrm>
              <a:off x="7377420" y="3123269"/>
              <a:ext cx="720000" cy="720000"/>
            </a:xfrm>
            <a:prstGeom prst="rect">
              <a:avLst/>
            </a:prstGeom>
          </p:spPr>
        </p:pic>
        <p:pic>
          <p:nvPicPr>
            <p:cNvPr id="19" name="図 18">
              <a:extLst>
                <a:ext uri="{FF2B5EF4-FFF2-40B4-BE49-F238E27FC236}">
                  <a16:creationId xmlns:a16="http://schemas.microsoft.com/office/drawing/2014/main" id="{030848E4-E463-4003-8A29-B879E8F47045}"/>
                </a:ext>
              </a:extLst>
            </p:cNvPr>
            <p:cNvPicPr>
              <a:picLocks noChangeAspect="1"/>
            </p:cNvPicPr>
            <p:nvPr/>
          </p:nvPicPr>
          <p:blipFill>
            <a:blip r:embed="rId5"/>
            <a:stretch>
              <a:fillRect/>
            </a:stretch>
          </p:blipFill>
          <p:spPr>
            <a:xfrm>
              <a:off x="7821819" y="3123269"/>
              <a:ext cx="720000" cy="720000"/>
            </a:xfrm>
            <a:prstGeom prst="rect">
              <a:avLst/>
            </a:prstGeom>
          </p:spPr>
        </p:pic>
      </p:grpSp>
      <p:sp>
        <p:nvSpPr>
          <p:cNvPr id="20" name="テキスト ボックス 23">
            <a:extLst>
              <a:ext uri="{FF2B5EF4-FFF2-40B4-BE49-F238E27FC236}">
                <a16:creationId xmlns:a16="http://schemas.microsoft.com/office/drawing/2014/main" id="{819BB078-7BC0-4781-A85C-9994908A2F7E}"/>
              </a:ext>
            </a:extLst>
          </p:cNvPr>
          <p:cNvSpPr txBox="1"/>
          <p:nvPr/>
        </p:nvSpPr>
        <p:spPr>
          <a:xfrm>
            <a:off x="3117519" y="4657812"/>
            <a:ext cx="1665971" cy="276999"/>
          </a:xfrm>
          <a:prstGeom prst="rect">
            <a:avLst/>
          </a:prstGeom>
          <a:noFill/>
        </p:spPr>
        <p:txBody>
          <a:bodyPr wrap="square" rtlCol="0">
            <a:spAutoFit/>
          </a:bodyPr>
          <a:lstStyle>
            <a:defPPr>
              <a:defRPr lang="ja-JP"/>
            </a:defPPr>
            <a:lvl1pPr algn="l" rtl="0" fontAlgn="base">
              <a:spcBef>
                <a:spcPct val="0"/>
              </a:spcBef>
              <a:spcAft>
                <a:spcPct val="0"/>
              </a:spcAft>
              <a:defRPr kumimoji="1" sz="3200" kern="1200">
                <a:solidFill>
                  <a:schemeClr val="tx1"/>
                </a:solidFill>
                <a:latin typeface="Arial" charset="0"/>
                <a:ea typeface="HGP創英角ｺﾞｼｯｸUB" charset="0"/>
                <a:cs typeface="HGP創英角ｺﾞｼｯｸUB" charset="0"/>
              </a:defRPr>
            </a:lvl1pPr>
            <a:lvl2pPr marL="457200" algn="l" rtl="0" fontAlgn="base">
              <a:spcBef>
                <a:spcPct val="0"/>
              </a:spcBef>
              <a:spcAft>
                <a:spcPct val="0"/>
              </a:spcAft>
              <a:defRPr kumimoji="1" sz="3200" kern="1200">
                <a:solidFill>
                  <a:schemeClr val="tx1"/>
                </a:solidFill>
                <a:latin typeface="Arial" charset="0"/>
                <a:ea typeface="HGP創英角ｺﾞｼｯｸUB" charset="0"/>
                <a:cs typeface="HGP創英角ｺﾞｼｯｸUB" charset="0"/>
              </a:defRPr>
            </a:lvl2pPr>
            <a:lvl3pPr marL="914400" algn="l" rtl="0" fontAlgn="base">
              <a:spcBef>
                <a:spcPct val="0"/>
              </a:spcBef>
              <a:spcAft>
                <a:spcPct val="0"/>
              </a:spcAft>
              <a:defRPr kumimoji="1" sz="3200" kern="1200">
                <a:solidFill>
                  <a:schemeClr val="tx1"/>
                </a:solidFill>
                <a:latin typeface="Arial" charset="0"/>
                <a:ea typeface="HGP創英角ｺﾞｼｯｸUB" charset="0"/>
                <a:cs typeface="HGP創英角ｺﾞｼｯｸUB" charset="0"/>
              </a:defRPr>
            </a:lvl3pPr>
            <a:lvl4pPr marL="1371600" algn="l" rtl="0" fontAlgn="base">
              <a:spcBef>
                <a:spcPct val="0"/>
              </a:spcBef>
              <a:spcAft>
                <a:spcPct val="0"/>
              </a:spcAft>
              <a:defRPr kumimoji="1" sz="3200" kern="1200">
                <a:solidFill>
                  <a:schemeClr val="tx1"/>
                </a:solidFill>
                <a:latin typeface="Arial" charset="0"/>
                <a:ea typeface="HGP創英角ｺﾞｼｯｸUB" charset="0"/>
                <a:cs typeface="HGP創英角ｺﾞｼｯｸUB" charset="0"/>
              </a:defRPr>
            </a:lvl4pPr>
            <a:lvl5pPr marL="1828800" algn="l" rtl="0" fontAlgn="base">
              <a:spcBef>
                <a:spcPct val="0"/>
              </a:spcBef>
              <a:spcAft>
                <a:spcPct val="0"/>
              </a:spcAft>
              <a:defRPr kumimoji="1" sz="3200" kern="1200">
                <a:solidFill>
                  <a:schemeClr val="tx1"/>
                </a:solidFill>
                <a:latin typeface="Arial" charset="0"/>
                <a:ea typeface="HGP創英角ｺﾞｼｯｸUB" charset="0"/>
                <a:cs typeface="HGP創英角ｺﾞｼｯｸUB" charset="0"/>
              </a:defRPr>
            </a:lvl5pPr>
            <a:lvl6pPr marL="2286000" algn="l" defTabSz="457200" rtl="0" eaLnBrk="1" latinLnBrk="0" hangingPunct="1">
              <a:defRPr kumimoji="1" sz="3200" kern="1200">
                <a:solidFill>
                  <a:schemeClr val="tx1"/>
                </a:solidFill>
                <a:latin typeface="Arial" charset="0"/>
                <a:ea typeface="HGP創英角ｺﾞｼｯｸUB" charset="0"/>
                <a:cs typeface="HGP創英角ｺﾞｼｯｸUB" charset="0"/>
              </a:defRPr>
            </a:lvl6pPr>
            <a:lvl7pPr marL="2743200" algn="l" defTabSz="457200" rtl="0" eaLnBrk="1" latinLnBrk="0" hangingPunct="1">
              <a:defRPr kumimoji="1" sz="3200" kern="1200">
                <a:solidFill>
                  <a:schemeClr val="tx1"/>
                </a:solidFill>
                <a:latin typeface="Arial" charset="0"/>
                <a:ea typeface="HGP創英角ｺﾞｼｯｸUB" charset="0"/>
                <a:cs typeface="HGP創英角ｺﾞｼｯｸUB" charset="0"/>
              </a:defRPr>
            </a:lvl7pPr>
            <a:lvl8pPr marL="3200400" algn="l" defTabSz="457200" rtl="0" eaLnBrk="1" latinLnBrk="0" hangingPunct="1">
              <a:defRPr kumimoji="1" sz="3200" kern="1200">
                <a:solidFill>
                  <a:schemeClr val="tx1"/>
                </a:solidFill>
                <a:latin typeface="Arial" charset="0"/>
                <a:ea typeface="HGP創英角ｺﾞｼｯｸUB" charset="0"/>
                <a:cs typeface="HGP創英角ｺﾞｼｯｸUB" charset="0"/>
              </a:defRPr>
            </a:lvl8pPr>
            <a:lvl9pPr marL="3657600" algn="l" defTabSz="457200" rtl="0" eaLnBrk="1" latinLnBrk="0" hangingPunct="1">
              <a:defRPr kumimoji="1" sz="3200" kern="1200">
                <a:solidFill>
                  <a:schemeClr val="tx1"/>
                </a:solidFill>
                <a:latin typeface="Arial" charset="0"/>
                <a:ea typeface="HGP創英角ｺﾞｼｯｸUB" charset="0"/>
                <a:cs typeface="HGP創英角ｺﾞｼｯｸUB" charset="0"/>
              </a:defRPr>
            </a:lvl9pPr>
          </a:lstStyle>
          <a:p>
            <a:r>
              <a:rPr lang="ja-JP" altLang="en-US" sz="1200" dirty="0">
                <a:solidFill>
                  <a:srgbClr val="003399"/>
                </a:solidFill>
                <a:latin typeface="メイリオ"/>
                <a:ea typeface="メイリオ"/>
                <a:cs typeface="メイリオ"/>
              </a:rPr>
              <a:t>データバックアップ</a:t>
            </a:r>
          </a:p>
        </p:txBody>
      </p:sp>
      <p:sp>
        <p:nvSpPr>
          <p:cNvPr id="21" name="吹き出し: 四角形 20">
            <a:extLst>
              <a:ext uri="{FF2B5EF4-FFF2-40B4-BE49-F238E27FC236}">
                <a16:creationId xmlns:a16="http://schemas.microsoft.com/office/drawing/2014/main" id="{608D688C-2186-4413-A706-8EDE1333868B}"/>
              </a:ext>
            </a:extLst>
          </p:cNvPr>
          <p:cNvSpPr/>
          <p:nvPr/>
        </p:nvSpPr>
        <p:spPr>
          <a:xfrm>
            <a:off x="4657354" y="3226432"/>
            <a:ext cx="3097130" cy="1799132"/>
          </a:xfrm>
          <a:prstGeom prst="wedgeRectCallout">
            <a:avLst>
              <a:gd name="adj1" fmla="val 64360"/>
              <a:gd name="adj2" fmla="val 2161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dirty="0">
                <a:solidFill>
                  <a:schemeClr val="tx1"/>
                </a:solidFill>
                <a:latin typeface="メイリオ" panose="020B0604030504040204" pitchFamily="50" charset="-128"/>
                <a:ea typeface="メイリオ" panose="020B0604030504040204" pitchFamily="50" charset="-128"/>
              </a:rPr>
              <a:t>・複数のデータセンターで冗長化</a:t>
            </a:r>
            <a:endParaRPr kumimoji="1" lang="en-US" altLang="ja-JP" dirty="0">
              <a:solidFill>
                <a:schemeClr val="tx1"/>
              </a:solidFill>
              <a:latin typeface="メイリオ" panose="020B0604030504040204" pitchFamily="50" charset="-128"/>
              <a:ea typeface="メイリオ" panose="020B0604030504040204" pitchFamily="50" charset="-128"/>
            </a:endParaRPr>
          </a:p>
          <a:p>
            <a:r>
              <a:rPr kumimoji="1" lang="ja-JP" altLang="en-US" dirty="0">
                <a:solidFill>
                  <a:schemeClr val="tx1"/>
                </a:solidFill>
                <a:latin typeface="メイリオ" panose="020B0604030504040204" pitchFamily="50" charset="-128"/>
                <a:ea typeface="メイリオ" panose="020B0604030504040204" pitchFamily="50" charset="-128"/>
              </a:rPr>
              <a:t>・サーバーはロードバランサーなどで負荷分散</a:t>
            </a:r>
            <a:endParaRPr kumimoji="1" lang="en-US" altLang="ja-JP" dirty="0">
              <a:solidFill>
                <a:schemeClr val="tx1"/>
              </a:solidFill>
              <a:latin typeface="メイリオ" panose="020B0604030504040204" pitchFamily="50" charset="-128"/>
              <a:ea typeface="メイリオ" panose="020B0604030504040204" pitchFamily="50" charset="-128"/>
            </a:endParaRPr>
          </a:p>
        </p:txBody>
      </p:sp>
      <p:sp>
        <p:nvSpPr>
          <p:cNvPr id="22" name="吹き出し: 四角形 21">
            <a:extLst>
              <a:ext uri="{FF2B5EF4-FFF2-40B4-BE49-F238E27FC236}">
                <a16:creationId xmlns:a16="http://schemas.microsoft.com/office/drawing/2014/main" id="{1E671C92-2326-4763-98FC-62E811E7D3F0}"/>
              </a:ext>
            </a:extLst>
          </p:cNvPr>
          <p:cNvSpPr/>
          <p:nvPr/>
        </p:nvSpPr>
        <p:spPr>
          <a:xfrm>
            <a:off x="3881559" y="5621414"/>
            <a:ext cx="1568451" cy="613132"/>
          </a:xfrm>
          <a:prstGeom prst="wedgeRectCallout">
            <a:avLst>
              <a:gd name="adj1" fmla="val 176592"/>
              <a:gd name="adj2" fmla="val -82658"/>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dirty="0">
              <a:solidFill>
                <a:schemeClr val="tx1"/>
              </a:solidFill>
            </a:endParaRPr>
          </a:p>
        </p:txBody>
      </p:sp>
      <p:sp>
        <p:nvSpPr>
          <p:cNvPr id="23" name="正方形/長方形 22">
            <a:extLst>
              <a:ext uri="{FF2B5EF4-FFF2-40B4-BE49-F238E27FC236}">
                <a16:creationId xmlns:a16="http://schemas.microsoft.com/office/drawing/2014/main" id="{AD58A697-85A4-46C5-A829-100C333AC546}"/>
              </a:ext>
            </a:extLst>
          </p:cNvPr>
          <p:cNvSpPr/>
          <p:nvPr/>
        </p:nvSpPr>
        <p:spPr>
          <a:xfrm>
            <a:off x="4864609" y="3997559"/>
            <a:ext cx="919264" cy="90958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tx1"/>
                </a:solidFill>
              </a:rPr>
              <a:t>東京</a:t>
            </a:r>
            <a:endParaRPr kumimoji="1" lang="en-US" altLang="ja-JP" dirty="0">
              <a:solidFill>
                <a:schemeClr val="tx1"/>
              </a:solidFill>
            </a:endParaRPr>
          </a:p>
          <a:p>
            <a:pPr algn="ctr"/>
            <a:r>
              <a:rPr kumimoji="1" lang="en-US" altLang="ja-JP" dirty="0">
                <a:solidFill>
                  <a:schemeClr val="tx1"/>
                </a:solidFill>
              </a:rPr>
              <a:t>DC1</a:t>
            </a:r>
            <a:endParaRPr kumimoji="1" lang="ja-JP" altLang="en-US" dirty="0">
              <a:solidFill>
                <a:schemeClr val="tx1"/>
              </a:solidFill>
            </a:endParaRPr>
          </a:p>
        </p:txBody>
      </p:sp>
      <p:sp>
        <p:nvSpPr>
          <p:cNvPr id="25" name="正方形/長方形 24">
            <a:extLst>
              <a:ext uri="{FF2B5EF4-FFF2-40B4-BE49-F238E27FC236}">
                <a16:creationId xmlns:a16="http://schemas.microsoft.com/office/drawing/2014/main" id="{A87BBA7C-62CE-49C9-8589-8D0EF26A5FAD}"/>
              </a:ext>
            </a:extLst>
          </p:cNvPr>
          <p:cNvSpPr/>
          <p:nvPr/>
        </p:nvSpPr>
        <p:spPr>
          <a:xfrm>
            <a:off x="4927410" y="4529639"/>
            <a:ext cx="792476" cy="292018"/>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chemeClr val="tx1"/>
                </a:solidFill>
              </a:rPr>
              <a:t>サーバー</a:t>
            </a:r>
            <a:endParaRPr kumimoji="1" lang="en-US" altLang="ja-JP" sz="1100" dirty="0">
              <a:solidFill>
                <a:schemeClr val="tx1"/>
              </a:solidFill>
            </a:endParaRPr>
          </a:p>
        </p:txBody>
      </p:sp>
      <p:sp>
        <p:nvSpPr>
          <p:cNvPr id="26" name="正方形/長方形 25">
            <a:extLst>
              <a:ext uri="{FF2B5EF4-FFF2-40B4-BE49-F238E27FC236}">
                <a16:creationId xmlns:a16="http://schemas.microsoft.com/office/drawing/2014/main" id="{8C333C74-C3AF-4D43-B29C-C59AF43AE0AA}"/>
              </a:ext>
            </a:extLst>
          </p:cNvPr>
          <p:cNvSpPr/>
          <p:nvPr/>
        </p:nvSpPr>
        <p:spPr>
          <a:xfrm>
            <a:off x="5921213" y="3997558"/>
            <a:ext cx="919264" cy="90958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tx1"/>
                </a:solidFill>
              </a:rPr>
              <a:t>東京</a:t>
            </a:r>
            <a:endParaRPr kumimoji="1" lang="en-US" altLang="ja-JP" dirty="0">
              <a:solidFill>
                <a:schemeClr val="tx1"/>
              </a:solidFill>
            </a:endParaRPr>
          </a:p>
          <a:p>
            <a:pPr algn="ctr"/>
            <a:r>
              <a:rPr kumimoji="1" lang="en-US" altLang="ja-JP" dirty="0">
                <a:solidFill>
                  <a:schemeClr val="tx1"/>
                </a:solidFill>
              </a:rPr>
              <a:t>DC2</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7B3FE331-A2A8-4476-BFE5-E8C3935E2C7F}"/>
              </a:ext>
            </a:extLst>
          </p:cNvPr>
          <p:cNvSpPr/>
          <p:nvPr/>
        </p:nvSpPr>
        <p:spPr>
          <a:xfrm>
            <a:off x="5984607" y="4536361"/>
            <a:ext cx="792476" cy="292018"/>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chemeClr val="tx1"/>
                </a:solidFill>
              </a:rPr>
              <a:t>サーバー</a:t>
            </a:r>
            <a:endParaRPr kumimoji="1" lang="en-US" altLang="ja-JP" sz="1100" dirty="0">
              <a:solidFill>
                <a:schemeClr val="tx1"/>
              </a:solidFill>
            </a:endParaRPr>
          </a:p>
        </p:txBody>
      </p:sp>
      <p:sp>
        <p:nvSpPr>
          <p:cNvPr id="29" name="吹き出し: 四角形 28">
            <a:extLst>
              <a:ext uri="{FF2B5EF4-FFF2-40B4-BE49-F238E27FC236}">
                <a16:creationId xmlns:a16="http://schemas.microsoft.com/office/drawing/2014/main" id="{D41ADE65-4E81-4716-B7DA-A9971BC0F99E}"/>
              </a:ext>
            </a:extLst>
          </p:cNvPr>
          <p:cNvSpPr/>
          <p:nvPr/>
        </p:nvSpPr>
        <p:spPr>
          <a:xfrm>
            <a:off x="1779589" y="5581098"/>
            <a:ext cx="3940298" cy="694215"/>
          </a:xfrm>
          <a:prstGeom prst="wedgeRectCallout">
            <a:avLst>
              <a:gd name="adj1" fmla="val -4308"/>
              <a:gd name="adj2" fmla="val -1452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latin typeface="メイリオ" panose="020B0604030504040204" pitchFamily="50" charset="-128"/>
                <a:ea typeface="メイリオ" panose="020B0604030504040204" pitchFamily="50" charset="-128"/>
              </a:rPr>
              <a:t>・他のデータセンターをバックアップや</a:t>
            </a:r>
            <a:r>
              <a:rPr kumimoji="1" lang="en-US" altLang="ja-JP" dirty="0">
                <a:solidFill>
                  <a:schemeClr val="tx1"/>
                </a:solidFill>
                <a:latin typeface="メイリオ" panose="020B0604030504040204" pitchFamily="50" charset="-128"/>
                <a:ea typeface="メイリオ" panose="020B0604030504040204" pitchFamily="50" charset="-128"/>
              </a:rPr>
              <a:t>DR</a:t>
            </a:r>
            <a:r>
              <a:rPr kumimoji="1" lang="ja-JP" altLang="en-US" dirty="0">
                <a:solidFill>
                  <a:schemeClr val="tx1"/>
                </a:solidFill>
                <a:latin typeface="メイリオ" panose="020B0604030504040204" pitchFamily="50" charset="-128"/>
                <a:ea typeface="メイリオ" panose="020B0604030504040204" pitchFamily="50" charset="-128"/>
              </a:rPr>
              <a:t>サイトとして利用（東京と大阪など）</a:t>
            </a:r>
            <a:endParaRPr kumimoji="1" lang="en-US" altLang="ja-JP"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528572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F1980D-21B1-47CC-B819-34ADA842CCCD}"/>
              </a:ext>
            </a:extLst>
          </p:cNvPr>
          <p:cNvSpPr>
            <a:spLocks noGrp="1"/>
          </p:cNvSpPr>
          <p:nvPr>
            <p:ph type="title" idx="4294967295"/>
          </p:nvPr>
        </p:nvSpPr>
        <p:spPr>
          <a:xfrm>
            <a:off x="0" y="0"/>
            <a:ext cx="11018838" cy="573088"/>
          </a:xfrm>
        </p:spPr>
        <p:txBody>
          <a:bodyPr/>
          <a:lstStyle/>
          <a:p>
            <a:r>
              <a:rPr lang="ja-JP" b="1" i="0" dirty="0">
                <a:effectLst/>
                <a:latin typeface="メイリオ"/>
                <a:ea typeface="メイリオ"/>
              </a:rPr>
              <a:t>クラウド</a:t>
            </a:r>
            <a:r>
              <a:rPr lang="ja-JP" b="1" dirty="0">
                <a:latin typeface="メイリオ"/>
                <a:ea typeface="メイリオ"/>
              </a:rPr>
              <a:t>を活用するポイン</a:t>
            </a:r>
            <a:r>
              <a:rPr lang="ja-JP" b="1" i="0" dirty="0">
                <a:effectLst/>
                <a:latin typeface="メイリオ"/>
                <a:ea typeface="メイリオ"/>
              </a:rPr>
              <a:t>ト</a:t>
            </a:r>
            <a:endParaRPr lang="ja-JP" dirty="0">
              <a:latin typeface="メイリオ"/>
              <a:ea typeface="メイリオ"/>
            </a:endParaRPr>
          </a:p>
        </p:txBody>
      </p:sp>
      <p:sp>
        <p:nvSpPr>
          <p:cNvPr id="3" name="テキスト プレースホルダー 2">
            <a:extLst>
              <a:ext uri="{FF2B5EF4-FFF2-40B4-BE49-F238E27FC236}">
                <a16:creationId xmlns:a16="http://schemas.microsoft.com/office/drawing/2014/main" id="{7B265D0C-645A-48E7-A09F-74DAD885787F}"/>
              </a:ext>
            </a:extLst>
          </p:cNvPr>
          <p:cNvSpPr>
            <a:spLocks noGrp="1"/>
          </p:cNvSpPr>
          <p:nvPr>
            <p:ph type="body" idx="4294967295"/>
          </p:nvPr>
        </p:nvSpPr>
        <p:spPr>
          <a:xfrm>
            <a:off x="3551238" y="623888"/>
            <a:ext cx="8640762" cy="2641600"/>
          </a:xfrm>
        </p:spPr>
        <p:txBody>
          <a:bodyPr/>
          <a:lstStyle/>
          <a:p>
            <a:pPr algn="l"/>
            <a:r>
              <a:rPr lang="ja-JP" altLang="en-US" sz="2400" b="1" dirty="0">
                <a:latin typeface="メイリオ"/>
                <a:ea typeface="メイリオ"/>
              </a:rPr>
              <a:t>クラウドのインフラストラクチャの特徴</a:t>
            </a:r>
            <a:endParaRPr lang="en-US" altLang="ja-JP" sz="2400" b="1" dirty="0">
              <a:solidFill>
                <a:srgbClr val="24292F"/>
              </a:solidFill>
              <a:latin typeface="-apple-system"/>
            </a:endParaRPr>
          </a:p>
          <a:p>
            <a:pPr marL="171450" indent="-171450">
              <a:buFont typeface="Arial,Sans-Serif" panose="020B0604020202020204" pitchFamily="34" charset="0"/>
              <a:buChar char="•"/>
            </a:pPr>
            <a:r>
              <a:rPr lang="ja-JP" altLang="en-US" sz="2000" dirty="0">
                <a:latin typeface="メイリオ"/>
                <a:ea typeface="メイリオ"/>
              </a:rPr>
              <a:t>ユーザーによるメンテナンスの不要なインフラが、世界中に展開済み</a:t>
            </a:r>
          </a:p>
          <a:p>
            <a:pPr marL="171450" indent="-171450">
              <a:buFont typeface="Arial,Sans-Serif" panose="020B0604020202020204" pitchFamily="34" charset="0"/>
              <a:buChar char="•"/>
            </a:pPr>
            <a:r>
              <a:rPr lang="ja-JP" altLang="en-US" sz="2000" dirty="0">
                <a:latin typeface="メイリオ"/>
                <a:ea typeface="メイリオ"/>
              </a:rPr>
              <a:t>インフラは仮想化され、</a:t>
            </a:r>
            <a:r>
              <a:rPr lang="en-US" altLang="ja-JP" sz="2000" dirty="0">
                <a:latin typeface="メイリオ"/>
                <a:ea typeface="メイリオ"/>
              </a:rPr>
              <a:t>GUI</a:t>
            </a:r>
            <a:r>
              <a:rPr lang="ja-JP" altLang="en-US" sz="2000" dirty="0">
                <a:latin typeface="メイリオ"/>
                <a:ea typeface="メイリオ"/>
              </a:rPr>
              <a:t>や</a:t>
            </a:r>
            <a:r>
              <a:rPr lang="en-US" altLang="ja-JP" sz="2000" dirty="0">
                <a:latin typeface="メイリオ"/>
                <a:ea typeface="メイリオ"/>
              </a:rPr>
              <a:t>API</a:t>
            </a:r>
            <a:r>
              <a:rPr lang="ja-JP" altLang="en-US" sz="2000" dirty="0">
                <a:latin typeface="メイリオ"/>
                <a:ea typeface="メイリオ"/>
              </a:rPr>
              <a:t>による操作で即時に調達可能</a:t>
            </a:r>
            <a:endParaRPr lang="en-US" altLang="ja-JP" sz="2000" dirty="0">
              <a:latin typeface="メイリオ"/>
              <a:ea typeface="メイリオ"/>
            </a:endParaRPr>
          </a:p>
          <a:p>
            <a:pPr marL="171450" indent="-171450">
              <a:buFont typeface="Arial,Sans-Serif" panose="020B0604020202020204" pitchFamily="34" charset="0"/>
              <a:buChar char="•"/>
            </a:pPr>
            <a:endParaRPr lang="en-US" altLang="ja-JP" sz="2000" dirty="0">
              <a:latin typeface="メイリオ"/>
              <a:ea typeface="メイリオ"/>
            </a:endParaRPr>
          </a:p>
          <a:p>
            <a:pPr marL="0" indent="0">
              <a:buNone/>
            </a:pPr>
            <a:r>
              <a:rPr lang="ja-JP" altLang="en-US" sz="2400" b="1" dirty="0">
                <a:latin typeface="メイリオ"/>
                <a:ea typeface="メイリオ"/>
              </a:rPr>
              <a:t>クラウドの特徴を活かせば、高い可用性とスケーラビリティを持つインフラを容易に作成可能</a:t>
            </a:r>
            <a:endParaRPr lang="en-US" altLang="ja-JP" sz="2400" b="1" dirty="0">
              <a:latin typeface="メイリオ"/>
              <a:ea typeface="メイリオ"/>
            </a:endParaRPr>
          </a:p>
          <a:p>
            <a:pPr marL="0" indent="0">
              <a:buNone/>
            </a:pPr>
            <a:endParaRPr lang="ja-JP" altLang="en-US" sz="2000" dirty="0">
              <a:latin typeface="メイリオ"/>
              <a:ea typeface="メイリオ"/>
            </a:endParaRPr>
          </a:p>
          <a:p>
            <a:pPr marL="171450" indent="-171450">
              <a:buFont typeface="Arial,Sans-Serif" panose="020B0604020202020204" pitchFamily="34" charset="0"/>
              <a:buChar char="•"/>
            </a:pPr>
            <a:endParaRPr lang="ja-JP" altLang="en-US" sz="2000" dirty="0">
              <a:latin typeface="メイリオ"/>
              <a:ea typeface="メイリオ"/>
            </a:endParaRPr>
          </a:p>
          <a:p>
            <a:pPr marL="171450" indent="-171450">
              <a:buFont typeface="Arial,Sans-Serif" panose="020B0604020202020204" pitchFamily="34" charset="0"/>
              <a:buChar char="•"/>
            </a:pPr>
            <a:endParaRPr lang="ja-JP" altLang="en-US" sz="2000" dirty="0"/>
          </a:p>
          <a:p>
            <a:endParaRPr lang="ja-JP" altLang="en-US" sz="2400" dirty="0"/>
          </a:p>
        </p:txBody>
      </p:sp>
      <p:graphicFrame>
        <p:nvGraphicFramePr>
          <p:cNvPr id="8" name="図表 7">
            <a:extLst>
              <a:ext uri="{FF2B5EF4-FFF2-40B4-BE49-F238E27FC236}">
                <a16:creationId xmlns:a16="http://schemas.microsoft.com/office/drawing/2014/main" id="{12DAC65C-7235-42D7-8006-B6C3C90299A6}"/>
              </a:ext>
            </a:extLst>
          </p:cNvPr>
          <p:cNvGraphicFramePr/>
          <p:nvPr/>
        </p:nvGraphicFramePr>
        <p:xfrm>
          <a:off x="1926095" y="3284491"/>
          <a:ext cx="8188289" cy="31268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89479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B70F02-1AAA-F650-63CB-4AB153C7F963}"/>
              </a:ext>
            </a:extLst>
          </p:cNvPr>
          <p:cNvSpPr>
            <a:spLocks noGrp="1"/>
          </p:cNvSpPr>
          <p:nvPr>
            <p:ph type="title" idx="4294967295"/>
          </p:nvPr>
        </p:nvSpPr>
        <p:spPr>
          <a:xfrm>
            <a:off x="0" y="0"/>
            <a:ext cx="11018838" cy="573088"/>
          </a:xfrm>
        </p:spPr>
        <p:txBody>
          <a:bodyPr/>
          <a:lstStyle/>
          <a:p>
            <a:r>
              <a:rPr kumimoji="1" lang="ja-JP" altLang="en-US"/>
              <a:t>実装</a:t>
            </a:r>
          </a:p>
        </p:txBody>
      </p:sp>
      <p:sp>
        <p:nvSpPr>
          <p:cNvPr id="4" name="テキスト ボックス 3">
            <a:extLst>
              <a:ext uri="{FF2B5EF4-FFF2-40B4-BE49-F238E27FC236}">
                <a16:creationId xmlns:a16="http://schemas.microsoft.com/office/drawing/2014/main" id="{1E87C15A-5EE2-231D-7367-5B807A9701CB}"/>
              </a:ext>
            </a:extLst>
          </p:cNvPr>
          <p:cNvSpPr txBox="1"/>
          <p:nvPr/>
        </p:nvSpPr>
        <p:spPr>
          <a:xfrm>
            <a:off x="1779960" y="1092200"/>
            <a:ext cx="7212295" cy="369332"/>
          </a:xfrm>
          <a:prstGeom prst="rect">
            <a:avLst/>
          </a:prstGeom>
          <a:noFill/>
        </p:spPr>
        <p:txBody>
          <a:bodyPr wrap="none" rtlCol="0">
            <a:spAutoFit/>
          </a:bodyPr>
          <a:lstStyle/>
          <a:p>
            <a:r>
              <a:rPr kumimoji="1" lang="ja-JP" altLang="en-US"/>
              <a:t>クラウドの</a:t>
            </a:r>
            <a:r>
              <a:rPr kumimoji="1" lang="en-US" altLang="ja-JP" dirty="0"/>
              <a:t> AI </a:t>
            </a:r>
            <a:r>
              <a:rPr kumimoji="1" lang="ja-JP" altLang="en-US"/>
              <a:t>サービスを利用し、画像とテキストの分析を実装する</a:t>
            </a:r>
          </a:p>
        </p:txBody>
      </p:sp>
      <p:sp>
        <p:nvSpPr>
          <p:cNvPr id="5" name="テキスト ボックス 4">
            <a:extLst>
              <a:ext uri="{FF2B5EF4-FFF2-40B4-BE49-F238E27FC236}">
                <a16:creationId xmlns:a16="http://schemas.microsoft.com/office/drawing/2014/main" id="{F7956D38-436F-B6B4-5C09-D2206DE18F40}"/>
              </a:ext>
            </a:extLst>
          </p:cNvPr>
          <p:cNvSpPr txBox="1"/>
          <p:nvPr/>
        </p:nvSpPr>
        <p:spPr>
          <a:xfrm>
            <a:off x="1905000" y="2311400"/>
            <a:ext cx="5033750" cy="1077218"/>
          </a:xfrm>
          <a:prstGeom prst="rect">
            <a:avLst/>
          </a:prstGeom>
          <a:noFill/>
        </p:spPr>
        <p:txBody>
          <a:bodyPr wrap="none" rtlCol="0">
            <a:spAutoFit/>
          </a:bodyPr>
          <a:lstStyle/>
          <a:p>
            <a:r>
              <a:rPr kumimoji="1" lang="ja-JP" altLang="en-US" sz="1600"/>
              <a:t>ポイント</a:t>
            </a:r>
            <a:endParaRPr kumimoji="1" lang="en-US" altLang="ja-JP" sz="1600" dirty="0"/>
          </a:p>
          <a:p>
            <a:pPr marL="285750" indent="-285750">
              <a:buFont typeface="Wingdings" pitchFamily="2" charset="2"/>
              <a:buChar char="ü"/>
            </a:pPr>
            <a:r>
              <a:rPr kumimoji="1" lang="ja-JP" altLang="en-US" sz="1600"/>
              <a:t>自社で</a:t>
            </a:r>
            <a:r>
              <a:rPr kumimoji="1" lang="en-US" altLang="ja-JP" sz="1600" dirty="0"/>
              <a:t> 0-1 </a:t>
            </a:r>
            <a:r>
              <a:rPr kumimoji="1" lang="ja-JP" altLang="en-US" sz="1600"/>
              <a:t>で</a:t>
            </a:r>
            <a:r>
              <a:rPr kumimoji="1" lang="en-US" altLang="ja-JP" sz="1600" dirty="0"/>
              <a:t> AI </a:t>
            </a:r>
            <a:r>
              <a:rPr kumimoji="1" lang="ja-JP" altLang="en-US" sz="1600"/>
              <a:t>を開発する際との違いは？</a:t>
            </a:r>
            <a:endParaRPr kumimoji="1" lang="en-US" altLang="ja-JP" sz="1600" dirty="0"/>
          </a:p>
          <a:p>
            <a:pPr marL="285750" indent="-285750">
              <a:buFont typeface="Wingdings" pitchFamily="2" charset="2"/>
              <a:buChar char="ü"/>
            </a:pPr>
            <a:r>
              <a:rPr kumimoji="1" lang="en-US" altLang="ja-JP" sz="1600" dirty="0"/>
              <a:t>AI </a:t>
            </a:r>
            <a:r>
              <a:rPr kumimoji="1" lang="ja-JP" altLang="en-US" sz="1600"/>
              <a:t>構築の手順の内、ユーザが考慮すべき手順は？</a:t>
            </a:r>
            <a:endParaRPr kumimoji="1" lang="en-US" altLang="ja-JP" sz="1600" dirty="0"/>
          </a:p>
          <a:p>
            <a:pPr marL="285750" indent="-285750">
              <a:buFont typeface="Wingdings" pitchFamily="2" charset="2"/>
              <a:buChar char="ü"/>
            </a:pPr>
            <a:r>
              <a:rPr kumimoji="1" lang="en-US" altLang="ja-JP" sz="1600" dirty="0"/>
              <a:t>AI API </a:t>
            </a:r>
            <a:r>
              <a:rPr kumimoji="1" lang="ja-JP" altLang="en-US" sz="1600"/>
              <a:t>のデメリット・考慮事項</a:t>
            </a:r>
          </a:p>
        </p:txBody>
      </p:sp>
    </p:spTree>
    <p:extLst>
      <p:ext uri="{BB962C8B-B14F-4D97-AF65-F5344CB8AC3E}">
        <p14:creationId xmlns:p14="http://schemas.microsoft.com/office/powerpoint/2010/main" val="38701008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7"/>
          <p:cNvSpPr txBox="1">
            <a:spLocks noGrp="1"/>
          </p:cNvSpPr>
          <p:nvPr>
            <p:ph type="ctrTitle" idx="4294967295"/>
          </p:nvPr>
        </p:nvSpPr>
        <p:spPr>
          <a:xfrm>
            <a:off x="0" y="2949575"/>
            <a:ext cx="10560050" cy="479425"/>
          </a:xfrm>
          <a:prstGeom prst="rect">
            <a:avLst/>
          </a:prstGeom>
          <a:noFill/>
          <a:ln>
            <a:noFill/>
          </a:ln>
        </p:spPr>
        <p:txBody>
          <a:bodyPr spcFirstLastPara="1" vert="horz" wrap="square" lIns="91425" tIns="45700" rIns="91425" bIns="45700" rtlCol="0" anchor="b" anchorCtr="1">
            <a:noAutofit/>
          </a:bodyPr>
          <a:lstStyle/>
          <a:p>
            <a:pPr algn="l"/>
            <a:r>
              <a:rPr lang="en-US" dirty="0"/>
              <a:t>第4章 AI </a:t>
            </a:r>
            <a:r>
              <a:rPr lang="en-US" dirty="0" err="1"/>
              <a:t>プロジェクトの事例</a:t>
            </a:r>
            <a:endParaRPr dirty="0"/>
          </a:p>
        </p:txBody>
      </p:sp>
    </p:spTree>
    <p:extLst>
      <p:ext uri="{BB962C8B-B14F-4D97-AF65-F5344CB8AC3E}">
        <p14:creationId xmlns:p14="http://schemas.microsoft.com/office/powerpoint/2010/main" val="26281158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B1E8B1-4F76-642B-1F37-A72B56BED81C}"/>
              </a:ext>
            </a:extLst>
          </p:cNvPr>
          <p:cNvSpPr>
            <a:spLocks noGrp="1"/>
          </p:cNvSpPr>
          <p:nvPr>
            <p:ph type="title" idx="4294967295"/>
          </p:nvPr>
        </p:nvSpPr>
        <p:spPr>
          <a:xfrm>
            <a:off x="0" y="0"/>
            <a:ext cx="11018838" cy="573088"/>
          </a:xfrm>
        </p:spPr>
        <p:txBody>
          <a:bodyPr/>
          <a:lstStyle/>
          <a:p>
            <a:r>
              <a:rPr kumimoji="1" lang="en-US" altLang="ja-JP" dirty="0"/>
              <a:t>A </a:t>
            </a:r>
            <a:r>
              <a:rPr lang="ja-JP" altLang="en-US"/>
              <a:t>社</a:t>
            </a:r>
            <a:r>
              <a:rPr lang="en-US" altLang="ja-JP" dirty="0"/>
              <a:t> </a:t>
            </a:r>
            <a:r>
              <a:rPr lang="ja-JP" altLang="en-US"/>
              <a:t>ネジの画像分類プロジェクトの事例</a:t>
            </a:r>
            <a:endParaRPr kumimoji="1" lang="ja-JP" altLang="en-US"/>
          </a:p>
        </p:txBody>
      </p:sp>
    </p:spTree>
    <p:extLst>
      <p:ext uri="{BB962C8B-B14F-4D97-AF65-F5344CB8AC3E}">
        <p14:creationId xmlns:p14="http://schemas.microsoft.com/office/powerpoint/2010/main" val="5846186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B1E8B1-4F76-642B-1F37-A72B56BED81C}"/>
              </a:ext>
            </a:extLst>
          </p:cNvPr>
          <p:cNvSpPr>
            <a:spLocks noGrp="1"/>
          </p:cNvSpPr>
          <p:nvPr>
            <p:ph type="title" idx="4294967295"/>
          </p:nvPr>
        </p:nvSpPr>
        <p:spPr>
          <a:xfrm>
            <a:off x="0" y="0"/>
            <a:ext cx="11018838" cy="573088"/>
          </a:xfrm>
        </p:spPr>
        <p:txBody>
          <a:bodyPr/>
          <a:lstStyle/>
          <a:p>
            <a:r>
              <a:rPr kumimoji="1" lang="en-US" altLang="ja-JP" dirty="0"/>
              <a:t>A </a:t>
            </a:r>
            <a:r>
              <a:rPr lang="ja-JP" altLang="en-US"/>
              <a:t>社</a:t>
            </a:r>
            <a:r>
              <a:rPr lang="en-US" altLang="ja-JP" dirty="0"/>
              <a:t> </a:t>
            </a:r>
            <a:r>
              <a:rPr lang="ja-JP" altLang="en-US"/>
              <a:t>ネジの画像分類プロジェクトの事例</a:t>
            </a:r>
            <a:endParaRPr kumimoji="1" lang="ja-JP" altLang="en-US"/>
          </a:p>
        </p:txBody>
      </p:sp>
    </p:spTree>
    <p:extLst>
      <p:ext uri="{BB962C8B-B14F-4D97-AF65-F5344CB8AC3E}">
        <p14:creationId xmlns:p14="http://schemas.microsoft.com/office/powerpoint/2010/main" val="27021019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7"/>
          <p:cNvSpPr txBox="1">
            <a:spLocks noGrp="1"/>
          </p:cNvSpPr>
          <p:nvPr>
            <p:ph type="ctrTitle" idx="4294967295"/>
          </p:nvPr>
        </p:nvSpPr>
        <p:spPr>
          <a:xfrm>
            <a:off x="1631950" y="3046413"/>
            <a:ext cx="10560050" cy="479425"/>
          </a:xfrm>
          <a:prstGeom prst="rect">
            <a:avLst/>
          </a:prstGeom>
          <a:noFill/>
          <a:ln>
            <a:noFill/>
          </a:ln>
        </p:spPr>
        <p:txBody>
          <a:bodyPr spcFirstLastPara="1" vert="horz" wrap="square" lIns="91425" tIns="45700" rIns="91425" bIns="45700" rtlCol="0" anchor="b" anchorCtr="1">
            <a:noAutofit/>
          </a:bodyPr>
          <a:lstStyle/>
          <a:p>
            <a:pPr algn="l"/>
            <a:r>
              <a:rPr lang="en-US" dirty="0" err="1"/>
              <a:t>第</a:t>
            </a:r>
            <a:r>
              <a:rPr lang="en-US" dirty="0"/>
              <a:t> 5 </a:t>
            </a:r>
            <a:r>
              <a:rPr lang="en-US" dirty="0" err="1"/>
              <a:t>章</a:t>
            </a:r>
            <a:r>
              <a:rPr lang="en-US" dirty="0"/>
              <a:t> AI </a:t>
            </a:r>
            <a:r>
              <a:rPr lang="en-US" dirty="0" err="1"/>
              <a:t>プロジェクト立案</a:t>
            </a:r>
            <a:endParaRPr dirty="0"/>
          </a:p>
        </p:txBody>
      </p:sp>
    </p:spTree>
    <p:extLst>
      <p:ext uri="{BB962C8B-B14F-4D97-AF65-F5344CB8AC3E}">
        <p14:creationId xmlns:p14="http://schemas.microsoft.com/office/powerpoint/2010/main" val="21554774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B1E8B1-4F76-642B-1F37-A72B56BED81C}"/>
              </a:ext>
            </a:extLst>
          </p:cNvPr>
          <p:cNvSpPr>
            <a:spLocks noGrp="1"/>
          </p:cNvSpPr>
          <p:nvPr>
            <p:ph type="title" idx="4294967295"/>
          </p:nvPr>
        </p:nvSpPr>
        <p:spPr>
          <a:xfrm>
            <a:off x="0" y="0"/>
            <a:ext cx="11018838" cy="573088"/>
          </a:xfrm>
        </p:spPr>
        <p:txBody>
          <a:bodyPr/>
          <a:lstStyle/>
          <a:p>
            <a:r>
              <a:rPr kumimoji="1" lang="ja-JP" altLang="en-US"/>
              <a:t>タイムスケジュール</a:t>
            </a:r>
          </a:p>
        </p:txBody>
      </p:sp>
    </p:spTree>
    <p:extLst>
      <p:ext uri="{BB962C8B-B14F-4D97-AF65-F5344CB8AC3E}">
        <p14:creationId xmlns:p14="http://schemas.microsoft.com/office/powerpoint/2010/main" val="1725378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B5CB95-4071-435A-B4A8-F48CFE252BEF}"/>
              </a:ext>
            </a:extLst>
          </p:cNvPr>
          <p:cNvSpPr>
            <a:spLocks noGrp="1"/>
          </p:cNvSpPr>
          <p:nvPr>
            <p:ph type="sldNum" sz="quarter" idx="10"/>
          </p:nvPr>
        </p:nvSpPr>
        <p:spPr/>
        <p:txBody>
          <a:bodyPr/>
          <a:lstStyle/>
          <a:p>
            <a:fld id="{5D750650-B10A-47BF-93C2-E1678438B37A}" type="slidenum">
              <a:rPr lang="en-US" altLang="ja-JP" smtClean="0"/>
              <a:pPr/>
              <a:t>8</a:t>
            </a:fld>
            <a:endParaRPr lang="en-US" altLang="ja-JP" dirty="0"/>
          </a:p>
        </p:txBody>
      </p:sp>
    </p:spTree>
    <p:extLst>
      <p:ext uri="{BB962C8B-B14F-4D97-AF65-F5344CB8AC3E}">
        <p14:creationId xmlns:p14="http://schemas.microsoft.com/office/powerpoint/2010/main" val="5967126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D8B986-B84C-50B7-E54B-5317B5D37BCE}"/>
              </a:ext>
            </a:extLst>
          </p:cNvPr>
          <p:cNvSpPr>
            <a:spLocks noGrp="1"/>
          </p:cNvSpPr>
          <p:nvPr>
            <p:ph type="title" idx="4294967295"/>
          </p:nvPr>
        </p:nvSpPr>
        <p:spPr>
          <a:xfrm>
            <a:off x="0" y="0"/>
            <a:ext cx="11018838" cy="573088"/>
          </a:xfrm>
        </p:spPr>
        <p:txBody>
          <a:bodyPr/>
          <a:lstStyle/>
          <a:p>
            <a:r>
              <a:rPr kumimoji="1" lang="ja-JP" altLang="en-US"/>
              <a:t>まとめ</a:t>
            </a:r>
          </a:p>
        </p:txBody>
      </p:sp>
    </p:spTree>
    <p:extLst>
      <p:ext uri="{BB962C8B-B14F-4D97-AF65-F5344CB8AC3E}">
        <p14:creationId xmlns:p14="http://schemas.microsoft.com/office/powerpoint/2010/main" val="30740387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2842683"/>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Tree>
    <p:extLst>
      <p:ext uri="{BB962C8B-B14F-4D97-AF65-F5344CB8AC3E}">
        <p14:creationId xmlns:p14="http://schemas.microsoft.com/office/powerpoint/2010/main" val="26584264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35D25D0-2B40-4B95-B459-FAA9DFF054E5}"/>
              </a:ext>
            </a:extLst>
          </p:cNvPr>
          <p:cNvSpPr/>
          <p:nvPr/>
        </p:nvSpPr>
        <p:spPr>
          <a:xfrm>
            <a:off x="766763" y="1038877"/>
            <a:ext cx="10599737" cy="2616942"/>
          </a:xfrm>
          <a:prstGeom prst="roundRect">
            <a:avLst>
              <a:gd name="adj" fmla="val 1884"/>
            </a:avLst>
          </a:prstGeom>
          <a:solidFill>
            <a:srgbClr val="FFF4E1"/>
          </a:solidFill>
          <a:ln w="19050" algn="ctr">
            <a:noFill/>
            <a:prstDash val="dash"/>
            <a:round/>
            <a:headEnd/>
            <a:tailEnd/>
          </a:ln>
          <a:effectLst/>
        </p:spPr>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171450" indent="-171450" algn="just">
              <a:lnSpc>
                <a:spcPct val="120000"/>
              </a:lnSpc>
              <a:spcAft>
                <a:spcPts val="400"/>
              </a:spcAft>
              <a:buClr>
                <a:srgbClr val="F36C37"/>
              </a:buClr>
              <a:buFont typeface="Wingdings" panose="05000000000000000000" pitchFamily="2" charset="2"/>
              <a:buChar char="l"/>
            </a:pPr>
            <a:endParaRPr lang="ja-JP" altLang="en-US" sz="1100" spc="150" dirty="0">
              <a:solidFill>
                <a:schemeClr val="tx1"/>
              </a:solidFill>
              <a:latin typeface="+mj-ea"/>
              <a:ea typeface="+mj-ea"/>
            </a:endParaRPr>
          </a:p>
        </p:txBody>
      </p:sp>
      <p:sp>
        <p:nvSpPr>
          <p:cNvPr id="2" name="タイトル 1">
            <a:extLst>
              <a:ext uri="{FF2B5EF4-FFF2-40B4-BE49-F238E27FC236}">
                <a16:creationId xmlns:a16="http://schemas.microsoft.com/office/drawing/2014/main" id="{5FE14325-B25E-453C-9481-5E4B9FE0B34A}"/>
              </a:ext>
            </a:extLst>
          </p:cNvPr>
          <p:cNvSpPr>
            <a:spLocks noGrp="1"/>
          </p:cNvSpPr>
          <p:nvPr>
            <p:ph type="title"/>
          </p:nvPr>
        </p:nvSpPr>
        <p:spPr/>
        <p:txBody>
          <a:bodyPr/>
          <a:lstStyle/>
          <a:p>
            <a:r>
              <a:rPr lang="ja-JP" altLang="en-US" dirty="0"/>
              <a:t>章の概要</a:t>
            </a:r>
            <a:endParaRPr kumimoji="1" lang="ja-JP" altLang="en-US" dirty="0"/>
          </a:p>
        </p:txBody>
      </p:sp>
      <p:sp>
        <p:nvSpPr>
          <p:cNvPr id="3" name="コンテンツ プレースホルダー 2">
            <a:extLst>
              <a:ext uri="{FF2B5EF4-FFF2-40B4-BE49-F238E27FC236}">
                <a16:creationId xmlns:a16="http://schemas.microsoft.com/office/drawing/2014/main" id="{10EE556C-FDAE-4EEE-A2E7-11A707D60D55}"/>
              </a:ext>
            </a:extLst>
          </p:cNvPr>
          <p:cNvSpPr>
            <a:spLocks noGrp="1"/>
          </p:cNvSpPr>
          <p:nvPr>
            <p:ph sz="quarter" idx="4294967295"/>
          </p:nvPr>
        </p:nvSpPr>
        <p:spPr>
          <a:xfrm>
            <a:off x="1113954" y="1221016"/>
            <a:ext cx="9964088" cy="2251449"/>
          </a:xfrm>
        </p:spPr>
        <p:txBody>
          <a:bodyPr vert="horz" wrap="square" lIns="91440" tIns="45720" rIns="91440" bIns="45720" rtlCol="0" anchor="ctr">
            <a:noAutofit/>
          </a:bodyPr>
          <a:lstStyle/>
          <a:p>
            <a:pPr marL="0" indent="0" algn="ctr">
              <a:lnSpc>
                <a:spcPct val="120000"/>
              </a:lnSpc>
              <a:spcBef>
                <a:spcPts val="0"/>
              </a:spcBef>
              <a:spcAft>
                <a:spcPts val="2400"/>
              </a:spcAft>
              <a:buClr>
                <a:srgbClr val="F36C37"/>
              </a:buClr>
              <a:buNone/>
            </a:pPr>
            <a:r>
              <a:rPr lang="ja-JP" altLang="en-US" sz="2000" b="1" dirty="0">
                <a:solidFill>
                  <a:srgbClr val="F36C37"/>
                </a:solidFill>
              </a:rPr>
              <a:t>この章では、</a:t>
            </a:r>
            <a:r>
              <a:rPr lang="en-US" altLang="ja-JP" sz="2000" b="1" dirty="0">
                <a:solidFill>
                  <a:srgbClr val="F36C37"/>
                </a:solidFill>
              </a:rPr>
              <a:t>AI</a:t>
            </a:r>
            <a:r>
              <a:rPr lang="ja-JP" altLang="en-US" sz="2000" b="1" dirty="0">
                <a:solidFill>
                  <a:srgbClr val="F36C37"/>
                </a:solidFill>
              </a:rPr>
              <a:t>・機械学習・ディープラーニングといった言葉や、</a:t>
            </a:r>
            <a:br>
              <a:rPr lang="en-US" altLang="ja-JP" sz="2000" b="1" dirty="0">
                <a:solidFill>
                  <a:srgbClr val="F36C37"/>
                </a:solidFill>
              </a:rPr>
            </a:br>
            <a:r>
              <a:rPr lang="en-US" altLang="ja-JP" sz="2000" b="1" dirty="0">
                <a:solidFill>
                  <a:srgbClr val="F36C37"/>
                </a:solidFill>
              </a:rPr>
              <a:t>AI</a:t>
            </a:r>
            <a:r>
              <a:rPr lang="ja-JP" altLang="en-US" sz="2000" b="1" dirty="0">
                <a:solidFill>
                  <a:srgbClr val="F36C37"/>
                </a:solidFill>
              </a:rPr>
              <a:t>の開発に必要な環境など、</a:t>
            </a:r>
            <a:r>
              <a:rPr lang="en-US" altLang="ja-JP" sz="2000" b="1" dirty="0">
                <a:solidFill>
                  <a:srgbClr val="F36C37"/>
                </a:solidFill>
              </a:rPr>
              <a:t>AI</a:t>
            </a:r>
            <a:r>
              <a:rPr lang="ja-JP" altLang="en-US" sz="2000" b="1" dirty="0">
                <a:solidFill>
                  <a:srgbClr val="F36C37"/>
                </a:solidFill>
              </a:rPr>
              <a:t>開発において必要な基礎知識を学びます。</a:t>
            </a:r>
            <a:endParaRPr lang="en-US" altLang="ja-JP" sz="2000" b="1" dirty="0">
              <a:solidFill>
                <a:srgbClr val="F36C37"/>
              </a:solidFill>
            </a:endParaRPr>
          </a:p>
          <a:p>
            <a:pPr marL="0" indent="0" algn="ctr">
              <a:lnSpc>
                <a:spcPct val="120000"/>
              </a:lnSpc>
              <a:spcBef>
                <a:spcPts val="0"/>
              </a:spcBef>
              <a:spcAft>
                <a:spcPts val="2400"/>
              </a:spcAft>
              <a:buClr>
                <a:srgbClr val="F36C37"/>
              </a:buClr>
              <a:buNone/>
            </a:pPr>
            <a:r>
              <a:rPr lang="ja-JP" altLang="en-US" sz="2000" b="1" dirty="0">
                <a:solidFill>
                  <a:srgbClr val="F36C37"/>
                </a:solidFill>
              </a:rPr>
              <a:t>また、研修で使用する</a:t>
            </a:r>
            <a:r>
              <a:rPr lang="en-US" altLang="ja-JP" sz="2000" b="1" dirty="0">
                <a:solidFill>
                  <a:srgbClr val="F36C37"/>
                </a:solidFill>
              </a:rPr>
              <a:t>Google Colaboratory</a:t>
            </a:r>
            <a:r>
              <a:rPr lang="ja-JP" altLang="en-US" sz="2000" b="1" dirty="0">
                <a:solidFill>
                  <a:srgbClr val="F36C37"/>
                </a:solidFill>
              </a:rPr>
              <a:t>の操作や</a:t>
            </a:r>
            <a:br>
              <a:rPr lang="en-US" altLang="ja-JP" sz="2000" b="1" dirty="0">
                <a:solidFill>
                  <a:srgbClr val="F36C37"/>
                </a:solidFill>
              </a:rPr>
            </a:br>
            <a:r>
              <a:rPr lang="en-US" altLang="ja-JP" sz="2000" b="1" dirty="0">
                <a:solidFill>
                  <a:srgbClr val="F36C37"/>
                </a:solidFill>
              </a:rPr>
              <a:t>Python</a:t>
            </a:r>
            <a:r>
              <a:rPr lang="ja-JP" altLang="en-US" sz="2000" b="1" dirty="0">
                <a:solidFill>
                  <a:srgbClr val="F36C37"/>
                </a:solidFill>
              </a:rPr>
              <a:t>基本文法の復習を行います。</a:t>
            </a:r>
          </a:p>
        </p:txBody>
      </p:sp>
      <p:sp>
        <p:nvSpPr>
          <p:cNvPr id="4" name="スライド番号プレースホルダー 3">
            <a:extLst>
              <a:ext uri="{FF2B5EF4-FFF2-40B4-BE49-F238E27FC236}">
                <a16:creationId xmlns:a16="http://schemas.microsoft.com/office/drawing/2014/main" id="{31E61FCF-A60C-432C-8A79-2693CCE4D99F}"/>
              </a:ext>
            </a:extLst>
          </p:cNvPr>
          <p:cNvSpPr>
            <a:spLocks noGrp="1"/>
          </p:cNvSpPr>
          <p:nvPr>
            <p:ph type="sldNum" sz="quarter" idx="10"/>
          </p:nvPr>
        </p:nvSpPr>
        <p:spPr/>
        <p:txBody>
          <a:bodyPr/>
          <a:lstStyle/>
          <a:p>
            <a:fld id="{5D750650-B10A-47BF-93C2-E1678438B37A}" type="slidenum">
              <a:rPr kumimoji="1" lang="ja-JP" altLang="en-US" smtClean="0"/>
              <a:pPr/>
              <a:t>82</a:t>
            </a:fld>
            <a:endParaRPr kumimoji="1" lang="ja-JP" altLang="en-US"/>
          </a:p>
        </p:txBody>
      </p:sp>
      <p:sp>
        <p:nvSpPr>
          <p:cNvPr id="8" name="コンテンツ プレースホルダー 2">
            <a:extLst>
              <a:ext uri="{FF2B5EF4-FFF2-40B4-BE49-F238E27FC236}">
                <a16:creationId xmlns:a16="http://schemas.microsoft.com/office/drawing/2014/main" id="{733E62C9-1A65-4181-ACD0-3065DF9AF0E5}"/>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3000"/>
              </a:spcAft>
              <a:buClr>
                <a:schemeClr val="tx1">
                  <a:lumMod val="75000"/>
                  <a:lumOff val="25000"/>
                </a:schemeClr>
              </a:buClr>
            </a:pPr>
            <a:r>
              <a:rPr lang="ja-JP" altLang="en-US" sz="2000" b="1" dirty="0"/>
              <a:t>機械学習の概要を理解する</a:t>
            </a:r>
            <a:endParaRPr lang="en-US" altLang="ja-JP" sz="2000" b="1" dirty="0"/>
          </a:p>
          <a:p>
            <a:pPr>
              <a:lnSpc>
                <a:spcPct val="130000"/>
              </a:lnSpc>
              <a:spcBef>
                <a:spcPts val="0"/>
              </a:spcBef>
              <a:spcAft>
                <a:spcPts val="3000"/>
              </a:spcAft>
              <a:buClr>
                <a:schemeClr val="tx1">
                  <a:lumMod val="75000"/>
                  <a:lumOff val="25000"/>
                </a:schemeClr>
              </a:buClr>
            </a:pPr>
            <a:r>
              <a:rPr lang="ja-JP" altLang="en-US" sz="2000" b="1" dirty="0"/>
              <a:t>機械学習の開発に必要な環境について理解する</a:t>
            </a:r>
            <a:endParaRPr lang="en-US" altLang="ja-JP" sz="2000" b="1" dirty="0"/>
          </a:p>
        </p:txBody>
      </p:sp>
      <p:sp>
        <p:nvSpPr>
          <p:cNvPr id="9" name="四角形: 角を丸くする 8">
            <a:extLst>
              <a:ext uri="{FF2B5EF4-FFF2-40B4-BE49-F238E27FC236}">
                <a16:creationId xmlns:a16="http://schemas.microsoft.com/office/drawing/2014/main" id="{6D456DDF-4B7D-4596-9982-ABD670D6C992}"/>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0" name="正方形/長方形 9">
            <a:extLst>
              <a:ext uri="{FF2B5EF4-FFF2-40B4-BE49-F238E27FC236}">
                <a16:creationId xmlns:a16="http://schemas.microsoft.com/office/drawing/2014/main" id="{990BDE5C-254C-433A-BD74-EE2771F57294}"/>
              </a:ext>
            </a:extLst>
          </p:cNvPr>
          <p:cNvSpPr/>
          <p:nvPr/>
        </p:nvSpPr>
        <p:spPr>
          <a:xfrm>
            <a:off x="1551347" y="3940880"/>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この章の目標</a:t>
            </a:r>
          </a:p>
        </p:txBody>
      </p:sp>
      <p:pic>
        <p:nvPicPr>
          <p:cNvPr id="11" name="図 10" descr="アイコン&#10;&#10;自動的に生成された説明">
            <a:extLst>
              <a:ext uri="{FF2B5EF4-FFF2-40B4-BE49-F238E27FC236}">
                <a16:creationId xmlns:a16="http://schemas.microsoft.com/office/drawing/2014/main" id="{7720435F-DF30-4A16-B0F1-9BE9EB8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88" y="3892906"/>
            <a:ext cx="426733" cy="427586"/>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713DDCC5-F6A5-4972-A4E5-4F6AE2A8C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88" y="4409105"/>
            <a:ext cx="4029075" cy="1954101"/>
          </a:xfrm>
          <a:prstGeom prst="rect">
            <a:avLst/>
          </a:prstGeom>
        </p:spPr>
      </p:pic>
    </p:spTree>
    <p:extLst>
      <p:ext uri="{BB962C8B-B14F-4D97-AF65-F5344CB8AC3E}">
        <p14:creationId xmlns:p14="http://schemas.microsoft.com/office/powerpoint/2010/main" val="20119977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83</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tx1">
                    <a:lumMod val="75000"/>
                    <a:lumOff val="25000"/>
                  </a:schemeClr>
                </a:solidFill>
              </a:rPr>
              <a:t>1-1.</a:t>
            </a:r>
            <a:r>
              <a:rPr kumimoji="1" lang="ja-JP" altLang="en-US" sz="2800" b="1" spc="300" dirty="0">
                <a:solidFill>
                  <a:schemeClr val="tx1">
                    <a:lumMod val="75000"/>
                    <a:lumOff val="25000"/>
                  </a:schemeClr>
                </a:solidFill>
              </a:rPr>
              <a:t>機械学習の概要</a:t>
            </a:r>
            <a:endParaRPr kumimoji="1"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1-2.</a:t>
            </a:r>
            <a:r>
              <a:rPr lang="ja-JP" altLang="en-US" sz="2800" b="1" spc="300" dirty="0">
                <a:solidFill>
                  <a:schemeClr val="tx1">
                    <a:lumMod val="75000"/>
                    <a:lumOff val="25000"/>
                  </a:schemeClr>
                </a:solidFill>
              </a:rPr>
              <a:t>機械学習を利用・構築するためのプロセス</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1-3.</a:t>
            </a:r>
            <a:r>
              <a:rPr lang="ja-JP" altLang="en-US" sz="2800" b="1" spc="300" dirty="0">
                <a:solidFill>
                  <a:schemeClr val="tx1">
                    <a:lumMod val="75000"/>
                    <a:lumOff val="25000"/>
                  </a:schemeClr>
                </a:solidFill>
              </a:rPr>
              <a:t>機械学習開発の環境</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tx1">
                    <a:lumMod val="75000"/>
                    <a:lumOff val="25000"/>
                  </a:schemeClr>
                </a:solidFill>
              </a:rPr>
              <a:t>1-4.Google </a:t>
            </a:r>
            <a:r>
              <a:rPr lang="en-US" altLang="ja-JP" sz="2800" b="1" spc="300" dirty="0" err="1">
                <a:solidFill>
                  <a:schemeClr val="tx1">
                    <a:lumMod val="75000"/>
                    <a:lumOff val="25000"/>
                  </a:schemeClr>
                </a:solidFill>
              </a:rPr>
              <a:t>Colaboratory</a:t>
            </a:r>
            <a:r>
              <a:rPr lang="ja-JP" altLang="en-US" sz="2800" b="1" spc="300" dirty="0">
                <a:solidFill>
                  <a:schemeClr val="tx1">
                    <a:lumMod val="75000"/>
                    <a:lumOff val="25000"/>
                  </a:schemeClr>
                </a:solidFill>
              </a:rPr>
              <a:t> の利用</a:t>
            </a:r>
            <a:endParaRPr lang="en-US" altLang="ja-JP" sz="2800" b="1" spc="300" dirty="0">
              <a:solidFill>
                <a:schemeClr val="tx1">
                  <a:lumMod val="75000"/>
                  <a:lumOff val="25000"/>
                </a:schemeClr>
              </a:solidFill>
            </a:endParaRPr>
          </a:p>
        </p:txBody>
      </p:sp>
    </p:spTree>
    <p:extLst>
      <p:ext uri="{BB962C8B-B14F-4D97-AF65-F5344CB8AC3E}">
        <p14:creationId xmlns:p14="http://schemas.microsoft.com/office/powerpoint/2010/main" val="385455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1-1-1.</a:t>
            </a:r>
            <a:r>
              <a:rPr lang="ja-JP" altLang="en-US" dirty="0"/>
              <a:t>高まる</a:t>
            </a:r>
            <a:r>
              <a:rPr lang="en-US" altLang="ja-JP" dirty="0"/>
              <a:t>AI</a:t>
            </a:r>
            <a:r>
              <a:rPr lang="ja-JP" altLang="en-US" dirty="0"/>
              <a:t>への期待</a:t>
            </a:r>
          </a:p>
        </p:txBody>
      </p:sp>
      <p:sp>
        <p:nvSpPr>
          <p:cNvPr id="5" name="スライド番号プレースホルダー 4">
            <a:extLst>
              <a:ext uri="{FF2B5EF4-FFF2-40B4-BE49-F238E27FC236}">
                <a16:creationId xmlns:a16="http://schemas.microsoft.com/office/drawing/2014/main" id="{F28FC8B0-B684-4BFC-A81E-160AA33BEF36}"/>
              </a:ext>
            </a:extLst>
          </p:cNvPr>
          <p:cNvSpPr>
            <a:spLocks noGrp="1"/>
          </p:cNvSpPr>
          <p:nvPr>
            <p:ph type="sldNum" sz="quarter" idx="10"/>
          </p:nvPr>
        </p:nvSpPr>
        <p:spPr/>
        <p:txBody>
          <a:bodyPr/>
          <a:lstStyle/>
          <a:p>
            <a:fld id="{5D750650-B10A-47BF-93C2-E1678438B37A}" type="slidenum">
              <a:rPr kumimoji="1" lang="ja-JP" altLang="en-US" smtClean="0"/>
              <a:pPr/>
              <a:t>84</a:t>
            </a:fld>
            <a:endParaRPr kumimoji="1" lang="ja-JP" altLang="en-US"/>
          </a:p>
        </p:txBody>
      </p:sp>
      <p:sp>
        <p:nvSpPr>
          <p:cNvPr id="13" name="四角形: 角を丸くする 12">
            <a:extLst>
              <a:ext uri="{FF2B5EF4-FFF2-40B4-BE49-F238E27FC236}">
                <a16:creationId xmlns:a16="http://schemas.microsoft.com/office/drawing/2014/main" id="{7EFD6D7F-6998-4A03-AAAA-AADB4C49AB14}"/>
              </a:ext>
            </a:extLst>
          </p:cNvPr>
          <p:cNvSpPr/>
          <p:nvPr/>
        </p:nvSpPr>
        <p:spPr bwMode="auto">
          <a:xfrm>
            <a:off x="766762" y="1260153"/>
            <a:ext cx="10658475" cy="1739973"/>
          </a:xfrm>
          <a:prstGeom prst="roundRect">
            <a:avLst>
              <a:gd name="adj" fmla="val 4381"/>
            </a:avLst>
          </a:prstGeom>
          <a:solidFill>
            <a:srgbClr val="FEEDE6"/>
          </a:solidFill>
          <a:ln w="19050" algn="ctr">
            <a:solidFill>
              <a:srgbClr val="F36C37"/>
            </a:solidFill>
            <a:prstDash val="solid"/>
            <a:round/>
            <a:headEnd/>
            <a:tailEnd/>
          </a:ln>
          <a:effectLst/>
        </p:spPr>
        <p:txBody>
          <a:bodyPr wrap="none" rtlCol="0" anchor="ctr"/>
          <a:lstStyle/>
          <a:p>
            <a:pPr algn="ctr"/>
            <a:endParaRPr kumimoji="1" lang="ja-JP" altLang="en-US" sz="2400" dirty="0">
              <a:solidFill>
                <a:schemeClr val="bg1"/>
              </a:solidFill>
            </a:endParaRPr>
          </a:p>
        </p:txBody>
      </p:sp>
      <p:grpSp>
        <p:nvGrpSpPr>
          <p:cNvPr id="14" name="グループ化 13">
            <a:extLst>
              <a:ext uri="{FF2B5EF4-FFF2-40B4-BE49-F238E27FC236}">
                <a16:creationId xmlns:a16="http://schemas.microsoft.com/office/drawing/2014/main" id="{DDA1438B-3BCB-4EBC-993E-597EC3FCDE4B}"/>
              </a:ext>
            </a:extLst>
          </p:cNvPr>
          <p:cNvGrpSpPr/>
          <p:nvPr/>
        </p:nvGrpSpPr>
        <p:grpSpPr>
          <a:xfrm>
            <a:off x="2683248" y="1028771"/>
            <a:ext cx="6825504" cy="468736"/>
            <a:chOff x="2154608" y="3539394"/>
            <a:chExt cx="6825505" cy="426124"/>
          </a:xfrm>
        </p:grpSpPr>
        <p:sp>
          <p:nvSpPr>
            <p:cNvPr id="15" name="四角形: 角を丸くする 14">
              <a:extLst>
                <a:ext uri="{FF2B5EF4-FFF2-40B4-BE49-F238E27FC236}">
                  <a16:creationId xmlns:a16="http://schemas.microsoft.com/office/drawing/2014/main" id="{2344D331-DBBD-4582-A32A-90BD94837049}"/>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6" name="正方形/長方形 15">
              <a:extLst>
                <a:ext uri="{FF2B5EF4-FFF2-40B4-BE49-F238E27FC236}">
                  <a16:creationId xmlns:a16="http://schemas.microsoft.com/office/drawing/2014/main" id="{0B9B517C-A02C-44A4-9DEC-49378065A9EA}"/>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AI</a:t>
              </a:r>
              <a:r>
                <a:rPr lang="ja-JP" altLang="en-US" sz="2400" b="1" spc="150" dirty="0">
                  <a:solidFill>
                    <a:schemeClr val="bg1"/>
                  </a:solidFill>
                  <a:latin typeface="+mn-ea"/>
                </a:rPr>
                <a:t>利用の広がり</a:t>
              </a:r>
              <a:endParaRPr lang="en-US" altLang="ja-JP" sz="2400" b="1" spc="150" dirty="0">
                <a:solidFill>
                  <a:schemeClr val="bg1"/>
                </a:solidFill>
                <a:latin typeface="+mn-ea"/>
              </a:endParaRPr>
            </a:p>
          </p:txBody>
        </p:sp>
      </p:grpSp>
      <p:sp>
        <p:nvSpPr>
          <p:cNvPr id="17" name="テキスト ボックス 16">
            <a:extLst>
              <a:ext uri="{FF2B5EF4-FFF2-40B4-BE49-F238E27FC236}">
                <a16:creationId xmlns:a16="http://schemas.microsoft.com/office/drawing/2014/main" id="{373AF159-D87C-43E5-BADF-6F39E21ED4A2}"/>
              </a:ext>
            </a:extLst>
          </p:cNvPr>
          <p:cNvSpPr txBox="1"/>
          <p:nvPr/>
        </p:nvSpPr>
        <p:spPr>
          <a:xfrm>
            <a:off x="1767384" y="1580294"/>
            <a:ext cx="9657853" cy="118494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nSpc>
                <a:spcPct val="120000"/>
              </a:lnSpc>
              <a:defRPr sz="1200" b="1" spc="150">
                <a:latin typeface="+mj-ea"/>
                <a:ea typeface="+mj-ea"/>
              </a:defRPr>
            </a:lvl1pPr>
            <a:lvl2pPr marL="914400" indent="-457200" eaLnBrk="1" hangingPunct="1">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eaLnBrk="1" hangingPunct="1">
              <a:spcBef>
                <a:spcPct val="20000"/>
              </a:spcBef>
              <a:buClr>
                <a:schemeClr val="tx1"/>
              </a:buClr>
              <a:buFont typeface="HGPｺﾞｼｯｸE" pitchFamily="50" charset="-128"/>
              <a:buChar char="-"/>
              <a:defRPr sz="1800">
                <a:latin typeface="Meiryo UI" panose="020B0604030504040204" pitchFamily="50" charset="-128"/>
                <a:ea typeface="Meiryo UI" panose="020B0604030504040204" pitchFamily="50" charset="-128"/>
              </a:defRPr>
            </a:lvl3pPr>
            <a:lvl4pPr marL="1600200" indent="-228600" eaLnBrk="1" hangingPunct="1">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eaLnBrk="1" hangingPunct="1">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defRPr>
                <a:latin typeface="+mn-lt"/>
                <a:ea typeface="+mn-ea"/>
              </a:defRPr>
            </a:lvl6pPr>
            <a:lvl7pPr marL="2971800" indent="-228600" fontAlgn="base">
              <a:spcBef>
                <a:spcPct val="20000"/>
              </a:spcBef>
              <a:spcAft>
                <a:spcPct val="0"/>
              </a:spcAft>
              <a:buClr>
                <a:schemeClr val="tx1"/>
              </a:buClr>
              <a:buFont typeface="Wingdings" pitchFamily="2" charset="2"/>
              <a:defRPr>
                <a:latin typeface="+mn-lt"/>
                <a:ea typeface="+mn-ea"/>
              </a:defRPr>
            </a:lvl7pPr>
            <a:lvl8pPr marL="3429000" indent="-228600" fontAlgn="base">
              <a:spcBef>
                <a:spcPct val="20000"/>
              </a:spcBef>
              <a:spcAft>
                <a:spcPct val="0"/>
              </a:spcAft>
              <a:buClr>
                <a:schemeClr val="tx1"/>
              </a:buClr>
              <a:buFont typeface="Wingdings" pitchFamily="2" charset="2"/>
              <a:defRPr>
                <a:latin typeface="+mn-lt"/>
                <a:ea typeface="+mn-ea"/>
              </a:defRPr>
            </a:lvl8pPr>
            <a:lvl9pPr marL="3886200" indent="-228600" fontAlgn="base">
              <a:spcBef>
                <a:spcPct val="20000"/>
              </a:spcBef>
              <a:spcAft>
                <a:spcPct val="0"/>
              </a:spcAft>
              <a:buClr>
                <a:schemeClr val="tx1"/>
              </a:buClr>
              <a:buFont typeface="Wingdings" pitchFamily="2" charset="2"/>
              <a:defRPr>
                <a:latin typeface="+mn-lt"/>
                <a:ea typeface="+mn-ea"/>
              </a:defRPr>
            </a:lvl9pPr>
          </a:lstStyle>
          <a:p>
            <a:pPr algn="ctr"/>
            <a:r>
              <a:rPr lang="ja-JP" altLang="en-US" sz="2000" spc="0" dirty="0">
                <a:solidFill>
                  <a:schemeClr val="tx1">
                    <a:lumMod val="75000"/>
                    <a:lumOff val="25000"/>
                  </a:schemeClr>
                </a:solidFill>
              </a:rPr>
              <a:t>技術の進展に伴い、</a:t>
            </a:r>
            <a:r>
              <a:rPr lang="en-US" altLang="ja-JP" sz="2000" spc="0" dirty="0">
                <a:solidFill>
                  <a:schemeClr val="tx1">
                    <a:lumMod val="75000"/>
                    <a:lumOff val="25000"/>
                  </a:schemeClr>
                </a:solidFill>
              </a:rPr>
              <a:t>AI</a:t>
            </a:r>
            <a:r>
              <a:rPr lang="ja-JP" altLang="en-US" sz="2000" spc="0" dirty="0">
                <a:solidFill>
                  <a:schemeClr val="tx1">
                    <a:lumMod val="75000"/>
                    <a:lumOff val="25000"/>
                  </a:schemeClr>
                </a:solidFill>
              </a:rPr>
              <a:t>を利用したビジネス変革への挑戦が増えています。</a:t>
            </a:r>
            <a:endParaRPr lang="en-US" altLang="ja-JP" sz="2000" spc="0" dirty="0">
              <a:solidFill>
                <a:schemeClr val="tx1">
                  <a:lumMod val="75000"/>
                  <a:lumOff val="25000"/>
                </a:schemeClr>
              </a:solidFill>
            </a:endParaRPr>
          </a:p>
          <a:p>
            <a:pPr algn="ctr"/>
            <a:r>
              <a:rPr lang="ja-JP" altLang="en-US" sz="2000" spc="0" dirty="0">
                <a:solidFill>
                  <a:schemeClr val="tx1">
                    <a:lumMod val="75000"/>
                    <a:lumOff val="25000"/>
                  </a:schemeClr>
                </a:solidFill>
              </a:rPr>
              <a:t>業務効率化・生産性向上・新たなユーザー体験など</a:t>
            </a:r>
            <a:r>
              <a:rPr lang="en-US" altLang="ja-JP" sz="2000" spc="0" dirty="0">
                <a:solidFill>
                  <a:schemeClr val="tx1">
                    <a:lumMod val="75000"/>
                    <a:lumOff val="25000"/>
                  </a:schemeClr>
                </a:solidFill>
              </a:rPr>
              <a:t>AI</a:t>
            </a:r>
            <a:r>
              <a:rPr lang="ja-JP" altLang="en-US" sz="2000" spc="0" dirty="0">
                <a:solidFill>
                  <a:schemeClr val="tx1">
                    <a:lumMod val="75000"/>
                    <a:lumOff val="25000"/>
                  </a:schemeClr>
                </a:solidFill>
              </a:rPr>
              <a:t>は多方面で活躍し、</a:t>
            </a:r>
            <a:endParaRPr lang="en-US" altLang="ja-JP" sz="2000" spc="0" dirty="0">
              <a:solidFill>
                <a:schemeClr val="tx1">
                  <a:lumMod val="75000"/>
                  <a:lumOff val="25000"/>
                </a:schemeClr>
              </a:solidFill>
            </a:endParaRPr>
          </a:p>
          <a:p>
            <a:pPr algn="ctr"/>
            <a:r>
              <a:rPr lang="ja-JP" altLang="en-US" sz="2000" spc="0" dirty="0">
                <a:solidFill>
                  <a:schemeClr val="tx1">
                    <a:lumMod val="75000"/>
                    <a:lumOff val="25000"/>
                  </a:schemeClr>
                </a:solidFill>
              </a:rPr>
              <a:t>夢の技術から一般的な技術へと変貌しつつあります。</a:t>
            </a:r>
          </a:p>
        </p:txBody>
      </p:sp>
      <p:grpSp>
        <p:nvGrpSpPr>
          <p:cNvPr id="26" name="グループ化 25">
            <a:extLst>
              <a:ext uri="{FF2B5EF4-FFF2-40B4-BE49-F238E27FC236}">
                <a16:creationId xmlns:a16="http://schemas.microsoft.com/office/drawing/2014/main" id="{9FAC49A4-6502-4F25-A19A-1359EF023EA0}"/>
              </a:ext>
            </a:extLst>
          </p:cNvPr>
          <p:cNvGrpSpPr/>
          <p:nvPr/>
        </p:nvGrpSpPr>
        <p:grpSpPr>
          <a:xfrm>
            <a:off x="2683248" y="3283646"/>
            <a:ext cx="6825504" cy="468736"/>
            <a:chOff x="2154608" y="3539394"/>
            <a:chExt cx="6825505" cy="426124"/>
          </a:xfrm>
        </p:grpSpPr>
        <p:sp>
          <p:nvSpPr>
            <p:cNvPr id="27" name="四角形: 角を丸くする 26">
              <a:extLst>
                <a:ext uri="{FF2B5EF4-FFF2-40B4-BE49-F238E27FC236}">
                  <a16:creationId xmlns:a16="http://schemas.microsoft.com/office/drawing/2014/main" id="{399B731D-D648-4183-8926-F8D8D821A1D4}"/>
                </a:ext>
              </a:extLst>
            </p:cNvPr>
            <p:cNvSpPr/>
            <p:nvPr/>
          </p:nvSpPr>
          <p:spPr bwMode="auto">
            <a:xfrm>
              <a:off x="2154608" y="3539394"/>
              <a:ext cx="6825505" cy="394229"/>
            </a:xfrm>
            <a:prstGeom prst="roundRect">
              <a:avLst>
                <a:gd name="adj" fmla="val 50000"/>
              </a:avLst>
            </a:prstGeom>
            <a:solidFill>
              <a:srgbClr val="00879E"/>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28" name="正方形/長方形 27">
              <a:extLst>
                <a:ext uri="{FF2B5EF4-FFF2-40B4-BE49-F238E27FC236}">
                  <a16:creationId xmlns:a16="http://schemas.microsoft.com/office/drawing/2014/main" id="{053175B5-BE32-45D2-8DEA-99B5D15A556E}"/>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400" b="1" spc="150" dirty="0">
                  <a:solidFill>
                    <a:schemeClr val="bg1"/>
                  </a:solidFill>
                  <a:latin typeface="+mn-ea"/>
                </a:rPr>
                <a:t>AI</a:t>
              </a:r>
              <a:r>
                <a:rPr lang="ja-JP" altLang="en-US" sz="2400" b="1" spc="150" dirty="0">
                  <a:solidFill>
                    <a:schemeClr val="bg1"/>
                  </a:solidFill>
                  <a:latin typeface="+mn-ea"/>
                </a:rPr>
                <a:t>で何ができるのか？活用例</a:t>
              </a:r>
            </a:p>
          </p:txBody>
        </p:sp>
      </p:grpSp>
      <p:sp>
        <p:nvSpPr>
          <p:cNvPr id="29" name="四角形: 角を丸くする 28">
            <a:extLst>
              <a:ext uri="{FF2B5EF4-FFF2-40B4-BE49-F238E27FC236}">
                <a16:creationId xmlns:a16="http://schemas.microsoft.com/office/drawing/2014/main" id="{18EFE405-2D58-4D77-BDF4-535E96277765}"/>
              </a:ext>
            </a:extLst>
          </p:cNvPr>
          <p:cNvSpPr/>
          <p:nvPr/>
        </p:nvSpPr>
        <p:spPr bwMode="auto">
          <a:xfrm>
            <a:off x="766762" y="3852079"/>
            <a:ext cx="2387499" cy="2523554"/>
          </a:xfrm>
          <a:prstGeom prst="roundRect">
            <a:avLst>
              <a:gd name="adj" fmla="val 5515"/>
            </a:avLst>
          </a:prstGeom>
          <a:solidFill>
            <a:srgbClr val="FFF4E1"/>
          </a:solidFill>
          <a:ln w="19050" algn="ctr">
            <a:noFill/>
            <a:prstDash val="dash"/>
            <a:round/>
            <a:headEnd/>
            <a:tailEnd/>
          </a:ln>
          <a:effectLst>
            <a:outerShdw blurRad="50800" dist="38100" dir="2700000" algn="tl" rotWithShape="0">
              <a:prstClr val="black">
                <a:alpha val="40000"/>
              </a:prstClr>
            </a:outerShdw>
          </a:effectLst>
        </p:spPr>
        <p:txBody>
          <a:bodyPr wrap="none" rtlCol="0" anchor="ctr"/>
          <a:lstStyle/>
          <a:p>
            <a:pPr algn="ctr"/>
            <a:endParaRPr kumimoji="1" lang="ja-JP" altLang="en-US" sz="2400" dirty="0">
              <a:solidFill>
                <a:schemeClr val="bg1"/>
              </a:solidFill>
            </a:endParaRPr>
          </a:p>
        </p:txBody>
      </p:sp>
      <p:sp>
        <p:nvSpPr>
          <p:cNvPr id="30" name="正方形/長方形 29">
            <a:extLst>
              <a:ext uri="{FF2B5EF4-FFF2-40B4-BE49-F238E27FC236}">
                <a16:creationId xmlns:a16="http://schemas.microsoft.com/office/drawing/2014/main" id="{D401CCE5-9AF8-4DE6-9C06-B245FCEDDCA1}"/>
              </a:ext>
            </a:extLst>
          </p:cNvPr>
          <p:cNvSpPr/>
          <p:nvPr/>
        </p:nvSpPr>
        <p:spPr>
          <a:xfrm>
            <a:off x="766762" y="4022849"/>
            <a:ext cx="2387499" cy="430887"/>
          </a:xfrm>
          <a:prstGeom prst="rect">
            <a:avLst/>
          </a:prstGeom>
        </p:spPr>
        <p:txBody>
          <a:bodyPr wrap="square">
            <a:spAutoFit/>
          </a:bodyPr>
          <a:lstStyle/>
          <a:p>
            <a:pPr algn="ctr"/>
            <a:r>
              <a:rPr lang="ja-JP" altLang="en-US" sz="2200" b="1" dirty="0">
                <a:solidFill>
                  <a:srgbClr val="E94823"/>
                </a:solidFill>
                <a:latin typeface="+mn-ea"/>
                <a:cs typeface="ヒラギノ角ゴ Pro W6"/>
              </a:rPr>
              <a:t>認識型</a:t>
            </a:r>
            <a:r>
              <a:rPr lang="en-US" altLang="ja-JP" sz="2200" dirty="0">
                <a:solidFill>
                  <a:schemeClr val="tx2">
                    <a:lumMod val="75000"/>
                    <a:lumOff val="25000"/>
                  </a:schemeClr>
                </a:solidFill>
                <a:latin typeface="+mn-ea"/>
                <a:cs typeface="ヒラギノ角ゴ Pro W6"/>
              </a:rPr>
              <a:t>AI</a:t>
            </a:r>
            <a:endParaRPr lang="ja-JP" altLang="en-US" sz="2200" dirty="0">
              <a:solidFill>
                <a:schemeClr val="tx2">
                  <a:lumMod val="75000"/>
                  <a:lumOff val="25000"/>
                </a:schemeClr>
              </a:solidFill>
              <a:latin typeface="+mn-ea"/>
              <a:cs typeface="ヒラギノ角ゴ Pro W6"/>
            </a:endParaRPr>
          </a:p>
        </p:txBody>
      </p:sp>
      <p:sp>
        <p:nvSpPr>
          <p:cNvPr id="47" name="正方形/長方形 46">
            <a:extLst>
              <a:ext uri="{FF2B5EF4-FFF2-40B4-BE49-F238E27FC236}">
                <a16:creationId xmlns:a16="http://schemas.microsoft.com/office/drawing/2014/main" id="{13BC1708-60FB-41AC-9338-E425C31EA66E}"/>
              </a:ext>
            </a:extLst>
          </p:cNvPr>
          <p:cNvSpPr/>
          <p:nvPr/>
        </p:nvSpPr>
        <p:spPr>
          <a:xfrm>
            <a:off x="766762" y="4509417"/>
            <a:ext cx="2387499" cy="1708160"/>
          </a:xfrm>
          <a:prstGeom prst="rect">
            <a:avLst/>
          </a:prstGeom>
        </p:spPr>
        <p:txBody>
          <a:bodyPr wrap="square">
            <a:spAutoFit/>
          </a:bodyPr>
          <a:lstStyle/>
          <a:p>
            <a:r>
              <a:rPr lang="ja-JP" altLang="en-US" sz="2000" b="1" dirty="0">
                <a:solidFill>
                  <a:srgbClr val="E94823"/>
                </a:solidFill>
                <a:latin typeface="+mn-ea"/>
                <a:cs typeface="ヒラギノ角ゴ Pro W6"/>
              </a:rPr>
              <a:t>・画像認識</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・音声認識</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・自然言語認識</a:t>
            </a:r>
            <a:endParaRPr lang="en-US" altLang="ja-JP" sz="2000" b="1" dirty="0">
              <a:solidFill>
                <a:srgbClr val="E94823"/>
              </a:solidFill>
              <a:latin typeface="+mn-ea"/>
              <a:cs typeface="ヒラギノ角ゴ Pro W6"/>
            </a:endParaRPr>
          </a:p>
          <a:p>
            <a:pPr>
              <a:spcBef>
                <a:spcPts val="600"/>
              </a:spcBef>
            </a:pPr>
            <a:r>
              <a:rPr lang="en-US" altLang="ja-JP" sz="2200" b="1" dirty="0">
                <a:solidFill>
                  <a:srgbClr val="E94823"/>
                </a:solidFill>
                <a:latin typeface="+mn-ea"/>
                <a:cs typeface="ヒラギノ角ゴ Pro W6"/>
              </a:rPr>
              <a:t> </a:t>
            </a:r>
            <a:r>
              <a:rPr lang="ja-JP" altLang="en-US" b="1" dirty="0">
                <a:solidFill>
                  <a:schemeClr val="tx2">
                    <a:lumMod val="75000"/>
                    <a:lumOff val="25000"/>
                  </a:schemeClr>
                </a:solidFill>
                <a:latin typeface="+mn-ea"/>
                <a:cs typeface="ヒラギノ角ゴ Pro W6"/>
              </a:rPr>
              <a:t>利用例</a:t>
            </a:r>
            <a:endParaRPr lang="en-US" altLang="ja-JP" b="1" dirty="0">
              <a:solidFill>
                <a:schemeClr val="tx2">
                  <a:lumMod val="75000"/>
                  <a:lumOff val="25000"/>
                </a:schemeClr>
              </a:solidFill>
              <a:latin typeface="+mn-ea"/>
              <a:cs typeface="ヒラギノ角ゴ Pro W6"/>
            </a:endParaRPr>
          </a:p>
          <a:p>
            <a:r>
              <a:rPr lang="ja-JP" altLang="en-US" b="1" dirty="0">
                <a:solidFill>
                  <a:schemeClr val="tx2">
                    <a:lumMod val="75000"/>
                    <a:lumOff val="25000"/>
                  </a:schemeClr>
                </a:solidFill>
                <a:latin typeface="+mn-ea"/>
                <a:cs typeface="ヒラギノ角ゴ Pro W6"/>
              </a:rPr>
              <a:t> 工場での検品作業</a:t>
            </a:r>
          </a:p>
        </p:txBody>
      </p:sp>
      <p:sp>
        <p:nvSpPr>
          <p:cNvPr id="48" name="四角形: 角を丸くする 47">
            <a:extLst>
              <a:ext uri="{FF2B5EF4-FFF2-40B4-BE49-F238E27FC236}">
                <a16:creationId xmlns:a16="http://schemas.microsoft.com/office/drawing/2014/main" id="{3532EAE9-FFE7-4680-BD29-AA39809B0711}"/>
              </a:ext>
            </a:extLst>
          </p:cNvPr>
          <p:cNvSpPr/>
          <p:nvPr/>
        </p:nvSpPr>
        <p:spPr bwMode="auto">
          <a:xfrm>
            <a:off x="3489819" y="3852079"/>
            <a:ext cx="2387499" cy="2523554"/>
          </a:xfrm>
          <a:prstGeom prst="roundRect">
            <a:avLst>
              <a:gd name="adj" fmla="val 5515"/>
            </a:avLst>
          </a:prstGeom>
          <a:solidFill>
            <a:srgbClr val="FFF4E1"/>
          </a:solidFill>
          <a:ln w="19050" algn="ctr">
            <a:noFill/>
            <a:prstDash val="dash"/>
            <a:round/>
            <a:headEnd/>
            <a:tailEnd/>
          </a:ln>
          <a:effectLst>
            <a:outerShdw blurRad="50800" dist="38100" dir="2700000" algn="tl" rotWithShape="0">
              <a:prstClr val="black">
                <a:alpha val="40000"/>
              </a:prstClr>
            </a:outerShdw>
          </a:effectLst>
        </p:spPr>
        <p:txBody>
          <a:bodyPr wrap="none" rtlCol="0" anchor="ctr"/>
          <a:lstStyle/>
          <a:p>
            <a:pPr algn="ctr"/>
            <a:endParaRPr kumimoji="1" lang="ja-JP" altLang="en-US" sz="2400" dirty="0">
              <a:solidFill>
                <a:schemeClr val="bg1"/>
              </a:solidFill>
            </a:endParaRPr>
          </a:p>
        </p:txBody>
      </p:sp>
      <p:sp>
        <p:nvSpPr>
          <p:cNvPr id="49" name="正方形/長方形 48">
            <a:extLst>
              <a:ext uri="{FF2B5EF4-FFF2-40B4-BE49-F238E27FC236}">
                <a16:creationId xmlns:a16="http://schemas.microsoft.com/office/drawing/2014/main" id="{11E1A67A-9639-4CCA-9A6F-5B5023F1A26F}"/>
              </a:ext>
            </a:extLst>
          </p:cNvPr>
          <p:cNvSpPr/>
          <p:nvPr/>
        </p:nvSpPr>
        <p:spPr>
          <a:xfrm>
            <a:off x="3489819" y="4022849"/>
            <a:ext cx="2387499" cy="430887"/>
          </a:xfrm>
          <a:prstGeom prst="rect">
            <a:avLst/>
          </a:prstGeom>
        </p:spPr>
        <p:txBody>
          <a:bodyPr wrap="square">
            <a:spAutoFit/>
          </a:bodyPr>
          <a:lstStyle/>
          <a:p>
            <a:pPr algn="ctr"/>
            <a:r>
              <a:rPr lang="ja-JP" altLang="en-US" sz="2200" b="1" dirty="0">
                <a:solidFill>
                  <a:srgbClr val="E94823"/>
                </a:solidFill>
                <a:latin typeface="+mn-ea"/>
                <a:cs typeface="ヒラギノ角ゴ Pro W6"/>
              </a:rPr>
              <a:t>会話型</a:t>
            </a:r>
            <a:r>
              <a:rPr lang="en-US" altLang="ja-JP" sz="2200" dirty="0">
                <a:solidFill>
                  <a:schemeClr val="tx2">
                    <a:lumMod val="75000"/>
                    <a:lumOff val="25000"/>
                  </a:schemeClr>
                </a:solidFill>
                <a:latin typeface="+mn-ea"/>
                <a:cs typeface="ヒラギノ角ゴ Pro W6"/>
              </a:rPr>
              <a:t>AI</a:t>
            </a:r>
            <a:endParaRPr lang="ja-JP" altLang="en-US" sz="2200" dirty="0">
              <a:solidFill>
                <a:schemeClr val="tx2">
                  <a:lumMod val="75000"/>
                  <a:lumOff val="25000"/>
                </a:schemeClr>
              </a:solidFill>
              <a:latin typeface="+mn-ea"/>
              <a:cs typeface="ヒラギノ角ゴ Pro W6"/>
            </a:endParaRPr>
          </a:p>
        </p:txBody>
      </p:sp>
      <p:sp>
        <p:nvSpPr>
          <p:cNvPr id="50" name="正方形/長方形 49">
            <a:extLst>
              <a:ext uri="{FF2B5EF4-FFF2-40B4-BE49-F238E27FC236}">
                <a16:creationId xmlns:a16="http://schemas.microsoft.com/office/drawing/2014/main" id="{DACC9BAD-2E03-4ADB-8B39-C8B765A0960F}"/>
              </a:ext>
            </a:extLst>
          </p:cNvPr>
          <p:cNvSpPr/>
          <p:nvPr/>
        </p:nvSpPr>
        <p:spPr>
          <a:xfrm>
            <a:off x="3489819" y="4509417"/>
            <a:ext cx="2387499" cy="1708160"/>
          </a:xfrm>
          <a:prstGeom prst="rect">
            <a:avLst/>
          </a:prstGeom>
        </p:spPr>
        <p:txBody>
          <a:bodyPr wrap="square">
            <a:spAutoFit/>
          </a:bodyPr>
          <a:lstStyle/>
          <a:p>
            <a:r>
              <a:rPr lang="ja-JP" altLang="en-US" sz="2000" b="1" dirty="0">
                <a:solidFill>
                  <a:srgbClr val="E94823"/>
                </a:solidFill>
                <a:latin typeface="+mn-ea"/>
                <a:cs typeface="ヒラギノ角ゴ Pro W6"/>
              </a:rPr>
              <a:t>・チャットボット</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・音声合成</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・翻訳</a:t>
            </a:r>
            <a:endParaRPr lang="en-US" altLang="ja-JP" sz="2000" b="1" dirty="0">
              <a:solidFill>
                <a:srgbClr val="E94823"/>
              </a:solidFill>
              <a:latin typeface="+mn-ea"/>
              <a:cs typeface="ヒラギノ角ゴ Pro W6"/>
            </a:endParaRPr>
          </a:p>
          <a:p>
            <a:pPr>
              <a:spcBef>
                <a:spcPts val="600"/>
              </a:spcBef>
            </a:pPr>
            <a:r>
              <a:rPr lang="en-US" altLang="ja-JP" sz="2200" b="1" dirty="0">
                <a:solidFill>
                  <a:srgbClr val="E94823"/>
                </a:solidFill>
                <a:latin typeface="+mn-ea"/>
                <a:cs typeface="ヒラギノ角ゴ Pro W6"/>
              </a:rPr>
              <a:t> </a:t>
            </a:r>
            <a:r>
              <a:rPr lang="ja-JP" altLang="en-US" b="1" dirty="0">
                <a:solidFill>
                  <a:schemeClr val="tx2">
                    <a:lumMod val="75000"/>
                    <a:lumOff val="25000"/>
                  </a:schemeClr>
                </a:solidFill>
                <a:latin typeface="+mn-ea"/>
                <a:cs typeface="ヒラギノ角ゴ Pro W6"/>
              </a:rPr>
              <a:t>利用例</a:t>
            </a:r>
            <a:endParaRPr lang="en-US" altLang="ja-JP" b="1" dirty="0">
              <a:solidFill>
                <a:schemeClr val="tx2">
                  <a:lumMod val="75000"/>
                  <a:lumOff val="25000"/>
                </a:schemeClr>
              </a:solidFill>
              <a:latin typeface="+mn-ea"/>
              <a:cs typeface="ヒラギノ角ゴ Pro W6"/>
            </a:endParaRPr>
          </a:p>
          <a:p>
            <a:r>
              <a:rPr lang="ja-JP" altLang="en-US" b="1" dirty="0">
                <a:solidFill>
                  <a:schemeClr val="tx2">
                    <a:lumMod val="75000"/>
                    <a:lumOff val="25000"/>
                  </a:schemeClr>
                </a:solidFill>
                <a:latin typeface="+mn-ea"/>
                <a:cs typeface="ヒラギノ角ゴ Pro W6"/>
              </a:rPr>
              <a:t> コールセンター対応</a:t>
            </a:r>
          </a:p>
        </p:txBody>
      </p:sp>
      <p:sp>
        <p:nvSpPr>
          <p:cNvPr id="51" name="四角形: 角を丸くする 50">
            <a:extLst>
              <a:ext uri="{FF2B5EF4-FFF2-40B4-BE49-F238E27FC236}">
                <a16:creationId xmlns:a16="http://schemas.microsoft.com/office/drawing/2014/main" id="{2D4F84E1-FF97-4CDC-BCB1-AF4033D0F32A}"/>
              </a:ext>
            </a:extLst>
          </p:cNvPr>
          <p:cNvSpPr/>
          <p:nvPr/>
        </p:nvSpPr>
        <p:spPr bwMode="auto">
          <a:xfrm>
            <a:off x="6314681" y="3852079"/>
            <a:ext cx="2387499" cy="2523554"/>
          </a:xfrm>
          <a:prstGeom prst="roundRect">
            <a:avLst>
              <a:gd name="adj" fmla="val 5515"/>
            </a:avLst>
          </a:prstGeom>
          <a:solidFill>
            <a:srgbClr val="FFF4E1"/>
          </a:solidFill>
          <a:ln w="19050" algn="ctr">
            <a:noFill/>
            <a:prstDash val="dash"/>
            <a:round/>
            <a:headEnd/>
            <a:tailEnd/>
          </a:ln>
          <a:effectLst>
            <a:outerShdw blurRad="50800" dist="38100" dir="2700000" algn="tl" rotWithShape="0">
              <a:prstClr val="black">
                <a:alpha val="40000"/>
              </a:prstClr>
            </a:outerShdw>
          </a:effectLst>
        </p:spPr>
        <p:txBody>
          <a:bodyPr wrap="none" rtlCol="0" anchor="ctr"/>
          <a:lstStyle/>
          <a:p>
            <a:pPr algn="ctr"/>
            <a:endParaRPr kumimoji="1" lang="ja-JP" altLang="en-US" sz="2400" dirty="0">
              <a:solidFill>
                <a:schemeClr val="bg1"/>
              </a:solidFill>
            </a:endParaRPr>
          </a:p>
        </p:txBody>
      </p:sp>
      <p:sp>
        <p:nvSpPr>
          <p:cNvPr id="52" name="正方形/長方形 51">
            <a:extLst>
              <a:ext uri="{FF2B5EF4-FFF2-40B4-BE49-F238E27FC236}">
                <a16:creationId xmlns:a16="http://schemas.microsoft.com/office/drawing/2014/main" id="{23E0EF12-AED1-40ED-937F-C75E844B897D}"/>
              </a:ext>
            </a:extLst>
          </p:cNvPr>
          <p:cNvSpPr/>
          <p:nvPr/>
        </p:nvSpPr>
        <p:spPr>
          <a:xfrm>
            <a:off x="6314681" y="4022849"/>
            <a:ext cx="2387499" cy="430887"/>
          </a:xfrm>
          <a:prstGeom prst="rect">
            <a:avLst/>
          </a:prstGeom>
        </p:spPr>
        <p:txBody>
          <a:bodyPr wrap="square">
            <a:spAutoFit/>
          </a:bodyPr>
          <a:lstStyle/>
          <a:p>
            <a:pPr algn="ctr"/>
            <a:r>
              <a:rPr lang="ja-JP" altLang="en-US" sz="2200" b="1" dirty="0">
                <a:solidFill>
                  <a:srgbClr val="E94823"/>
                </a:solidFill>
                <a:latin typeface="+mn-ea"/>
                <a:cs typeface="ヒラギノ角ゴ Pro W6"/>
              </a:rPr>
              <a:t>予測型</a:t>
            </a:r>
            <a:r>
              <a:rPr lang="en-US" altLang="ja-JP" sz="2200" dirty="0">
                <a:solidFill>
                  <a:schemeClr val="tx2">
                    <a:lumMod val="75000"/>
                    <a:lumOff val="25000"/>
                  </a:schemeClr>
                </a:solidFill>
                <a:latin typeface="+mn-ea"/>
                <a:cs typeface="ヒラギノ角ゴ Pro W6"/>
              </a:rPr>
              <a:t>AI</a:t>
            </a:r>
            <a:endParaRPr lang="ja-JP" altLang="en-US" sz="2200" dirty="0">
              <a:solidFill>
                <a:schemeClr val="tx2">
                  <a:lumMod val="75000"/>
                  <a:lumOff val="25000"/>
                </a:schemeClr>
              </a:solidFill>
              <a:latin typeface="+mn-ea"/>
              <a:cs typeface="ヒラギノ角ゴ Pro W6"/>
            </a:endParaRPr>
          </a:p>
        </p:txBody>
      </p:sp>
      <p:sp>
        <p:nvSpPr>
          <p:cNvPr id="53" name="正方形/長方形 52">
            <a:extLst>
              <a:ext uri="{FF2B5EF4-FFF2-40B4-BE49-F238E27FC236}">
                <a16:creationId xmlns:a16="http://schemas.microsoft.com/office/drawing/2014/main" id="{AE66D292-5DEF-485A-A8D9-734071435C25}"/>
              </a:ext>
            </a:extLst>
          </p:cNvPr>
          <p:cNvSpPr/>
          <p:nvPr/>
        </p:nvSpPr>
        <p:spPr>
          <a:xfrm>
            <a:off x="6314681" y="4509417"/>
            <a:ext cx="2387499" cy="1708160"/>
          </a:xfrm>
          <a:prstGeom prst="rect">
            <a:avLst/>
          </a:prstGeom>
        </p:spPr>
        <p:txBody>
          <a:bodyPr wrap="square">
            <a:spAutoFit/>
          </a:bodyPr>
          <a:lstStyle/>
          <a:p>
            <a:r>
              <a:rPr lang="ja-JP" altLang="en-US" sz="2000" b="1" dirty="0">
                <a:solidFill>
                  <a:srgbClr val="E94823"/>
                </a:solidFill>
                <a:latin typeface="+mn-ea"/>
                <a:cs typeface="ヒラギノ角ゴ Pro W6"/>
              </a:rPr>
              <a:t>・需要予測</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・異常検知</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・顧客行動予測</a:t>
            </a:r>
            <a:endParaRPr lang="en-US" altLang="ja-JP" sz="2000" b="1" dirty="0">
              <a:solidFill>
                <a:srgbClr val="E94823"/>
              </a:solidFill>
              <a:latin typeface="+mn-ea"/>
              <a:cs typeface="ヒラギノ角ゴ Pro W6"/>
            </a:endParaRPr>
          </a:p>
          <a:p>
            <a:pPr>
              <a:spcBef>
                <a:spcPts val="600"/>
              </a:spcBef>
            </a:pPr>
            <a:r>
              <a:rPr lang="en-US" altLang="ja-JP" sz="2200" b="1" dirty="0">
                <a:solidFill>
                  <a:srgbClr val="E94823"/>
                </a:solidFill>
                <a:latin typeface="+mn-ea"/>
                <a:cs typeface="ヒラギノ角ゴ Pro W6"/>
              </a:rPr>
              <a:t> </a:t>
            </a:r>
            <a:r>
              <a:rPr lang="ja-JP" altLang="en-US" b="1" dirty="0">
                <a:solidFill>
                  <a:schemeClr val="tx2">
                    <a:lumMod val="75000"/>
                    <a:lumOff val="25000"/>
                  </a:schemeClr>
                </a:solidFill>
                <a:latin typeface="+mn-ea"/>
                <a:cs typeface="ヒラギノ角ゴ Pro W6"/>
              </a:rPr>
              <a:t>利用例</a:t>
            </a:r>
            <a:endParaRPr lang="en-US" altLang="ja-JP" b="1" dirty="0">
              <a:solidFill>
                <a:schemeClr val="tx2">
                  <a:lumMod val="75000"/>
                  <a:lumOff val="25000"/>
                </a:schemeClr>
              </a:solidFill>
              <a:latin typeface="+mn-ea"/>
              <a:cs typeface="ヒラギノ角ゴ Pro W6"/>
            </a:endParaRPr>
          </a:p>
          <a:p>
            <a:r>
              <a:rPr lang="ja-JP" altLang="en-US" b="1" dirty="0">
                <a:solidFill>
                  <a:schemeClr val="tx2">
                    <a:lumMod val="75000"/>
                    <a:lumOff val="25000"/>
                  </a:schemeClr>
                </a:solidFill>
                <a:latin typeface="+mn-ea"/>
                <a:cs typeface="ヒラギノ角ゴ Pro W6"/>
              </a:rPr>
              <a:t> ローンの審査</a:t>
            </a:r>
          </a:p>
        </p:txBody>
      </p:sp>
      <p:sp>
        <p:nvSpPr>
          <p:cNvPr id="54" name="四角形: 角を丸くする 53">
            <a:extLst>
              <a:ext uri="{FF2B5EF4-FFF2-40B4-BE49-F238E27FC236}">
                <a16:creationId xmlns:a16="http://schemas.microsoft.com/office/drawing/2014/main" id="{832B2742-C8CF-42C1-A595-BA72A0724370}"/>
              </a:ext>
            </a:extLst>
          </p:cNvPr>
          <p:cNvSpPr/>
          <p:nvPr/>
        </p:nvSpPr>
        <p:spPr bwMode="auto">
          <a:xfrm>
            <a:off x="9037738" y="3852079"/>
            <a:ext cx="2387499" cy="2523554"/>
          </a:xfrm>
          <a:prstGeom prst="roundRect">
            <a:avLst>
              <a:gd name="adj" fmla="val 5515"/>
            </a:avLst>
          </a:prstGeom>
          <a:solidFill>
            <a:srgbClr val="FFF4E1"/>
          </a:solidFill>
          <a:ln w="19050" algn="ctr">
            <a:noFill/>
            <a:prstDash val="dash"/>
            <a:round/>
            <a:headEnd/>
            <a:tailEnd/>
          </a:ln>
          <a:effectLst>
            <a:outerShdw blurRad="50800" dist="38100" dir="2700000" algn="tl" rotWithShape="0">
              <a:prstClr val="black">
                <a:alpha val="40000"/>
              </a:prstClr>
            </a:outerShdw>
          </a:effectLst>
        </p:spPr>
        <p:txBody>
          <a:bodyPr wrap="none" rtlCol="0" anchor="ctr"/>
          <a:lstStyle/>
          <a:p>
            <a:pPr algn="ctr"/>
            <a:endParaRPr kumimoji="1" lang="ja-JP" altLang="en-US" sz="2400" dirty="0">
              <a:solidFill>
                <a:schemeClr val="bg1"/>
              </a:solidFill>
            </a:endParaRPr>
          </a:p>
        </p:txBody>
      </p:sp>
      <p:sp>
        <p:nvSpPr>
          <p:cNvPr id="55" name="正方形/長方形 54">
            <a:extLst>
              <a:ext uri="{FF2B5EF4-FFF2-40B4-BE49-F238E27FC236}">
                <a16:creationId xmlns:a16="http://schemas.microsoft.com/office/drawing/2014/main" id="{0EC8D6B9-A454-412E-9C01-8AC96434B538}"/>
              </a:ext>
            </a:extLst>
          </p:cNvPr>
          <p:cNvSpPr/>
          <p:nvPr/>
        </p:nvSpPr>
        <p:spPr>
          <a:xfrm>
            <a:off x="9037738" y="4022849"/>
            <a:ext cx="2387499" cy="430887"/>
          </a:xfrm>
          <a:prstGeom prst="rect">
            <a:avLst/>
          </a:prstGeom>
        </p:spPr>
        <p:txBody>
          <a:bodyPr wrap="square">
            <a:spAutoFit/>
          </a:bodyPr>
          <a:lstStyle/>
          <a:p>
            <a:pPr algn="ctr"/>
            <a:r>
              <a:rPr lang="ja-JP" altLang="en-US" sz="2200" b="1" dirty="0">
                <a:solidFill>
                  <a:srgbClr val="E94823"/>
                </a:solidFill>
                <a:latin typeface="+mn-ea"/>
                <a:cs typeface="ヒラギノ角ゴ Pro W6"/>
              </a:rPr>
              <a:t>実行型</a:t>
            </a:r>
            <a:r>
              <a:rPr lang="en-US" altLang="ja-JP" sz="2200" dirty="0">
                <a:solidFill>
                  <a:schemeClr val="tx2">
                    <a:lumMod val="75000"/>
                    <a:lumOff val="25000"/>
                  </a:schemeClr>
                </a:solidFill>
                <a:latin typeface="+mn-ea"/>
                <a:cs typeface="ヒラギノ角ゴ Pro W6"/>
              </a:rPr>
              <a:t>AI</a:t>
            </a:r>
            <a:endParaRPr lang="ja-JP" altLang="en-US" sz="2200" dirty="0">
              <a:solidFill>
                <a:schemeClr val="tx2">
                  <a:lumMod val="75000"/>
                  <a:lumOff val="25000"/>
                </a:schemeClr>
              </a:solidFill>
              <a:latin typeface="+mn-ea"/>
              <a:cs typeface="ヒラギノ角ゴ Pro W6"/>
            </a:endParaRPr>
          </a:p>
        </p:txBody>
      </p:sp>
      <p:sp>
        <p:nvSpPr>
          <p:cNvPr id="56" name="正方形/長方形 55">
            <a:extLst>
              <a:ext uri="{FF2B5EF4-FFF2-40B4-BE49-F238E27FC236}">
                <a16:creationId xmlns:a16="http://schemas.microsoft.com/office/drawing/2014/main" id="{F5FFD602-85DC-4680-908B-75B8DD6E12C8}"/>
              </a:ext>
            </a:extLst>
          </p:cNvPr>
          <p:cNvSpPr/>
          <p:nvPr/>
        </p:nvSpPr>
        <p:spPr>
          <a:xfrm>
            <a:off x="9037738" y="4509417"/>
            <a:ext cx="2387499" cy="1708160"/>
          </a:xfrm>
          <a:prstGeom prst="rect">
            <a:avLst/>
          </a:prstGeom>
        </p:spPr>
        <p:txBody>
          <a:bodyPr wrap="square">
            <a:spAutoFit/>
          </a:bodyPr>
          <a:lstStyle/>
          <a:p>
            <a:r>
              <a:rPr lang="ja-JP" altLang="en-US" sz="2000" b="1" dirty="0">
                <a:solidFill>
                  <a:srgbClr val="E94823"/>
                </a:solidFill>
                <a:latin typeface="+mn-ea"/>
                <a:cs typeface="ヒラギノ角ゴ Pro W6"/>
              </a:rPr>
              <a:t>・マシン制御</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・自動運転</a:t>
            </a:r>
            <a:endParaRPr lang="en-US" altLang="ja-JP" sz="2000" b="1" dirty="0">
              <a:solidFill>
                <a:srgbClr val="E94823"/>
              </a:solidFill>
              <a:latin typeface="+mn-ea"/>
              <a:cs typeface="ヒラギノ角ゴ Pro W6"/>
            </a:endParaRPr>
          </a:p>
          <a:p>
            <a:r>
              <a:rPr lang="ja-JP" altLang="en-US" sz="2000" b="1" dirty="0">
                <a:solidFill>
                  <a:srgbClr val="E94823"/>
                </a:solidFill>
                <a:latin typeface="+mn-ea"/>
                <a:cs typeface="ヒラギノ角ゴ Pro W6"/>
              </a:rPr>
              <a:t>・ゲーム対戦強化</a:t>
            </a:r>
            <a:endParaRPr lang="en-US" altLang="ja-JP" sz="2000" b="1" dirty="0">
              <a:solidFill>
                <a:srgbClr val="E94823"/>
              </a:solidFill>
              <a:latin typeface="+mn-ea"/>
              <a:cs typeface="ヒラギノ角ゴ Pro W6"/>
            </a:endParaRPr>
          </a:p>
          <a:p>
            <a:pPr>
              <a:spcBef>
                <a:spcPts val="600"/>
              </a:spcBef>
            </a:pPr>
            <a:r>
              <a:rPr lang="en-US" altLang="ja-JP" sz="2200" b="1" dirty="0">
                <a:solidFill>
                  <a:srgbClr val="E94823"/>
                </a:solidFill>
                <a:latin typeface="+mn-ea"/>
                <a:cs typeface="ヒラギノ角ゴ Pro W6"/>
              </a:rPr>
              <a:t> </a:t>
            </a:r>
            <a:r>
              <a:rPr lang="ja-JP" altLang="en-US" b="1" dirty="0">
                <a:solidFill>
                  <a:schemeClr val="tx2">
                    <a:lumMod val="75000"/>
                    <a:lumOff val="25000"/>
                  </a:schemeClr>
                </a:solidFill>
                <a:latin typeface="+mn-ea"/>
                <a:cs typeface="ヒラギノ角ゴ Pro W6"/>
              </a:rPr>
              <a:t>利用例</a:t>
            </a:r>
            <a:endParaRPr lang="en-US" altLang="ja-JP" b="1" dirty="0">
              <a:solidFill>
                <a:schemeClr val="tx2">
                  <a:lumMod val="75000"/>
                  <a:lumOff val="25000"/>
                </a:schemeClr>
              </a:solidFill>
              <a:latin typeface="+mn-ea"/>
              <a:cs typeface="ヒラギノ角ゴ Pro W6"/>
            </a:endParaRPr>
          </a:p>
          <a:p>
            <a:r>
              <a:rPr lang="ja-JP" altLang="en-US" b="1" dirty="0">
                <a:solidFill>
                  <a:schemeClr val="tx2">
                    <a:lumMod val="75000"/>
                    <a:lumOff val="25000"/>
                  </a:schemeClr>
                </a:solidFill>
                <a:latin typeface="+mn-ea"/>
                <a:cs typeface="ヒラギノ角ゴ Pro W6"/>
              </a:rPr>
              <a:t> 自動車の自動運転</a:t>
            </a:r>
          </a:p>
        </p:txBody>
      </p:sp>
      <p:pic>
        <p:nvPicPr>
          <p:cNvPr id="9" name="図 8">
            <a:extLst>
              <a:ext uri="{FF2B5EF4-FFF2-40B4-BE49-F238E27FC236}">
                <a16:creationId xmlns:a16="http://schemas.microsoft.com/office/drawing/2014/main" id="{693402E5-020E-4516-AC8F-0F68C3FD0B3B}"/>
              </a:ext>
            </a:extLst>
          </p:cNvPr>
          <p:cNvPicPr>
            <a:picLocks noChangeAspect="1"/>
          </p:cNvPicPr>
          <p:nvPr/>
        </p:nvPicPr>
        <p:blipFill rotWithShape="1">
          <a:blip r:embed="rId3">
            <a:extLst>
              <a:ext uri="{28A0092B-C50C-407E-A947-70E740481C1C}">
                <a14:useLocalDpi xmlns:a14="http://schemas.microsoft.com/office/drawing/2010/main" val="0"/>
              </a:ext>
            </a:extLst>
          </a:blip>
          <a:srcRect l="47673" t="737" r="1" b="14541"/>
          <a:stretch/>
        </p:blipFill>
        <p:spPr>
          <a:xfrm>
            <a:off x="10636899" y="1945487"/>
            <a:ext cx="1227179" cy="1996988"/>
          </a:xfrm>
          <a:prstGeom prst="rect">
            <a:avLst/>
          </a:prstGeom>
        </p:spPr>
      </p:pic>
      <p:pic>
        <p:nvPicPr>
          <p:cNvPr id="57" name="図 56" descr="グラフィカル ユーザー インターフェイス, アプリケーション, アイコン&#10;&#10;自動的に生成された説明">
            <a:extLst>
              <a:ext uri="{FF2B5EF4-FFF2-40B4-BE49-F238E27FC236}">
                <a16:creationId xmlns:a16="http://schemas.microsoft.com/office/drawing/2014/main" id="{73135791-1CE6-4DC9-82B9-CA690591B6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903" y="1849633"/>
            <a:ext cx="1330572" cy="1831202"/>
          </a:xfrm>
          <a:prstGeom prst="rect">
            <a:avLst/>
          </a:prstGeom>
        </p:spPr>
      </p:pic>
    </p:spTree>
    <p:extLst>
      <p:ext uri="{BB962C8B-B14F-4D97-AF65-F5344CB8AC3E}">
        <p14:creationId xmlns:p14="http://schemas.microsoft.com/office/powerpoint/2010/main" val="25425632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DF180B-2A1D-4924-8B92-9915C1050B94}"/>
              </a:ext>
            </a:extLst>
          </p:cNvPr>
          <p:cNvSpPr>
            <a:spLocks noGrp="1"/>
          </p:cNvSpPr>
          <p:nvPr>
            <p:ph type="title"/>
          </p:nvPr>
        </p:nvSpPr>
        <p:spPr bwMode="black"/>
        <p:txBody>
          <a:bodyPr/>
          <a:lstStyle/>
          <a:p>
            <a:r>
              <a:rPr lang="en-US" altLang="ja-JP" dirty="0"/>
              <a:t>1-1-2.</a:t>
            </a:r>
            <a:r>
              <a:rPr lang="ja-JP" altLang="en-US" dirty="0"/>
              <a:t>機械学習とディープラーニング</a:t>
            </a:r>
            <a:endParaRPr lang="ja-JP" altLang="en-US" b="1" dirty="0"/>
          </a:p>
        </p:txBody>
      </p:sp>
      <p:sp>
        <p:nvSpPr>
          <p:cNvPr id="4" name="スライド番号プレースホルダー 3">
            <a:extLst>
              <a:ext uri="{FF2B5EF4-FFF2-40B4-BE49-F238E27FC236}">
                <a16:creationId xmlns:a16="http://schemas.microsoft.com/office/drawing/2014/main" id="{7C82F21A-A5D6-4BF4-A109-40ABDE866C82}"/>
              </a:ext>
            </a:extLst>
          </p:cNvPr>
          <p:cNvSpPr>
            <a:spLocks noGrp="1"/>
          </p:cNvSpPr>
          <p:nvPr>
            <p:ph type="sldNum" sz="quarter" idx="10"/>
          </p:nvPr>
        </p:nvSpPr>
        <p:spPr/>
        <p:txBody>
          <a:bodyPr/>
          <a:lstStyle/>
          <a:p>
            <a:fld id="{5D750650-B10A-47BF-93C2-E1678438B37A}" type="slidenum">
              <a:rPr kumimoji="1" lang="ja-JP" altLang="en-US" smtClean="0"/>
              <a:pPr/>
              <a:t>85</a:t>
            </a:fld>
            <a:endParaRPr kumimoji="1" lang="ja-JP" altLang="en-US"/>
          </a:p>
        </p:txBody>
      </p:sp>
      <p:grpSp>
        <p:nvGrpSpPr>
          <p:cNvPr id="21" name="グループ化 20">
            <a:extLst>
              <a:ext uri="{FF2B5EF4-FFF2-40B4-BE49-F238E27FC236}">
                <a16:creationId xmlns:a16="http://schemas.microsoft.com/office/drawing/2014/main" id="{186CEBE2-7CFA-497E-BB2D-4E83E5A0291A}"/>
              </a:ext>
            </a:extLst>
          </p:cNvPr>
          <p:cNvGrpSpPr/>
          <p:nvPr/>
        </p:nvGrpSpPr>
        <p:grpSpPr>
          <a:xfrm>
            <a:off x="1375021" y="1727055"/>
            <a:ext cx="9441953" cy="4473526"/>
            <a:chOff x="358348" y="1124748"/>
            <a:chExt cx="8437193" cy="5374640"/>
          </a:xfrm>
        </p:grpSpPr>
        <p:sp>
          <p:nvSpPr>
            <p:cNvPr id="22" name="正方形/長方形 21">
              <a:extLst>
                <a:ext uri="{FF2B5EF4-FFF2-40B4-BE49-F238E27FC236}">
                  <a16:creationId xmlns:a16="http://schemas.microsoft.com/office/drawing/2014/main" id="{E57F660F-ECA3-446C-A544-45F68AE4C1F8}"/>
                </a:ext>
              </a:extLst>
            </p:cNvPr>
            <p:cNvSpPr/>
            <p:nvPr/>
          </p:nvSpPr>
          <p:spPr bwMode="grayWhite">
            <a:xfrm>
              <a:off x="358348" y="1124748"/>
              <a:ext cx="8437191" cy="5374640"/>
            </a:xfrm>
            <a:prstGeom prst="rect">
              <a:avLst/>
            </a:prstGeom>
            <a:gradFill>
              <a:gsLst>
                <a:gs pos="0">
                  <a:srgbClr val="D2E9EE"/>
                </a:gs>
                <a:gs pos="100000">
                  <a:srgbClr val="DDEFF3"/>
                </a:gs>
              </a:gsLst>
              <a:lin ang="13500000" scaled="1"/>
            </a:gradFill>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lIns="144000" tIns="180000" rtlCol="0" anchor="t"/>
            <a:lstStyle/>
            <a:p>
              <a:pPr>
                <a:spcAft>
                  <a:spcPts val="600"/>
                </a:spcAft>
                <a:defRPr/>
              </a:pPr>
              <a:r>
                <a:rPr lang="ja-JP" altLang="en-US" sz="2400" b="1" dirty="0">
                  <a:solidFill>
                    <a:srgbClr val="00879E"/>
                  </a:solidFill>
                  <a:latin typeface="メイリオ" panose="020B0604030504040204" pitchFamily="50" charset="-128"/>
                  <a:ea typeface="メイリオ" panose="020B0604030504040204" pitchFamily="50" charset="-128"/>
                </a:rPr>
                <a:t>人工知能</a:t>
              </a:r>
              <a:r>
                <a:rPr lang="ja-JP" altLang="en-US" b="1" dirty="0">
                  <a:solidFill>
                    <a:srgbClr val="00879E"/>
                  </a:solidFill>
                  <a:latin typeface="メイリオ" panose="020B0604030504040204" pitchFamily="50" charset="-128"/>
                  <a:ea typeface="メイリオ" panose="020B0604030504040204" pitchFamily="50" charset="-128"/>
                </a:rPr>
                <a:t> </a:t>
              </a:r>
              <a:r>
                <a:rPr lang="en-US" altLang="ja-JP" dirty="0">
                  <a:solidFill>
                    <a:srgbClr val="00879E"/>
                  </a:solidFill>
                  <a:latin typeface="メイリオ" panose="020B0604030504040204" pitchFamily="50" charset="-128"/>
                  <a:ea typeface="メイリオ" panose="020B0604030504040204" pitchFamily="50" charset="-128"/>
                </a:rPr>
                <a:t>(AI; Artificial Intelligence)</a:t>
              </a:r>
            </a:p>
            <a:p>
              <a:pPr>
                <a:spcAft>
                  <a:spcPts val="600"/>
                </a:spcAft>
                <a:defRPr/>
              </a:pP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・学習、推論、判断など人間の知能のはたらきを人工的に実現すること</a:t>
              </a:r>
              <a:endPar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spcAft>
                  <a:spcPts val="600"/>
                </a:spcAft>
                <a:defRPr/>
              </a:pP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・主に、プログラミングによるルールベース、もしくは機械学習で実装</a:t>
              </a:r>
              <a:endPar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3" name="正方形/長方形 22">
              <a:extLst>
                <a:ext uri="{FF2B5EF4-FFF2-40B4-BE49-F238E27FC236}">
                  <a16:creationId xmlns:a16="http://schemas.microsoft.com/office/drawing/2014/main" id="{BF77E334-BE5E-414F-9E1E-DEE1F0D124AF}"/>
                </a:ext>
              </a:extLst>
            </p:cNvPr>
            <p:cNvSpPr/>
            <p:nvPr/>
          </p:nvSpPr>
          <p:spPr bwMode="grayWhite">
            <a:xfrm>
              <a:off x="1438777" y="2843055"/>
              <a:ext cx="7356764" cy="3656332"/>
            </a:xfrm>
            <a:prstGeom prst="rect">
              <a:avLst/>
            </a:prstGeom>
            <a:gradFill>
              <a:gsLst>
                <a:gs pos="0">
                  <a:srgbClr val="77BDCB"/>
                </a:gs>
                <a:gs pos="100000">
                  <a:srgbClr val="98CED8"/>
                </a:gs>
              </a:gsLst>
              <a:lin ang="13500000" scaled="1"/>
            </a:gradFill>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lIns="144000" tIns="180000" rtlCol="0" anchor="t"/>
            <a:lstStyle/>
            <a:p>
              <a:pPr>
                <a:spcAft>
                  <a:spcPts val="600"/>
                </a:spcAft>
                <a:defRPr/>
              </a:pPr>
              <a:r>
                <a:rPr lang="ja-JP" altLang="en-US" sz="2400" b="1" dirty="0">
                  <a:solidFill>
                    <a:srgbClr val="00879E"/>
                  </a:solidFill>
                  <a:effectLst>
                    <a:outerShdw dist="38100" dir="2700000" algn="tl">
                      <a:schemeClr val="bg1"/>
                    </a:outerShdw>
                  </a:effectLst>
                  <a:latin typeface="メイリオ" panose="020B0604030504040204" pitchFamily="50" charset="-128"/>
                  <a:ea typeface="メイリオ" panose="020B0604030504040204" pitchFamily="50" charset="-128"/>
                </a:rPr>
                <a:t>機械学習</a:t>
              </a:r>
              <a:r>
                <a:rPr kumimoji="1" lang="ja-JP" altLang="en-US" sz="2400" b="1" dirty="0">
                  <a:solidFill>
                    <a:srgbClr val="00879E"/>
                  </a:solidFill>
                  <a:effectLst>
                    <a:outerShdw dist="38100" dir="2700000" algn="tl">
                      <a:schemeClr val="bg1"/>
                    </a:outerShdw>
                  </a:effectLst>
                  <a:latin typeface="メイリオ" panose="020B0604030504040204" pitchFamily="50" charset="-128"/>
                  <a:ea typeface="メイリオ" panose="020B0604030504040204" pitchFamily="50" charset="-128"/>
                </a:rPr>
                <a:t> </a:t>
              </a:r>
              <a:r>
                <a:rPr kumimoji="1" lang="en-US" altLang="ja-JP" dirty="0">
                  <a:solidFill>
                    <a:srgbClr val="00879E"/>
                  </a:solidFill>
                  <a:effectLst>
                    <a:outerShdw dist="38100" dir="2700000" algn="tl">
                      <a:schemeClr val="bg1"/>
                    </a:outerShdw>
                  </a:effectLst>
                  <a:latin typeface="メイリオ" panose="020B0604030504040204" pitchFamily="50" charset="-128"/>
                  <a:ea typeface="メイリオ" panose="020B0604030504040204" pitchFamily="50" charset="-128"/>
                </a:rPr>
                <a:t>(ML; Machine</a:t>
              </a:r>
              <a:r>
                <a:rPr kumimoji="1" lang="ja-JP" altLang="en-US" dirty="0">
                  <a:solidFill>
                    <a:srgbClr val="00879E"/>
                  </a:solidFill>
                  <a:effectLst>
                    <a:outerShdw dist="38100" dir="2700000" algn="tl">
                      <a:schemeClr val="bg1"/>
                    </a:outerShdw>
                  </a:effectLst>
                  <a:latin typeface="メイリオ" panose="020B0604030504040204" pitchFamily="50" charset="-128"/>
                  <a:ea typeface="メイリオ" panose="020B0604030504040204" pitchFamily="50" charset="-128"/>
                </a:rPr>
                <a:t> </a:t>
              </a:r>
              <a:r>
                <a:rPr kumimoji="1" lang="en-US" altLang="ja-JP" dirty="0">
                  <a:solidFill>
                    <a:srgbClr val="00879E"/>
                  </a:solidFill>
                  <a:effectLst>
                    <a:outerShdw dist="38100" dir="2700000" algn="tl">
                      <a:schemeClr val="bg1"/>
                    </a:outerShdw>
                  </a:effectLst>
                  <a:latin typeface="メイリオ" panose="020B0604030504040204" pitchFamily="50" charset="-128"/>
                  <a:ea typeface="メイリオ" panose="020B0604030504040204" pitchFamily="50" charset="-128"/>
                </a:rPr>
                <a:t>Learning)</a:t>
              </a:r>
            </a:p>
            <a:p>
              <a:pPr>
                <a:spcAft>
                  <a:spcPts val="600"/>
                </a:spcAft>
                <a:defRPr/>
              </a:pP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a:t>
              </a:r>
              <a:r>
                <a:rPr lang="ja-JP" altLang="ja-JP" sz="1400" b="1" dirty="0">
                  <a:solidFill>
                    <a:schemeClr val="tx1">
                      <a:lumMod val="75000"/>
                      <a:lumOff val="25000"/>
                    </a:schemeClr>
                  </a:solidFill>
                  <a:latin typeface="メイリオ" panose="020B0604030504040204" pitchFamily="50" charset="-128"/>
                  <a:ea typeface="メイリオ" panose="020B0604030504040204" pitchFamily="50" charset="-128"/>
                </a:rPr>
                <a:t>人間</a:t>
              </a: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の</a:t>
              </a:r>
              <a:r>
                <a:rPr lang="ja-JP" altLang="ja-JP" sz="1400" b="1" dirty="0">
                  <a:solidFill>
                    <a:schemeClr val="tx1">
                      <a:lumMod val="75000"/>
                      <a:lumOff val="25000"/>
                    </a:schemeClr>
                  </a:solidFill>
                  <a:latin typeface="メイリオ" panose="020B0604030504040204" pitchFamily="50" charset="-128"/>
                  <a:ea typeface="メイリオ" panose="020B0604030504040204" pitchFamily="50" charset="-128"/>
                </a:rPr>
                <a:t>学習能力と同様の機能をコンピュータで実現する</a:t>
              </a: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こと</a:t>
              </a:r>
              <a:endPar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endParaRPr>
            </a:p>
            <a:p>
              <a:pPr>
                <a:spcAft>
                  <a:spcPts val="600"/>
                </a:spcAft>
                <a:defRPr/>
              </a:pP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・主に、教師あり学習、教師なし学習、強化学習の</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rPr>
                <a:t>3</a:t>
              </a: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種類に大別される</a:t>
              </a:r>
            </a:p>
          </p:txBody>
        </p:sp>
        <p:sp>
          <p:nvSpPr>
            <p:cNvPr id="24" name="正方形/長方形 23">
              <a:extLst>
                <a:ext uri="{FF2B5EF4-FFF2-40B4-BE49-F238E27FC236}">
                  <a16:creationId xmlns:a16="http://schemas.microsoft.com/office/drawing/2014/main" id="{D67598F4-D15D-478C-AED1-D2A475690C40}"/>
                </a:ext>
              </a:extLst>
            </p:cNvPr>
            <p:cNvSpPr/>
            <p:nvPr/>
          </p:nvSpPr>
          <p:spPr bwMode="grayWhite">
            <a:xfrm>
              <a:off x="2462968" y="4609256"/>
              <a:ext cx="6332571" cy="1890132"/>
            </a:xfrm>
            <a:prstGeom prst="rect">
              <a:avLst/>
            </a:prstGeom>
            <a:gradFill flip="none" rotWithShape="1">
              <a:gsLst>
                <a:gs pos="0">
                  <a:srgbClr val="006F82"/>
                </a:gs>
                <a:gs pos="100000">
                  <a:srgbClr val="00879E"/>
                </a:gs>
              </a:gsLst>
              <a:lin ang="13500000" scaled="1"/>
              <a:tileRect/>
            </a:gradFill>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lIns="144000" tIns="180000" rtlCol="0" anchor="t"/>
            <a:lstStyle/>
            <a:p>
              <a:pPr>
                <a:spcAft>
                  <a:spcPts val="600"/>
                </a:spcAft>
                <a:defRPr/>
              </a:pPr>
              <a:r>
                <a:rPr kumimoji="1" lang="ja-JP" altLang="en-US" sz="2400" b="1" dirty="0">
                  <a:solidFill>
                    <a:schemeClr val="bg1"/>
                  </a:solidFill>
                  <a:latin typeface="メイリオ" panose="020B0604030504040204" pitchFamily="50" charset="-128"/>
                  <a:ea typeface="メイリオ" panose="020B0604030504040204" pitchFamily="50" charset="-128"/>
                </a:rPr>
                <a:t>ディープラーニング </a:t>
              </a:r>
              <a:r>
                <a:rPr kumimoji="1" lang="en-US" altLang="ja-JP" dirty="0">
                  <a:solidFill>
                    <a:schemeClr val="bg1"/>
                  </a:solidFill>
                  <a:latin typeface="メイリオ" panose="020B0604030504040204" pitchFamily="50" charset="-128"/>
                  <a:ea typeface="メイリオ" panose="020B0604030504040204" pitchFamily="50" charset="-128"/>
                </a:rPr>
                <a:t>(DL; Deep Learning)</a:t>
              </a:r>
            </a:p>
            <a:p>
              <a:pPr>
                <a:spcAft>
                  <a:spcPts val="600"/>
                </a:spcAft>
                <a:defRPr/>
              </a:pPr>
              <a:r>
                <a:rPr lang="ja-JP" altLang="en-US" sz="1400" b="1" dirty="0">
                  <a:solidFill>
                    <a:schemeClr val="bg1"/>
                  </a:solidFill>
                  <a:latin typeface="メイリオ" panose="020B0604030504040204" pitchFamily="50" charset="-128"/>
                  <a:ea typeface="メイリオ" panose="020B0604030504040204" pitchFamily="50" charset="-128"/>
                </a:rPr>
                <a:t>・人間の脳の構造を模した「ニューラルネットワーク」を用いた</a:t>
              </a:r>
              <a:br>
                <a:rPr lang="en-US" altLang="ja-JP" sz="1400" b="1" dirty="0">
                  <a:solidFill>
                    <a:schemeClr val="bg1"/>
                  </a:solidFill>
                  <a:latin typeface="メイリオ" panose="020B0604030504040204" pitchFamily="50" charset="-128"/>
                  <a:ea typeface="メイリオ" panose="020B0604030504040204" pitchFamily="50" charset="-128"/>
                </a:rPr>
              </a:br>
              <a:r>
                <a:rPr lang="ja-JP" altLang="en-US" sz="1400" b="1" dirty="0">
                  <a:solidFill>
                    <a:schemeClr val="bg1"/>
                  </a:solidFill>
                  <a:latin typeface="メイリオ" panose="020B0604030504040204" pitchFamily="50" charset="-128"/>
                  <a:ea typeface="メイリオ" panose="020B0604030504040204" pitchFamily="50" charset="-128"/>
                </a:rPr>
                <a:t>　機械学習の手法</a:t>
              </a:r>
              <a:endParaRPr lang="en-US" altLang="ja-JP" sz="1400" b="1" dirty="0">
                <a:solidFill>
                  <a:schemeClr val="bg1"/>
                </a:solidFill>
                <a:latin typeface="メイリオ" panose="020B0604030504040204" pitchFamily="50" charset="-128"/>
                <a:ea typeface="メイリオ" panose="020B0604030504040204" pitchFamily="50" charset="-128"/>
              </a:endParaRPr>
            </a:p>
            <a:p>
              <a:pPr>
                <a:spcAft>
                  <a:spcPts val="600"/>
                </a:spcAft>
                <a:defRPr/>
              </a:pPr>
              <a:r>
                <a:rPr lang="ja-JP" altLang="en-US" sz="1400" b="1" dirty="0">
                  <a:solidFill>
                    <a:schemeClr val="bg1"/>
                  </a:solidFill>
                  <a:latin typeface="メイリオ" panose="020B0604030504040204" pitchFamily="50" charset="-128"/>
                  <a:ea typeface="メイリオ" panose="020B0604030504040204" pitchFamily="50" charset="-128"/>
                </a:rPr>
                <a:t>・特に画像認識や自然言語解析などで、他の手法よりも優れることが多い</a:t>
              </a:r>
            </a:p>
          </p:txBody>
        </p:sp>
      </p:grpSp>
      <p:grpSp>
        <p:nvGrpSpPr>
          <p:cNvPr id="9" name="グループ化 8">
            <a:extLst>
              <a:ext uri="{FF2B5EF4-FFF2-40B4-BE49-F238E27FC236}">
                <a16:creationId xmlns:a16="http://schemas.microsoft.com/office/drawing/2014/main" id="{B577885F-5723-4758-98D2-75A60DFB290D}"/>
              </a:ext>
            </a:extLst>
          </p:cNvPr>
          <p:cNvGrpSpPr/>
          <p:nvPr/>
        </p:nvGrpSpPr>
        <p:grpSpPr>
          <a:xfrm>
            <a:off x="2683248" y="1028771"/>
            <a:ext cx="6825504" cy="468736"/>
            <a:chOff x="2154608" y="3539394"/>
            <a:chExt cx="6825505" cy="426124"/>
          </a:xfrm>
        </p:grpSpPr>
        <p:sp>
          <p:nvSpPr>
            <p:cNvPr id="10" name="四角形: 角を丸くする 9">
              <a:extLst>
                <a:ext uri="{FF2B5EF4-FFF2-40B4-BE49-F238E27FC236}">
                  <a16:creationId xmlns:a16="http://schemas.microsoft.com/office/drawing/2014/main" id="{647A8F70-9607-4F15-AB62-49C840E2D135}"/>
                </a:ext>
              </a:extLst>
            </p:cNvPr>
            <p:cNvSpPr/>
            <p:nvPr/>
          </p:nvSpPr>
          <p:spPr bwMode="auto">
            <a:xfrm>
              <a:off x="2154608" y="3539394"/>
              <a:ext cx="6825505" cy="394229"/>
            </a:xfrm>
            <a:prstGeom prst="roundRect">
              <a:avLst>
                <a:gd name="adj" fmla="val 50000"/>
              </a:avLst>
            </a:prstGeom>
            <a:solidFill>
              <a:srgbClr val="F36C37"/>
            </a:solidFill>
            <a:ln w="19050" algn="ctr">
              <a:noFill/>
              <a:prstDash val="dash"/>
              <a:round/>
              <a:headEnd/>
              <a:tailEnd/>
            </a:ln>
            <a:effectLst/>
          </p:spPr>
          <p:txBody>
            <a:bodyPr wrap="none" rtlCol="0" anchor="ctr"/>
            <a:lstStyle/>
            <a:p>
              <a:pPr algn="ctr"/>
              <a:endParaRPr kumimoji="1" lang="ja-JP" altLang="en-US" sz="2400" b="1" dirty="0">
                <a:solidFill>
                  <a:schemeClr val="bg1"/>
                </a:solidFill>
                <a:latin typeface="+mn-ea"/>
              </a:endParaRPr>
            </a:p>
          </p:txBody>
        </p:sp>
        <p:sp>
          <p:nvSpPr>
            <p:cNvPr id="11" name="正方形/長方形 10">
              <a:extLst>
                <a:ext uri="{FF2B5EF4-FFF2-40B4-BE49-F238E27FC236}">
                  <a16:creationId xmlns:a16="http://schemas.microsoft.com/office/drawing/2014/main" id="{5EB8CF24-9FE2-469D-AC9C-103178AB3068}"/>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150" dirty="0">
                  <a:solidFill>
                    <a:schemeClr val="bg1"/>
                  </a:solidFill>
                  <a:latin typeface="+mn-ea"/>
                </a:rPr>
                <a:t>人工知能、機械学習、ディープラーニング</a:t>
              </a:r>
            </a:p>
          </p:txBody>
        </p:sp>
      </p:grpSp>
      <p:cxnSp>
        <p:nvCxnSpPr>
          <p:cNvPr id="6" name="直線コネクタ 5">
            <a:extLst>
              <a:ext uri="{FF2B5EF4-FFF2-40B4-BE49-F238E27FC236}">
                <a16:creationId xmlns:a16="http://schemas.microsoft.com/office/drawing/2014/main" id="{D3A7AD0C-FBE2-4789-B1D8-93432AE6A6E8}"/>
              </a:ext>
            </a:extLst>
          </p:cNvPr>
          <p:cNvCxnSpPr/>
          <p:nvPr/>
        </p:nvCxnSpPr>
        <p:spPr>
          <a:xfrm>
            <a:off x="1375021" y="2266950"/>
            <a:ext cx="9441951" cy="0"/>
          </a:xfrm>
          <a:prstGeom prst="line">
            <a:avLst/>
          </a:prstGeom>
          <a:ln w="12700">
            <a:solidFill>
              <a:srgbClr val="00879E"/>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 name="直線コネクタ 13">
            <a:extLst>
              <a:ext uri="{FF2B5EF4-FFF2-40B4-BE49-F238E27FC236}">
                <a16:creationId xmlns:a16="http://schemas.microsoft.com/office/drawing/2014/main" id="{3CE7B15E-7F53-44EA-AD01-6398873331F9}"/>
              </a:ext>
            </a:extLst>
          </p:cNvPr>
          <p:cNvCxnSpPr>
            <a:cxnSpLocks/>
          </p:cNvCxnSpPr>
          <p:nvPr/>
        </p:nvCxnSpPr>
        <p:spPr>
          <a:xfrm>
            <a:off x="2584115" y="3676650"/>
            <a:ext cx="8232857" cy="0"/>
          </a:xfrm>
          <a:prstGeom prst="line">
            <a:avLst/>
          </a:prstGeom>
          <a:ln w="12700">
            <a:solidFill>
              <a:srgbClr val="00879E"/>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 name="直線コネクタ 15">
            <a:extLst>
              <a:ext uri="{FF2B5EF4-FFF2-40B4-BE49-F238E27FC236}">
                <a16:creationId xmlns:a16="http://schemas.microsoft.com/office/drawing/2014/main" id="{DC4B39AD-5AB0-47A7-B059-EBC5A8855D85}"/>
              </a:ext>
            </a:extLst>
          </p:cNvPr>
          <p:cNvCxnSpPr>
            <a:cxnSpLocks/>
          </p:cNvCxnSpPr>
          <p:nvPr/>
        </p:nvCxnSpPr>
        <p:spPr>
          <a:xfrm>
            <a:off x="3730274" y="5153025"/>
            <a:ext cx="7086698" cy="0"/>
          </a:xfrm>
          <a:prstGeom prst="line">
            <a:avLst/>
          </a:prstGeom>
          <a:ln w="12700">
            <a:solidFill>
              <a:schemeClr val="bg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5" name="図 4">
            <a:extLst>
              <a:ext uri="{FF2B5EF4-FFF2-40B4-BE49-F238E27FC236}">
                <a16:creationId xmlns:a16="http://schemas.microsoft.com/office/drawing/2014/main" id="{15C91BD5-B882-4E58-A4C6-596566EB8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2137" y="3676651"/>
            <a:ext cx="2523930" cy="25239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133685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57566B2E-1829-41E0-B612-09B5394ABBCE}"/>
              </a:ext>
            </a:extLst>
          </p:cNvPr>
          <p:cNvSpPr/>
          <p:nvPr/>
        </p:nvSpPr>
        <p:spPr bwMode="auto">
          <a:xfrm>
            <a:off x="856302" y="1243164"/>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19" name="正方形/長方形 18">
            <a:extLst>
              <a:ext uri="{FF2B5EF4-FFF2-40B4-BE49-F238E27FC236}">
                <a16:creationId xmlns:a16="http://schemas.microsoft.com/office/drawing/2014/main" id="{5AA98520-8305-4BF0-8BC1-D15BB56813A8}"/>
              </a:ext>
            </a:extLst>
          </p:cNvPr>
          <p:cNvSpPr/>
          <p:nvPr/>
        </p:nvSpPr>
        <p:spPr>
          <a:xfrm>
            <a:off x="1162386" y="1328656"/>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従来型プログラムによる</a:t>
            </a:r>
            <a:r>
              <a:rPr kumimoji="1" lang="en-US" altLang="ja-JP" sz="2200" b="1" spc="300" dirty="0">
                <a:solidFill>
                  <a:schemeClr val="bg1"/>
                </a:solidFill>
                <a:latin typeface="+mj-ea"/>
                <a:ea typeface="+mj-ea"/>
              </a:rPr>
              <a:t>AI</a:t>
            </a:r>
            <a:endParaRPr kumimoji="1" lang="ja-JP" altLang="en-US" sz="2200" b="1" spc="300" dirty="0">
              <a:solidFill>
                <a:schemeClr val="bg1"/>
              </a:solidFill>
              <a:latin typeface="+mj-ea"/>
              <a:ea typeface="+mj-ea"/>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1-1-3.</a:t>
            </a:r>
            <a:r>
              <a:rPr kumimoji="1" lang="ja-JP" altLang="en-US" dirty="0"/>
              <a:t>従来型プログラムと機械学習の特徴</a:t>
            </a:r>
          </a:p>
        </p:txBody>
      </p:sp>
      <p:sp>
        <p:nvSpPr>
          <p:cNvPr id="4" name="スライド番号プレースホルダー 3">
            <a:extLst>
              <a:ext uri="{FF2B5EF4-FFF2-40B4-BE49-F238E27FC236}">
                <a16:creationId xmlns:a16="http://schemas.microsoft.com/office/drawing/2014/main" id="{CE714A00-A721-4EF8-9336-0E58C0E72D6B}"/>
              </a:ext>
            </a:extLst>
          </p:cNvPr>
          <p:cNvSpPr>
            <a:spLocks noGrp="1"/>
          </p:cNvSpPr>
          <p:nvPr>
            <p:ph type="sldNum" sz="quarter" idx="10"/>
          </p:nvPr>
        </p:nvSpPr>
        <p:spPr/>
        <p:txBody>
          <a:bodyPr/>
          <a:lstStyle/>
          <a:p>
            <a:fld id="{5D750650-B10A-47BF-93C2-E1678438B37A}" type="slidenum">
              <a:rPr kumimoji="1" lang="ja-JP" altLang="en-US" smtClean="0"/>
              <a:pPr/>
              <a:t>86</a:t>
            </a:fld>
            <a:endParaRPr kumimoji="1" lang="ja-JP" altLang="en-US"/>
          </a:p>
        </p:txBody>
      </p:sp>
      <p:sp>
        <p:nvSpPr>
          <p:cNvPr id="9" name="コンテンツ プレースホルダー 2">
            <a:extLst>
              <a:ext uri="{FF2B5EF4-FFF2-40B4-BE49-F238E27FC236}">
                <a16:creationId xmlns:a16="http://schemas.microsoft.com/office/drawing/2014/main" id="{70AA5C98-0163-4113-9F18-BF16B2AB80DE}"/>
              </a:ext>
            </a:extLst>
          </p:cNvPr>
          <p:cNvSpPr txBox="1">
            <a:spLocks/>
          </p:cNvSpPr>
          <p:nvPr/>
        </p:nvSpPr>
        <p:spPr bwMode="auto">
          <a:xfrm>
            <a:off x="920082" y="2036324"/>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solidFill>
                  <a:srgbClr val="494949"/>
                </a:solidFill>
              </a:rPr>
              <a:t>開発者が条件と処理をすべてプログラミングで記述</a:t>
            </a:r>
            <a:endParaRPr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kumimoji="1" lang="ja-JP" altLang="en-US" sz="2000" b="1" dirty="0">
                <a:solidFill>
                  <a:srgbClr val="494949"/>
                </a:solidFill>
              </a:rPr>
              <a:t>条件に一致しない処理はできない</a:t>
            </a:r>
            <a:endParaRPr kumimoji="1" lang="en-US" altLang="ja-JP" sz="2000" b="1" dirty="0">
              <a:solidFill>
                <a:srgbClr val="494949"/>
              </a:solidFill>
            </a:endParaRPr>
          </a:p>
          <a:p>
            <a:pPr>
              <a:lnSpc>
                <a:spcPct val="130000"/>
              </a:lnSpc>
              <a:spcBef>
                <a:spcPts val="0"/>
              </a:spcBef>
              <a:spcAft>
                <a:spcPts val="0"/>
              </a:spcAft>
              <a:buClr>
                <a:schemeClr val="tx1">
                  <a:lumMod val="75000"/>
                  <a:lumOff val="25000"/>
                </a:schemeClr>
              </a:buClr>
            </a:pPr>
            <a:r>
              <a:rPr lang="ja-JP" altLang="en-US" sz="2000" b="1" dirty="0">
                <a:solidFill>
                  <a:srgbClr val="494949"/>
                </a:solidFill>
              </a:rPr>
              <a:t>条件が複雑になると対応できない場合がある</a:t>
            </a:r>
            <a:br>
              <a:rPr lang="en-US" altLang="ja-JP" sz="2000" b="1" dirty="0">
                <a:solidFill>
                  <a:srgbClr val="494949"/>
                </a:solidFill>
              </a:rPr>
            </a:br>
            <a:r>
              <a:rPr lang="ja-JP" altLang="en-US" sz="2000" b="1" u="sng" dirty="0">
                <a:solidFill>
                  <a:srgbClr val="494949"/>
                </a:solidFill>
              </a:rPr>
              <a:t>例</a:t>
            </a:r>
            <a:r>
              <a:rPr lang="en-US" altLang="ja-JP" sz="2000" b="1" u="sng" dirty="0">
                <a:solidFill>
                  <a:srgbClr val="494949"/>
                </a:solidFill>
              </a:rPr>
              <a:t>)</a:t>
            </a:r>
            <a:r>
              <a:rPr lang="ja-JP" altLang="en-US" sz="2000" b="1" u="sng" dirty="0">
                <a:solidFill>
                  <a:srgbClr val="494949"/>
                </a:solidFill>
              </a:rPr>
              <a:t>医療用</a:t>
            </a:r>
            <a:r>
              <a:rPr lang="en-US" altLang="ja-JP" sz="2000" b="1" u="sng" dirty="0">
                <a:solidFill>
                  <a:srgbClr val="494949"/>
                </a:solidFill>
              </a:rPr>
              <a:t>AI</a:t>
            </a:r>
            <a:r>
              <a:rPr lang="ja-JP" altLang="en-US" sz="2000" b="1" u="sng" dirty="0">
                <a:solidFill>
                  <a:srgbClr val="494949"/>
                </a:solidFill>
              </a:rPr>
              <a:t>「</a:t>
            </a:r>
            <a:r>
              <a:rPr lang="en-US" altLang="ja-JP" sz="2000" b="1" u="sng" dirty="0">
                <a:solidFill>
                  <a:srgbClr val="494949"/>
                </a:solidFill>
              </a:rPr>
              <a:t>Mycin</a:t>
            </a:r>
            <a:r>
              <a:rPr lang="ja-JP" altLang="en-US" sz="2000" b="1" u="sng" dirty="0">
                <a:solidFill>
                  <a:srgbClr val="494949"/>
                </a:solidFill>
              </a:rPr>
              <a:t>」ルールにより抗生物質を推奨する</a:t>
            </a:r>
            <a:endParaRPr lang="en-US" altLang="ja-JP" sz="2000" b="1" u="sng" dirty="0">
              <a:solidFill>
                <a:srgbClr val="494949"/>
              </a:solidFill>
            </a:endParaRPr>
          </a:p>
        </p:txBody>
      </p:sp>
      <p:sp>
        <p:nvSpPr>
          <p:cNvPr id="14" name="コンテンツ プレースホルダー 2">
            <a:extLst>
              <a:ext uri="{FF2B5EF4-FFF2-40B4-BE49-F238E27FC236}">
                <a16:creationId xmlns:a16="http://schemas.microsoft.com/office/drawing/2014/main" id="{C952CEC8-8CAA-4E29-A5EB-4FEAB8391488}"/>
              </a:ext>
            </a:extLst>
          </p:cNvPr>
          <p:cNvSpPr txBox="1">
            <a:spLocks/>
          </p:cNvSpPr>
          <p:nvPr/>
        </p:nvSpPr>
        <p:spPr bwMode="auto">
          <a:xfrm>
            <a:off x="920082" y="4701731"/>
            <a:ext cx="10493870" cy="819789"/>
          </a:xfrm>
          <a:prstGeom prst="rect">
            <a:avLst/>
          </a:prstGeom>
        </p:spPr>
        <p:txBody>
          <a:bodyPr vert="horz" wrap="none" lIns="91440" tIns="45720" rIns="91440" bIns="45720" rtlCol="0">
            <a:noAutofit/>
          </a:bodyPr>
          <a:lstStyle>
            <a:lvl1pPr marL="357188" marR="0" indent="-357188"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n"/>
              <a:tabLst/>
              <a:defRPr kumimoji="1" lang="en-US" altLang="ja-JP"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marR="0" indent="-28575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l"/>
              <a:tabLst/>
              <a:defRPr kumimoji="1" lang="ja-JP" altLang="en-US" sz="28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marR="0" indent="-2286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714500" marR="0" indent="-3429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114550" marR="0" indent="-28575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defRPr kumimoji="1" lang="ja-JP" altLang="en-US" sz="2400" kern="1200" baseline="0" dirty="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30000"/>
              </a:lnSpc>
              <a:spcBef>
                <a:spcPts val="0"/>
              </a:spcBef>
              <a:spcAft>
                <a:spcPts val="0"/>
              </a:spcAft>
              <a:buClr>
                <a:schemeClr val="tx1">
                  <a:lumMod val="75000"/>
                  <a:lumOff val="25000"/>
                </a:schemeClr>
              </a:buClr>
            </a:pPr>
            <a:r>
              <a:rPr lang="ja-JP" altLang="en-US" sz="2000" b="1" dirty="0"/>
              <a:t>データから傾向を自動で学習</a:t>
            </a:r>
          </a:p>
          <a:p>
            <a:pPr>
              <a:lnSpc>
                <a:spcPct val="130000"/>
              </a:lnSpc>
              <a:spcBef>
                <a:spcPts val="0"/>
              </a:spcBef>
              <a:spcAft>
                <a:spcPts val="0"/>
              </a:spcAft>
              <a:buClr>
                <a:schemeClr val="tx1">
                  <a:lumMod val="75000"/>
                  <a:lumOff val="25000"/>
                </a:schemeClr>
              </a:buClr>
            </a:pPr>
            <a:r>
              <a:rPr lang="ja-JP" altLang="en-US" sz="2000" b="1" dirty="0"/>
              <a:t>人間が簡単には説明できないような複雑な予測や判断が可能</a:t>
            </a:r>
            <a:endParaRPr lang="en-US" altLang="ja-JP" sz="2000" b="1" dirty="0"/>
          </a:p>
          <a:p>
            <a:pPr>
              <a:lnSpc>
                <a:spcPct val="130000"/>
              </a:lnSpc>
              <a:spcBef>
                <a:spcPts val="0"/>
              </a:spcBef>
              <a:spcAft>
                <a:spcPts val="0"/>
              </a:spcAft>
              <a:buClr>
                <a:schemeClr val="tx1">
                  <a:lumMod val="75000"/>
                  <a:lumOff val="25000"/>
                </a:schemeClr>
              </a:buClr>
            </a:pPr>
            <a:r>
              <a:rPr lang="ja-JP" altLang="en-US" sz="2000" b="1" dirty="0"/>
              <a:t>なぜそのような動作になったのか、人間には理解しにくい場合がある</a:t>
            </a:r>
            <a:br>
              <a:rPr lang="en-US" altLang="ja-JP" sz="2000" b="1" dirty="0"/>
            </a:br>
            <a:r>
              <a:rPr lang="ja-JP" altLang="en-US" sz="2000" b="1" u="sng" dirty="0"/>
              <a:t>例）犬と猫の画像分類</a:t>
            </a:r>
            <a:endParaRPr lang="en-US" altLang="ja-JP" sz="2000" b="1" u="sng" dirty="0"/>
          </a:p>
        </p:txBody>
      </p:sp>
      <p:sp>
        <p:nvSpPr>
          <p:cNvPr id="20" name="四角形: 角を丸くする 19">
            <a:extLst>
              <a:ext uri="{FF2B5EF4-FFF2-40B4-BE49-F238E27FC236}">
                <a16:creationId xmlns:a16="http://schemas.microsoft.com/office/drawing/2014/main" id="{AEA6BD48-1FC2-44ED-8B5F-BB34F97EE17C}"/>
              </a:ext>
            </a:extLst>
          </p:cNvPr>
          <p:cNvSpPr/>
          <p:nvPr/>
        </p:nvSpPr>
        <p:spPr bwMode="auto">
          <a:xfrm>
            <a:off x="856302" y="3840493"/>
            <a:ext cx="10493870" cy="577189"/>
          </a:xfrm>
          <a:prstGeom prst="roundRect">
            <a:avLst>
              <a:gd name="adj" fmla="val 13183"/>
            </a:avLst>
          </a:prstGeom>
          <a:solidFill>
            <a:srgbClr val="00879E"/>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chemeClr val="bg1"/>
              </a:solidFill>
              <a:latin typeface="Arial" pitchFamily="34" charset="0"/>
              <a:ea typeface="ＭＳ Ｐゴシック" pitchFamily="50" charset="-128"/>
            </a:endParaRPr>
          </a:p>
        </p:txBody>
      </p:sp>
      <p:sp>
        <p:nvSpPr>
          <p:cNvPr id="21" name="正方形/長方形 20">
            <a:extLst>
              <a:ext uri="{FF2B5EF4-FFF2-40B4-BE49-F238E27FC236}">
                <a16:creationId xmlns:a16="http://schemas.microsoft.com/office/drawing/2014/main" id="{919EBD44-0846-43EE-9A0D-D2B2800F31D9}"/>
              </a:ext>
            </a:extLst>
          </p:cNvPr>
          <p:cNvSpPr/>
          <p:nvPr/>
        </p:nvSpPr>
        <p:spPr>
          <a:xfrm>
            <a:off x="1162386" y="3909027"/>
            <a:ext cx="7525251" cy="440120"/>
          </a:xfrm>
          <a:prstGeom prst="rect">
            <a:avLst/>
          </a:prstGeom>
          <a:noFill/>
          <a:ln w="19050" algn="ctr">
            <a:noFill/>
            <a:prstDash val="dash"/>
            <a:round/>
            <a:headEnd/>
            <a:tailEnd/>
          </a:ln>
          <a:effectLst/>
        </p:spPr>
        <p:txBody>
          <a:bodyPr wrap="none" rtlCol="0" anchor="ctr"/>
          <a:lstStyle/>
          <a:p>
            <a:pPr fontAlgn="base">
              <a:spcBef>
                <a:spcPct val="0"/>
              </a:spcBef>
              <a:spcAft>
                <a:spcPct val="0"/>
              </a:spcAft>
            </a:pPr>
            <a:r>
              <a:rPr kumimoji="1" lang="ja-JP" altLang="en-US" sz="2200" b="1" spc="300" dirty="0">
                <a:solidFill>
                  <a:schemeClr val="bg1"/>
                </a:solidFill>
                <a:latin typeface="+mj-ea"/>
                <a:ea typeface="+mj-ea"/>
              </a:rPr>
              <a:t>機械学習による</a:t>
            </a:r>
            <a:r>
              <a:rPr kumimoji="1" lang="en-US" altLang="ja-JP" sz="2200" b="1" spc="300" dirty="0">
                <a:solidFill>
                  <a:schemeClr val="bg1"/>
                </a:solidFill>
                <a:latin typeface="+mj-ea"/>
                <a:ea typeface="+mj-ea"/>
              </a:rPr>
              <a:t>AI</a:t>
            </a:r>
            <a:endParaRPr kumimoji="1" lang="ja-JP" altLang="en-US" sz="2200" b="1" spc="300" dirty="0">
              <a:solidFill>
                <a:schemeClr val="bg1"/>
              </a:solidFill>
              <a:latin typeface="+mj-ea"/>
              <a:ea typeface="+mj-ea"/>
            </a:endParaRPr>
          </a:p>
        </p:txBody>
      </p:sp>
      <p:pic>
        <p:nvPicPr>
          <p:cNvPr id="15" name="図 14" descr="アイコン&#10;&#10;自動的に生成された説明">
            <a:extLst>
              <a:ext uri="{FF2B5EF4-FFF2-40B4-BE49-F238E27FC236}">
                <a16:creationId xmlns:a16="http://schemas.microsoft.com/office/drawing/2014/main" id="{16265994-77AD-42DF-9B13-88CAFA2F3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8505" y="4701731"/>
            <a:ext cx="1511667" cy="1511667"/>
          </a:xfrm>
          <a:prstGeom prst="rect">
            <a:avLst/>
          </a:prstGeom>
        </p:spPr>
      </p:pic>
      <p:pic>
        <p:nvPicPr>
          <p:cNvPr id="7" name="図 6">
            <a:extLst>
              <a:ext uri="{FF2B5EF4-FFF2-40B4-BE49-F238E27FC236}">
                <a16:creationId xmlns:a16="http://schemas.microsoft.com/office/drawing/2014/main" id="{F5394D74-B628-462A-93DA-843D620A7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8559" y="1263392"/>
            <a:ext cx="1816254" cy="2287473"/>
          </a:xfrm>
          <a:prstGeom prst="rect">
            <a:avLst/>
          </a:prstGeom>
        </p:spPr>
      </p:pic>
    </p:spTree>
    <p:extLst>
      <p:ext uri="{BB962C8B-B14F-4D97-AF65-F5344CB8AC3E}">
        <p14:creationId xmlns:p14="http://schemas.microsoft.com/office/powerpoint/2010/main" val="36912222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924DF3-66C0-493B-B0BB-F5E8BB9D97A6}"/>
              </a:ext>
            </a:extLst>
          </p:cNvPr>
          <p:cNvSpPr>
            <a:spLocks noGrp="1"/>
          </p:cNvSpPr>
          <p:nvPr>
            <p:ph type="title"/>
          </p:nvPr>
        </p:nvSpPr>
        <p:spPr/>
        <p:txBody>
          <a:bodyPr/>
          <a:lstStyle/>
          <a:p>
            <a:r>
              <a:rPr lang="en-US" altLang="ja-JP" dirty="0"/>
              <a:t>1-1-4.</a:t>
            </a:r>
            <a:r>
              <a:rPr lang="ja-JP" altLang="en-US" dirty="0"/>
              <a:t>機械学習の種類</a:t>
            </a:r>
            <a:endParaRPr kumimoji="1" lang="ja-JP" altLang="en-US" dirty="0"/>
          </a:p>
        </p:txBody>
      </p:sp>
      <p:sp>
        <p:nvSpPr>
          <p:cNvPr id="5" name="スライド番号プレースホルダー 4">
            <a:extLst>
              <a:ext uri="{FF2B5EF4-FFF2-40B4-BE49-F238E27FC236}">
                <a16:creationId xmlns:a16="http://schemas.microsoft.com/office/drawing/2014/main" id="{47F06673-4C0E-449E-9DB2-78F8219F38B2}"/>
              </a:ext>
            </a:extLst>
          </p:cNvPr>
          <p:cNvSpPr>
            <a:spLocks noGrp="1"/>
          </p:cNvSpPr>
          <p:nvPr>
            <p:ph type="sldNum" sz="quarter" idx="10"/>
          </p:nvPr>
        </p:nvSpPr>
        <p:spPr/>
        <p:txBody>
          <a:bodyPr/>
          <a:lstStyle/>
          <a:p>
            <a:fld id="{5D750650-B10A-47BF-93C2-E1678438B37A}" type="slidenum">
              <a:rPr kumimoji="1" lang="ja-JP" altLang="en-US" smtClean="0"/>
              <a:pPr/>
              <a:t>87</a:t>
            </a:fld>
            <a:endParaRPr kumimoji="1" lang="ja-JP" altLang="en-US"/>
          </a:p>
        </p:txBody>
      </p:sp>
      <p:grpSp>
        <p:nvGrpSpPr>
          <p:cNvPr id="19" name="グループ化 18">
            <a:extLst>
              <a:ext uri="{FF2B5EF4-FFF2-40B4-BE49-F238E27FC236}">
                <a16:creationId xmlns:a16="http://schemas.microsoft.com/office/drawing/2014/main" id="{C739CCC3-EAD5-4EAA-B565-BEEA4C6BEAD7}"/>
              </a:ext>
            </a:extLst>
          </p:cNvPr>
          <p:cNvGrpSpPr/>
          <p:nvPr/>
        </p:nvGrpSpPr>
        <p:grpSpPr>
          <a:xfrm>
            <a:off x="1553627" y="2389468"/>
            <a:ext cx="9084745" cy="567171"/>
            <a:chOff x="2154608" y="3539394"/>
            <a:chExt cx="6825505" cy="426124"/>
          </a:xfrm>
        </p:grpSpPr>
        <p:sp>
          <p:nvSpPr>
            <p:cNvPr id="20" name="四角形: 角を丸くする 19">
              <a:extLst>
                <a:ext uri="{FF2B5EF4-FFF2-40B4-BE49-F238E27FC236}">
                  <a16:creationId xmlns:a16="http://schemas.microsoft.com/office/drawing/2014/main" id="{25CCDA6E-8FBB-49FD-9DF3-3498F31DA522}"/>
                </a:ext>
              </a:extLst>
            </p:cNvPr>
            <p:cNvSpPr/>
            <p:nvPr/>
          </p:nvSpPr>
          <p:spPr bwMode="auto">
            <a:xfrm>
              <a:off x="2154608" y="3539394"/>
              <a:ext cx="6825505" cy="394229"/>
            </a:xfrm>
            <a:prstGeom prst="roundRect">
              <a:avLst>
                <a:gd name="adj" fmla="val 50000"/>
              </a:avLst>
            </a:prstGeom>
            <a:solidFill>
              <a:srgbClr val="EBFCFF"/>
            </a:solidFill>
            <a:ln w="57150" algn="ctr">
              <a:solidFill>
                <a:srgbClr val="00879E"/>
              </a:solidFill>
              <a:prstDash val="solid"/>
              <a:round/>
              <a:headEnd/>
              <a:tailEnd/>
            </a:ln>
            <a:effectLst/>
          </p:spPr>
          <p:txBody>
            <a:bodyPr wrap="none" rtlCol="0" anchor="ctr"/>
            <a:lstStyle/>
            <a:p>
              <a:pPr algn="ctr"/>
              <a:endParaRPr kumimoji="1" lang="ja-JP" altLang="en-US" sz="2400" b="1" spc="300" dirty="0">
                <a:solidFill>
                  <a:schemeClr val="bg1"/>
                </a:solidFill>
                <a:effectLst>
                  <a:outerShdw blurRad="38100" dist="38100" dir="2700000" algn="tl">
                    <a:srgbClr val="000000">
                      <a:alpha val="43137"/>
                    </a:srgbClr>
                  </a:outerShdw>
                </a:effectLst>
                <a:latin typeface="+mn-ea"/>
              </a:endParaRPr>
            </a:p>
          </p:txBody>
        </p:sp>
        <p:sp>
          <p:nvSpPr>
            <p:cNvPr id="21" name="正方形/長方形 20">
              <a:extLst>
                <a:ext uri="{FF2B5EF4-FFF2-40B4-BE49-F238E27FC236}">
                  <a16:creationId xmlns:a16="http://schemas.microsoft.com/office/drawing/2014/main" id="{5E750332-A997-4DCE-A332-CE591938E680}"/>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300" dirty="0">
                  <a:solidFill>
                    <a:srgbClr val="00879E"/>
                  </a:solidFill>
                  <a:latin typeface="+mn-ea"/>
                </a:rPr>
                <a:t>教師あり学習</a:t>
              </a:r>
            </a:p>
          </p:txBody>
        </p:sp>
      </p:grpSp>
      <p:grpSp>
        <p:nvGrpSpPr>
          <p:cNvPr id="22" name="グループ化 21">
            <a:extLst>
              <a:ext uri="{FF2B5EF4-FFF2-40B4-BE49-F238E27FC236}">
                <a16:creationId xmlns:a16="http://schemas.microsoft.com/office/drawing/2014/main" id="{F9D93977-6296-4951-9428-BFEDBF0F35C1}"/>
              </a:ext>
            </a:extLst>
          </p:cNvPr>
          <p:cNvGrpSpPr/>
          <p:nvPr/>
        </p:nvGrpSpPr>
        <p:grpSpPr>
          <a:xfrm>
            <a:off x="1553627" y="3241112"/>
            <a:ext cx="9084745" cy="567171"/>
            <a:chOff x="2154608" y="3539394"/>
            <a:chExt cx="6825505" cy="426124"/>
          </a:xfrm>
          <a:solidFill>
            <a:srgbClr val="F36C37"/>
          </a:solidFill>
        </p:grpSpPr>
        <p:sp>
          <p:nvSpPr>
            <p:cNvPr id="23" name="四角形: 角を丸くする 22">
              <a:extLst>
                <a:ext uri="{FF2B5EF4-FFF2-40B4-BE49-F238E27FC236}">
                  <a16:creationId xmlns:a16="http://schemas.microsoft.com/office/drawing/2014/main" id="{B128423A-633D-4CE7-A827-7F6033C3C71B}"/>
                </a:ext>
              </a:extLst>
            </p:cNvPr>
            <p:cNvSpPr/>
            <p:nvPr/>
          </p:nvSpPr>
          <p:spPr bwMode="auto">
            <a:xfrm>
              <a:off x="2154608" y="3539394"/>
              <a:ext cx="6825505" cy="394229"/>
            </a:xfrm>
            <a:prstGeom prst="roundRect">
              <a:avLst>
                <a:gd name="adj" fmla="val 50000"/>
              </a:avLst>
            </a:prstGeom>
            <a:grpFill/>
            <a:ln w="19050" algn="ctr">
              <a:solidFill>
                <a:srgbClr val="E94823"/>
              </a:solidFill>
              <a:prstDash val="solid"/>
              <a:round/>
              <a:headEnd/>
              <a:tailEnd/>
            </a:ln>
            <a:effectLst/>
          </p:spPr>
          <p:txBody>
            <a:bodyPr wrap="none" rtlCol="0" anchor="ctr"/>
            <a:lstStyle/>
            <a:p>
              <a:pPr algn="ctr"/>
              <a:endParaRPr kumimoji="1" lang="ja-JP" altLang="en-US" sz="2400" b="1" spc="300" dirty="0">
                <a:solidFill>
                  <a:schemeClr val="bg1"/>
                </a:solidFill>
                <a:effectLst>
                  <a:outerShdw blurRad="38100" dist="38100" dir="2700000" algn="tl">
                    <a:srgbClr val="000000">
                      <a:alpha val="43137"/>
                    </a:srgbClr>
                  </a:outerShdw>
                </a:effectLst>
                <a:latin typeface="+mn-ea"/>
              </a:endParaRPr>
            </a:p>
          </p:txBody>
        </p:sp>
        <p:sp>
          <p:nvSpPr>
            <p:cNvPr id="24" name="正方形/長方形 23">
              <a:extLst>
                <a:ext uri="{FF2B5EF4-FFF2-40B4-BE49-F238E27FC236}">
                  <a16:creationId xmlns:a16="http://schemas.microsoft.com/office/drawing/2014/main" id="{ED32637F-1C99-4DB8-9F3C-176146D998E4}"/>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300" dirty="0">
                  <a:solidFill>
                    <a:schemeClr val="bg1"/>
                  </a:solidFill>
                  <a:latin typeface="+mn-ea"/>
                </a:rPr>
                <a:t>教師なし学習</a:t>
              </a:r>
            </a:p>
          </p:txBody>
        </p:sp>
      </p:grpSp>
      <p:grpSp>
        <p:nvGrpSpPr>
          <p:cNvPr id="25" name="グループ化 24">
            <a:extLst>
              <a:ext uri="{FF2B5EF4-FFF2-40B4-BE49-F238E27FC236}">
                <a16:creationId xmlns:a16="http://schemas.microsoft.com/office/drawing/2014/main" id="{C504450F-A34A-478C-A783-91C589DAD511}"/>
              </a:ext>
            </a:extLst>
          </p:cNvPr>
          <p:cNvGrpSpPr/>
          <p:nvPr/>
        </p:nvGrpSpPr>
        <p:grpSpPr>
          <a:xfrm>
            <a:off x="1553627" y="4092754"/>
            <a:ext cx="9084745" cy="567171"/>
            <a:chOff x="2154608" y="3539394"/>
            <a:chExt cx="6825505" cy="426124"/>
          </a:xfrm>
          <a:solidFill>
            <a:srgbClr val="F36C37"/>
          </a:solidFill>
        </p:grpSpPr>
        <p:sp>
          <p:nvSpPr>
            <p:cNvPr id="26" name="四角形: 角を丸くする 25">
              <a:extLst>
                <a:ext uri="{FF2B5EF4-FFF2-40B4-BE49-F238E27FC236}">
                  <a16:creationId xmlns:a16="http://schemas.microsoft.com/office/drawing/2014/main" id="{D7CA3F05-469E-4FA3-BA61-1721D981F697}"/>
                </a:ext>
              </a:extLst>
            </p:cNvPr>
            <p:cNvSpPr/>
            <p:nvPr/>
          </p:nvSpPr>
          <p:spPr bwMode="auto">
            <a:xfrm>
              <a:off x="2154608" y="3539394"/>
              <a:ext cx="6825505" cy="394229"/>
            </a:xfrm>
            <a:prstGeom prst="roundRect">
              <a:avLst>
                <a:gd name="adj" fmla="val 50000"/>
              </a:avLst>
            </a:prstGeom>
            <a:grpFill/>
            <a:ln w="19050" algn="ctr">
              <a:solidFill>
                <a:srgbClr val="E94823"/>
              </a:solidFill>
              <a:prstDash val="solid"/>
              <a:round/>
              <a:headEnd/>
              <a:tailEnd/>
            </a:ln>
            <a:effectLst/>
          </p:spPr>
          <p:txBody>
            <a:bodyPr wrap="none" rtlCol="0" anchor="ctr"/>
            <a:lstStyle/>
            <a:p>
              <a:pPr algn="ctr"/>
              <a:endParaRPr kumimoji="1" lang="ja-JP" altLang="en-US" sz="2400" b="1" spc="300" dirty="0">
                <a:solidFill>
                  <a:schemeClr val="bg1"/>
                </a:solidFill>
                <a:effectLst>
                  <a:outerShdw blurRad="38100" dist="38100" dir="2700000" algn="tl">
                    <a:srgbClr val="000000">
                      <a:alpha val="43137"/>
                    </a:srgbClr>
                  </a:outerShdw>
                </a:effectLst>
                <a:latin typeface="+mn-ea"/>
              </a:endParaRPr>
            </a:p>
          </p:txBody>
        </p:sp>
        <p:sp>
          <p:nvSpPr>
            <p:cNvPr id="27" name="正方形/長方形 26">
              <a:extLst>
                <a:ext uri="{FF2B5EF4-FFF2-40B4-BE49-F238E27FC236}">
                  <a16:creationId xmlns:a16="http://schemas.microsoft.com/office/drawing/2014/main" id="{83C4BD4F-781A-427E-864C-3315DF9D314E}"/>
                </a:ext>
              </a:extLst>
            </p:cNvPr>
            <p:cNvSpPr/>
            <p:nvPr/>
          </p:nvSpPr>
          <p:spPr>
            <a:xfrm>
              <a:off x="4567134" y="3565408"/>
              <a:ext cx="1981633" cy="400110"/>
            </a:xfrm>
            <a:prstGeom prst="rect">
              <a:avLst/>
            </a:prstGeom>
            <a:noFill/>
            <a:ln w="19050" algn="ctr">
              <a:noFill/>
              <a:prstDash val="dash"/>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2400" b="1" spc="300" dirty="0">
                  <a:solidFill>
                    <a:schemeClr val="bg1"/>
                  </a:solidFill>
                  <a:latin typeface="+mn-ea"/>
                </a:rPr>
                <a:t>強化学習</a:t>
              </a:r>
            </a:p>
          </p:txBody>
        </p:sp>
      </p:grpSp>
      <p:sp>
        <p:nvSpPr>
          <p:cNvPr id="28" name="テキスト ボックス 27">
            <a:extLst>
              <a:ext uri="{FF2B5EF4-FFF2-40B4-BE49-F238E27FC236}">
                <a16:creationId xmlns:a16="http://schemas.microsoft.com/office/drawing/2014/main" id="{9F789C34-60E3-43DF-BE86-5B43243C0769}"/>
              </a:ext>
            </a:extLst>
          </p:cNvPr>
          <p:cNvSpPr txBox="1"/>
          <p:nvPr/>
        </p:nvSpPr>
        <p:spPr>
          <a:xfrm>
            <a:off x="495758" y="961353"/>
            <a:ext cx="11193137"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機械学習は大きく分けて以下の</a:t>
            </a:r>
            <a:r>
              <a:rPr lang="en-US" altLang="ja-JP" sz="2200" dirty="0"/>
              <a:t>3</a:t>
            </a:r>
            <a:r>
              <a:rPr lang="ja-JP" altLang="en-US" sz="2200" dirty="0"/>
              <a:t>種類に大別することができます。</a:t>
            </a:r>
            <a:endParaRPr lang="en-US" altLang="ja-JP" sz="2200" dirty="0"/>
          </a:p>
        </p:txBody>
      </p:sp>
      <p:sp>
        <p:nvSpPr>
          <p:cNvPr id="29" name="テキスト ボックス 28">
            <a:extLst>
              <a:ext uri="{FF2B5EF4-FFF2-40B4-BE49-F238E27FC236}">
                <a16:creationId xmlns:a16="http://schemas.microsoft.com/office/drawing/2014/main" id="{5CBF6AD9-615E-4187-831D-D9210C65A9FA}"/>
              </a:ext>
            </a:extLst>
          </p:cNvPr>
          <p:cNvSpPr txBox="1"/>
          <p:nvPr/>
        </p:nvSpPr>
        <p:spPr>
          <a:xfrm>
            <a:off x="495758" y="5066540"/>
            <a:ext cx="11193137" cy="88793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本コースで扱うのは、最も活用の進んでいる教師あり学習についてですが、</a:t>
            </a:r>
            <a:endParaRPr lang="en-US" altLang="ja-JP" sz="2200" dirty="0"/>
          </a:p>
          <a:p>
            <a:r>
              <a:rPr lang="en-US" altLang="ja-JP" sz="2200" dirty="0"/>
              <a:t>3</a:t>
            </a:r>
            <a:r>
              <a:rPr lang="ja-JP" altLang="en-US" sz="2200" dirty="0"/>
              <a:t>種類の違いについて簡単に学習をします。</a:t>
            </a:r>
            <a:endParaRPr lang="en-US" altLang="ja-JP" sz="2200" dirty="0"/>
          </a:p>
        </p:txBody>
      </p:sp>
      <p:sp>
        <p:nvSpPr>
          <p:cNvPr id="30" name="吹き出し: 角を丸めた四角形 29">
            <a:extLst>
              <a:ext uri="{FF2B5EF4-FFF2-40B4-BE49-F238E27FC236}">
                <a16:creationId xmlns:a16="http://schemas.microsoft.com/office/drawing/2014/main" id="{EC81862D-CB03-4A0D-B714-168B4683E9E2}"/>
              </a:ext>
            </a:extLst>
          </p:cNvPr>
          <p:cNvSpPr/>
          <p:nvPr/>
        </p:nvSpPr>
        <p:spPr>
          <a:xfrm>
            <a:off x="10370669" y="1825842"/>
            <a:ext cx="1318226" cy="400163"/>
          </a:xfrm>
          <a:prstGeom prst="wedgeRoundRectCallout">
            <a:avLst>
              <a:gd name="adj1" fmla="val -38457"/>
              <a:gd name="adj2" fmla="val 93312"/>
              <a:gd name="adj3" fmla="val 1666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100" b="1" dirty="0">
                <a:latin typeface="+mn-ea"/>
              </a:rPr>
              <a:t>本コースのスコープ</a:t>
            </a:r>
          </a:p>
        </p:txBody>
      </p:sp>
    </p:spTree>
    <p:extLst>
      <p:ext uri="{BB962C8B-B14F-4D97-AF65-F5344CB8AC3E}">
        <p14:creationId xmlns:p14="http://schemas.microsoft.com/office/powerpoint/2010/main" val="7179641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76CDA9-A571-4743-AE64-7559D40AF7CB}"/>
              </a:ext>
            </a:extLst>
          </p:cNvPr>
          <p:cNvSpPr>
            <a:spLocks noGrp="1"/>
          </p:cNvSpPr>
          <p:nvPr>
            <p:ph type="title"/>
          </p:nvPr>
        </p:nvSpPr>
        <p:spPr/>
        <p:txBody>
          <a:bodyPr/>
          <a:lstStyle/>
          <a:p>
            <a:r>
              <a:rPr lang="en-US" altLang="ja-JP" dirty="0"/>
              <a:t>1-1-5.</a:t>
            </a:r>
            <a:r>
              <a:rPr lang="ja-JP" altLang="en-US" dirty="0"/>
              <a:t>教師あり学習</a:t>
            </a:r>
            <a:endParaRPr kumimoji="1" lang="ja-JP" altLang="en-US" sz="2800" b="1" dirty="0"/>
          </a:p>
        </p:txBody>
      </p:sp>
      <p:sp>
        <p:nvSpPr>
          <p:cNvPr id="5" name="スライド番号プレースホルダー 4">
            <a:extLst>
              <a:ext uri="{FF2B5EF4-FFF2-40B4-BE49-F238E27FC236}">
                <a16:creationId xmlns:a16="http://schemas.microsoft.com/office/drawing/2014/main" id="{BE7DFE18-1C27-4CDD-85F8-8955E1823EE9}"/>
              </a:ext>
            </a:extLst>
          </p:cNvPr>
          <p:cNvSpPr>
            <a:spLocks noGrp="1"/>
          </p:cNvSpPr>
          <p:nvPr>
            <p:ph type="sldNum" sz="quarter" idx="10"/>
          </p:nvPr>
        </p:nvSpPr>
        <p:spPr/>
        <p:txBody>
          <a:bodyPr/>
          <a:lstStyle/>
          <a:p>
            <a:fld id="{46BB8D49-91AB-4BE8-B7F4-8EAFE2BF815D}" type="slidenum">
              <a:rPr kumimoji="1" lang="ja-JP" altLang="en-US" smtClean="0"/>
              <a:pPr/>
              <a:t>88</a:t>
            </a:fld>
            <a:endParaRPr kumimoji="1" lang="ja-JP" altLang="en-US"/>
          </a:p>
        </p:txBody>
      </p:sp>
      <p:sp>
        <p:nvSpPr>
          <p:cNvPr id="33" name="テキスト ボックス 32">
            <a:extLst>
              <a:ext uri="{FF2B5EF4-FFF2-40B4-BE49-F238E27FC236}">
                <a16:creationId xmlns:a16="http://schemas.microsoft.com/office/drawing/2014/main" id="{EF081914-4DA1-4FC4-87A9-20832F3D95AA}"/>
              </a:ext>
            </a:extLst>
          </p:cNvPr>
          <p:cNvSpPr txBox="1"/>
          <p:nvPr/>
        </p:nvSpPr>
        <p:spPr>
          <a:xfrm>
            <a:off x="495758" y="836667"/>
            <a:ext cx="11193137"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教師データ（正解）をもとに学習して未知の値を予測。</a:t>
            </a:r>
            <a:endParaRPr lang="en-US" altLang="ja-JP" sz="2200" dirty="0"/>
          </a:p>
        </p:txBody>
      </p:sp>
      <p:sp>
        <p:nvSpPr>
          <p:cNvPr id="34" name="四角形: 角を丸くする 33">
            <a:extLst>
              <a:ext uri="{FF2B5EF4-FFF2-40B4-BE49-F238E27FC236}">
                <a16:creationId xmlns:a16="http://schemas.microsoft.com/office/drawing/2014/main" id="{CD4A57D4-F329-47A8-8420-06AAA8F38B6F}"/>
              </a:ext>
            </a:extLst>
          </p:cNvPr>
          <p:cNvSpPr/>
          <p:nvPr/>
        </p:nvSpPr>
        <p:spPr bwMode="auto">
          <a:xfrm>
            <a:off x="961077" y="1623144"/>
            <a:ext cx="10493870" cy="4372516"/>
          </a:xfrm>
          <a:prstGeom prst="roundRect">
            <a:avLst>
              <a:gd name="adj" fmla="val 3421"/>
            </a:avLst>
          </a:prstGeom>
          <a:solidFill>
            <a:schemeClr val="bg1">
              <a:lumMod val="95000"/>
            </a:schemeClr>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rgbClr val="00879E"/>
              </a:solidFill>
              <a:latin typeface="Arial" pitchFamily="34" charset="0"/>
              <a:ea typeface="ＭＳ Ｐゴシック" pitchFamily="50" charset="-128"/>
            </a:endParaRPr>
          </a:p>
        </p:txBody>
      </p:sp>
      <p:grpSp>
        <p:nvGrpSpPr>
          <p:cNvPr id="35" name="グループ化 34">
            <a:extLst>
              <a:ext uri="{FF2B5EF4-FFF2-40B4-BE49-F238E27FC236}">
                <a16:creationId xmlns:a16="http://schemas.microsoft.com/office/drawing/2014/main" id="{7569ABF2-FE4A-445F-AFC8-6FB5DDDC1606}"/>
              </a:ext>
            </a:extLst>
          </p:cNvPr>
          <p:cNvGrpSpPr/>
          <p:nvPr/>
        </p:nvGrpSpPr>
        <p:grpSpPr>
          <a:xfrm>
            <a:off x="2031027" y="2645082"/>
            <a:ext cx="7982739" cy="1570763"/>
            <a:chOff x="1688391" y="4305425"/>
            <a:chExt cx="7982739" cy="1570763"/>
          </a:xfrm>
        </p:grpSpPr>
        <p:grpSp>
          <p:nvGrpSpPr>
            <p:cNvPr id="37" name="グループ化 36">
              <a:extLst>
                <a:ext uri="{FF2B5EF4-FFF2-40B4-BE49-F238E27FC236}">
                  <a16:creationId xmlns:a16="http://schemas.microsoft.com/office/drawing/2014/main" id="{6A17376B-6529-4D5C-9599-07F33D5FEF85}"/>
                </a:ext>
              </a:extLst>
            </p:cNvPr>
            <p:cNvGrpSpPr/>
            <p:nvPr/>
          </p:nvGrpSpPr>
          <p:grpSpPr>
            <a:xfrm>
              <a:off x="1688391" y="4305425"/>
              <a:ext cx="7982739" cy="1570763"/>
              <a:chOff x="29688" y="3377424"/>
              <a:chExt cx="7982739" cy="1570763"/>
            </a:xfrm>
          </p:grpSpPr>
          <p:cxnSp>
            <p:nvCxnSpPr>
              <p:cNvPr id="45" name="直線矢印コネクタ 44">
                <a:extLst>
                  <a:ext uri="{FF2B5EF4-FFF2-40B4-BE49-F238E27FC236}">
                    <a16:creationId xmlns:a16="http://schemas.microsoft.com/office/drawing/2014/main" id="{269E4736-BCBE-4763-8428-0A9B45B60075}"/>
                  </a:ext>
                </a:extLst>
              </p:cNvPr>
              <p:cNvCxnSpPr>
                <a:cxnSpLocks/>
                <a:stCxn id="48" idx="3"/>
                <a:endCxn id="69" idx="1"/>
              </p:cNvCxnSpPr>
              <p:nvPr/>
            </p:nvCxnSpPr>
            <p:spPr>
              <a:xfrm flipV="1">
                <a:off x="1265278" y="4439842"/>
                <a:ext cx="1053116" cy="1"/>
              </a:xfrm>
              <a:prstGeom prst="straightConnector1">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7" name="コネクタ: カギ線 46">
                <a:extLst>
                  <a:ext uri="{FF2B5EF4-FFF2-40B4-BE49-F238E27FC236}">
                    <a16:creationId xmlns:a16="http://schemas.microsoft.com/office/drawing/2014/main" id="{0B2B8968-C065-4770-A9AA-06703313B885}"/>
                  </a:ext>
                </a:extLst>
              </p:cNvPr>
              <p:cNvCxnSpPr>
                <a:cxnSpLocks/>
                <a:stCxn id="48" idx="0"/>
              </p:cNvCxnSpPr>
              <p:nvPr/>
            </p:nvCxnSpPr>
            <p:spPr>
              <a:xfrm rot="5400000" flipH="1" flipV="1">
                <a:off x="4082483" y="541377"/>
                <a:ext cx="47033" cy="6733713"/>
              </a:xfrm>
              <a:prstGeom prst="bentConnector3">
                <a:avLst>
                  <a:gd name="adj1" fmla="val 586042"/>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48" name="フローチャート: 複数書類 47">
                <a:extLst>
                  <a:ext uri="{FF2B5EF4-FFF2-40B4-BE49-F238E27FC236}">
                    <a16:creationId xmlns:a16="http://schemas.microsoft.com/office/drawing/2014/main" id="{5A24348B-FD15-4F8E-A00B-4FE162CD7688}"/>
                  </a:ext>
                </a:extLst>
              </p:cNvPr>
              <p:cNvSpPr/>
              <p:nvPr/>
            </p:nvSpPr>
            <p:spPr>
              <a:xfrm>
                <a:off x="45124" y="3931749"/>
                <a:ext cx="1220154" cy="1016187"/>
              </a:xfrm>
              <a:prstGeom prst="flowChartMultidocumen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ja-JP" altLang="en-US" sz="1100" dirty="0">
                  <a:solidFill>
                    <a:prstClr val="black"/>
                  </a:solidFill>
                  <a:latin typeface="メイリオ" panose="020B0604030504040204" pitchFamily="50" charset="-128"/>
                  <a:ea typeface="メイリオ" panose="020B0604030504040204" pitchFamily="50" charset="-128"/>
                </a:endParaRPr>
              </a:p>
            </p:txBody>
          </p:sp>
          <p:sp>
            <p:nvSpPr>
              <p:cNvPr id="49" name="正方形/長方形 48">
                <a:extLst>
                  <a:ext uri="{FF2B5EF4-FFF2-40B4-BE49-F238E27FC236}">
                    <a16:creationId xmlns:a16="http://schemas.microsoft.com/office/drawing/2014/main" id="{02F2967C-C516-4BC4-B91F-1F5CFFFC45A0}"/>
                  </a:ext>
                </a:extLst>
              </p:cNvPr>
              <p:cNvSpPr/>
              <p:nvPr/>
            </p:nvSpPr>
            <p:spPr>
              <a:xfrm>
                <a:off x="29688" y="4317082"/>
                <a:ext cx="1082348" cy="30777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訓練データ</a:t>
                </a:r>
                <a:endParaRPr lang="en-US" altLang="ja-JP" sz="1100" b="1" spc="150" dirty="0">
                  <a:solidFill>
                    <a:schemeClr val="tx1">
                      <a:lumMod val="75000"/>
                      <a:lumOff val="25000"/>
                    </a:schemeClr>
                  </a:solidFill>
                  <a:latin typeface="+mj-ea"/>
                  <a:ea typeface="+mj-ea"/>
                </a:endParaRPr>
              </a:p>
            </p:txBody>
          </p:sp>
          <p:cxnSp>
            <p:nvCxnSpPr>
              <p:cNvPr id="54" name="コネクタ: カギ線 53">
                <a:extLst>
                  <a:ext uri="{FF2B5EF4-FFF2-40B4-BE49-F238E27FC236}">
                    <a16:creationId xmlns:a16="http://schemas.microsoft.com/office/drawing/2014/main" id="{1C28F15B-4C20-4BF7-9DE1-AB5B12341F54}"/>
                  </a:ext>
                </a:extLst>
              </p:cNvPr>
              <p:cNvCxnSpPr>
                <a:cxnSpLocks/>
                <a:endCxn id="69" idx="2"/>
              </p:cNvCxnSpPr>
              <p:nvPr/>
            </p:nvCxnSpPr>
            <p:spPr>
              <a:xfrm flipH="1">
                <a:off x="2871514" y="4038605"/>
                <a:ext cx="5140913" cy="909582"/>
              </a:xfrm>
              <a:prstGeom prst="bentConnector4">
                <a:avLst>
                  <a:gd name="adj1" fmla="val -4447"/>
                  <a:gd name="adj2" fmla="val 125132"/>
                </a:avLst>
              </a:prstGeom>
              <a:ln w="38100">
                <a:solidFill>
                  <a:srgbClr val="EB0046"/>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nvGrpSpPr>
              <p:cNvPr id="60" name="グループ化 59">
                <a:extLst>
                  <a:ext uri="{FF2B5EF4-FFF2-40B4-BE49-F238E27FC236}">
                    <a16:creationId xmlns:a16="http://schemas.microsoft.com/office/drawing/2014/main" id="{8043BEDC-D66D-4A1A-9DD4-0C3BBCF451A3}"/>
                  </a:ext>
                </a:extLst>
              </p:cNvPr>
              <p:cNvGrpSpPr/>
              <p:nvPr/>
            </p:nvGrpSpPr>
            <p:grpSpPr>
              <a:xfrm>
                <a:off x="4521862" y="3377424"/>
                <a:ext cx="1770186" cy="1311684"/>
                <a:chOff x="4521862" y="3076208"/>
                <a:chExt cx="1770186" cy="1311684"/>
              </a:xfrm>
            </p:grpSpPr>
            <p:sp>
              <p:nvSpPr>
                <p:cNvPr id="71" name="正方形/長方形 70">
                  <a:extLst>
                    <a:ext uri="{FF2B5EF4-FFF2-40B4-BE49-F238E27FC236}">
                      <a16:creationId xmlns:a16="http://schemas.microsoft.com/office/drawing/2014/main" id="{7E8B5850-A041-4923-AD7B-09369B205AF2}"/>
                    </a:ext>
                  </a:extLst>
                </p:cNvPr>
                <p:cNvSpPr/>
                <p:nvPr/>
              </p:nvSpPr>
              <p:spPr>
                <a:xfrm>
                  <a:off x="4521862" y="3076208"/>
                  <a:ext cx="1770185" cy="540000"/>
                </a:xfrm>
                <a:prstGeom prst="rect">
                  <a:avLst/>
                </a:prstGeom>
                <a:solidFill>
                  <a:srgbClr val="ECF6F8"/>
                </a:solidFill>
                <a:ln w="9525">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indent="4763"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sp>
              <p:nvSpPr>
                <p:cNvPr id="72" name="正方形/長方形 71">
                  <a:extLst>
                    <a:ext uri="{FF2B5EF4-FFF2-40B4-BE49-F238E27FC236}">
                      <a16:creationId xmlns:a16="http://schemas.microsoft.com/office/drawing/2014/main" id="{AC56CEE8-EA81-4273-B74E-6471BC66AE3C}"/>
                    </a:ext>
                  </a:extLst>
                </p:cNvPr>
                <p:cNvSpPr/>
                <p:nvPr/>
              </p:nvSpPr>
              <p:spPr>
                <a:xfrm>
                  <a:off x="4521863" y="3889359"/>
                  <a:ext cx="1770185" cy="498533"/>
                </a:xfrm>
                <a:prstGeom prst="rect">
                  <a:avLst/>
                </a:prstGeom>
                <a:solidFill>
                  <a:srgbClr val="ECF6F8"/>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grpSp>
          <p:grpSp>
            <p:nvGrpSpPr>
              <p:cNvPr id="63" name="グループ化 62">
                <a:extLst>
                  <a:ext uri="{FF2B5EF4-FFF2-40B4-BE49-F238E27FC236}">
                    <a16:creationId xmlns:a16="http://schemas.microsoft.com/office/drawing/2014/main" id="{89D46CB2-62FD-4590-93BC-A55C210FEA7B}"/>
                  </a:ext>
                </a:extLst>
              </p:cNvPr>
              <p:cNvGrpSpPr/>
              <p:nvPr/>
            </p:nvGrpSpPr>
            <p:grpSpPr>
              <a:xfrm>
                <a:off x="2318394" y="3931497"/>
                <a:ext cx="1106239" cy="1016690"/>
                <a:chOff x="2405006" y="3630281"/>
                <a:chExt cx="1106239" cy="1016690"/>
              </a:xfrm>
            </p:grpSpPr>
            <p:sp>
              <p:nvSpPr>
                <p:cNvPr id="69" name="正方形/長方形 68">
                  <a:extLst>
                    <a:ext uri="{FF2B5EF4-FFF2-40B4-BE49-F238E27FC236}">
                      <a16:creationId xmlns:a16="http://schemas.microsoft.com/office/drawing/2014/main" id="{EF95897C-1F7C-4B23-B29D-E02201E4D37C}"/>
                    </a:ext>
                  </a:extLst>
                </p:cNvPr>
                <p:cNvSpPr/>
                <p:nvPr/>
              </p:nvSpPr>
              <p:spPr bwMode="auto">
                <a:xfrm>
                  <a:off x="2405006" y="3630281"/>
                  <a:ext cx="1106239" cy="1016690"/>
                </a:xfrm>
                <a:prstGeom prst="rect">
                  <a:avLst/>
                </a:prstGeom>
                <a:solidFill>
                  <a:srgbClr val="FBD2C1"/>
                </a:solidFill>
                <a:ln w="38100">
                  <a:solidFill>
                    <a:srgbClr val="F36C37"/>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defRPr/>
                  </a:pPr>
                  <a:endParaRPr lang="en-US" altLang="ja-JP" sz="1400" dirty="0">
                    <a:solidFill>
                      <a:prstClr val="black"/>
                    </a:solidFill>
                    <a:latin typeface="メイリオ" panose="020B0604030504040204" pitchFamily="50" charset="-128"/>
                    <a:ea typeface="メイリオ" panose="020B0604030504040204" pitchFamily="50" charset="-128"/>
                  </a:endParaRPr>
                </a:p>
              </p:txBody>
            </p:sp>
            <p:pic>
              <p:nvPicPr>
                <p:cNvPr id="70" name="グラフィックス 69" descr="歯車 2 つ">
                  <a:extLst>
                    <a:ext uri="{FF2B5EF4-FFF2-40B4-BE49-F238E27FC236}">
                      <a16:creationId xmlns:a16="http://schemas.microsoft.com/office/drawing/2014/main" id="{C81316B4-B529-4A04-A3E3-B406CCB5A0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9200" y="3889359"/>
                  <a:ext cx="692419" cy="692419"/>
                </a:xfrm>
                <a:prstGeom prst="rect">
                  <a:avLst/>
                </a:prstGeom>
              </p:spPr>
            </p:pic>
          </p:grpSp>
          <p:cxnSp>
            <p:nvCxnSpPr>
              <p:cNvPr id="65" name="直線矢印コネクタ 64">
                <a:extLst>
                  <a:ext uri="{FF2B5EF4-FFF2-40B4-BE49-F238E27FC236}">
                    <a16:creationId xmlns:a16="http://schemas.microsoft.com/office/drawing/2014/main" id="{6AA07FCB-3FA4-46BD-AE42-CEDF5B8CA52A}"/>
                  </a:ext>
                </a:extLst>
              </p:cNvPr>
              <p:cNvCxnSpPr>
                <a:cxnSpLocks/>
                <a:stCxn id="69" idx="3"/>
                <a:endCxn id="72" idx="1"/>
              </p:cNvCxnSpPr>
              <p:nvPr/>
            </p:nvCxnSpPr>
            <p:spPr>
              <a:xfrm>
                <a:off x="3424633" y="4439842"/>
                <a:ext cx="1097230" cy="0"/>
              </a:xfrm>
              <a:prstGeom prst="straightConnector1">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8" name="コネクタ: カギ線 67">
                <a:extLst>
                  <a:ext uri="{FF2B5EF4-FFF2-40B4-BE49-F238E27FC236}">
                    <a16:creationId xmlns:a16="http://schemas.microsoft.com/office/drawing/2014/main" id="{5CDEF83F-AD84-4A2B-A2E1-67F7B274369D}"/>
                  </a:ext>
                </a:extLst>
              </p:cNvPr>
              <p:cNvCxnSpPr>
                <a:cxnSpLocks/>
                <a:stCxn id="72" idx="3"/>
              </p:cNvCxnSpPr>
              <p:nvPr/>
            </p:nvCxnSpPr>
            <p:spPr>
              <a:xfrm flipV="1">
                <a:off x="6292048" y="4192493"/>
                <a:ext cx="1180808" cy="247349"/>
              </a:xfrm>
              <a:prstGeom prst="bentConnector2">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pic>
          <p:nvPicPr>
            <p:cNvPr id="38" name="図 37">
              <a:extLst>
                <a:ext uri="{FF2B5EF4-FFF2-40B4-BE49-F238E27FC236}">
                  <a16:creationId xmlns:a16="http://schemas.microsoft.com/office/drawing/2014/main" id="{A2D073EF-F40F-432F-95C0-9F55366D3669}"/>
                </a:ext>
              </a:extLst>
            </p:cNvPr>
            <p:cNvPicPr>
              <a:picLocks noChangeAspect="1"/>
            </p:cNvPicPr>
            <p:nvPr/>
          </p:nvPicPr>
          <p:blipFill>
            <a:blip r:embed="rId5"/>
            <a:stretch>
              <a:fillRect/>
            </a:stretch>
          </p:blipFill>
          <p:spPr>
            <a:xfrm>
              <a:off x="6374749" y="4341697"/>
              <a:ext cx="458041" cy="453877"/>
            </a:xfrm>
            <a:prstGeom prst="rect">
              <a:avLst/>
            </a:prstGeom>
          </p:spPr>
        </p:pic>
        <p:pic>
          <p:nvPicPr>
            <p:cNvPr id="39" name="図 38">
              <a:extLst>
                <a:ext uri="{FF2B5EF4-FFF2-40B4-BE49-F238E27FC236}">
                  <a16:creationId xmlns:a16="http://schemas.microsoft.com/office/drawing/2014/main" id="{1F6BB8A8-3AFF-481E-98B7-E4B1F0987218}"/>
                </a:ext>
              </a:extLst>
            </p:cNvPr>
            <p:cNvPicPr>
              <a:picLocks noChangeAspect="1"/>
            </p:cNvPicPr>
            <p:nvPr/>
          </p:nvPicPr>
          <p:blipFill>
            <a:blip r:embed="rId5"/>
            <a:stretch>
              <a:fillRect/>
            </a:stretch>
          </p:blipFill>
          <p:spPr>
            <a:xfrm>
              <a:off x="6374749" y="5141268"/>
              <a:ext cx="458041" cy="453877"/>
            </a:xfrm>
            <a:prstGeom prst="rect">
              <a:avLst/>
            </a:prstGeom>
          </p:spPr>
        </p:pic>
      </p:grpSp>
      <p:sp>
        <p:nvSpPr>
          <p:cNvPr id="73" name="正方形/長方形 72">
            <a:extLst>
              <a:ext uri="{FF2B5EF4-FFF2-40B4-BE49-F238E27FC236}">
                <a16:creationId xmlns:a16="http://schemas.microsoft.com/office/drawing/2014/main" id="{7C173AF6-1C76-48A3-8121-87FA686CAB90}"/>
              </a:ext>
            </a:extLst>
          </p:cNvPr>
          <p:cNvSpPr/>
          <p:nvPr/>
        </p:nvSpPr>
        <p:spPr>
          <a:xfrm>
            <a:off x="4333478" y="3243575"/>
            <a:ext cx="1082348"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予測モデル</a:t>
            </a:r>
            <a:endParaRPr lang="en-US" altLang="ja-JP" sz="1100" b="1" spc="150" dirty="0">
              <a:solidFill>
                <a:schemeClr val="tx1">
                  <a:lumMod val="75000"/>
                  <a:lumOff val="25000"/>
                </a:schemeClr>
              </a:solidFill>
              <a:latin typeface="+mj-ea"/>
              <a:ea typeface="+mj-ea"/>
            </a:endParaRPr>
          </a:p>
        </p:txBody>
      </p:sp>
      <p:sp>
        <p:nvSpPr>
          <p:cNvPr id="74" name="正方形/長方形 73">
            <a:extLst>
              <a:ext uri="{FF2B5EF4-FFF2-40B4-BE49-F238E27FC236}">
                <a16:creationId xmlns:a16="http://schemas.microsoft.com/office/drawing/2014/main" id="{CEC1229F-4FA4-4734-BAEA-CE9A6F53183B}"/>
              </a:ext>
            </a:extLst>
          </p:cNvPr>
          <p:cNvSpPr/>
          <p:nvPr/>
        </p:nvSpPr>
        <p:spPr>
          <a:xfrm>
            <a:off x="7175426" y="2681369"/>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教師データ</a:t>
            </a:r>
            <a:br>
              <a:rPr lang="ja-JP" altLang="en-US" sz="1100" b="1" spc="150" dirty="0">
                <a:solidFill>
                  <a:schemeClr val="tx1">
                    <a:lumMod val="75000"/>
                    <a:lumOff val="25000"/>
                  </a:schemeClr>
                </a:solidFill>
                <a:latin typeface="+mj-ea"/>
                <a:ea typeface="+mj-ea"/>
              </a:rPr>
            </a:br>
            <a:r>
              <a:rPr lang="en-US" altLang="ja-JP" sz="1100" b="1" spc="150" dirty="0">
                <a:solidFill>
                  <a:schemeClr val="tx1">
                    <a:lumMod val="75000"/>
                    <a:lumOff val="25000"/>
                  </a:schemeClr>
                </a:solidFill>
                <a:latin typeface="+mj-ea"/>
                <a:ea typeface="+mj-ea"/>
              </a:rPr>
              <a:t>(</a:t>
            </a:r>
            <a:r>
              <a:rPr lang="ja-JP" altLang="en-US" sz="1100" b="1" spc="150" dirty="0">
                <a:solidFill>
                  <a:schemeClr val="tx1">
                    <a:lumMod val="75000"/>
                    <a:lumOff val="25000"/>
                  </a:schemeClr>
                </a:solidFill>
                <a:latin typeface="+mj-ea"/>
                <a:ea typeface="+mj-ea"/>
              </a:rPr>
              <a:t>正解</a:t>
            </a:r>
            <a:r>
              <a:rPr lang="en-US" altLang="ja-JP" sz="1100" b="1" spc="150" dirty="0">
                <a:solidFill>
                  <a:schemeClr val="tx1">
                    <a:lumMod val="75000"/>
                    <a:lumOff val="25000"/>
                  </a:schemeClr>
                </a:solidFill>
                <a:latin typeface="+mj-ea"/>
                <a:ea typeface="+mj-ea"/>
              </a:rPr>
              <a:t>)</a:t>
            </a:r>
          </a:p>
        </p:txBody>
      </p:sp>
      <p:sp>
        <p:nvSpPr>
          <p:cNvPr id="75" name="正方形/長方形 74">
            <a:extLst>
              <a:ext uri="{FF2B5EF4-FFF2-40B4-BE49-F238E27FC236}">
                <a16:creationId xmlns:a16="http://schemas.microsoft.com/office/drawing/2014/main" id="{120387B9-CB70-4F42-BCFD-A059E7620258}"/>
              </a:ext>
            </a:extLst>
          </p:cNvPr>
          <p:cNvSpPr/>
          <p:nvPr/>
        </p:nvSpPr>
        <p:spPr>
          <a:xfrm>
            <a:off x="7207274" y="3461635"/>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zh-TW" altLang="en-US" sz="1100" b="1" spc="150" dirty="0">
                <a:solidFill>
                  <a:schemeClr val="tx1">
                    <a:lumMod val="75000"/>
                    <a:lumOff val="25000"/>
                  </a:schemeClr>
                </a:solidFill>
                <a:latin typeface="+mj-ea"/>
                <a:ea typeface="+mj-ea"/>
              </a:rPr>
              <a:t>予測値</a:t>
            </a:r>
            <a:br>
              <a:rPr lang="zh-TW" altLang="en-US" sz="1100" b="1" spc="150" dirty="0">
                <a:solidFill>
                  <a:schemeClr val="tx1">
                    <a:lumMod val="75000"/>
                    <a:lumOff val="25000"/>
                  </a:schemeClr>
                </a:solidFill>
                <a:latin typeface="+mj-ea"/>
                <a:ea typeface="+mj-ea"/>
              </a:rPr>
            </a:br>
            <a:r>
              <a:rPr lang="en-US" altLang="zh-TW" sz="1100" b="1" spc="150" dirty="0">
                <a:solidFill>
                  <a:schemeClr val="tx1">
                    <a:lumMod val="75000"/>
                    <a:lumOff val="25000"/>
                  </a:schemeClr>
                </a:solidFill>
                <a:latin typeface="+mj-ea"/>
                <a:ea typeface="+mj-ea"/>
              </a:rPr>
              <a:t>(</a:t>
            </a:r>
            <a:r>
              <a:rPr lang="zh-TW" altLang="en-US" sz="1100" b="1" spc="150" dirty="0">
                <a:solidFill>
                  <a:schemeClr val="tx1">
                    <a:lumMod val="75000"/>
                    <a:lumOff val="25000"/>
                  </a:schemeClr>
                </a:solidFill>
                <a:latin typeface="+mj-ea"/>
                <a:ea typeface="+mj-ea"/>
              </a:rPr>
              <a:t>計算結果</a:t>
            </a:r>
            <a:r>
              <a:rPr lang="en-US" altLang="zh-TW" sz="1100" b="1" spc="150" dirty="0">
                <a:solidFill>
                  <a:schemeClr val="tx1">
                    <a:lumMod val="75000"/>
                    <a:lumOff val="25000"/>
                  </a:schemeClr>
                </a:solidFill>
                <a:latin typeface="+mj-ea"/>
                <a:ea typeface="+mj-ea"/>
              </a:rPr>
              <a:t>)</a:t>
            </a:r>
          </a:p>
        </p:txBody>
      </p:sp>
      <p:sp>
        <p:nvSpPr>
          <p:cNvPr id="76" name="四角形: 角を丸くする 75">
            <a:extLst>
              <a:ext uri="{FF2B5EF4-FFF2-40B4-BE49-F238E27FC236}">
                <a16:creationId xmlns:a16="http://schemas.microsoft.com/office/drawing/2014/main" id="{487243AA-799E-4C2E-965A-649E694BB5C8}"/>
              </a:ext>
            </a:extLst>
          </p:cNvPr>
          <p:cNvSpPr/>
          <p:nvPr/>
        </p:nvSpPr>
        <p:spPr>
          <a:xfrm>
            <a:off x="8857511" y="3153930"/>
            <a:ext cx="1216053" cy="307005"/>
          </a:xfrm>
          <a:prstGeom prst="roundRect">
            <a:avLst>
              <a:gd name="adj" fmla="val 16667"/>
            </a:avLst>
          </a:prstGeom>
          <a:solidFill>
            <a:srgbClr val="EB0046"/>
          </a:solidFill>
        </p:spPr>
        <p:txBody>
          <a:bodyPr wrap="none" bIns="0" anchor="ctr">
            <a:noAutofit/>
          </a:bodyPr>
          <a:lstStyle/>
          <a:p>
            <a:pPr algn="ctr"/>
            <a:r>
              <a:rPr lang="ja-JP" altLang="en-US" sz="1200" b="1" spc="150" dirty="0">
                <a:solidFill>
                  <a:schemeClr val="bg1"/>
                </a:solidFill>
                <a:latin typeface="メイリオ" panose="020B0604030504040204" pitchFamily="50" charset="-128"/>
                <a:ea typeface="メイリオ" panose="020B0604030504040204" pitchFamily="50" charset="-128"/>
              </a:rPr>
              <a:t>誤差を算出</a:t>
            </a:r>
          </a:p>
        </p:txBody>
      </p:sp>
      <p:sp>
        <p:nvSpPr>
          <p:cNvPr id="77" name="四角形: 角を丸くする 76">
            <a:extLst>
              <a:ext uri="{FF2B5EF4-FFF2-40B4-BE49-F238E27FC236}">
                <a16:creationId xmlns:a16="http://schemas.microsoft.com/office/drawing/2014/main" id="{BCDF921E-A343-4DE6-B35E-B95F8632FABA}"/>
              </a:ext>
            </a:extLst>
          </p:cNvPr>
          <p:cNvSpPr/>
          <p:nvPr/>
        </p:nvSpPr>
        <p:spPr>
          <a:xfrm>
            <a:off x="6331967" y="4174478"/>
            <a:ext cx="2222684" cy="494437"/>
          </a:xfrm>
          <a:prstGeom prst="roundRect">
            <a:avLst>
              <a:gd name="adj" fmla="val 7602"/>
            </a:avLst>
          </a:prstGeom>
          <a:solidFill>
            <a:srgbClr val="EB0046"/>
          </a:solidFill>
        </p:spPr>
        <p:txBody>
          <a:bodyPr wrap="none" bIns="0" anchor="ctr">
            <a:noAutofit/>
          </a:bodyPr>
          <a:lstStyle/>
          <a:p>
            <a:pPr algn="ctr"/>
            <a:r>
              <a:rPr lang="ja-JP" altLang="en-US" sz="1200" b="1" spc="150" dirty="0">
                <a:solidFill>
                  <a:schemeClr val="bg1"/>
                </a:solidFill>
                <a:latin typeface="メイリオ" panose="020B0604030504040204" pitchFamily="50" charset="-128"/>
                <a:ea typeface="メイリオ" panose="020B0604030504040204" pitchFamily="50" charset="-128"/>
              </a:rPr>
              <a:t>誤差を最小化するように</a:t>
            </a:r>
          </a:p>
          <a:p>
            <a:pPr algn="ctr"/>
            <a:r>
              <a:rPr lang="ja-JP" altLang="en-US" sz="1200" b="1" spc="150" dirty="0">
                <a:solidFill>
                  <a:schemeClr val="bg1"/>
                </a:solidFill>
                <a:latin typeface="メイリオ" panose="020B0604030504040204" pitchFamily="50" charset="-128"/>
                <a:ea typeface="メイリオ" panose="020B0604030504040204" pitchFamily="50" charset="-128"/>
              </a:rPr>
              <a:t>パラメータを自動調整</a:t>
            </a:r>
          </a:p>
        </p:txBody>
      </p:sp>
      <p:sp>
        <p:nvSpPr>
          <p:cNvPr id="79" name="テキスト ボックス 78">
            <a:extLst>
              <a:ext uri="{FF2B5EF4-FFF2-40B4-BE49-F238E27FC236}">
                <a16:creationId xmlns:a16="http://schemas.microsoft.com/office/drawing/2014/main" id="{E22B9130-45B6-411E-89AD-F1F710358252}"/>
              </a:ext>
            </a:extLst>
          </p:cNvPr>
          <p:cNvSpPr txBox="1"/>
          <p:nvPr/>
        </p:nvSpPr>
        <p:spPr>
          <a:xfrm>
            <a:off x="2869334" y="5587241"/>
            <a:ext cx="8459784"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100" b="0" dirty="0"/>
              <a:t>※ </a:t>
            </a:r>
            <a:r>
              <a:rPr lang="ja-JP" altLang="en-US" sz="1100" b="0" dirty="0"/>
              <a:t>教師あり学習の代表的な学習過程を表しています。異なるアプローチをとるアルゴリズムもあります。</a:t>
            </a:r>
            <a:endParaRPr lang="en-US" altLang="ja-JP" sz="1100" b="0" dirty="0"/>
          </a:p>
        </p:txBody>
      </p:sp>
    </p:spTree>
    <p:extLst>
      <p:ext uri="{BB962C8B-B14F-4D97-AF65-F5344CB8AC3E}">
        <p14:creationId xmlns:p14="http://schemas.microsoft.com/office/powerpoint/2010/main" val="24914162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四角形: 角を丸くする 52">
            <a:extLst>
              <a:ext uri="{FF2B5EF4-FFF2-40B4-BE49-F238E27FC236}">
                <a16:creationId xmlns:a16="http://schemas.microsoft.com/office/drawing/2014/main" id="{E990FB3E-E4BF-4FF0-982A-7D5B25DB2F0B}"/>
              </a:ext>
            </a:extLst>
          </p:cNvPr>
          <p:cNvSpPr/>
          <p:nvPr/>
        </p:nvSpPr>
        <p:spPr bwMode="auto">
          <a:xfrm>
            <a:off x="1487828" y="5093895"/>
            <a:ext cx="2535074" cy="1351121"/>
          </a:xfrm>
          <a:prstGeom prst="roundRect">
            <a:avLst>
              <a:gd name="adj" fmla="val 7423"/>
            </a:avLst>
          </a:prstGeom>
          <a:solidFill>
            <a:schemeClr val="tx2">
              <a:lumMod val="10000"/>
              <a:lumOff val="90000"/>
            </a:schemeClr>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endParaRPr kumimoji="1" lang="en-US" altLang="ja-JP" sz="2000" b="1" dirty="0">
              <a:solidFill>
                <a:srgbClr val="F36C37"/>
              </a:solidFill>
              <a:latin typeface="+mj-ea"/>
              <a:ea typeface="+mj-ea"/>
            </a:endParaRPr>
          </a:p>
        </p:txBody>
      </p:sp>
      <p:pic>
        <p:nvPicPr>
          <p:cNvPr id="44" name="図 43" descr="図形, 矢印&#10;&#10;自動的に生成された説明">
            <a:extLst>
              <a:ext uri="{FF2B5EF4-FFF2-40B4-BE49-F238E27FC236}">
                <a16:creationId xmlns:a16="http://schemas.microsoft.com/office/drawing/2014/main" id="{A970360F-8FAD-44BD-829B-3CD92B7B6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044" y="5252904"/>
            <a:ext cx="1068642" cy="957771"/>
          </a:xfrm>
          <a:prstGeom prst="rect">
            <a:avLst/>
          </a:prstGeom>
          <a:effectLst>
            <a:outerShdw blurRad="63500" sx="101000" sy="101000" algn="ctr" rotWithShape="0">
              <a:prstClr val="black">
                <a:alpha val="40000"/>
              </a:prstClr>
            </a:outerShdw>
          </a:effectLst>
        </p:spPr>
      </p:pic>
      <p:sp>
        <p:nvSpPr>
          <p:cNvPr id="46" name="四角形: 角を丸くする 45">
            <a:extLst>
              <a:ext uri="{FF2B5EF4-FFF2-40B4-BE49-F238E27FC236}">
                <a16:creationId xmlns:a16="http://schemas.microsoft.com/office/drawing/2014/main" id="{BE45BC99-8DCB-47F8-9338-A2D1686315CC}"/>
              </a:ext>
            </a:extLst>
          </p:cNvPr>
          <p:cNvSpPr/>
          <p:nvPr/>
        </p:nvSpPr>
        <p:spPr bwMode="auto">
          <a:xfrm>
            <a:off x="1487828" y="2321983"/>
            <a:ext cx="5459072" cy="1351121"/>
          </a:xfrm>
          <a:prstGeom prst="roundRect">
            <a:avLst>
              <a:gd name="adj" fmla="val 7423"/>
            </a:avLst>
          </a:prstGeom>
          <a:solidFill>
            <a:schemeClr val="tx2">
              <a:lumMod val="10000"/>
              <a:lumOff val="90000"/>
            </a:schemeClr>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endParaRPr kumimoji="1" lang="en-US" altLang="ja-JP" sz="2000" b="1" dirty="0">
              <a:solidFill>
                <a:srgbClr val="F36C37"/>
              </a:solidFill>
              <a:latin typeface="+mj-ea"/>
              <a:ea typeface="+mj-ea"/>
            </a:endParaRPr>
          </a:p>
        </p:txBody>
      </p:sp>
      <p:sp>
        <p:nvSpPr>
          <p:cNvPr id="36" name="四角形: 角を丸くする 35">
            <a:extLst>
              <a:ext uri="{FF2B5EF4-FFF2-40B4-BE49-F238E27FC236}">
                <a16:creationId xmlns:a16="http://schemas.microsoft.com/office/drawing/2014/main" id="{6747EF58-C2FF-455D-818F-D899BC22CB2A}"/>
              </a:ext>
            </a:extLst>
          </p:cNvPr>
          <p:cNvSpPr/>
          <p:nvPr/>
        </p:nvSpPr>
        <p:spPr bwMode="auto">
          <a:xfrm>
            <a:off x="746465" y="1298026"/>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回帰 </a:t>
            </a:r>
            <a:r>
              <a:rPr kumimoji="1" lang="ja-JP" altLang="en-US" b="1" dirty="0">
                <a:solidFill>
                  <a:srgbClr val="F36C37"/>
                </a:solidFill>
                <a:latin typeface="+mj-ea"/>
                <a:ea typeface="+mj-ea"/>
              </a:rPr>
              <a:t> </a:t>
            </a:r>
            <a:r>
              <a:rPr kumimoji="1" lang="en-US" altLang="ja-JP" b="1" dirty="0">
                <a:solidFill>
                  <a:srgbClr val="F36C37"/>
                </a:solidFill>
                <a:latin typeface="+mj-ea"/>
                <a:ea typeface="+mj-ea"/>
              </a:rPr>
              <a:t>(Regression)</a:t>
            </a:r>
            <a:endParaRPr kumimoji="1" lang="en-US" altLang="ja-JP" sz="2000" b="1" dirty="0">
              <a:solidFill>
                <a:srgbClr val="F36C37"/>
              </a:solidFill>
              <a:latin typeface="+mj-ea"/>
              <a:ea typeface="+mj-ea"/>
            </a:endParaRPr>
          </a:p>
        </p:txBody>
      </p:sp>
      <p:sp>
        <p:nvSpPr>
          <p:cNvPr id="2" name="タイトル 1">
            <a:extLst>
              <a:ext uri="{FF2B5EF4-FFF2-40B4-BE49-F238E27FC236}">
                <a16:creationId xmlns:a16="http://schemas.microsoft.com/office/drawing/2014/main" id="{0276CDA9-A571-4743-AE64-7559D40AF7CB}"/>
              </a:ext>
            </a:extLst>
          </p:cNvPr>
          <p:cNvSpPr>
            <a:spLocks noGrp="1"/>
          </p:cNvSpPr>
          <p:nvPr>
            <p:ph type="title"/>
          </p:nvPr>
        </p:nvSpPr>
        <p:spPr/>
        <p:txBody>
          <a:bodyPr/>
          <a:lstStyle/>
          <a:p>
            <a:r>
              <a:rPr lang="en-US" altLang="ja-JP" dirty="0"/>
              <a:t>1-1-6.</a:t>
            </a:r>
            <a:r>
              <a:rPr lang="ja-JP" altLang="en-US" dirty="0"/>
              <a:t>教師あり学習で対応できる課題</a:t>
            </a:r>
            <a:endParaRPr kumimoji="1" lang="ja-JP" altLang="en-US" sz="2800" b="1" dirty="0"/>
          </a:p>
        </p:txBody>
      </p:sp>
      <p:sp>
        <p:nvSpPr>
          <p:cNvPr id="5" name="スライド番号プレースホルダー 4">
            <a:extLst>
              <a:ext uri="{FF2B5EF4-FFF2-40B4-BE49-F238E27FC236}">
                <a16:creationId xmlns:a16="http://schemas.microsoft.com/office/drawing/2014/main" id="{BE7DFE18-1C27-4CDD-85F8-8955E1823EE9}"/>
              </a:ext>
            </a:extLst>
          </p:cNvPr>
          <p:cNvSpPr>
            <a:spLocks noGrp="1"/>
          </p:cNvSpPr>
          <p:nvPr>
            <p:ph type="sldNum" sz="quarter" idx="10"/>
          </p:nvPr>
        </p:nvSpPr>
        <p:spPr/>
        <p:txBody>
          <a:bodyPr/>
          <a:lstStyle/>
          <a:p>
            <a:fld id="{46BB8D49-91AB-4BE8-B7F4-8EAFE2BF815D}" type="slidenum">
              <a:rPr kumimoji="1" lang="ja-JP" altLang="en-US" smtClean="0"/>
              <a:pPr/>
              <a:t>89</a:t>
            </a:fld>
            <a:endParaRPr kumimoji="1" lang="ja-JP" altLang="en-US"/>
          </a:p>
        </p:txBody>
      </p:sp>
      <p:sp>
        <p:nvSpPr>
          <p:cNvPr id="28" name="四角形: 角を丸くする 27">
            <a:extLst>
              <a:ext uri="{FF2B5EF4-FFF2-40B4-BE49-F238E27FC236}">
                <a16:creationId xmlns:a16="http://schemas.microsoft.com/office/drawing/2014/main" id="{45E3D019-CDA7-45DA-B375-765A794433C7}"/>
              </a:ext>
            </a:extLst>
          </p:cNvPr>
          <p:cNvSpPr/>
          <p:nvPr/>
        </p:nvSpPr>
        <p:spPr>
          <a:xfrm>
            <a:off x="2041730" y="3299071"/>
            <a:ext cx="1138463" cy="230657"/>
          </a:xfrm>
          <a:prstGeom prst="roundRect">
            <a:avLst/>
          </a:prstGeom>
          <a:solidFill>
            <a:srgbClr val="00879E"/>
          </a:solidFill>
        </p:spPr>
        <p:txBody>
          <a:bodyPr wrap="none" tIns="72000" bIns="36000" anchor="ctr">
            <a:noAutofit/>
          </a:bodyPr>
          <a:lstStyle/>
          <a:p>
            <a:pPr algn="ctr"/>
            <a:r>
              <a:rPr lang="en-US" altLang="ja-JP" sz="1400" b="1" dirty="0">
                <a:solidFill>
                  <a:schemeClr val="bg1"/>
                </a:solidFill>
                <a:latin typeface="メイリオ" panose="020B0604030504040204" pitchFamily="50" charset="-128"/>
                <a:ea typeface="メイリオ" panose="020B0604030504040204" pitchFamily="50" charset="-128"/>
              </a:rPr>
              <a:t>\100</a:t>
            </a:r>
            <a:r>
              <a:rPr lang="ja-JP" altLang="en-US" sz="1400" b="1" dirty="0">
                <a:solidFill>
                  <a:schemeClr val="bg1"/>
                </a:solidFill>
                <a:latin typeface="メイリオ" panose="020B0604030504040204" pitchFamily="50" charset="-128"/>
                <a:ea typeface="メイリオ" panose="020B0604030504040204" pitchFamily="50" charset="-128"/>
              </a:rPr>
              <a:t>万</a:t>
            </a:r>
          </a:p>
        </p:txBody>
      </p:sp>
      <p:sp>
        <p:nvSpPr>
          <p:cNvPr id="31" name="四角形: 角を丸くする 30">
            <a:extLst>
              <a:ext uri="{FF2B5EF4-FFF2-40B4-BE49-F238E27FC236}">
                <a16:creationId xmlns:a16="http://schemas.microsoft.com/office/drawing/2014/main" id="{5A4236AF-92C5-433E-A93E-7FA6E03417F3}"/>
              </a:ext>
            </a:extLst>
          </p:cNvPr>
          <p:cNvSpPr/>
          <p:nvPr/>
        </p:nvSpPr>
        <p:spPr>
          <a:xfrm>
            <a:off x="3666459" y="3299071"/>
            <a:ext cx="1138463" cy="230657"/>
          </a:xfrm>
          <a:prstGeom prst="roundRect">
            <a:avLst/>
          </a:prstGeom>
          <a:solidFill>
            <a:srgbClr val="00879E"/>
          </a:solidFill>
        </p:spPr>
        <p:txBody>
          <a:bodyPr wrap="none" tIns="72000" bIns="36000" anchor="ctr">
            <a:noAutofit/>
          </a:bodyPr>
          <a:lstStyle/>
          <a:p>
            <a:pPr algn="ctr"/>
            <a:r>
              <a:rPr lang="en-US" altLang="ja-JP" sz="1400" b="1" dirty="0">
                <a:solidFill>
                  <a:schemeClr val="bg1"/>
                </a:solidFill>
                <a:latin typeface="メイリオ" panose="020B0604030504040204" pitchFamily="50" charset="-128"/>
                <a:ea typeface="メイリオ" panose="020B0604030504040204" pitchFamily="50" charset="-128"/>
              </a:rPr>
              <a:t>\145</a:t>
            </a:r>
            <a:r>
              <a:rPr lang="ja-JP" altLang="en-US" sz="1400" b="1" dirty="0">
                <a:solidFill>
                  <a:schemeClr val="bg1"/>
                </a:solidFill>
                <a:latin typeface="メイリオ" panose="020B0604030504040204" pitchFamily="50" charset="-128"/>
                <a:ea typeface="メイリオ" panose="020B0604030504040204" pitchFamily="50" charset="-128"/>
              </a:rPr>
              <a:t>万</a:t>
            </a:r>
          </a:p>
        </p:txBody>
      </p:sp>
      <p:sp>
        <p:nvSpPr>
          <p:cNvPr id="32" name="四角形: 角を丸くする 31">
            <a:extLst>
              <a:ext uri="{FF2B5EF4-FFF2-40B4-BE49-F238E27FC236}">
                <a16:creationId xmlns:a16="http://schemas.microsoft.com/office/drawing/2014/main" id="{7DC18C08-ACC9-406A-88B6-59FB4A361099}"/>
              </a:ext>
            </a:extLst>
          </p:cNvPr>
          <p:cNvSpPr/>
          <p:nvPr/>
        </p:nvSpPr>
        <p:spPr>
          <a:xfrm>
            <a:off x="5291189" y="3299071"/>
            <a:ext cx="1005003" cy="230657"/>
          </a:xfrm>
          <a:prstGeom prst="roundRect">
            <a:avLst/>
          </a:prstGeom>
          <a:solidFill>
            <a:srgbClr val="00879E"/>
          </a:solidFill>
        </p:spPr>
        <p:txBody>
          <a:bodyPr wrap="none" tIns="72000" bIns="36000" anchor="ctr">
            <a:noAutofit/>
          </a:bodyPr>
          <a:lstStyle/>
          <a:p>
            <a:pPr algn="ctr"/>
            <a:r>
              <a:rPr lang="en-US" altLang="ja-JP" sz="1400" b="1" dirty="0">
                <a:solidFill>
                  <a:schemeClr val="bg1"/>
                </a:solidFill>
                <a:latin typeface="メイリオ" panose="020B0604030504040204" pitchFamily="50" charset="-128"/>
                <a:ea typeface="メイリオ" panose="020B0604030504040204" pitchFamily="50" charset="-128"/>
              </a:rPr>
              <a:t>\98</a:t>
            </a:r>
            <a:r>
              <a:rPr lang="ja-JP" altLang="en-US" sz="1400" b="1" dirty="0">
                <a:solidFill>
                  <a:schemeClr val="bg1"/>
                </a:solidFill>
                <a:latin typeface="メイリオ" panose="020B0604030504040204" pitchFamily="50" charset="-128"/>
                <a:ea typeface="メイリオ" panose="020B0604030504040204" pitchFamily="50" charset="-128"/>
              </a:rPr>
              <a:t>万</a:t>
            </a:r>
          </a:p>
        </p:txBody>
      </p:sp>
      <p:sp>
        <p:nvSpPr>
          <p:cNvPr id="42" name="吹き出し: 四角形 41">
            <a:extLst>
              <a:ext uri="{FF2B5EF4-FFF2-40B4-BE49-F238E27FC236}">
                <a16:creationId xmlns:a16="http://schemas.microsoft.com/office/drawing/2014/main" id="{557EA2DD-A889-47EB-A75A-DC83A2E557DB}"/>
              </a:ext>
            </a:extLst>
          </p:cNvPr>
          <p:cNvSpPr/>
          <p:nvPr/>
        </p:nvSpPr>
        <p:spPr>
          <a:xfrm>
            <a:off x="7748185" y="3248461"/>
            <a:ext cx="3034228" cy="325061"/>
          </a:xfrm>
          <a:prstGeom prst="wedgeRectCallout">
            <a:avLst>
              <a:gd name="adj1" fmla="val -47092"/>
              <a:gd name="adj2" fmla="val -10012"/>
            </a:avLst>
          </a:prstGeom>
        </p:spPr>
        <p:txBody>
          <a:bodyPr vert="horz" wrap="none" lIns="91440" tIns="45720" rIns="91440" bIns="45720" rtlCol="0">
            <a:noAutofit/>
          </a:bodyPr>
          <a:lstStyle/>
          <a:p>
            <a:pPr algn="ctr" defTabSz="914400" fontAlgn="base">
              <a:spcAft>
                <a:spcPts val="600"/>
              </a:spcAft>
              <a:buClr>
                <a:schemeClr val="tx1">
                  <a:lumMod val="75000"/>
                  <a:lumOff val="25000"/>
                </a:schemeClr>
              </a:buClr>
            </a:pPr>
            <a:r>
              <a:rPr kumimoji="1" lang="ja-JP" altLang="en-US" sz="1600" b="1" dirty="0">
                <a:solidFill>
                  <a:srgbClr val="EB0046"/>
                </a:solidFill>
                <a:latin typeface="メイリオ" panose="020B0604030504040204" pitchFamily="50" charset="-128"/>
                <a:ea typeface="メイリオ" panose="020B0604030504040204" pitchFamily="50" charset="-128"/>
              </a:rPr>
              <a:t>予測モデルをもとに数値を予測</a:t>
            </a:r>
          </a:p>
        </p:txBody>
      </p:sp>
      <p:sp>
        <p:nvSpPr>
          <p:cNvPr id="40" name="テキスト ボックス 39">
            <a:extLst>
              <a:ext uri="{FF2B5EF4-FFF2-40B4-BE49-F238E27FC236}">
                <a16:creationId xmlns:a16="http://schemas.microsoft.com/office/drawing/2014/main" id="{3BD8C99B-E365-4E48-9BA5-E5970AA9B06F}"/>
              </a:ext>
            </a:extLst>
          </p:cNvPr>
          <p:cNvSpPr txBox="1"/>
          <p:nvPr/>
        </p:nvSpPr>
        <p:spPr>
          <a:xfrm>
            <a:off x="1038992" y="1844499"/>
            <a:ext cx="6471138" cy="40011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数値を予測すること </a:t>
            </a:r>
            <a:r>
              <a:rPr lang="en-US" altLang="ja-JP" sz="1800" dirty="0"/>
              <a:t>(</a:t>
            </a:r>
            <a:r>
              <a:rPr lang="ja-JP" altLang="en-US" sz="1800" dirty="0"/>
              <a:t>売上予測、需要予測など</a:t>
            </a:r>
            <a:r>
              <a:rPr lang="en-US" altLang="ja-JP" sz="1800" dirty="0"/>
              <a:t>)</a:t>
            </a:r>
          </a:p>
        </p:txBody>
      </p:sp>
      <p:sp>
        <p:nvSpPr>
          <p:cNvPr id="41" name="四角形: 角を丸くする 40">
            <a:extLst>
              <a:ext uri="{FF2B5EF4-FFF2-40B4-BE49-F238E27FC236}">
                <a16:creationId xmlns:a16="http://schemas.microsoft.com/office/drawing/2014/main" id="{70968781-5E64-4950-85DC-D011D81E2850}"/>
              </a:ext>
            </a:extLst>
          </p:cNvPr>
          <p:cNvSpPr/>
          <p:nvPr/>
        </p:nvSpPr>
        <p:spPr bwMode="auto">
          <a:xfrm>
            <a:off x="746465" y="3970118"/>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分類</a:t>
            </a:r>
            <a:r>
              <a:rPr kumimoji="1" lang="ja-JP" altLang="en-US" b="1" dirty="0">
                <a:solidFill>
                  <a:srgbClr val="F36C37"/>
                </a:solidFill>
                <a:latin typeface="+mj-ea"/>
                <a:ea typeface="+mj-ea"/>
              </a:rPr>
              <a:t>  </a:t>
            </a:r>
            <a:r>
              <a:rPr kumimoji="1" lang="en-US" altLang="ja-JP" b="1" dirty="0">
                <a:solidFill>
                  <a:srgbClr val="F36C37"/>
                </a:solidFill>
                <a:latin typeface="+mj-ea"/>
                <a:ea typeface="+mj-ea"/>
              </a:rPr>
              <a:t>(Classification)</a:t>
            </a:r>
            <a:endParaRPr kumimoji="1" lang="en-US" altLang="ja-JP" sz="2000" b="1" dirty="0">
              <a:solidFill>
                <a:srgbClr val="F36C37"/>
              </a:solidFill>
              <a:latin typeface="+mj-ea"/>
              <a:ea typeface="+mj-ea"/>
            </a:endParaRPr>
          </a:p>
        </p:txBody>
      </p:sp>
      <p:sp>
        <p:nvSpPr>
          <p:cNvPr id="43" name="テキスト ボックス 42">
            <a:extLst>
              <a:ext uri="{FF2B5EF4-FFF2-40B4-BE49-F238E27FC236}">
                <a16:creationId xmlns:a16="http://schemas.microsoft.com/office/drawing/2014/main" id="{5925B6A8-F3B9-4488-B3D7-EEBEE8572341}"/>
              </a:ext>
            </a:extLst>
          </p:cNvPr>
          <p:cNvSpPr txBox="1"/>
          <p:nvPr/>
        </p:nvSpPr>
        <p:spPr>
          <a:xfrm>
            <a:off x="1038992" y="4487818"/>
            <a:ext cx="6471138" cy="369332"/>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l"/>
              <a:tabLst/>
              <a:defRPr kumimoji="1"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pPr>
            <a:r>
              <a:rPr lang="ja-JP" altLang="en-US" dirty="0"/>
              <a:t>カテゴリを予測すること </a:t>
            </a:r>
            <a:r>
              <a:rPr lang="en-US" altLang="ja-JP" dirty="0"/>
              <a:t>(</a:t>
            </a:r>
            <a:r>
              <a:rPr lang="ja-JP" altLang="en-US" dirty="0"/>
              <a:t>画像分類、スパム判定など</a:t>
            </a:r>
            <a:r>
              <a:rPr lang="en-US" altLang="ja-JP" dirty="0"/>
              <a:t>)</a:t>
            </a:r>
          </a:p>
        </p:txBody>
      </p:sp>
      <p:pic>
        <p:nvPicPr>
          <p:cNvPr id="10" name="図 9" descr="グラフィカル ユーザー インターフェイス&#10;&#10;自動的に生成された説明">
            <a:extLst>
              <a:ext uri="{FF2B5EF4-FFF2-40B4-BE49-F238E27FC236}">
                <a16:creationId xmlns:a16="http://schemas.microsoft.com/office/drawing/2014/main" id="{21AF7ECE-9106-4133-A273-40844613DB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748" y="2587755"/>
            <a:ext cx="1234706" cy="517033"/>
          </a:xfrm>
          <a:prstGeom prst="rect">
            <a:avLst/>
          </a:prstGeom>
        </p:spPr>
      </p:pic>
      <p:pic>
        <p:nvPicPr>
          <p:cNvPr id="12" name="図 11" descr="アイコン&#10;&#10;自動的に生成された説明">
            <a:extLst>
              <a:ext uri="{FF2B5EF4-FFF2-40B4-BE49-F238E27FC236}">
                <a16:creationId xmlns:a16="http://schemas.microsoft.com/office/drawing/2014/main" id="{B98E8F29-CBC4-4532-BACD-F08A26C209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9626" y="2503571"/>
            <a:ext cx="1480358" cy="693918"/>
          </a:xfrm>
          <a:prstGeom prst="rect">
            <a:avLst/>
          </a:prstGeom>
        </p:spPr>
      </p:pic>
      <p:pic>
        <p:nvPicPr>
          <p:cNvPr id="19" name="図 18" descr="アイコン&#10;&#10;自動的に生成された説明">
            <a:extLst>
              <a:ext uri="{FF2B5EF4-FFF2-40B4-BE49-F238E27FC236}">
                <a16:creationId xmlns:a16="http://schemas.microsoft.com/office/drawing/2014/main" id="{9A8BED4B-9C4B-4F72-BD3C-2E7B6CCEF0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3631" y="2700644"/>
            <a:ext cx="1298941" cy="496845"/>
          </a:xfrm>
          <a:prstGeom prst="rect">
            <a:avLst/>
          </a:prstGeom>
        </p:spPr>
      </p:pic>
      <p:pic>
        <p:nvPicPr>
          <p:cNvPr id="21" name="図 20" descr="車 が含まれている画像&#10;&#10;自動的に生成された説明">
            <a:extLst>
              <a:ext uri="{FF2B5EF4-FFF2-40B4-BE49-F238E27FC236}">
                <a16:creationId xmlns:a16="http://schemas.microsoft.com/office/drawing/2014/main" id="{8835C2E0-2D6B-440B-AC64-ADCAFDA84A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8735" y="2721535"/>
            <a:ext cx="1282031" cy="475954"/>
          </a:xfrm>
          <a:prstGeom prst="rect">
            <a:avLst/>
          </a:prstGeom>
        </p:spPr>
      </p:pic>
      <p:pic>
        <p:nvPicPr>
          <p:cNvPr id="26" name="グラフィックス 25">
            <a:extLst>
              <a:ext uri="{FF2B5EF4-FFF2-40B4-BE49-F238E27FC236}">
                <a16:creationId xmlns:a16="http://schemas.microsoft.com/office/drawing/2014/main" id="{3B043F7A-A1A0-4E58-B3D5-2374A0C80B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7089887" y="2792734"/>
            <a:ext cx="323850" cy="476250"/>
          </a:xfrm>
          <a:prstGeom prst="rect">
            <a:avLst/>
          </a:prstGeom>
        </p:spPr>
      </p:pic>
      <p:sp>
        <p:nvSpPr>
          <p:cNvPr id="50" name="四角形: 角を丸くする 49">
            <a:extLst>
              <a:ext uri="{FF2B5EF4-FFF2-40B4-BE49-F238E27FC236}">
                <a16:creationId xmlns:a16="http://schemas.microsoft.com/office/drawing/2014/main" id="{3A6DD461-59BE-4E62-9721-1E1AD351558A}"/>
              </a:ext>
            </a:extLst>
          </p:cNvPr>
          <p:cNvSpPr/>
          <p:nvPr/>
        </p:nvSpPr>
        <p:spPr bwMode="auto">
          <a:xfrm>
            <a:off x="7556795" y="2321983"/>
            <a:ext cx="3520529" cy="1351121"/>
          </a:xfrm>
          <a:prstGeom prst="roundRect">
            <a:avLst>
              <a:gd name="adj" fmla="val 7423"/>
            </a:avLst>
          </a:prstGeom>
          <a:noFill/>
          <a:ln w="19050" algn="ctr">
            <a:solidFill>
              <a:srgbClr val="EB0046"/>
            </a:solidFill>
            <a:prstDash val="dash"/>
            <a:round/>
            <a:headEnd/>
            <a:tailEnd/>
          </a:ln>
          <a:effectLst/>
        </p:spPr>
        <p:txBody>
          <a:bodyPr wrap="none" lIns="180000" bIns="0" rtlCol="0" anchor="ctr"/>
          <a:lstStyle/>
          <a:p>
            <a:pPr marL="285750" indent="-285750">
              <a:buFont typeface="Wingdings" panose="05000000000000000000" pitchFamily="2" charset="2"/>
              <a:buChar char="n"/>
            </a:pPr>
            <a:endParaRPr kumimoji="1" lang="en-US" altLang="ja-JP" sz="2000" b="1" dirty="0">
              <a:solidFill>
                <a:srgbClr val="F36C37"/>
              </a:solidFill>
              <a:latin typeface="+mj-ea"/>
              <a:ea typeface="+mj-ea"/>
            </a:endParaRPr>
          </a:p>
        </p:txBody>
      </p:sp>
      <p:sp>
        <p:nvSpPr>
          <p:cNvPr id="51" name="四角形: 角を丸くする 50">
            <a:extLst>
              <a:ext uri="{FF2B5EF4-FFF2-40B4-BE49-F238E27FC236}">
                <a16:creationId xmlns:a16="http://schemas.microsoft.com/office/drawing/2014/main" id="{4C35C229-7B9B-4BEE-A931-85C6BD8AC9D7}"/>
              </a:ext>
            </a:extLst>
          </p:cNvPr>
          <p:cNvSpPr/>
          <p:nvPr/>
        </p:nvSpPr>
        <p:spPr>
          <a:xfrm>
            <a:off x="9511508" y="2683194"/>
            <a:ext cx="1216053" cy="371477"/>
          </a:xfrm>
          <a:prstGeom prst="roundRect">
            <a:avLst/>
          </a:prstGeom>
          <a:solidFill>
            <a:srgbClr val="EB0046"/>
          </a:solidFill>
        </p:spPr>
        <p:txBody>
          <a:bodyPr wrap="none" bIns="0" anchor="ctr">
            <a:noAutofit/>
          </a:bodyPr>
          <a:lstStyle/>
          <a:p>
            <a:pPr algn="ctr"/>
            <a:r>
              <a:rPr lang="en-US" altLang="ja-JP" sz="2000" b="1" dirty="0">
                <a:solidFill>
                  <a:schemeClr val="bg1"/>
                </a:solidFill>
                <a:latin typeface="メイリオ" panose="020B0604030504040204" pitchFamily="50" charset="-128"/>
                <a:ea typeface="メイリオ" panose="020B0604030504040204" pitchFamily="50" charset="-128"/>
              </a:rPr>
              <a:t>\</a:t>
            </a:r>
            <a:r>
              <a:rPr lang="ja-JP" altLang="en-US" sz="2000" b="1" dirty="0">
                <a:solidFill>
                  <a:schemeClr val="bg1"/>
                </a:solidFill>
                <a:latin typeface="メイリオ" panose="020B0604030504040204" pitchFamily="50" charset="-128"/>
                <a:ea typeface="メイリオ" panose="020B0604030504040204" pitchFamily="50" charset="-128"/>
              </a:rPr>
              <a:t>？</a:t>
            </a:r>
          </a:p>
        </p:txBody>
      </p:sp>
      <p:grpSp>
        <p:nvGrpSpPr>
          <p:cNvPr id="52" name="グループ化 51">
            <a:extLst>
              <a:ext uri="{FF2B5EF4-FFF2-40B4-BE49-F238E27FC236}">
                <a16:creationId xmlns:a16="http://schemas.microsoft.com/office/drawing/2014/main" id="{2F4E2527-A0D9-4A52-A5BE-D80397DCB5B0}"/>
              </a:ext>
            </a:extLst>
          </p:cNvPr>
          <p:cNvGrpSpPr/>
          <p:nvPr/>
        </p:nvGrpSpPr>
        <p:grpSpPr>
          <a:xfrm>
            <a:off x="4022902" y="5276743"/>
            <a:ext cx="1979605" cy="912247"/>
            <a:chOff x="4022902" y="4747288"/>
            <a:chExt cx="1979605" cy="912247"/>
          </a:xfrm>
        </p:grpSpPr>
        <p:cxnSp>
          <p:nvCxnSpPr>
            <p:cNvPr id="55" name="コネクタ: カギ線 54">
              <a:extLst>
                <a:ext uri="{FF2B5EF4-FFF2-40B4-BE49-F238E27FC236}">
                  <a16:creationId xmlns:a16="http://schemas.microsoft.com/office/drawing/2014/main" id="{DD61009D-AC60-48D9-93CF-F5F937BE549B}"/>
                </a:ext>
              </a:extLst>
            </p:cNvPr>
            <p:cNvCxnSpPr>
              <a:cxnSpLocks/>
            </p:cNvCxnSpPr>
            <p:nvPr/>
          </p:nvCxnSpPr>
          <p:spPr>
            <a:xfrm>
              <a:off x="4022902" y="5202335"/>
              <a:ext cx="1979605" cy="457200"/>
            </a:xfrm>
            <a:prstGeom prst="bentConnector3">
              <a:avLst>
                <a:gd name="adj1" fmla="val 50000"/>
              </a:avLst>
            </a:prstGeom>
            <a:ln w="38100">
              <a:solidFill>
                <a:schemeClr val="bg1">
                  <a:lumMod val="50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6" name="コネクタ: カギ線 55">
              <a:extLst>
                <a:ext uri="{FF2B5EF4-FFF2-40B4-BE49-F238E27FC236}">
                  <a16:creationId xmlns:a16="http://schemas.microsoft.com/office/drawing/2014/main" id="{E3375B18-FA2C-43A7-A31E-4AFC47B92D2C}"/>
                </a:ext>
              </a:extLst>
            </p:cNvPr>
            <p:cNvCxnSpPr>
              <a:cxnSpLocks/>
            </p:cNvCxnSpPr>
            <p:nvPr/>
          </p:nvCxnSpPr>
          <p:spPr>
            <a:xfrm flipV="1">
              <a:off x="4022902" y="4747288"/>
              <a:ext cx="1979605" cy="457200"/>
            </a:xfrm>
            <a:prstGeom prst="bentConnector3">
              <a:avLst>
                <a:gd name="adj1" fmla="val 50000"/>
              </a:avLst>
            </a:prstGeom>
            <a:ln w="38100">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sp>
        <p:nvSpPr>
          <p:cNvPr id="57" name="四角形: 角を丸くする 56">
            <a:extLst>
              <a:ext uri="{FF2B5EF4-FFF2-40B4-BE49-F238E27FC236}">
                <a16:creationId xmlns:a16="http://schemas.microsoft.com/office/drawing/2014/main" id="{637D4341-8A93-413D-B95E-2EF62DF43FC1}"/>
              </a:ext>
            </a:extLst>
          </p:cNvPr>
          <p:cNvSpPr/>
          <p:nvPr/>
        </p:nvSpPr>
        <p:spPr bwMode="auto">
          <a:xfrm>
            <a:off x="6002508" y="4868337"/>
            <a:ext cx="2535074" cy="769134"/>
          </a:xfrm>
          <a:prstGeom prst="roundRect">
            <a:avLst>
              <a:gd name="adj" fmla="val 7423"/>
            </a:avLst>
          </a:prstGeom>
          <a:noFill/>
          <a:ln w="19050" algn="ctr">
            <a:solidFill>
              <a:srgbClr val="EB0046"/>
            </a:solidFill>
            <a:prstDash val="dash"/>
            <a:round/>
            <a:headEnd/>
            <a:tailEnd/>
          </a:ln>
          <a:effectLst/>
        </p:spPr>
        <p:txBody>
          <a:bodyPr wrap="none" lIns="180000" bIns="0" rtlCol="0" anchor="ctr"/>
          <a:lstStyle/>
          <a:p>
            <a:pPr marL="285750" indent="-285750">
              <a:buFont typeface="Wingdings" panose="05000000000000000000" pitchFamily="2" charset="2"/>
              <a:buChar char="n"/>
            </a:pPr>
            <a:endParaRPr kumimoji="1" lang="en-US" altLang="ja-JP" sz="2000" b="1" dirty="0">
              <a:solidFill>
                <a:srgbClr val="F36C37"/>
              </a:solidFill>
              <a:latin typeface="+mj-ea"/>
              <a:ea typeface="+mj-ea"/>
            </a:endParaRPr>
          </a:p>
        </p:txBody>
      </p:sp>
      <p:sp>
        <p:nvSpPr>
          <p:cNvPr id="58" name="四角形: 角を丸くする 57">
            <a:extLst>
              <a:ext uri="{FF2B5EF4-FFF2-40B4-BE49-F238E27FC236}">
                <a16:creationId xmlns:a16="http://schemas.microsoft.com/office/drawing/2014/main" id="{DE8961D3-4D77-4300-BFE7-602E3362DED7}"/>
              </a:ext>
            </a:extLst>
          </p:cNvPr>
          <p:cNvSpPr/>
          <p:nvPr/>
        </p:nvSpPr>
        <p:spPr bwMode="auto">
          <a:xfrm>
            <a:off x="6002508" y="5805847"/>
            <a:ext cx="2535074" cy="769134"/>
          </a:xfrm>
          <a:prstGeom prst="roundRect">
            <a:avLst>
              <a:gd name="adj" fmla="val 7423"/>
            </a:avLst>
          </a:prstGeom>
          <a:noFill/>
          <a:ln w="19050" algn="ctr">
            <a:solidFill>
              <a:schemeClr val="bg1">
                <a:lumMod val="50000"/>
              </a:schemeClr>
            </a:solidFill>
            <a:prstDash val="dash"/>
            <a:round/>
            <a:headEnd/>
            <a:tailEnd/>
          </a:ln>
          <a:effectLst/>
        </p:spPr>
        <p:txBody>
          <a:bodyPr wrap="none" lIns="180000" bIns="0" rtlCol="0" anchor="ctr"/>
          <a:lstStyle/>
          <a:p>
            <a:pPr marL="285750" indent="-285750">
              <a:buFont typeface="Wingdings" panose="05000000000000000000" pitchFamily="2" charset="2"/>
              <a:buChar char="n"/>
            </a:pPr>
            <a:endParaRPr kumimoji="1" lang="en-US" altLang="ja-JP" sz="2000" b="1" dirty="0">
              <a:solidFill>
                <a:srgbClr val="F36C37"/>
              </a:solidFill>
              <a:latin typeface="+mj-ea"/>
              <a:ea typeface="+mj-ea"/>
            </a:endParaRPr>
          </a:p>
        </p:txBody>
      </p:sp>
      <p:sp>
        <p:nvSpPr>
          <p:cNvPr id="59" name="四角形: 角を丸くする 58">
            <a:extLst>
              <a:ext uri="{FF2B5EF4-FFF2-40B4-BE49-F238E27FC236}">
                <a16:creationId xmlns:a16="http://schemas.microsoft.com/office/drawing/2014/main" id="{ECE9E214-76BE-4E85-A1E3-FB446B9C4BCD}"/>
              </a:ext>
            </a:extLst>
          </p:cNvPr>
          <p:cNvSpPr/>
          <p:nvPr/>
        </p:nvSpPr>
        <p:spPr>
          <a:xfrm>
            <a:off x="6189495" y="5059807"/>
            <a:ext cx="1216053" cy="371477"/>
          </a:xfrm>
          <a:prstGeom prst="roundRect">
            <a:avLst/>
          </a:prstGeom>
          <a:solidFill>
            <a:srgbClr val="EB0046"/>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カテゴリ</a:t>
            </a:r>
            <a:r>
              <a:rPr lang="en-US" altLang="ja-JP" sz="1600" b="1" dirty="0">
                <a:solidFill>
                  <a:schemeClr val="bg1"/>
                </a:solidFill>
                <a:latin typeface="メイリオ" panose="020B0604030504040204" pitchFamily="50" charset="-128"/>
                <a:ea typeface="メイリオ" panose="020B0604030504040204" pitchFamily="50" charset="-128"/>
              </a:rPr>
              <a:t>A</a:t>
            </a:r>
            <a:endParaRPr lang="ja-JP" altLang="en-US" sz="1600" b="1" dirty="0">
              <a:solidFill>
                <a:schemeClr val="bg1"/>
              </a:solidFill>
              <a:latin typeface="メイリオ" panose="020B0604030504040204" pitchFamily="50" charset="-128"/>
              <a:ea typeface="メイリオ" panose="020B0604030504040204" pitchFamily="50" charset="-128"/>
            </a:endParaRPr>
          </a:p>
        </p:txBody>
      </p:sp>
      <p:sp>
        <p:nvSpPr>
          <p:cNvPr id="61" name="四角形: 角を丸くする 60">
            <a:extLst>
              <a:ext uri="{FF2B5EF4-FFF2-40B4-BE49-F238E27FC236}">
                <a16:creationId xmlns:a16="http://schemas.microsoft.com/office/drawing/2014/main" id="{4D68D12C-A4F4-4B26-B98C-A7FE10ACDA7F}"/>
              </a:ext>
            </a:extLst>
          </p:cNvPr>
          <p:cNvSpPr/>
          <p:nvPr/>
        </p:nvSpPr>
        <p:spPr>
          <a:xfrm>
            <a:off x="6189495" y="6008318"/>
            <a:ext cx="1216053" cy="371477"/>
          </a:xfrm>
          <a:prstGeom prst="roundRect">
            <a:avLst/>
          </a:prstGeom>
          <a:solidFill>
            <a:schemeClr val="tx1">
              <a:lumMod val="50000"/>
              <a:lumOff val="50000"/>
            </a:schemeClr>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カテゴリ</a:t>
            </a:r>
            <a:r>
              <a:rPr lang="en-US" altLang="ja-JP" sz="1600" b="1" dirty="0">
                <a:solidFill>
                  <a:schemeClr val="bg1"/>
                </a:solidFill>
                <a:latin typeface="メイリオ" panose="020B0604030504040204" pitchFamily="50" charset="-128"/>
                <a:ea typeface="メイリオ" panose="020B0604030504040204" pitchFamily="50" charset="-128"/>
              </a:rPr>
              <a:t>B</a:t>
            </a:r>
            <a:endParaRPr lang="ja-JP" altLang="en-US" sz="1600" b="1" dirty="0">
              <a:solidFill>
                <a:schemeClr val="bg1"/>
              </a:solidFill>
              <a:latin typeface="メイリオ" panose="020B0604030504040204" pitchFamily="50" charset="-128"/>
              <a:ea typeface="メイリオ" panose="020B0604030504040204" pitchFamily="50" charset="-128"/>
            </a:endParaRPr>
          </a:p>
        </p:txBody>
      </p:sp>
      <p:pic>
        <p:nvPicPr>
          <p:cNvPr id="62" name="図 61" descr="図形 が含まれている画像&#10;&#10;自動的に生成された説明">
            <a:extLst>
              <a:ext uri="{FF2B5EF4-FFF2-40B4-BE49-F238E27FC236}">
                <a16:creationId xmlns:a16="http://schemas.microsoft.com/office/drawing/2014/main" id="{79185B7C-1454-4975-AA94-D5B89A0798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02314" y="5875012"/>
            <a:ext cx="394868" cy="630803"/>
          </a:xfrm>
          <a:prstGeom prst="rect">
            <a:avLst/>
          </a:prstGeom>
        </p:spPr>
      </p:pic>
      <p:pic>
        <p:nvPicPr>
          <p:cNvPr id="64" name="図 63" descr="飛行機の絵と文字の加工写真&#10;&#10;中程度の精度で自動的に生成された説明">
            <a:extLst>
              <a:ext uri="{FF2B5EF4-FFF2-40B4-BE49-F238E27FC236}">
                <a16:creationId xmlns:a16="http://schemas.microsoft.com/office/drawing/2014/main" id="{8AE84EEF-E81C-49ED-AC6F-8249B28570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36901" y="4986021"/>
            <a:ext cx="663542" cy="594700"/>
          </a:xfrm>
          <a:prstGeom prst="rect">
            <a:avLst/>
          </a:prstGeom>
        </p:spPr>
      </p:pic>
      <p:pic>
        <p:nvPicPr>
          <p:cNvPr id="66" name="グラフィックス 65">
            <a:extLst>
              <a:ext uri="{FF2B5EF4-FFF2-40B4-BE49-F238E27FC236}">
                <a16:creationId xmlns:a16="http://schemas.microsoft.com/office/drawing/2014/main" id="{257E656E-1692-41A0-82E2-99B3002C1E4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13080" y="5443024"/>
            <a:ext cx="552289" cy="552289"/>
          </a:xfrm>
          <a:prstGeom prst="rect">
            <a:avLst/>
          </a:prstGeom>
        </p:spPr>
      </p:pic>
      <p:sp>
        <p:nvSpPr>
          <p:cNvPr id="67" name="吹き出し: 四角形 66">
            <a:extLst>
              <a:ext uri="{FF2B5EF4-FFF2-40B4-BE49-F238E27FC236}">
                <a16:creationId xmlns:a16="http://schemas.microsoft.com/office/drawing/2014/main" id="{54332E08-F311-4118-8153-9B10F27314FE}"/>
              </a:ext>
            </a:extLst>
          </p:cNvPr>
          <p:cNvSpPr/>
          <p:nvPr/>
        </p:nvSpPr>
        <p:spPr>
          <a:xfrm>
            <a:off x="8695882" y="5353223"/>
            <a:ext cx="2072418" cy="690556"/>
          </a:xfrm>
          <a:prstGeom prst="wedgeRectCallout">
            <a:avLst>
              <a:gd name="adj1" fmla="val -47092"/>
              <a:gd name="adj2" fmla="val -10012"/>
            </a:avLst>
          </a:prstGeom>
        </p:spPr>
        <p:txBody>
          <a:bodyPr vert="horz" wrap="none" lIns="91440" tIns="45720" rIns="91440" bIns="45720" rtlCol="0">
            <a:noAutofit/>
          </a:bodyPr>
          <a:lstStyle/>
          <a:p>
            <a:pPr algn="ctr" defTabSz="914400" fontAlgn="base">
              <a:lnSpc>
                <a:spcPct val="130000"/>
              </a:lnSpc>
              <a:spcAft>
                <a:spcPts val="600"/>
              </a:spcAft>
              <a:buClr>
                <a:schemeClr val="tx1">
                  <a:lumMod val="75000"/>
                  <a:lumOff val="25000"/>
                </a:schemeClr>
              </a:buClr>
            </a:pPr>
            <a:r>
              <a:rPr kumimoji="1" lang="ja-JP" altLang="en-US" sz="1600" b="1" dirty="0">
                <a:solidFill>
                  <a:srgbClr val="EB0046"/>
                </a:solidFill>
                <a:latin typeface="メイリオ" panose="020B0604030504040204" pitchFamily="50" charset="-128"/>
                <a:ea typeface="メイリオ" panose="020B0604030504040204" pitchFamily="50" charset="-128"/>
              </a:rPr>
              <a:t>予測モデルをもとに</a:t>
            </a:r>
            <a:br>
              <a:rPr kumimoji="1" lang="ja-JP" altLang="en-US" sz="1600" b="1" dirty="0">
                <a:solidFill>
                  <a:srgbClr val="EB0046"/>
                </a:solidFill>
                <a:latin typeface="メイリオ" panose="020B0604030504040204" pitchFamily="50" charset="-128"/>
                <a:ea typeface="メイリオ" panose="020B0604030504040204" pitchFamily="50" charset="-128"/>
              </a:rPr>
            </a:br>
            <a:r>
              <a:rPr kumimoji="1" lang="ja-JP" altLang="en-US" sz="1600" b="1" dirty="0">
                <a:solidFill>
                  <a:srgbClr val="EB0046"/>
                </a:solidFill>
                <a:latin typeface="メイリオ" panose="020B0604030504040204" pitchFamily="50" charset="-128"/>
                <a:ea typeface="メイリオ" panose="020B0604030504040204" pitchFamily="50" charset="-128"/>
              </a:rPr>
              <a:t>該当カテゴリを予測</a:t>
            </a:r>
          </a:p>
        </p:txBody>
      </p:sp>
      <p:sp>
        <p:nvSpPr>
          <p:cNvPr id="33" name="テキスト ボックス 32">
            <a:extLst>
              <a:ext uri="{FF2B5EF4-FFF2-40B4-BE49-F238E27FC236}">
                <a16:creationId xmlns:a16="http://schemas.microsoft.com/office/drawing/2014/main" id="{EF081914-4DA1-4FC4-87A9-20832F3D95AA}"/>
              </a:ext>
            </a:extLst>
          </p:cNvPr>
          <p:cNvSpPr txBox="1"/>
          <p:nvPr/>
        </p:nvSpPr>
        <p:spPr>
          <a:xfrm>
            <a:off x="495758" y="836667"/>
            <a:ext cx="11193137"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教師あり学習では主に以下のような、予測を行うことができます。</a:t>
            </a:r>
            <a:endParaRPr lang="en-US" altLang="ja-JP" sz="2200" dirty="0"/>
          </a:p>
        </p:txBody>
      </p:sp>
    </p:spTree>
    <p:extLst>
      <p:ext uri="{BB962C8B-B14F-4D97-AF65-F5344CB8AC3E}">
        <p14:creationId xmlns:p14="http://schemas.microsoft.com/office/powerpoint/2010/main" val="2534739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5B8F3-C86E-6765-3DB5-8C7838760F39}"/>
              </a:ext>
            </a:extLst>
          </p:cNvPr>
          <p:cNvSpPr>
            <a:spLocks noGrp="1"/>
          </p:cNvSpPr>
          <p:nvPr>
            <p:ph type="ctrTitle" idx="4294967295"/>
          </p:nvPr>
        </p:nvSpPr>
        <p:spPr>
          <a:xfrm>
            <a:off x="0" y="238125"/>
            <a:ext cx="8264525" cy="1435100"/>
          </a:xfrm>
        </p:spPr>
        <p:txBody>
          <a:bodyPr vert="horz" lIns="91440" tIns="45720" rIns="91440" bIns="45720" rtlCol="0" anchor="b">
            <a:normAutofit/>
          </a:bodyPr>
          <a:lstStyle/>
          <a:p>
            <a:pPr algn="l">
              <a:lnSpc>
                <a:spcPct val="90000"/>
              </a:lnSpc>
            </a:pPr>
            <a:r>
              <a:rPr lang="ja-JP" altLang="en-US" sz="2900">
                <a:solidFill>
                  <a:schemeClr val="tx1"/>
                </a:solidFill>
                <a:latin typeface="+mj-lt"/>
                <a:ea typeface="+mj-ea"/>
                <a:cs typeface="+mj-cs"/>
              </a:rPr>
              <a:t>講師紹介</a:t>
            </a:r>
            <a:br>
              <a:rPr lang="en-US" altLang="ja-JP" sz="2900">
                <a:solidFill>
                  <a:schemeClr val="tx1"/>
                </a:solidFill>
                <a:latin typeface="+mj-lt"/>
                <a:ea typeface="+mj-ea"/>
                <a:cs typeface="+mj-cs"/>
              </a:rPr>
            </a:br>
            <a:r>
              <a:rPr lang="ja-JP" altLang="en-US" sz="2900">
                <a:solidFill>
                  <a:schemeClr val="tx1"/>
                </a:solidFill>
                <a:latin typeface="+mj-lt"/>
                <a:ea typeface="+mj-ea"/>
                <a:cs typeface="+mj-cs"/>
              </a:rPr>
              <a:t>小池　歩</a:t>
            </a:r>
            <a:br>
              <a:rPr lang="en-US" altLang="ja-JP" sz="2900">
                <a:solidFill>
                  <a:schemeClr val="tx1"/>
                </a:solidFill>
                <a:latin typeface="+mj-lt"/>
                <a:ea typeface="+mj-ea"/>
                <a:cs typeface="+mj-cs"/>
              </a:rPr>
            </a:br>
            <a:r>
              <a:rPr lang="ja-JP" altLang="en-US" sz="2900">
                <a:solidFill>
                  <a:schemeClr val="tx1"/>
                </a:solidFill>
                <a:latin typeface="+mj-lt"/>
                <a:ea typeface="+mj-ea"/>
                <a:cs typeface="+mj-cs"/>
              </a:rPr>
              <a:t>こいけ　あゆむ</a:t>
            </a:r>
          </a:p>
        </p:txBody>
      </p:sp>
      <p:sp>
        <p:nvSpPr>
          <p:cNvPr id="4" name="コンテンツ プレースホルダー 3">
            <a:extLst>
              <a:ext uri="{FF2B5EF4-FFF2-40B4-BE49-F238E27FC236}">
                <a16:creationId xmlns:a16="http://schemas.microsoft.com/office/drawing/2014/main" id="{F4436E3C-D493-960E-6220-EA5243667800}"/>
              </a:ext>
            </a:extLst>
          </p:cNvPr>
          <p:cNvSpPr>
            <a:spLocks noGrp="1"/>
          </p:cNvSpPr>
          <p:nvPr>
            <p:ph type="body" idx="4294967295"/>
          </p:nvPr>
        </p:nvSpPr>
        <p:spPr>
          <a:xfrm>
            <a:off x="0" y="4921250"/>
            <a:ext cx="5035550" cy="1601788"/>
          </a:xfrm>
        </p:spPr>
        <p:txBody>
          <a:bodyPr vert="horz" wrap="none" lIns="91440" tIns="45720" rIns="91440" bIns="45720" rtlCol="0" anchor="t">
            <a:normAutofit/>
          </a:bodyPr>
          <a:lstStyle/>
          <a:p>
            <a:pPr marL="0" indent="-228600">
              <a:lnSpc>
                <a:spcPct val="90000"/>
              </a:lnSpc>
              <a:buFont typeface="Wingdings" pitchFamily="2" charset="2"/>
              <a:buChar char="ü"/>
            </a:pPr>
            <a:endParaRPr lang="en-US" altLang="ja-JP" sz="1600" b="1" dirty="0">
              <a:solidFill>
                <a:schemeClr val="tx1"/>
              </a:solidFill>
              <a:latin typeface="+mn-lt"/>
              <a:ea typeface="+mn-ea"/>
            </a:endParaRPr>
          </a:p>
          <a:p>
            <a:pPr indent="-228600">
              <a:lnSpc>
                <a:spcPct val="90000"/>
              </a:lnSpc>
              <a:buFont typeface="Wingdings" pitchFamily="2" charset="2"/>
              <a:buChar char="ü"/>
            </a:pPr>
            <a:r>
              <a:rPr lang="en-US" altLang="ja-JP" sz="1600" b="1" dirty="0">
                <a:solidFill>
                  <a:schemeClr val="tx1"/>
                </a:solidFill>
                <a:latin typeface="+mn-lt"/>
                <a:ea typeface="+mn-ea"/>
              </a:rPr>
              <a:t>Solution Architect Associate</a:t>
            </a:r>
          </a:p>
          <a:p>
            <a:pPr indent="-228600">
              <a:lnSpc>
                <a:spcPct val="90000"/>
              </a:lnSpc>
              <a:buFont typeface="Wingdings" pitchFamily="2" charset="2"/>
              <a:buChar char="ü"/>
            </a:pPr>
            <a:r>
              <a:rPr lang="en-US" altLang="ja-JP" sz="1600" b="1" dirty="0">
                <a:solidFill>
                  <a:schemeClr val="tx1"/>
                </a:solidFill>
                <a:latin typeface="+mn-lt"/>
                <a:ea typeface="+mn-ea"/>
              </a:rPr>
              <a:t>Machine Learning Specialty</a:t>
            </a:r>
          </a:p>
          <a:p>
            <a:pPr indent="-228600">
              <a:lnSpc>
                <a:spcPct val="90000"/>
              </a:lnSpc>
              <a:buFont typeface="Wingdings" pitchFamily="2" charset="2"/>
              <a:buChar char="ü"/>
            </a:pPr>
            <a:r>
              <a:rPr lang="en-US" altLang="ja-JP" sz="1600" b="1" dirty="0">
                <a:solidFill>
                  <a:schemeClr val="tx1"/>
                </a:solidFill>
                <a:latin typeface="+mn-lt"/>
                <a:ea typeface="+mn-ea"/>
              </a:rPr>
              <a:t>DP-100</a:t>
            </a:r>
          </a:p>
          <a:p>
            <a:pPr indent="-228600">
              <a:lnSpc>
                <a:spcPct val="90000"/>
              </a:lnSpc>
              <a:buFont typeface="Wingdings" pitchFamily="2" charset="2"/>
              <a:buChar char="ü"/>
            </a:pPr>
            <a:r>
              <a:rPr lang="en-US" altLang="ja-JP" sz="1600" b="1" dirty="0">
                <a:solidFill>
                  <a:schemeClr val="tx1"/>
                </a:solidFill>
                <a:latin typeface="+mn-lt"/>
                <a:ea typeface="+mn-ea"/>
              </a:rPr>
              <a:t>DP-900</a:t>
            </a:r>
          </a:p>
          <a:p>
            <a:pPr marL="0" indent="-228600">
              <a:lnSpc>
                <a:spcPct val="90000"/>
              </a:lnSpc>
              <a:buFont typeface="Arial" panose="020B0604020202020204" pitchFamily="34" charset="0"/>
              <a:buChar char="•"/>
            </a:pPr>
            <a:endParaRPr lang="en-US" altLang="ja-JP" sz="1000" dirty="0">
              <a:solidFill>
                <a:schemeClr val="tx1"/>
              </a:solidFill>
              <a:latin typeface="+mn-lt"/>
              <a:ea typeface="+mn-ea"/>
            </a:endParaRPr>
          </a:p>
          <a:p>
            <a:pPr marL="0" indent="-228600">
              <a:lnSpc>
                <a:spcPct val="90000"/>
              </a:lnSpc>
              <a:buFont typeface="Arial" panose="020B0604020202020204" pitchFamily="34" charset="0"/>
              <a:buChar char="•"/>
            </a:pPr>
            <a:endParaRPr lang="en-US" altLang="ja-JP" sz="1000" dirty="0">
              <a:solidFill>
                <a:schemeClr val="tx1"/>
              </a:solidFill>
              <a:latin typeface="+mn-lt"/>
              <a:ea typeface="+mn-ea"/>
            </a:endParaRPr>
          </a:p>
          <a:p>
            <a:pPr marL="0" indent="-228600">
              <a:lnSpc>
                <a:spcPct val="90000"/>
              </a:lnSpc>
              <a:buFont typeface="Arial" panose="020B0604020202020204" pitchFamily="34" charset="0"/>
              <a:buChar char="•"/>
            </a:pPr>
            <a:endParaRPr lang="en-US" altLang="ja-JP" sz="1000" dirty="0">
              <a:solidFill>
                <a:schemeClr val="tx1"/>
              </a:solidFill>
              <a:latin typeface="+mn-lt"/>
              <a:ea typeface="+mn-ea"/>
            </a:endParaRPr>
          </a:p>
          <a:p>
            <a:pPr marL="0" indent="-228600">
              <a:lnSpc>
                <a:spcPct val="90000"/>
              </a:lnSpc>
              <a:buFont typeface="Arial" panose="020B0604020202020204" pitchFamily="34" charset="0"/>
              <a:buChar char="•"/>
            </a:pPr>
            <a:endParaRPr lang="en-US" altLang="ja-JP" sz="1000" dirty="0">
              <a:solidFill>
                <a:schemeClr val="tx1"/>
              </a:solidFill>
              <a:latin typeface="+mn-lt"/>
              <a:ea typeface="+mn-ea"/>
            </a:endParaRPr>
          </a:p>
        </p:txBody>
      </p:sp>
      <p:pic>
        <p:nvPicPr>
          <p:cNvPr id="5" name="図プレースホルダー 4" descr="スーツを着た男性&#10;&#10;自動的に生成された説明">
            <a:extLst>
              <a:ext uri="{FF2B5EF4-FFF2-40B4-BE49-F238E27FC236}">
                <a16:creationId xmlns:a16="http://schemas.microsoft.com/office/drawing/2014/main" id="{C0B88F2F-85AA-4958-5886-181D63499606}"/>
              </a:ext>
            </a:extLst>
          </p:cNvPr>
          <p:cNvPicPr>
            <a:picLocks noGrp="1" noChangeAspect="1"/>
          </p:cNvPicPr>
          <p:nvPr>
            <p:ph idx="4294967295"/>
          </p:nvPr>
        </p:nvPicPr>
        <p:blipFill rotWithShape="1">
          <a:blip r:embed="rId2"/>
          <a:srcRect l="10812" r="17035" b="2"/>
          <a:stretch/>
        </p:blipFill>
        <p:spPr>
          <a:xfrm>
            <a:off x="9236075" y="2371725"/>
            <a:ext cx="2955925" cy="4097338"/>
          </a:xfrm>
          <a:prstGeom prst="rect">
            <a:avLst/>
          </a:prstGeom>
          <a:noFill/>
        </p:spPr>
      </p:pic>
      <p:sp>
        <p:nvSpPr>
          <p:cNvPr id="3" name="テキスト ボックス 2">
            <a:extLst>
              <a:ext uri="{FF2B5EF4-FFF2-40B4-BE49-F238E27FC236}">
                <a16:creationId xmlns:a16="http://schemas.microsoft.com/office/drawing/2014/main" id="{B4AF8693-78C8-AC41-16C6-9C633BBFC5D8}"/>
              </a:ext>
            </a:extLst>
          </p:cNvPr>
          <p:cNvSpPr txBox="1"/>
          <p:nvPr/>
        </p:nvSpPr>
        <p:spPr>
          <a:xfrm>
            <a:off x="1953369" y="1708422"/>
            <a:ext cx="6241774" cy="1600438"/>
          </a:xfrm>
          <a:prstGeom prst="rect">
            <a:avLst/>
          </a:prstGeom>
          <a:noFill/>
        </p:spPr>
        <p:txBody>
          <a:bodyPr wrap="square" rtlCol="0">
            <a:spAutoFit/>
          </a:bodyPr>
          <a:lstStyle/>
          <a:p>
            <a:r>
              <a:rPr kumimoji="1" lang="ja-JP" altLang="en-US" b="1"/>
              <a:t>経歴</a:t>
            </a:r>
            <a:endParaRPr kumimoji="1" lang="en-US" altLang="ja-JP" b="1" dirty="0"/>
          </a:p>
          <a:p>
            <a:r>
              <a:rPr kumimoji="1" lang="ja-JP" altLang="en-US" sz="1600" b="1"/>
              <a:t>元俳優、大学卒業後、株式会社キカガク入社。</a:t>
            </a:r>
            <a:br>
              <a:rPr kumimoji="1" lang="en-US" altLang="ja-JP" sz="1600" b="1" dirty="0"/>
            </a:br>
            <a:r>
              <a:rPr kumimoji="1" lang="en-US" altLang="ja-JP" sz="1600" b="1" dirty="0"/>
              <a:t>AI</a:t>
            </a:r>
            <a:r>
              <a:rPr kumimoji="1" lang="ja-JP" altLang="en-US" sz="1600" b="1"/>
              <a:t>や</a:t>
            </a:r>
            <a:r>
              <a:rPr kumimoji="1" lang="en-US" altLang="ja-JP" sz="1600" b="1" dirty="0"/>
              <a:t>DL</a:t>
            </a:r>
            <a:r>
              <a:rPr kumimoji="1" lang="ja-JP" altLang="en-US" sz="1600" b="1"/>
              <a:t>の講師を務める。製造業の物体検知モデルの作成や医療の子宮がんの画像分類（論文）など様々なプロジェクトに参画。</a:t>
            </a:r>
            <a:br>
              <a:rPr kumimoji="1" lang="en-US" altLang="ja-JP" sz="1600" b="1" dirty="0"/>
            </a:br>
            <a:r>
              <a:rPr kumimoji="1" lang="ja-JP" altLang="en-US" sz="1600" b="1"/>
              <a:t>前職よりトレノケートにて業務委託での講師をしており、</a:t>
            </a:r>
            <a:r>
              <a:rPr kumimoji="1" lang="en-US" altLang="ja-JP" sz="1600" b="1" dirty="0"/>
              <a:t>2024</a:t>
            </a:r>
            <a:r>
              <a:rPr kumimoji="1" lang="ja-JP" altLang="en-US" sz="1600" b="1"/>
              <a:t>年１月より</a:t>
            </a:r>
            <a:r>
              <a:rPr kumimoji="1" lang="en-US" altLang="ja-JP" sz="1600" b="1" dirty="0"/>
              <a:t>JOIN</a:t>
            </a:r>
          </a:p>
        </p:txBody>
      </p:sp>
      <p:sp>
        <p:nvSpPr>
          <p:cNvPr id="8" name="テキスト ボックス 7">
            <a:extLst>
              <a:ext uri="{FF2B5EF4-FFF2-40B4-BE49-F238E27FC236}">
                <a16:creationId xmlns:a16="http://schemas.microsoft.com/office/drawing/2014/main" id="{42BBCF8C-2CDD-7DF4-08B9-10E6355B46FB}"/>
              </a:ext>
            </a:extLst>
          </p:cNvPr>
          <p:cNvSpPr txBox="1"/>
          <p:nvPr/>
        </p:nvSpPr>
        <p:spPr>
          <a:xfrm>
            <a:off x="1951311" y="3634082"/>
            <a:ext cx="5412487" cy="1206484"/>
          </a:xfrm>
          <a:prstGeom prst="rect">
            <a:avLst/>
          </a:prstGeom>
          <a:noFill/>
        </p:spPr>
        <p:txBody>
          <a:bodyPr wrap="square">
            <a:spAutoFit/>
          </a:bodyPr>
          <a:lstStyle/>
          <a:p>
            <a:pPr marL="285750" indent="-285750">
              <a:lnSpc>
                <a:spcPct val="90000"/>
              </a:lnSpc>
              <a:buFont typeface="Wingdings" pitchFamily="2" charset="2"/>
              <a:buChar char="ü"/>
            </a:pPr>
            <a:r>
              <a:rPr kumimoji="1" lang="ja-JP" altLang="en-US" sz="1600" b="1"/>
              <a:t>マイクロソフト認定トレーナー</a:t>
            </a:r>
            <a:endParaRPr kumimoji="1" lang="en-US" altLang="ja-JP" sz="1600" b="1" dirty="0"/>
          </a:p>
          <a:p>
            <a:pPr marL="57150" indent="-285750">
              <a:lnSpc>
                <a:spcPct val="90000"/>
              </a:lnSpc>
              <a:buFont typeface="Wingdings" pitchFamily="2" charset="2"/>
              <a:buChar char="ü"/>
            </a:pPr>
            <a:r>
              <a:rPr kumimoji="1" lang="en-US" altLang="ja-JP" sz="1600" b="1" dirty="0"/>
              <a:t>AWS </a:t>
            </a:r>
            <a:r>
              <a:rPr kumimoji="1" lang="ja-JP" altLang="en-US" sz="1600" b="1"/>
              <a:t>認定トレーナー</a:t>
            </a:r>
            <a:endParaRPr kumimoji="1" lang="en-US" altLang="ja-JP" sz="1600" b="1" dirty="0"/>
          </a:p>
          <a:p>
            <a:pPr marL="57150" indent="-285750">
              <a:lnSpc>
                <a:spcPct val="90000"/>
              </a:lnSpc>
              <a:buFont typeface="Wingdings" pitchFamily="2" charset="2"/>
              <a:buChar char="ü"/>
            </a:pPr>
            <a:r>
              <a:rPr kumimoji="1" lang="en-US" altLang="ja-JP" sz="1600" b="1" dirty="0" err="1"/>
              <a:t>Ideactive</a:t>
            </a:r>
            <a:r>
              <a:rPr kumimoji="1" lang="en-US" altLang="ja-JP" sz="1600" b="1" dirty="0"/>
              <a:t> Japan Project Professional Menta</a:t>
            </a:r>
          </a:p>
          <a:p>
            <a:pPr marL="57150" indent="-285750">
              <a:lnSpc>
                <a:spcPct val="90000"/>
              </a:lnSpc>
              <a:buFont typeface="Wingdings" pitchFamily="2" charset="2"/>
              <a:buChar char="ü"/>
            </a:pPr>
            <a:r>
              <a:rPr kumimoji="1" lang="en-US" altLang="ja-JP" sz="1600" b="1" dirty="0"/>
              <a:t>AI-900 </a:t>
            </a:r>
            <a:r>
              <a:rPr kumimoji="1" lang="ja-JP" altLang="en-US" sz="1600" b="1"/>
              <a:t>資格対策講座開発</a:t>
            </a:r>
            <a:endParaRPr kumimoji="1" lang="en-US" altLang="ja-JP" sz="1600" b="1" dirty="0"/>
          </a:p>
          <a:p>
            <a:pPr marL="57150" indent="-285750">
              <a:lnSpc>
                <a:spcPct val="90000"/>
              </a:lnSpc>
              <a:buFont typeface="Wingdings" pitchFamily="2" charset="2"/>
              <a:buChar char="ü"/>
            </a:pPr>
            <a:r>
              <a:rPr kumimoji="1" lang="ja-JP" altLang="en-US" sz="1600" b="1"/>
              <a:t>日本初データエンジニアリング講座開講</a:t>
            </a:r>
            <a:endParaRPr kumimoji="1" lang="en-US" altLang="ja-JP" sz="1600" b="1" dirty="0"/>
          </a:p>
        </p:txBody>
      </p:sp>
      <p:sp>
        <p:nvSpPr>
          <p:cNvPr id="9" name="テキスト ボックス 8">
            <a:extLst>
              <a:ext uri="{FF2B5EF4-FFF2-40B4-BE49-F238E27FC236}">
                <a16:creationId xmlns:a16="http://schemas.microsoft.com/office/drawing/2014/main" id="{72D42360-35F2-1573-1D82-7D7558C9E8AD}"/>
              </a:ext>
            </a:extLst>
          </p:cNvPr>
          <p:cNvSpPr txBox="1"/>
          <p:nvPr/>
        </p:nvSpPr>
        <p:spPr>
          <a:xfrm>
            <a:off x="1926317" y="3326305"/>
            <a:ext cx="1107996" cy="369332"/>
          </a:xfrm>
          <a:prstGeom prst="rect">
            <a:avLst/>
          </a:prstGeom>
          <a:noFill/>
        </p:spPr>
        <p:txBody>
          <a:bodyPr wrap="none" rtlCol="0">
            <a:spAutoFit/>
          </a:bodyPr>
          <a:lstStyle/>
          <a:p>
            <a:r>
              <a:rPr kumimoji="1" lang="ja-JP" altLang="en-US" b="1"/>
              <a:t>主な経歴</a:t>
            </a:r>
            <a:endParaRPr kumimoji="1" lang="en-US" altLang="ja-JP" b="1" dirty="0"/>
          </a:p>
        </p:txBody>
      </p:sp>
      <p:sp>
        <p:nvSpPr>
          <p:cNvPr id="11" name="テキスト ボックス 10">
            <a:extLst>
              <a:ext uri="{FF2B5EF4-FFF2-40B4-BE49-F238E27FC236}">
                <a16:creationId xmlns:a16="http://schemas.microsoft.com/office/drawing/2014/main" id="{E0941759-205E-038A-D0E3-0764C5001EE3}"/>
              </a:ext>
            </a:extLst>
          </p:cNvPr>
          <p:cNvSpPr txBox="1"/>
          <p:nvPr/>
        </p:nvSpPr>
        <p:spPr>
          <a:xfrm>
            <a:off x="1926317" y="4777545"/>
            <a:ext cx="1107996" cy="369332"/>
          </a:xfrm>
          <a:prstGeom prst="rect">
            <a:avLst/>
          </a:prstGeom>
          <a:noFill/>
        </p:spPr>
        <p:txBody>
          <a:bodyPr wrap="none" rtlCol="0">
            <a:spAutoFit/>
          </a:bodyPr>
          <a:lstStyle/>
          <a:p>
            <a:r>
              <a:rPr kumimoji="1" lang="ja-JP" altLang="en-US" b="1"/>
              <a:t>保有資格</a:t>
            </a:r>
            <a:endParaRPr kumimoji="1" lang="en-US" altLang="ja-JP" b="1" dirty="0"/>
          </a:p>
        </p:txBody>
      </p:sp>
    </p:spTree>
    <p:extLst>
      <p:ext uri="{BB962C8B-B14F-4D97-AF65-F5344CB8AC3E}">
        <p14:creationId xmlns:p14="http://schemas.microsoft.com/office/powerpoint/2010/main" val="14100428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76CDA9-A571-4743-AE64-7559D40AF7CB}"/>
              </a:ext>
            </a:extLst>
          </p:cNvPr>
          <p:cNvSpPr>
            <a:spLocks noGrp="1"/>
          </p:cNvSpPr>
          <p:nvPr>
            <p:ph type="title"/>
          </p:nvPr>
        </p:nvSpPr>
        <p:spPr/>
        <p:txBody>
          <a:bodyPr/>
          <a:lstStyle/>
          <a:p>
            <a:r>
              <a:rPr lang="en-US" altLang="ja-JP" dirty="0"/>
              <a:t>1-1-7.</a:t>
            </a:r>
            <a:r>
              <a:rPr lang="ja-JP" altLang="en-US" dirty="0"/>
              <a:t>教師なし学習</a:t>
            </a:r>
            <a:endParaRPr kumimoji="1" lang="ja-JP" altLang="en-US" sz="2800" b="1" dirty="0"/>
          </a:p>
        </p:txBody>
      </p:sp>
      <p:sp>
        <p:nvSpPr>
          <p:cNvPr id="5" name="スライド番号プレースホルダー 4">
            <a:extLst>
              <a:ext uri="{FF2B5EF4-FFF2-40B4-BE49-F238E27FC236}">
                <a16:creationId xmlns:a16="http://schemas.microsoft.com/office/drawing/2014/main" id="{BE7DFE18-1C27-4CDD-85F8-8955E1823EE9}"/>
              </a:ext>
            </a:extLst>
          </p:cNvPr>
          <p:cNvSpPr>
            <a:spLocks noGrp="1"/>
          </p:cNvSpPr>
          <p:nvPr>
            <p:ph type="sldNum" sz="quarter" idx="10"/>
          </p:nvPr>
        </p:nvSpPr>
        <p:spPr/>
        <p:txBody>
          <a:bodyPr/>
          <a:lstStyle/>
          <a:p>
            <a:fld id="{46BB8D49-91AB-4BE8-B7F4-8EAFE2BF815D}" type="slidenum">
              <a:rPr kumimoji="1" lang="ja-JP" altLang="en-US" smtClean="0"/>
              <a:pPr/>
              <a:t>90</a:t>
            </a:fld>
            <a:endParaRPr kumimoji="1" lang="ja-JP" altLang="en-US"/>
          </a:p>
        </p:txBody>
      </p:sp>
      <p:sp>
        <p:nvSpPr>
          <p:cNvPr id="33" name="テキスト ボックス 32">
            <a:extLst>
              <a:ext uri="{FF2B5EF4-FFF2-40B4-BE49-F238E27FC236}">
                <a16:creationId xmlns:a16="http://schemas.microsoft.com/office/drawing/2014/main" id="{EF081914-4DA1-4FC4-87A9-20832F3D95AA}"/>
              </a:ext>
            </a:extLst>
          </p:cNvPr>
          <p:cNvSpPr txBox="1"/>
          <p:nvPr/>
        </p:nvSpPr>
        <p:spPr>
          <a:xfrm>
            <a:off x="495758" y="836667"/>
            <a:ext cx="11193137"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サンプルデータからデータの特徴を学習。データの関係性などを分析。</a:t>
            </a:r>
            <a:endParaRPr lang="en-US" altLang="ja-JP" sz="2200" dirty="0"/>
          </a:p>
        </p:txBody>
      </p:sp>
      <p:sp>
        <p:nvSpPr>
          <p:cNvPr id="34" name="四角形: 角を丸くする 33">
            <a:extLst>
              <a:ext uri="{FF2B5EF4-FFF2-40B4-BE49-F238E27FC236}">
                <a16:creationId xmlns:a16="http://schemas.microsoft.com/office/drawing/2014/main" id="{CD4A57D4-F329-47A8-8420-06AAA8F38B6F}"/>
              </a:ext>
            </a:extLst>
          </p:cNvPr>
          <p:cNvSpPr/>
          <p:nvPr/>
        </p:nvSpPr>
        <p:spPr bwMode="auto">
          <a:xfrm>
            <a:off x="961077" y="1623144"/>
            <a:ext cx="10493870" cy="4372516"/>
          </a:xfrm>
          <a:prstGeom prst="roundRect">
            <a:avLst>
              <a:gd name="adj" fmla="val 3421"/>
            </a:avLst>
          </a:prstGeom>
          <a:solidFill>
            <a:schemeClr val="bg1">
              <a:lumMod val="95000"/>
            </a:schemeClr>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rgbClr val="00879E"/>
              </a:solidFill>
              <a:latin typeface="Arial" pitchFamily="34" charset="0"/>
              <a:ea typeface="ＭＳ Ｐゴシック" pitchFamily="50" charset="-128"/>
            </a:endParaRPr>
          </a:p>
        </p:txBody>
      </p:sp>
      <p:grpSp>
        <p:nvGrpSpPr>
          <p:cNvPr id="35" name="グループ化 34">
            <a:extLst>
              <a:ext uri="{FF2B5EF4-FFF2-40B4-BE49-F238E27FC236}">
                <a16:creationId xmlns:a16="http://schemas.microsoft.com/office/drawing/2014/main" id="{7569ABF2-FE4A-445F-AFC8-6FB5DDDC1606}"/>
              </a:ext>
            </a:extLst>
          </p:cNvPr>
          <p:cNvGrpSpPr/>
          <p:nvPr/>
        </p:nvGrpSpPr>
        <p:grpSpPr>
          <a:xfrm>
            <a:off x="2003026" y="3300269"/>
            <a:ext cx="6262360" cy="1016690"/>
            <a:chOff x="1688391" y="4859498"/>
            <a:chExt cx="6262360" cy="1016690"/>
          </a:xfrm>
        </p:grpSpPr>
        <p:grpSp>
          <p:nvGrpSpPr>
            <p:cNvPr id="37" name="グループ化 36">
              <a:extLst>
                <a:ext uri="{FF2B5EF4-FFF2-40B4-BE49-F238E27FC236}">
                  <a16:creationId xmlns:a16="http://schemas.microsoft.com/office/drawing/2014/main" id="{6A17376B-6529-4D5C-9599-07F33D5FEF85}"/>
                </a:ext>
              </a:extLst>
            </p:cNvPr>
            <p:cNvGrpSpPr/>
            <p:nvPr/>
          </p:nvGrpSpPr>
          <p:grpSpPr>
            <a:xfrm>
              <a:off x="1688391" y="4859498"/>
              <a:ext cx="6262360" cy="1016690"/>
              <a:chOff x="29688" y="3931497"/>
              <a:chExt cx="6262360" cy="1016690"/>
            </a:xfrm>
          </p:grpSpPr>
          <p:cxnSp>
            <p:nvCxnSpPr>
              <p:cNvPr id="45" name="直線矢印コネクタ 44">
                <a:extLst>
                  <a:ext uri="{FF2B5EF4-FFF2-40B4-BE49-F238E27FC236}">
                    <a16:creationId xmlns:a16="http://schemas.microsoft.com/office/drawing/2014/main" id="{269E4736-BCBE-4763-8428-0A9B45B60075}"/>
                  </a:ext>
                </a:extLst>
              </p:cNvPr>
              <p:cNvCxnSpPr>
                <a:cxnSpLocks/>
                <a:stCxn id="48" idx="3"/>
                <a:endCxn id="69" idx="1"/>
              </p:cNvCxnSpPr>
              <p:nvPr/>
            </p:nvCxnSpPr>
            <p:spPr>
              <a:xfrm flipV="1">
                <a:off x="1265278" y="4439842"/>
                <a:ext cx="1053116" cy="1"/>
              </a:xfrm>
              <a:prstGeom prst="straightConnector1">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48" name="フローチャート: 複数書類 47">
                <a:extLst>
                  <a:ext uri="{FF2B5EF4-FFF2-40B4-BE49-F238E27FC236}">
                    <a16:creationId xmlns:a16="http://schemas.microsoft.com/office/drawing/2014/main" id="{5A24348B-FD15-4F8E-A00B-4FE162CD7688}"/>
                  </a:ext>
                </a:extLst>
              </p:cNvPr>
              <p:cNvSpPr/>
              <p:nvPr/>
            </p:nvSpPr>
            <p:spPr>
              <a:xfrm>
                <a:off x="45124" y="3931749"/>
                <a:ext cx="1220154" cy="1016187"/>
              </a:xfrm>
              <a:prstGeom prst="flowChartMultidocumen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ja-JP" altLang="en-US" sz="1100" dirty="0">
                  <a:solidFill>
                    <a:prstClr val="black"/>
                  </a:solidFill>
                  <a:latin typeface="メイリオ" panose="020B0604030504040204" pitchFamily="50" charset="-128"/>
                  <a:ea typeface="メイリオ" panose="020B0604030504040204" pitchFamily="50" charset="-128"/>
                </a:endParaRPr>
              </a:p>
            </p:txBody>
          </p:sp>
          <p:sp>
            <p:nvSpPr>
              <p:cNvPr id="49" name="正方形/長方形 48">
                <a:extLst>
                  <a:ext uri="{FF2B5EF4-FFF2-40B4-BE49-F238E27FC236}">
                    <a16:creationId xmlns:a16="http://schemas.microsoft.com/office/drawing/2014/main" id="{02F2967C-C516-4BC4-B91F-1F5CFFFC45A0}"/>
                  </a:ext>
                </a:extLst>
              </p:cNvPr>
              <p:cNvSpPr/>
              <p:nvPr/>
            </p:nvSpPr>
            <p:spPr>
              <a:xfrm>
                <a:off x="29688" y="4327469"/>
                <a:ext cx="1082348"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分析データ</a:t>
                </a:r>
                <a:endParaRPr lang="en-US" altLang="ja-JP" sz="1100" b="1" spc="150" dirty="0">
                  <a:solidFill>
                    <a:schemeClr val="tx1">
                      <a:lumMod val="75000"/>
                      <a:lumOff val="25000"/>
                    </a:schemeClr>
                  </a:solidFill>
                  <a:latin typeface="+mj-ea"/>
                  <a:ea typeface="+mj-ea"/>
                </a:endParaRPr>
              </a:p>
            </p:txBody>
          </p:sp>
          <p:sp>
            <p:nvSpPr>
              <p:cNvPr id="72" name="正方形/長方形 71">
                <a:extLst>
                  <a:ext uri="{FF2B5EF4-FFF2-40B4-BE49-F238E27FC236}">
                    <a16:creationId xmlns:a16="http://schemas.microsoft.com/office/drawing/2014/main" id="{AC56CEE8-EA81-4273-B74E-6471BC66AE3C}"/>
                  </a:ext>
                </a:extLst>
              </p:cNvPr>
              <p:cNvSpPr/>
              <p:nvPr/>
            </p:nvSpPr>
            <p:spPr>
              <a:xfrm>
                <a:off x="4521863" y="4190575"/>
                <a:ext cx="1770185" cy="498533"/>
              </a:xfrm>
              <a:prstGeom prst="rect">
                <a:avLst/>
              </a:prstGeom>
              <a:solidFill>
                <a:srgbClr val="ECF6F8"/>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grpSp>
            <p:nvGrpSpPr>
              <p:cNvPr id="63" name="グループ化 62">
                <a:extLst>
                  <a:ext uri="{FF2B5EF4-FFF2-40B4-BE49-F238E27FC236}">
                    <a16:creationId xmlns:a16="http://schemas.microsoft.com/office/drawing/2014/main" id="{89D46CB2-62FD-4590-93BC-A55C210FEA7B}"/>
                  </a:ext>
                </a:extLst>
              </p:cNvPr>
              <p:cNvGrpSpPr/>
              <p:nvPr/>
            </p:nvGrpSpPr>
            <p:grpSpPr>
              <a:xfrm>
                <a:off x="2318394" y="3931497"/>
                <a:ext cx="1106239" cy="1016690"/>
                <a:chOff x="2405006" y="3630281"/>
                <a:chExt cx="1106239" cy="1016690"/>
              </a:xfrm>
            </p:grpSpPr>
            <p:sp>
              <p:nvSpPr>
                <p:cNvPr id="69" name="正方形/長方形 68">
                  <a:extLst>
                    <a:ext uri="{FF2B5EF4-FFF2-40B4-BE49-F238E27FC236}">
                      <a16:creationId xmlns:a16="http://schemas.microsoft.com/office/drawing/2014/main" id="{EF95897C-1F7C-4B23-B29D-E02201E4D37C}"/>
                    </a:ext>
                  </a:extLst>
                </p:cNvPr>
                <p:cNvSpPr/>
                <p:nvPr/>
              </p:nvSpPr>
              <p:spPr bwMode="auto">
                <a:xfrm>
                  <a:off x="2405006" y="3630281"/>
                  <a:ext cx="1106239" cy="1016690"/>
                </a:xfrm>
                <a:prstGeom prst="rect">
                  <a:avLst/>
                </a:prstGeom>
                <a:solidFill>
                  <a:srgbClr val="FBD2C1"/>
                </a:solidFill>
                <a:ln w="38100">
                  <a:solidFill>
                    <a:srgbClr val="F36C37"/>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defRPr/>
                  </a:pPr>
                  <a:endParaRPr lang="en-US" altLang="ja-JP" sz="1400" dirty="0">
                    <a:solidFill>
                      <a:prstClr val="black"/>
                    </a:solidFill>
                    <a:latin typeface="メイリオ" panose="020B0604030504040204" pitchFamily="50" charset="-128"/>
                    <a:ea typeface="メイリオ" panose="020B0604030504040204" pitchFamily="50" charset="-128"/>
                  </a:endParaRPr>
                </a:p>
              </p:txBody>
            </p:sp>
            <p:pic>
              <p:nvPicPr>
                <p:cNvPr id="70" name="グラフィックス 69" descr="歯車 2 つ">
                  <a:extLst>
                    <a:ext uri="{FF2B5EF4-FFF2-40B4-BE49-F238E27FC236}">
                      <a16:creationId xmlns:a16="http://schemas.microsoft.com/office/drawing/2014/main" id="{C81316B4-B529-4A04-A3E3-B406CCB5A0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9200" y="3889359"/>
                  <a:ext cx="692419" cy="692419"/>
                </a:xfrm>
                <a:prstGeom prst="rect">
                  <a:avLst/>
                </a:prstGeom>
              </p:spPr>
            </p:pic>
          </p:grpSp>
          <p:cxnSp>
            <p:nvCxnSpPr>
              <p:cNvPr id="65" name="直線矢印コネクタ 64">
                <a:extLst>
                  <a:ext uri="{FF2B5EF4-FFF2-40B4-BE49-F238E27FC236}">
                    <a16:creationId xmlns:a16="http://schemas.microsoft.com/office/drawing/2014/main" id="{6AA07FCB-3FA4-46BD-AE42-CEDF5B8CA52A}"/>
                  </a:ext>
                </a:extLst>
              </p:cNvPr>
              <p:cNvCxnSpPr>
                <a:cxnSpLocks/>
                <a:stCxn id="69" idx="3"/>
                <a:endCxn id="72" idx="1"/>
              </p:cNvCxnSpPr>
              <p:nvPr/>
            </p:nvCxnSpPr>
            <p:spPr>
              <a:xfrm>
                <a:off x="3424633" y="4439842"/>
                <a:ext cx="1097230" cy="0"/>
              </a:xfrm>
              <a:prstGeom prst="straightConnector1">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pic>
          <p:nvPicPr>
            <p:cNvPr id="39" name="図 38">
              <a:extLst>
                <a:ext uri="{FF2B5EF4-FFF2-40B4-BE49-F238E27FC236}">
                  <a16:creationId xmlns:a16="http://schemas.microsoft.com/office/drawing/2014/main" id="{1F6BB8A8-3AFF-481E-98B7-E4B1F0987218}"/>
                </a:ext>
              </a:extLst>
            </p:cNvPr>
            <p:cNvPicPr>
              <a:picLocks noChangeAspect="1"/>
            </p:cNvPicPr>
            <p:nvPr/>
          </p:nvPicPr>
          <p:blipFill>
            <a:blip r:embed="rId5"/>
            <a:stretch>
              <a:fillRect/>
            </a:stretch>
          </p:blipFill>
          <p:spPr>
            <a:xfrm>
              <a:off x="6374749" y="5141268"/>
              <a:ext cx="458041" cy="453877"/>
            </a:xfrm>
            <a:prstGeom prst="rect">
              <a:avLst/>
            </a:prstGeom>
          </p:spPr>
        </p:pic>
      </p:grpSp>
      <p:sp>
        <p:nvSpPr>
          <p:cNvPr id="73" name="正方形/長方形 72">
            <a:extLst>
              <a:ext uri="{FF2B5EF4-FFF2-40B4-BE49-F238E27FC236}">
                <a16:creationId xmlns:a16="http://schemas.microsoft.com/office/drawing/2014/main" id="{7C173AF6-1C76-48A3-8121-87FA686CAB90}"/>
              </a:ext>
            </a:extLst>
          </p:cNvPr>
          <p:cNvSpPr/>
          <p:nvPr/>
        </p:nvSpPr>
        <p:spPr>
          <a:xfrm>
            <a:off x="4305477" y="3344689"/>
            <a:ext cx="1082348"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分析モデル</a:t>
            </a:r>
            <a:endParaRPr lang="en-US" altLang="ja-JP" sz="1100" b="1" spc="150" dirty="0">
              <a:solidFill>
                <a:schemeClr val="tx1">
                  <a:lumMod val="75000"/>
                  <a:lumOff val="25000"/>
                </a:schemeClr>
              </a:solidFill>
              <a:latin typeface="+mj-ea"/>
              <a:ea typeface="+mj-ea"/>
            </a:endParaRPr>
          </a:p>
        </p:txBody>
      </p:sp>
      <p:sp>
        <p:nvSpPr>
          <p:cNvPr id="75" name="正方形/長方形 74">
            <a:extLst>
              <a:ext uri="{FF2B5EF4-FFF2-40B4-BE49-F238E27FC236}">
                <a16:creationId xmlns:a16="http://schemas.microsoft.com/office/drawing/2014/main" id="{120387B9-CB70-4F42-BCFD-A059E7620258}"/>
              </a:ext>
            </a:extLst>
          </p:cNvPr>
          <p:cNvSpPr/>
          <p:nvPr/>
        </p:nvSpPr>
        <p:spPr>
          <a:xfrm>
            <a:off x="7179273" y="3562749"/>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出力</a:t>
            </a:r>
            <a:r>
              <a:rPr lang="zh-TW" altLang="en-US" sz="1100" b="1" spc="150" dirty="0">
                <a:solidFill>
                  <a:schemeClr val="tx1">
                    <a:lumMod val="75000"/>
                    <a:lumOff val="25000"/>
                  </a:schemeClr>
                </a:solidFill>
                <a:latin typeface="+mj-ea"/>
                <a:ea typeface="+mj-ea"/>
              </a:rPr>
              <a:t>値</a:t>
            </a:r>
            <a:br>
              <a:rPr lang="zh-TW" altLang="en-US" sz="1100" b="1" spc="150" dirty="0">
                <a:solidFill>
                  <a:schemeClr val="tx1">
                    <a:lumMod val="75000"/>
                    <a:lumOff val="25000"/>
                  </a:schemeClr>
                </a:solidFill>
                <a:latin typeface="+mj-ea"/>
                <a:ea typeface="+mj-ea"/>
              </a:rPr>
            </a:br>
            <a:r>
              <a:rPr lang="en-US" altLang="zh-TW" sz="1100" b="1" spc="150" dirty="0">
                <a:solidFill>
                  <a:schemeClr val="tx1">
                    <a:lumMod val="75000"/>
                    <a:lumOff val="25000"/>
                  </a:schemeClr>
                </a:solidFill>
                <a:latin typeface="+mj-ea"/>
                <a:ea typeface="+mj-ea"/>
              </a:rPr>
              <a:t>(</a:t>
            </a:r>
            <a:r>
              <a:rPr lang="ja-JP" altLang="en-US" sz="1100" b="1" spc="150" dirty="0">
                <a:solidFill>
                  <a:schemeClr val="tx1">
                    <a:lumMod val="75000"/>
                    <a:lumOff val="25000"/>
                  </a:schemeClr>
                </a:solidFill>
                <a:latin typeface="+mj-ea"/>
                <a:ea typeface="+mj-ea"/>
              </a:rPr>
              <a:t>分析</a:t>
            </a:r>
            <a:r>
              <a:rPr lang="zh-TW" altLang="en-US" sz="1100" b="1" spc="150" dirty="0">
                <a:solidFill>
                  <a:schemeClr val="tx1">
                    <a:lumMod val="75000"/>
                    <a:lumOff val="25000"/>
                  </a:schemeClr>
                </a:solidFill>
                <a:latin typeface="+mj-ea"/>
                <a:ea typeface="+mj-ea"/>
              </a:rPr>
              <a:t>結果</a:t>
            </a:r>
            <a:r>
              <a:rPr lang="en-US" altLang="zh-TW" sz="1100" b="1" spc="150" dirty="0">
                <a:solidFill>
                  <a:schemeClr val="tx1">
                    <a:lumMod val="75000"/>
                    <a:lumOff val="25000"/>
                  </a:schemeClr>
                </a:solidFill>
                <a:latin typeface="+mj-ea"/>
                <a:ea typeface="+mj-ea"/>
              </a:rPr>
              <a:t>)</a:t>
            </a:r>
          </a:p>
        </p:txBody>
      </p:sp>
      <p:sp>
        <p:nvSpPr>
          <p:cNvPr id="79" name="テキスト ボックス 78">
            <a:extLst>
              <a:ext uri="{FF2B5EF4-FFF2-40B4-BE49-F238E27FC236}">
                <a16:creationId xmlns:a16="http://schemas.microsoft.com/office/drawing/2014/main" id="{E22B9130-45B6-411E-89AD-F1F710358252}"/>
              </a:ext>
            </a:extLst>
          </p:cNvPr>
          <p:cNvSpPr txBox="1"/>
          <p:nvPr/>
        </p:nvSpPr>
        <p:spPr>
          <a:xfrm>
            <a:off x="2869334" y="5587241"/>
            <a:ext cx="8459784"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100" b="0" dirty="0"/>
              <a:t>※ </a:t>
            </a:r>
            <a:r>
              <a:rPr lang="ja-JP" altLang="en-US" sz="1100" b="0" dirty="0"/>
              <a:t>教師なし学習の代表的な学習過程を表しています。異なるアプローチをとるアルゴリズムもあります。</a:t>
            </a:r>
            <a:endParaRPr lang="en-US" altLang="ja-JP" sz="1100" b="0" dirty="0"/>
          </a:p>
        </p:txBody>
      </p:sp>
      <p:grpSp>
        <p:nvGrpSpPr>
          <p:cNvPr id="8" name="グループ化 7">
            <a:extLst>
              <a:ext uri="{FF2B5EF4-FFF2-40B4-BE49-F238E27FC236}">
                <a16:creationId xmlns:a16="http://schemas.microsoft.com/office/drawing/2014/main" id="{FF1FE036-6CC1-4776-8278-F282A2F6F871}"/>
              </a:ext>
            </a:extLst>
          </p:cNvPr>
          <p:cNvGrpSpPr/>
          <p:nvPr/>
        </p:nvGrpSpPr>
        <p:grpSpPr>
          <a:xfrm>
            <a:off x="8534558" y="2847698"/>
            <a:ext cx="2102341" cy="1683969"/>
            <a:chOff x="11818005" y="2108232"/>
            <a:chExt cx="2102341" cy="1683969"/>
          </a:xfrm>
        </p:grpSpPr>
        <p:cxnSp>
          <p:nvCxnSpPr>
            <p:cNvPr id="23" name="直線矢印コネクタ 22">
              <a:extLst>
                <a:ext uri="{FF2B5EF4-FFF2-40B4-BE49-F238E27FC236}">
                  <a16:creationId xmlns:a16="http://schemas.microsoft.com/office/drawing/2014/main" id="{E989E670-6C66-4D4E-A475-C51FEE6131B8}"/>
                </a:ext>
              </a:extLst>
            </p:cNvPr>
            <p:cNvCxnSpPr>
              <a:cxnSpLocks/>
            </p:cNvCxnSpPr>
            <p:nvPr/>
          </p:nvCxnSpPr>
          <p:spPr>
            <a:xfrm flipV="1">
              <a:off x="11826833" y="3772864"/>
              <a:ext cx="2093513" cy="19337"/>
            </a:xfrm>
            <a:prstGeom prst="straightConnector1">
              <a:avLst/>
            </a:prstGeom>
            <a:ln w="28575">
              <a:solidFill>
                <a:schemeClr val="bg1">
                  <a:lumMod val="50000"/>
                </a:schemeClr>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24" name="直線矢印コネクタ 23">
              <a:extLst>
                <a:ext uri="{FF2B5EF4-FFF2-40B4-BE49-F238E27FC236}">
                  <a16:creationId xmlns:a16="http://schemas.microsoft.com/office/drawing/2014/main" id="{2DAD3FE1-B5B9-4C5A-B3D9-FF733AE43B31}"/>
                </a:ext>
              </a:extLst>
            </p:cNvPr>
            <p:cNvCxnSpPr>
              <a:cxnSpLocks/>
            </p:cNvCxnSpPr>
            <p:nvPr/>
          </p:nvCxnSpPr>
          <p:spPr>
            <a:xfrm flipH="1" flipV="1">
              <a:off x="11818005" y="2108232"/>
              <a:ext cx="17656" cy="1674693"/>
            </a:xfrm>
            <a:prstGeom prst="straightConnector1">
              <a:avLst/>
            </a:prstGeom>
            <a:ln w="28575">
              <a:solidFill>
                <a:schemeClr val="bg1">
                  <a:lumMod val="50000"/>
                </a:schemeClr>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5" name="楕円 24">
              <a:extLst>
                <a:ext uri="{FF2B5EF4-FFF2-40B4-BE49-F238E27FC236}">
                  <a16:creationId xmlns:a16="http://schemas.microsoft.com/office/drawing/2014/main" id="{B51300E1-5E40-42C3-9C24-5DB45FEDEDFD}"/>
                </a:ext>
              </a:extLst>
            </p:cNvPr>
            <p:cNvSpPr/>
            <p:nvPr/>
          </p:nvSpPr>
          <p:spPr>
            <a:xfrm>
              <a:off x="13381890" y="2934068"/>
              <a:ext cx="112679" cy="112679"/>
            </a:xfrm>
            <a:prstGeom prst="ellipse">
              <a:avLst/>
            </a:prstGeom>
            <a:solidFill>
              <a:schemeClr val="accent5">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6" name="楕円 25">
              <a:extLst>
                <a:ext uri="{FF2B5EF4-FFF2-40B4-BE49-F238E27FC236}">
                  <a16:creationId xmlns:a16="http://schemas.microsoft.com/office/drawing/2014/main" id="{E621F966-ECDB-42D9-B12A-E62AA32C411F}"/>
                </a:ext>
              </a:extLst>
            </p:cNvPr>
            <p:cNvSpPr/>
            <p:nvPr/>
          </p:nvSpPr>
          <p:spPr>
            <a:xfrm>
              <a:off x="12292386" y="2599452"/>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7" name="楕円 26">
              <a:extLst>
                <a:ext uri="{FF2B5EF4-FFF2-40B4-BE49-F238E27FC236}">
                  <a16:creationId xmlns:a16="http://schemas.microsoft.com/office/drawing/2014/main" id="{6B7F33CB-5C2D-49DE-99DE-7CA8A0FB7134}"/>
                </a:ext>
              </a:extLst>
            </p:cNvPr>
            <p:cNvSpPr/>
            <p:nvPr/>
          </p:nvSpPr>
          <p:spPr>
            <a:xfrm>
              <a:off x="12171799" y="2720869"/>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8" name="楕円 27">
              <a:extLst>
                <a:ext uri="{FF2B5EF4-FFF2-40B4-BE49-F238E27FC236}">
                  <a16:creationId xmlns:a16="http://schemas.microsoft.com/office/drawing/2014/main" id="{18ADDA14-F6DE-48C0-9678-4087BBD6C0F4}"/>
                </a:ext>
              </a:extLst>
            </p:cNvPr>
            <p:cNvSpPr/>
            <p:nvPr/>
          </p:nvSpPr>
          <p:spPr>
            <a:xfrm>
              <a:off x="13180763" y="2971549"/>
              <a:ext cx="112679" cy="112679"/>
            </a:xfrm>
            <a:prstGeom prst="ellipse">
              <a:avLst/>
            </a:prstGeom>
            <a:solidFill>
              <a:schemeClr val="accent5">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9" name="楕円 28">
              <a:extLst>
                <a:ext uri="{FF2B5EF4-FFF2-40B4-BE49-F238E27FC236}">
                  <a16:creationId xmlns:a16="http://schemas.microsoft.com/office/drawing/2014/main" id="{C5235172-7AD3-448D-BC4F-D0CAA7934F6E}"/>
                </a:ext>
              </a:extLst>
            </p:cNvPr>
            <p:cNvSpPr/>
            <p:nvPr/>
          </p:nvSpPr>
          <p:spPr>
            <a:xfrm>
              <a:off x="13103741" y="3157804"/>
              <a:ext cx="112679" cy="112679"/>
            </a:xfrm>
            <a:prstGeom prst="ellipse">
              <a:avLst/>
            </a:prstGeom>
            <a:solidFill>
              <a:schemeClr val="accent5">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30" name="楕円 29">
              <a:extLst>
                <a:ext uri="{FF2B5EF4-FFF2-40B4-BE49-F238E27FC236}">
                  <a16:creationId xmlns:a16="http://schemas.microsoft.com/office/drawing/2014/main" id="{B27B7FFE-98F7-42FC-B97F-34292B4C5FD5}"/>
                </a:ext>
              </a:extLst>
            </p:cNvPr>
            <p:cNvSpPr/>
            <p:nvPr/>
          </p:nvSpPr>
          <p:spPr>
            <a:xfrm>
              <a:off x="13304516" y="3157438"/>
              <a:ext cx="112679" cy="112679"/>
            </a:xfrm>
            <a:prstGeom prst="ellipse">
              <a:avLst/>
            </a:prstGeom>
            <a:solidFill>
              <a:schemeClr val="accent5">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31" name="楕円 30">
              <a:extLst>
                <a:ext uri="{FF2B5EF4-FFF2-40B4-BE49-F238E27FC236}">
                  <a16:creationId xmlns:a16="http://schemas.microsoft.com/office/drawing/2014/main" id="{45248E25-4C1F-4BCA-96B3-A41A0A3E1A1D}"/>
                </a:ext>
              </a:extLst>
            </p:cNvPr>
            <p:cNvSpPr/>
            <p:nvPr/>
          </p:nvSpPr>
          <p:spPr>
            <a:xfrm>
              <a:off x="12481773" y="3263405"/>
              <a:ext cx="112679" cy="112679"/>
            </a:xfrm>
            <a:prstGeom prst="ellipse">
              <a:avLst/>
            </a:prstGeom>
            <a:solidFill>
              <a:schemeClr val="accent2">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32" name="楕円 31">
              <a:extLst>
                <a:ext uri="{FF2B5EF4-FFF2-40B4-BE49-F238E27FC236}">
                  <a16:creationId xmlns:a16="http://schemas.microsoft.com/office/drawing/2014/main" id="{77F2572F-6678-4E0D-9786-89E41520BAAC}"/>
                </a:ext>
              </a:extLst>
            </p:cNvPr>
            <p:cNvSpPr/>
            <p:nvPr/>
          </p:nvSpPr>
          <p:spPr>
            <a:xfrm>
              <a:off x="12469267" y="2703274"/>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36" name="楕円 35">
              <a:extLst>
                <a:ext uri="{FF2B5EF4-FFF2-40B4-BE49-F238E27FC236}">
                  <a16:creationId xmlns:a16="http://schemas.microsoft.com/office/drawing/2014/main" id="{B325E5B7-CBE9-4F1B-8C83-0A5698703287}"/>
                </a:ext>
              </a:extLst>
            </p:cNvPr>
            <p:cNvSpPr/>
            <p:nvPr/>
          </p:nvSpPr>
          <p:spPr>
            <a:xfrm>
              <a:off x="12393943" y="2429026"/>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38" name="楕円 37">
              <a:extLst>
                <a:ext uri="{FF2B5EF4-FFF2-40B4-BE49-F238E27FC236}">
                  <a16:creationId xmlns:a16="http://schemas.microsoft.com/office/drawing/2014/main" id="{4DC390DE-4D0C-4AF7-9EC0-4572C3385ECC}"/>
                </a:ext>
              </a:extLst>
            </p:cNvPr>
            <p:cNvSpPr/>
            <p:nvPr/>
          </p:nvSpPr>
          <p:spPr>
            <a:xfrm>
              <a:off x="12212309" y="2351433"/>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0" name="楕円 39">
              <a:extLst>
                <a:ext uri="{FF2B5EF4-FFF2-40B4-BE49-F238E27FC236}">
                  <a16:creationId xmlns:a16="http://schemas.microsoft.com/office/drawing/2014/main" id="{0302B557-FC84-4AFB-8AD1-60F605554E56}"/>
                </a:ext>
              </a:extLst>
            </p:cNvPr>
            <p:cNvSpPr/>
            <p:nvPr/>
          </p:nvSpPr>
          <p:spPr>
            <a:xfrm>
              <a:off x="12437861" y="3475319"/>
              <a:ext cx="112679" cy="112679"/>
            </a:xfrm>
            <a:prstGeom prst="ellipse">
              <a:avLst/>
            </a:prstGeom>
            <a:solidFill>
              <a:schemeClr val="accent2">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1" name="楕円 40">
              <a:extLst>
                <a:ext uri="{FF2B5EF4-FFF2-40B4-BE49-F238E27FC236}">
                  <a16:creationId xmlns:a16="http://schemas.microsoft.com/office/drawing/2014/main" id="{F4416C92-EE35-4494-A94A-F92A5D9CF06B}"/>
                </a:ext>
              </a:extLst>
            </p:cNvPr>
            <p:cNvSpPr/>
            <p:nvPr/>
          </p:nvSpPr>
          <p:spPr>
            <a:xfrm>
              <a:off x="12304926" y="3275831"/>
              <a:ext cx="112679" cy="112679"/>
            </a:xfrm>
            <a:prstGeom prst="ellipse">
              <a:avLst/>
            </a:prstGeom>
            <a:solidFill>
              <a:schemeClr val="accent2">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2" name="楕円 41">
              <a:extLst>
                <a:ext uri="{FF2B5EF4-FFF2-40B4-BE49-F238E27FC236}">
                  <a16:creationId xmlns:a16="http://schemas.microsoft.com/office/drawing/2014/main" id="{572DAC03-0679-4F2D-A121-E1DC097B8B8D}"/>
                </a:ext>
              </a:extLst>
            </p:cNvPr>
            <p:cNvSpPr/>
            <p:nvPr/>
          </p:nvSpPr>
          <p:spPr>
            <a:xfrm>
              <a:off x="12271341" y="3463346"/>
              <a:ext cx="112679" cy="112679"/>
            </a:xfrm>
            <a:prstGeom prst="ellipse">
              <a:avLst/>
            </a:prstGeom>
            <a:solidFill>
              <a:schemeClr val="accent2">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3" name="楕円 42">
              <a:extLst>
                <a:ext uri="{FF2B5EF4-FFF2-40B4-BE49-F238E27FC236}">
                  <a16:creationId xmlns:a16="http://schemas.microsoft.com/office/drawing/2014/main" id="{F368B9F0-6845-4948-AFEC-122350C77A44}"/>
                </a:ext>
              </a:extLst>
            </p:cNvPr>
            <p:cNvSpPr/>
            <p:nvPr/>
          </p:nvSpPr>
          <p:spPr>
            <a:xfrm>
              <a:off x="13180763" y="2816420"/>
              <a:ext cx="112679" cy="112679"/>
            </a:xfrm>
            <a:prstGeom prst="ellipse">
              <a:avLst/>
            </a:prstGeom>
            <a:solidFill>
              <a:schemeClr val="accent5">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4" name="楕円 43">
              <a:extLst>
                <a:ext uri="{FF2B5EF4-FFF2-40B4-BE49-F238E27FC236}">
                  <a16:creationId xmlns:a16="http://schemas.microsoft.com/office/drawing/2014/main" id="{9EFB54E5-BCF7-4B33-9EE5-B4C62C2F2588}"/>
                </a:ext>
              </a:extLst>
            </p:cNvPr>
            <p:cNvSpPr/>
            <p:nvPr/>
          </p:nvSpPr>
          <p:spPr>
            <a:xfrm>
              <a:off x="12126961" y="2522152"/>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7" name="楕円 6">
              <a:extLst>
                <a:ext uri="{FF2B5EF4-FFF2-40B4-BE49-F238E27FC236}">
                  <a16:creationId xmlns:a16="http://schemas.microsoft.com/office/drawing/2014/main" id="{21C3FAB8-5129-4903-8174-E3FDC506D382}"/>
                </a:ext>
              </a:extLst>
            </p:cNvPr>
            <p:cNvSpPr/>
            <p:nvPr/>
          </p:nvSpPr>
          <p:spPr>
            <a:xfrm>
              <a:off x="11888407" y="2272041"/>
              <a:ext cx="822042" cy="690132"/>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46" name="楕円 45">
              <a:extLst>
                <a:ext uri="{FF2B5EF4-FFF2-40B4-BE49-F238E27FC236}">
                  <a16:creationId xmlns:a16="http://schemas.microsoft.com/office/drawing/2014/main" id="{2D8E305C-F557-479D-AA7C-D35943AC1EB3}"/>
                </a:ext>
              </a:extLst>
            </p:cNvPr>
            <p:cNvSpPr/>
            <p:nvPr/>
          </p:nvSpPr>
          <p:spPr>
            <a:xfrm>
              <a:off x="12047016" y="3138119"/>
              <a:ext cx="727617" cy="596275"/>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47" name="楕円 46">
              <a:extLst>
                <a:ext uri="{FF2B5EF4-FFF2-40B4-BE49-F238E27FC236}">
                  <a16:creationId xmlns:a16="http://schemas.microsoft.com/office/drawing/2014/main" id="{0F022E7D-D497-4E33-AD3D-0B5351A6E578}"/>
                </a:ext>
              </a:extLst>
            </p:cNvPr>
            <p:cNvSpPr/>
            <p:nvPr/>
          </p:nvSpPr>
          <p:spPr>
            <a:xfrm>
              <a:off x="12890170" y="2748456"/>
              <a:ext cx="727617" cy="63476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grpSp>
    </p:spTree>
    <p:extLst>
      <p:ext uri="{BB962C8B-B14F-4D97-AF65-F5344CB8AC3E}">
        <p14:creationId xmlns:p14="http://schemas.microsoft.com/office/powerpoint/2010/main" val="9124908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L 字 53">
            <a:extLst>
              <a:ext uri="{FF2B5EF4-FFF2-40B4-BE49-F238E27FC236}">
                <a16:creationId xmlns:a16="http://schemas.microsoft.com/office/drawing/2014/main" id="{9CF5EF1B-FA65-4945-A76D-0D703DFEB706}"/>
              </a:ext>
            </a:extLst>
          </p:cNvPr>
          <p:cNvSpPr/>
          <p:nvPr/>
        </p:nvSpPr>
        <p:spPr>
          <a:xfrm rot="5400000">
            <a:off x="8141707" y="4929056"/>
            <a:ext cx="1154547" cy="1830883"/>
          </a:xfrm>
          <a:prstGeom prst="corner">
            <a:avLst>
              <a:gd name="adj1" fmla="val 101406"/>
              <a:gd name="adj2" fmla="val 47636"/>
            </a:avLst>
          </a:prstGeom>
          <a:solidFill>
            <a:srgbClr val="ECF6F8"/>
          </a:solidFill>
          <a:ln>
            <a:solidFill>
              <a:srgbClr val="00879E"/>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 name="タイトル 1">
            <a:extLst>
              <a:ext uri="{FF2B5EF4-FFF2-40B4-BE49-F238E27FC236}">
                <a16:creationId xmlns:a16="http://schemas.microsoft.com/office/drawing/2014/main" id="{12F5BCFB-DA20-4DAD-8707-AC135368CC68}"/>
              </a:ext>
            </a:extLst>
          </p:cNvPr>
          <p:cNvSpPr>
            <a:spLocks noGrp="1"/>
          </p:cNvSpPr>
          <p:nvPr>
            <p:ph type="title"/>
          </p:nvPr>
        </p:nvSpPr>
        <p:spPr/>
        <p:txBody>
          <a:bodyPr/>
          <a:lstStyle/>
          <a:p>
            <a:r>
              <a:rPr lang="en-US" altLang="ja-JP" dirty="0"/>
              <a:t>1-1-8.</a:t>
            </a:r>
            <a:r>
              <a:rPr lang="ja-JP" altLang="en-US" dirty="0"/>
              <a:t>教師なし学習で対応できる課題</a:t>
            </a:r>
            <a:endParaRPr kumimoji="1" lang="ja-JP" altLang="en-US" b="1" dirty="0"/>
          </a:p>
        </p:txBody>
      </p:sp>
      <p:sp>
        <p:nvSpPr>
          <p:cNvPr id="4" name="スライド番号プレースホルダー 3">
            <a:extLst>
              <a:ext uri="{FF2B5EF4-FFF2-40B4-BE49-F238E27FC236}">
                <a16:creationId xmlns:a16="http://schemas.microsoft.com/office/drawing/2014/main" id="{8498EA67-73AD-47DA-A51D-DBD144B4D0B8}"/>
              </a:ext>
            </a:extLst>
          </p:cNvPr>
          <p:cNvSpPr>
            <a:spLocks noGrp="1"/>
          </p:cNvSpPr>
          <p:nvPr>
            <p:ph type="sldNum" sz="quarter" idx="10"/>
          </p:nvPr>
        </p:nvSpPr>
        <p:spPr/>
        <p:txBody>
          <a:bodyPr/>
          <a:lstStyle/>
          <a:p>
            <a:fld id="{46BB8D49-91AB-4BE8-B7F4-8EAFE2BF815D}" type="slidenum">
              <a:rPr kumimoji="1" lang="ja-JP" altLang="en-US" smtClean="0"/>
              <a:pPr/>
              <a:t>91</a:t>
            </a:fld>
            <a:endParaRPr kumimoji="1" lang="ja-JP" altLang="en-US"/>
          </a:p>
        </p:txBody>
      </p:sp>
      <p:sp>
        <p:nvSpPr>
          <p:cNvPr id="55" name="L 字 54">
            <a:extLst>
              <a:ext uri="{FF2B5EF4-FFF2-40B4-BE49-F238E27FC236}">
                <a16:creationId xmlns:a16="http://schemas.microsoft.com/office/drawing/2014/main" id="{CF2780C1-C6EB-43E2-949F-AA84B1A723D2}"/>
              </a:ext>
            </a:extLst>
          </p:cNvPr>
          <p:cNvSpPr/>
          <p:nvPr/>
        </p:nvSpPr>
        <p:spPr>
          <a:xfrm rot="16200000">
            <a:off x="9428052" y="4861736"/>
            <a:ext cx="1154546" cy="1965513"/>
          </a:xfrm>
          <a:prstGeom prst="corner">
            <a:avLst>
              <a:gd name="adj1" fmla="val 112301"/>
              <a:gd name="adj2" fmla="val 47636"/>
            </a:avLst>
          </a:prstGeom>
          <a:solidFill>
            <a:srgbClr val="FFF4E1"/>
          </a:solidFill>
          <a:ln>
            <a:solidFill>
              <a:srgbClr val="F36C3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pic>
        <p:nvPicPr>
          <p:cNvPr id="18" name="グラフィックス 17" descr="牛">
            <a:extLst>
              <a:ext uri="{FF2B5EF4-FFF2-40B4-BE49-F238E27FC236}">
                <a16:creationId xmlns:a16="http://schemas.microsoft.com/office/drawing/2014/main" id="{7A16F07B-B366-4A59-814E-E227E4ACB9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54643" y="5373061"/>
            <a:ext cx="453848" cy="453848"/>
          </a:xfrm>
          <a:prstGeom prst="rect">
            <a:avLst/>
          </a:prstGeom>
        </p:spPr>
      </p:pic>
      <p:pic>
        <p:nvPicPr>
          <p:cNvPr id="20" name="グラフィックス 19" descr="犬">
            <a:extLst>
              <a:ext uri="{FF2B5EF4-FFF2-40B4-BE49-F238E27FC236}">
                <a16:creationId xmlns:a16="http://schemas.microsoft.com/office/drawing/2014/main" id="{EE11FDEC-6AA5-4F68-9FD4-5B84885F97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5807" y="5883923"/>
            <a:ext cx="453848" cy="453848"/>
          </a:xfrm>
          <a:prstGeom prst="rect">
            <a:avLst/>
          </a:prstGeom>
        </p:spPr>
      </p:pic>
      <p:pic>
        <p:nvPicPr>
          <p:cNvPr id="22" name="グラフィックス 21" descr="猫">
            <a:extLst>
              <a:ext uri="{FF2B5EF4-FFF2-40B4-BE49-F238E27FC236}">
                <a16:creationId xmlns:a16="http://schemas.microsoft.com/office/drawing/2014/main" id="{EA1B9FA1-31CC-400E-9F16-56379A9F0C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14892" y="5373061"/>
            <a:ext cx="453848" cy="453848"/>
          </a:xfrm>
          <a:prstGeom prst="rect">
            <a:avLst/>
          </a:prstGeom>
        </p:spPr>
      </p:pic>
      <p:pic>
        <p:nvPicPr>
          <p:cNvPr id="26" name="グラフィックス 25" descr="豚">
            <a:extLst>
              <a:ext uri="{FF2B5EF4-FFF2-40B4-BE49-F238E27FC236}">
                <a16:creationId xmlns:a16="http://schemas.microsoft.com/office/drawing/2014/main" id="{7990B019-7258-44CF-B000-AD8198BFB0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14892" y="5883923"/>
            <a:ext cx="453848" cy="453848"/>
          </a:xfrm>
          <a:prstGeom prst="rect">
            <a:avLst/>
          </a:prstGeom>
        </p:spPr>
      </p:pic>
      <p:pic>
        <p:nvPicPr>
          <p:cNvPr id="28" name="グラフィックス 27" descr="バス">
            <a:extLst>
              <a:ext uri="{FF2B5EF4-FFF2-40B4-BE49-F238E27FC236}">
                <a16:creationId xmlns:a16="http://schemas.microsoft.com/office/drawing/2014/main" id="{42150530-50AD-4E6F-8F5A-F691120639C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84911" y="5373061"/>
            <a:ext cx="453848" cy="453848"/>
          </a:xfrm>
          <a:prstGeom prst="rect">
            <a:avLst/>
          </a:prstGeom>
        </p:spPr>
      </p:pic>
      <p:pic>
        <p:nvPicPr>
          <p:cNvPr id="30" name="グラフィックス 29" descr="トラック">
            <a:extLst>
              <a:ext uri="{FF2B5EF4-FFF2-40B4-BE49-F238E27FC236}">
                <a16:creationId xmlns:a16="http://schemas.microsoft.com/office/drawing/2014/main" id="{52B1358D-727B-413B-8761-D6883A8E84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66228" y="5883923"/>
            <a:ext cx="453848" cy="453848"/>
          </a:xfrm>
          <a:prstGeom prst="rect">
            <a:avLst/>
          </a:prstGeom>
        </p:spPr>
      </p:pic>
      <p:pic>
        <p:nvPicPr>
          <p:cNvPr id="32" name="グラフィックス 31" descr="車">
            <a:extLst>
              <a:ext uri="{FF2B5EF4-FFF2-40B4-BE49-F238E27FC236}">
                <a16:creationId xmlns:a16="http://schemas.microsoft.com/office/drawing/2014/main" id="{0549CEE1-D0E4-4934-822A-28337FF8D90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69155" y="5373061"/>
            <a:ext cx="453848" cy="453848"/>
          </a:xfrm>
          <a:prstGeom prst="rect">
            <a:avLst/>
          </a:prstGeom>
        </p:spPr>
      </p:pic>
      <p:pic>
        <p:nvPicPr>
          <p:cNvPr id="34" name="グラフィックス 33" descr="セメント車">
            <a:extLst>
              <a:ext uri="{FF2B5EF4-FFF2-40B4-BE49-F238E27FC236}">
                <a16:creationId xmlns:a16="http://schemas.microsoft.com/office/drawing/2014/main" id="{B9B094BA-C33B-4768-B24C-49ECE5F87B2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784911" y="5883923"/>
            <a:ext cx="453848" cy="453848"/>
          </a:xfrm>
          <a:prstGeom prst="rect">
            <a:avLst/>
          </a:prstGeom>
        </p:spPr>
      </p:pic>
      <p:pic>
        <p:nvPicPr>
          <p:cNvPr id="36" name="グラフィックス 35" descr="トラクター">
            <a:extLst>
              <a:ext uri="{FF2B5EF4-FFF2-40B4-BE49-F238E27FC236}">
                <a16:creationId xmlns:a16="http://schemas.microsoft.com/office/drawing/2014/main" id="{D46DECF7-BE91-4C36-B883-366A9CC80E0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334906" y="5849674"/>
            <a:ext cx="544217" cy="544217"/>
          </a:xfrm>
          <a:prstGeom prst="rect">
            <a:avLst/>
          </a:prstGeom>
        </p:spPr>
      </p:pic>
      <p:pic>
        <p:nvPicPr>
          <p:cNvPr id="50" name="グラフィックス 49" descr="羊">
            <a:extLst>
              <a:ext uri="{FF2B5EF4-FFF2-40B4-BE49-F238E27FC236}">
                <a16:creationId xmlns:a16="http://schemas.microsoft.com/office/drawing/2014/main" id="{E1FB5561-382B-4EC5-A8CD-BEA9B0CCE16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911558" y="5338812"/>
            <a:ext cx="544217" cy="544217"/>
          </a:xfrm>
          <a:prstGeom prst="rect">
            <a:avLst/>
          </a:prstGeom>
        </p:spPr>
      </p:pic>
      <p:grpSp>
        <p:nvGrpSpPr>
          <p:cNvPr id="79" name="グループ化 78">
            <a:extLst>
              <a:ext uri="{FF2B5EF4-FFF2-40B4-BE49-F238E27FC236}">
                <a16:creationId xmlns:a16="http://schemas.microsoft.com/office/drawing/2014/main" id="{484EBE3B-6ECD-4C3A-8CC7-586F61E07849}"/>
              </a:ext>
            </a:extLst>
          </p:cNvPr>
          <p:cNvGrpSpPr/>
          <p:nvPr/>
        </p:nvGrpSpPr>
        <p:grpSpPr>
          <a:xfrm>
            <a:off x="1356009" y="5338812"/>
            <a:ext cx="2967565" cy="1055079"/>
            <a:chOff x="655450" y="5286798"/>
            <a:chExt cx="2967565" cy="1055079"/>
          </a:xfrm>
        </p:grpSpPr>
        <p:pic>
          <p:nvPicPr>
            <p:cNvPr id="68" name="グラフィックス 67" descr="牛">
              <a:extLst>
                <a:ext uri="{FF2B5EF4-FFF2-40B4-BE49-F238E27FC236}">
                  <a16:creationId xmlns:a16="http://schemas.microsoft.com/office/drawing/2014/main" id="{559CBB22-A0CD-4488-ACEB-43F8C1BC0D0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798535" y="5321047"/>
              <a:ext cx="453848" cy="453848"/>
            </a:xfrm>
            <a:prstGeom prst="rect">
              <a:avLst/>
            </a:prstGeom>
          </p:spPr>
        </p:pic>
        <p:pic>
          <p:nvPicPr>
            <p:cNvPr id="69" name="グラフィックス 68" descr="犬">
              <a:extLst>
                <a:ext uri="{FF2B5EF4-FFF2-40B4-BE49-F238E27FC236}">
                  <a16:creationId xmlns:a16="http://schemas.microsoft.com/office/drawing/2014/main" id="{B12A94CA-5DB3-4902-911E-009C5E7CA43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89699" y="5831909"/>
              <a:ext cx="453848" cy="453848"/>
            </a:xfrm>
            <a:prstGeom prst="rect">
              <a:avLst/>
            </a:prstGeom>
          </p:spPr>
        </p:pic>
        <p:pic>
          <p:nvPicPr>
            <p:cNvPr id="70" name="グラフィックス 69" descr="猫">
              <a:extLst>
                <a:ext uri="{FF2B5EF4-FFF2-40B4-BE49-F238E27FC236}">
                  <a16:creationId xmlns:a16="http://schemas.microsoft.com/office/drawing/2014/main" id="{7643482F-0117-4E41-89BD-C93964355BA7}"/>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58784" y="5321047"/>
              <a:ext cx="453848" cy="453848"/>
            </a:xfrm>
            <a:prstGeom prst="rect">
              <a:avLst/>
            </a:prstGeom>
          </p:spPr>
        </p:pic>
        <p:pic>
          <p:nvPicPr>
            <p:cNvPr id="71" name="グラフィックス 70" descr="豚">
              <a:extLst>
                <a:ext uri="{FF2B5EF4-FFF2-40B4-BE49-F238E27FC236}">
                  <a16:creationId xmlns:a16="http://schemas.microsoft.com/office/drawing/2014/main" id="{7506DA45-0FBE-4E73-B4A9-EAE6BDA5EFF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58784" y="5831909"/>
              <a:ext cx="453848" cy="453848"/>
            </a:xfrm>
            <a:prstGeom prst="rect">
              <a:avLst/>
            </a:prstGeom>
          </p:spPr>
        </p:pic>
        <p:pic>
          <p:nvPicPr>
            <p:cNvPr id="72" name="グラフィックス 71" descr="バス">
              <a:extLst>
                <a:ext uri="{FF2B5EF4-FFF2-40B4-BE49-F238E27FC236}">
                  <a16:creationId xmlns:a16="http://schemas.microsoft.com/office/drawing/2014/main" id="{1FA461C2-46AA-43A4-9160-3C6BE0FE488D}"/>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528803" y="5321047"/>
              <a:ext cx="453848" cy="453848"/>
            </a:xfrm>
            <a:prstGeom prst="rect">
              <a:avLst/>
            </a:prstGeom>
          </p:spPr>
        </p:pic>
        <p:pic>
          <p:nvPicPr>
            <p:cNvPr id="73" name="グラフィックス 72" descr="トラック">
              <a:extLst>
                <a:ext uri="{FF2B5EF4-FFF2-40B4-BE49-F238E27FC236}">
                  <a16:creationId xmlns:a16="http://schemas.microsoft.com/office/drawing/2014/main" id="{AD5AE8A4-C8BF-402F-AA71-0BEEE9578CD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910120" y="5831909"/>
              <a:ext cx="453848" cy="453848"/>
            </a:xfrm>
            <a:prstGeom prst="rect">
              <a:avLst/>
            </a:prstGeom>
          </p:spPr>
        </p:pic>
        <p:pic>
          <p:nvPicPr>
            <p:cNvPr id="74" name="グラフィックス 73" descr="車">
              <a:extLst>
                <a:ext uri="{FF2B5EF4-FFF2-40B4-BE49-F238E27FC236}">
                  <a16:creationId xmlns:a16="http://schemas.microsoft.com/office/drawing/2014/main" id="{6B223785-6E9D-4B40-ADA3-52499EC3E9A8}"/>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113047" y="5321047"/>
              <a:ext cx="453848" cy="453848"/>
            </a:xfrm>
            <a:prstGeom prst="rect">
              <a:avLst/>
            </a:prstGeom>
          </p:spPr>
        </p:pic>
        <p:pic>
          <p:nvPicPr>
            <p:cNvPr id="75" name="グラフィックス 74" descr="セメント車">
              <a:extLst>
                <a:ext uri="{FF2B5EF4-FFF2-40B4-BE49-F238E27FC236}">
                  <a16:creationId xmlns:a16="http://schemas.microsoft.com/office/drawing/2014/main" id="{CFA2F78C-3C35-4CBE-8149-FBB74F17357A}"/>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528803" y="5831909"/>
              <a:ext cx="453848" cy="453848"/>
            </a:xfrm>
            <a:prstGeom prst="rect">
              <a:avLst/>
            </a:prstGeom>
          </p:spPr>
        </p:pic>
        <p:pic>
          <p:nvPicPr>
            <p:cNvPr id="76" name="グラフィックス 75" descr="トラクター">
              <a:extLst>
                <a:ext uri="{FF2B5EF4-FFF2-40B4-BE49-F238E27FC236}">
                  <a16:creationId xmlns:a16="http://schemas.microsoft.com/office/drawing/2014/main" id="{E3628FBB-E5ED-4DB0-8915-380D6D0093BB}"/>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078798" y="5797660"/>
              <a:ext cx="544217" cy="544217"/>
            </a:xfrm>
            <a:prstGeom prst="rect">
              <a:avLst/>
            </a:prstGeom>
          </p:spPr>
        </p:pic>
        <p:pic>
          <p:nvPicPr>
            <p:cNvPr id="77" name="グラフィックス 76" descr="羊">
              <a:extLst>
                <a:ext uri="{FF2B5EF4-FFF2-40B4-BE49-F238E27FC236}">
                  <a16:creationId xmlns:a16="http://schemas.microsoft.com/office/drawing/2014/main" id="{C4F31E81-8736-438E-A3DC-67795C45F87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55450" y="5286798"/>
              <a:ext cx="544217" cy="544217"/>
            </a:xfrm>
            <a:prstGeom prst="rect">
              <a:avLst/>
            </a:prstGeom>
          </p:spPr>
        </p:pic>
      </p:grpSp>
      <p:grpSp>
        <p:nvGrpSpPr>
          <p:cNvPr id="41" name="グループ化 40">
            <a:extLst>
              <a:ext uri="{FF2B5EF4-FFF2-40B4-BE49-F238E27FC236}">
                <a16:creationId xmlns:a16="http://schemas.microsoft.com/office/drawing/2014/main" id="{5895106B-9DFA-4001-932C-237B3A7A14AE}"/>
              </a:ext>
            </a:extLst>
          </p:cNvPr>
          <p:cNvGrpSpPr/>
          <p:nvPr/>
        </p:nvGrpSpPr>
        <p:grpSpPr>
          <a:xfrm>
            <a:off x="7961242" y="2623151"/>
            <a:ext cx="1683951" cy="1169962"/>
            <a:chOff x="4407195" y="2243286"/>
            <a:chExt cx="1683951" cy="1169962"/>
          </a:xfrm>
        </p:grpSpPr>
        <p:cxnSp>
          <p:nvCxnSpPr>
            <p:cNvPr id="21" name="直線矢印コネクタ 20">
              <a:extLst>
                <a:ext uri="{FF2B5EF4-FFF2-40B4-BE49-F238E27FC236}">
                  <a16:creationId xmlns:a16="http://schemas.microsoft.com/office/drawing/2014/main" id="{B47A281A-D386-439F-86C2-AB443D543810}"/>
                </a:ext>
              </a:extLst>
            </p:cNvPr>
            <p:cNvCxnSpPr/>
            <p:nvPr/>
          </p:nvCxnSpPr>
          <p:spPr>
            <a:xfrm flipV="1">
              <a:off x="4407195" y="2243286"/>
              <a:ext cx="1683951" cy="1169962"/>
            </a:xfrm>
            <a:prstGeom prst="straightConnector1">
              <a:avLst/>
            </a:prstGeom>
            <a:ln w="9525">
              <a:solidFill>
                <a:schemeClr val="bg1">
                  <a:lumMod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6" name="直線矢印コネクタ 95">
              <a:extLst>
                <a:ext uri="{FF2B5EF4-FFF2-40B4-BE49-F238E27FC236}">
                  <a16:creationId xmlns:a16="http://schemas.microsoft.com/office/drawing/2014/main" id="{56B28EE5-B7C9-43CF-9A1F-786119FE4042}"/>
                </a:ext>
              </a:extLst>
            </p:cNvPr>
            <p:cNvCxnSpPr>
              <a:cxnSpLocks/>
              <a:stCxn id="88" idx="5"/>
            </p:cNvCxnSpPr>
            <p:nvPr/>
          </p:nvCxnSpPr>
          <p:spPr>
            <a:xfrm flipH="1" flipV="1">
              <a:off x="4850022" y="2305996"/>
              <a:ext cx="746176" cy="1038492"/>
            </a:xfrm>
            <a:prstGeom prst="straightConnector1">
              <a:avLst/>
            </a:prstGeom>
            <a:ln w="9525">
              <a:solidFill>
                <a:schemeClr val="bg1">
                  <a:lumMod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66" name="楕円 65">
              <a:extLst>
                <a:ext uri="{FF2B5EF4-FFF2-40B4-BE49-F238E27FC236}">
                  <a16:creationId xmlns:a16="http://schemas.microsoft.com/office/drawing/2014/main" id="{C1A0F6D4-C3ED-4D70-B995-43B411DDE11D}"/>
                </a:ext>
              </a:extLst>
            </p:cNvPr>
            <p:cNvSpPr/>
            <p:nvPr/>
          </p:nvSpPr>
          <p:spPr>
            <a:xfrm>
              <a:off x="5805959" y="2328065"/>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67" name="楕円 66">
              <a:extLst>
                <a:ext uri="{FF2B5EF4-FFF2-40B4-BE49-F238E27FC236}">
                  <a16:creationId xmlns:a16="http://schemas.microsoft.com/office/drawing/2014/main" id="{3BAB2F28-429D-4B01-8C31-BEA5519120AB}"/>
                </a:ext>
              </a:extLst>
            </p:cNvPr>
            <p:cNvSpPr/>
            <p:nvPr/>
          </p:nvSpPr>
          <p:spPr>
            <a:xfrm>
              <a:off x="4903699" y="2545565"/>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1" name="楕円 80">
              <a:extLst>
                <a:ext uri="{FF2B5EF4-FFF2-40B4-BE49-F238E27FC236}">
                  <a16:creationId xmlns:a16="http://schemas.microsoft.com/office/drawing/2014/main" id="{F6AD859C-5C3D-4043-A33B-26455686A88C}"/>
                </a:ext>
              </a:extLst>
            </p:cNvPr>
            <p:cNvSpPr/>
            <p:nvPr/>
          </p:nvSpPr>
          <p:spPr>
            <a:xfrm>
              <a:off x="5028481" y="2590749"/>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3" name="楕円 82">
              <a:extLst>
                <a:ext uri="{FF2B5EF4-FFF2-40B4-BE49-F238E27FC236}">
                  <a16:creationId xmlns:a16="http://schemas.microsoft.com/office/drawing/2014/main" id="{DAF86142-2C53-4CA5-83ED-A3D3CB3C122D}"/>
                </a:ext>
              </a:extLst>
            </p:cNvPr>
            <p:cNvSpPr/>
            <p:nvPr/>
          </p:nvSpPr>
          <p:spPr>
            <a:xfrm>
              <a:off x="5481036" y="2441785"/>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4" name="楕円 83">
              <a:extLst>
                <a:ext uri="{FF2B5EF4-FFF2-40B4-BE49-F238E27FC236}">
                  <a16:creationId xmlns:a16="http://schemas.microsoft.com/office/drawing/2014/main" id="{BECB1797-6099-41BD-9B05-A0E90EC1B84A}"/>
                </a:ext>
              </a:extLst>
            </p:cNvPr>
            <p:cNvSpPr/>
            <p:nvPr/>
          </p:nvSpPr>
          <p:spPr>
            <a:xfrm>
              <a:off x="5404014" y="2628040"/>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5" name="楕円 84">
              <a:extLst>
                <a:ext uri="{FF2B5EF4-FFF2-40B4-BE49-F238E27FC236}">
                  <a16:creationId xmlns:a16="http://schemas.microsoft.com/office/drawing/2014/main" id="{B1F4BFB8-AE36-4219-971F-4B7130F58BDB}"/>
                </a:ext>
              </a:extLst>
            </p:cNvPr>
            <p:cNvSpPr/>
            <p:nvPr/>
          </p:nvSpPr>
          <p:spPr>
            <a:xfrm>
              <a:off x="5604789" y="2627674"/>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6" name="楕円 85">
              <a:extLst>
                <a:ext uri="{FF2B5EF4-FFF2-40B4-BE49-F238E27FC236}">
                  <a16:creationId xmlns:a16="http://schemas.microsoft.com/office/drawing/2014/main" id="{0CC39763-7608-4751-BAD2-4D0F62A28690}"/>
                </a:ext>
              </a:extLst>
            </p:cNvPr>
            <p:cNvSpPr/>
            <p:nvPr/>
          </p:nvSpPr>
          <p:spPr>
            <a:xfrm>
              <a:off x="4978258" y="2848596"/>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8" name="楕円 87">
              <a:extLst>
                <a:ext uri="{FF2B5EF4-FFF2-40B4-BE49-F238E27FC236}">
                  <a16:creationId xmlns:a16="http://schemas.microsoft.com/office/drawing/2014/main" id="{73CD58F4-02D2-43EB-97DF-59CA0B1C0CC2}"/>
                </a:ext>
              </a:extLst>
            </p:cNvPr>
            <p:cNvSpPr/>
            <p:nvPr/>
          </p:nvSpPr>
          <p:spPr>
            <a:xfrm>
              <a:off x="5500020" y="3248310"/>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89" name="楕円 88">
              <a:extLst>
                <a:ext uri="{FF2B5EF4-FFF2-40B4-BE49-F238E27FC236}">
                  <a16:creationId xmlns:a16="http://schemas.microsoft.com/office/drawing/2014/main" id="{CA7435FB-2CBD-4730-B2F8-C7F1B50D0597}"/>
                </a:ext>
              </a:extLst>
            </p:cNvPr>
            <p:cNvSpPr/>
            <p:nvPr/>
          </p:nvSpPr>
          <p:spPr>
            <a:xfrm>
              <a:off x="5424696" y="2974062"/>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90" name="楕円 89">
              <a:extLst>
                <a:ext uri="{FF2B5EF4-FFF2-40B4-BE49-F238E27FC236}">
                  <a16:creationId xmlns:a16="http://schemas.microsoft.com/office/drawing/2014/main" id="{63DB2D7E-3242-403F-9697-B293ABD1F758}"/>
                </a:ext>
              </a:extLst>
            </p:cNvPr>
            <p:cNvSpPr/>
            <p:nvPr/>
          </p:nvSpPr>
          <p:spPr>
            <a:xfrm>
              <a:off x="5243062" y="2896469"/>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91" name="楕円 90">
              <a:extLst>
                <a:ext uri="{FF2B5EF4-FFF2-40B4-BE49-F238E27FC236}">
                  <a16:creationId xmlns:a16="http://schemas.microsoft.com/office/drawing/2014/main" id="{A8049B13-369B-4868-9313-4DCD76D18373}"/>
                </a:ext>
              </a:extLst>
            </p:cNvPr>
            <p:cNvSpPr/>
            <p:nvPr/>
          </p:nvSpPr>
          <p:spPr>
            <a:xfrm>
              <a:off x="5101909" y="3002420"/>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92" name="楕円 91">
              <a:extLst>
                <a:ext uri="{FF2B5EF4-FFF2-40B4-BE49-F238E27FC236}">
                  <a16:creationId xmlns:a16="http://schemas.microsoft.com/office/drawing/2014/main" id="{C667601C-1C71-40FE-B1E4-9B8BA190423B}"/>
                </a:ext>
              </a:extLst>
            </p:cNvPr>
            <p:cNvSpPr/>
            <p:nvPr/>
          </p:nvSpPr>
          <p:spPr>
            <a:xfrm>
              <a:off x="4750808" y="2927051"/>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93" name="楕円 92">
              <a:extLst>
                <a:ext uri="{FF2B5EF4-FFF2-40B4-BE49-F238E27FC236}">
                  <a16:creationId xmlns:a16="http://schemas.microsoft.com/office/drawing/2014/main" id="{210D103C-267C-4BD2-A4D9-EC87FC263E1B}"/>
                </a:ext>
              </a:extLst>
            </p:cNvPr>
            <p:cNvSpPr/>
            <p:nvPr/>
          </p:nvSpPr>
          <p:spPr>
            <a:xfrm>
              <a:off x="4631024" y="3151627"/>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94" name="楕円 93">
              <a:extLst>
                <a:ext uri="{FF2B5EF4-FFF2-40B4-BE49-F238E27FC236}">
                  <a16:creationId xmlns:a16="http://schemas.microsoft.com/office/drawing/2014/main" id="{529CC29A-162E-418B-A21C-8DAC5404C95C}"/>
                </a:ext>
              </a:extLst>
            </p:cNvPr>
            <p:cNvSpPr/>
            <p:nvPr/>
          </p:nvSpPr>
          <p:spPr>
            <a:xfrm>
              <a:off x="5257920" y="2723593"/>
              <a:ext cx="112679" cy="112679"/>
            </a:xfrm>
            <a:prstGeom prst="ellipse">
              <a:avLst/>
            </a:prstGeom>
            <a:solidFill>
              <a:srgbClr val="00879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95" name="楕円 94">
              <a:extLst>
                <a:ext uri="{FF2B5EF4-FFF2-40B4-BE49-F238E27FC236}">
                  <a16:creationId xmlns:a16="http://schemas.microsoft.com/office/drawing/2014/main" id="{B10CB211-6492-4DAE-9335-619A8EB6CBFB}"/>
                </a:ext>
              </a:extLst>
            </p:cNvPr>
            <p:cNvSpPr/>
            <p:nvPr/>
          </p:nvSpPr>
          <p:spPr>
            <a:xfrm>
              <a:off x="4983643" y="2392032"/>
              <a:ext cx="112679" cy="112679"/>
            </a:xfrm>
            <a:prstGeom prst="ellipse">
              <a:avLst/>
            </a:prstGeom>
            <a:solidFill>
              <a:srgbClr val="EB004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grpSp>
      <p:sp>
        <p:nvSpPr>
          <p:cNvPr id="78" name="四角形: 角を丸くする 77">
            <a:extLst>
              <a:ext uri="{FF2B5EF4-FFF2-40B4-BE49-F238E27FC236}">
                <a16:creationId xmlns:a16="http://schemas.microsoft.com/office/drawing/2014/main" id="{5C1C9D2F-C573-4A71-AA68-E5EBDF40C3DD}"/>
              </a:ext>
            </a:extLst>
          </p:cNvPr>
          <p:cNvSpPr/>
          <p:nvPr/>
        </p:nvSpPr>
        <p:spPr bwMode="auto">
          <a:xfrm>
            <a:off x="746465" y="1263396"/>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特徴抽出</a:t>
            </a:r>
            <a:r>
              <a:rPr kumimoji="1" lang="ja-JP" altLang="en-US" b="1" dirty="0">
                <a:solidFill>
                  <a:srgbClr val="F36C37"/>
                </a:solidFill>
                <a:latin typeface="+mj-ea"/>
                <a:ea typeface="+mj-ea"/>
              </a:rPr>
              <a:t>  </a:t>
            </a:r>
            <a:r>
              <a:rPr kumimoji="1" lang="en-US" altLang="ja-JP" b="1" dirty="0">
                <a:solidFill>
                  <a:srgbClr val="F36C37"/>
                </a:solidFill>
                <a:latin typeface="+mj-ea"/>
                <a:ea typeface="+mj-ea"/>
              </a:rPr>
              <a:t>(Feature extraction)</a:t>
            </a:r>
            <a:endParaRPr kumimoji="1" lang="en-US" altLang="ja-JP" sz="2000" b="1" dirty="0">
              <a:solidFill>
                <a:srgbClr val="F36C37"/>
              </a:solidFill>
              <a:latin typeface="+mj-ea"/>
              <a:ea typeface="+mj-ea"/>
            </a:endParaRPr>
          </a:p>
        </p:txBody>
      </p:sp>
      <p:sp>
        <p:nvSpPr>
          <p:cNvPr id="99" name="テキスト ボックス 98">
            <a:extLst>
              <a:ext uri="{FF2B5EF4-FFF2-40B4-BE49-F238E27FC236}">
                <a16:creationId xmlns:a16="http://schemas.microsoft.com/office/drawing/2014/main" id="{A2544443-2949-41C2-8A72-403FD1E53DBA}"/>
              </a:ext>
            </a:extLst>
          </p:cNvPr>
          <p:cNvSpPr txBox="1"/>
          <p:nvPr/>
        </p:nvSpPr>
        <p:spPr>
          <a:xfrm>
            <a:off x="1038991" y="1809869"/>
            <a:ext cx="9875751" cy="40011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分析や推定に有意と思われる情報を取り出す</a:t>
            </a:r>
            <a:endParaRPr lang="en-US" altLang="ja-JP" sz="1800" dirty="0"/>
          </a:p>
          <a:p>
            <a:pPr>
              <a:buClr>
                <a:srgbClr val="F36C37"/>
              </a:buClr>
              <a:buFont typeface="Wingdings" panose="05000000000000000000" pitchFamily="2" charset="2"/>
              <a:buChar char="l"/>
            </a:pPr>
            <a:r>
              <a:rPr lang="ja-JP" altLang="en-US" sz="1800" dirty="0"/>
              <a:t>応用的な利用として異常検知や画像の生成などにも使われる</a:t>
            </a:r>
            <a:endParaRPr lang="en-US" altLang="ja-JP" sz="1800" dirty="0"/>
          </a:p>
        </p:txBody>
      </p:sp>
      <p:sp>
        <p:nvSpPr>
          <p:cNvPr id="100" name="四角形: 角を丸くする 99">
            <a:extLst>
              <a:ext uri="{FF2B5EF4-FFF2-40B4-BE49-F238E27FC236}">
                <a16:creationId xmlns:a16="http://schemas.microsoft.com/office/drawing/2014/main" id="{C105AA4D-0F1B-4B0D-8E7F-06772C7CE3F2}"/>
              </a:ext>
            </a:extLst>
          </p:cNvPr>
          <p:cNvSpPr/>
          <p:nvPr/>
        </p:nvSpPr>
        <p:spPr bwMode="auto">
          <a:xfrm>
            <a:off x="746465" y="3935488"/>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クラスタリング</a:t>
            </a:r>
            <a:r>
              <a:rPr kumimoji="1" lang="ja-JP" altLang="en-US" b="1" dirty="0">
                <a:solidFill>
                  <a:srgbClr val="F36C37"/>
                </a:solidFill>
                <a:latin typeface="+mj-ea"/>
                <a:ea typeface="+mj-ea"/>
              </a:rPr>
              <a:t>  </a:t>
            </a:r>
            <a:r>
              <a:rPr kumimoji="1" lang="en-US" altLang="ja-JP" b="1" dirty="0">
                <a:solidFill>
                  <a:srgbClr val="F36C37"/>
                </a:solidFill>
                <a:latin typeface="+mj-ea"/>
                <a:ea typeface="+mj-ea"/>
              </a:rPr>
              <a:t>(Clustering)</a:t>
            </a:r>
            <a:endParaRPr kumimoji="1" lang="en-US" altLang="ja-JP" sz="2000" b="1" dirty="0">
              <a:solidFill>
                <a:srgbClr val="F36C37"/>
              </a:solidFill>
              <a:latin typeface="+mj-ea"/>
              <a:ea typeface="+mj-ea"/>
            </a:endParaRPr>
          </a:p>
        </p:txBody>
      </p:sp>
      <p:sp>
        <p:nvSpPr>
          <p:cNvPr id="101" name="テキスト ボックス 100">
            <a:extLst>
              <a:ext uri="{FF2B5EF4-FFF2-40B4-BE49-F238E27FC236}">
                <a16:creationId xmlns:a16="http://schemas.microsoft.com/office/drawing/2014/main" id="{00E2476B-30C8-482A-99B8-7276D736094D}"/>
              </a:ext>
            </a:extLst>
          </p:cNvPr>
          <p:cNvSpPr txBox="1"/>
          <p:nvPr/>
        </p:nvSpPr>
        <p:spPr>
          <a:xfrm>
            <a:off x="1038992" y="4471643"/>
            <a:ext cx="10386246" cy="726535"/>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l"/>
              <a:tabLst/>
              <a:defRPr kumimoji="1"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lnSpc>
                <a:spcPct val="110000"/>
              </a:lnSpc>
              <a:buClr>
                <a:srgbClr val="F36C37"/>
              </a:buClr>
            </a:pPr>
            <a:r>
              <a:rPr lang="ja-JP" altLang="en-US" dirty="0"/>
              <a:t>ある基準に従ってデータの集合をグループ分けすること</a:t>
            </a:r>
            <a:endParaRPr lang="en-US" altLang="ja-JP" dirty="0"/>
          </a:p>
          <a:p>
            <a:pPr>
              <a:lnSpc>
                <a:spcPct val="110000"/>
              </a:lnSpc>
              <a:buClr>
                <a:srgbClr val="F36C37"/>
              </a:buClr>
            </a:pPr>
            <a:r>
              <a:rPr lang="ja-JP" altLang="en-US" dirty="0"/>
              <a:t>潜在的な顧客グループの分類や商品のレコメンデーションにも応用される</a:t>
            </a:r>
            <a:endParaRPr lang="en-US" altLang="ja-JP" dirty="0"/>
          </a:p>
        </p:txBody>
      </p:sp>
      <p:cxnSp>
        <p:nvCxnSpPr>
          <p:cNvPr id="102" name="直線コネクタ 101">
            <a:extLst>
              <a:ext uri="{FF2B5EF4-FFF2-40B4-BE49-F238E27FC236}">
                <a16:creationId xmlns:a16="http://schemas.microsoft.com/office/drawing/2014/main" id="{F3DEDA8A-3C8D-42D0-88EC-4A6FC9904A08}"/>
              </a:ext>
            </a:extLst>
          </p:cNvPr>
          <p:cNvCxnSpPr>
            <a:cxnSpLocks/>
          </p:cNvCxnSpPr>
          <p:nvPr/>
        </p:nvCxnSpPr>
        <p:spPr>
          <a:xfrm>
            <a:off x="4475796" y="3127887"/>
            <a:ext cx="3073077" cy="0"/>
          </a:xfrm>
          <a:prstGeom prst="line">
            <a:avLst/>
          </a:prstGeom>
          <a:ln w="38100">
            <a:solidFill>
              <a:srgbClr val="00879E"/>
            </a:solidFill>
            <a:headEnd type="none" w="med" len="med"/>
            <a:tailEnd type="arrow" w="sm" len="sm"/>
          </a:ln>
        </p:spPr>
        <p:style>
          <a:lnRef idx="3">
            <a:schemeClr val="accent1"/>
          </a:lnRef>
          <a:fillRef idx="0">
            <a:schemeClr val="accent1"/>
          </a:fillRef>
          <a:effectRef idx="2">
            <a:schemeClr val="accent1"/>
          </a:effectRef>
          <a:fontRef idx="minor">
            <a:schemeClr val="tx1"/>
          </a:fontRef>
        </p:style>
      </p:cxnSp>
      <p:sp>
        <p:nvSpPr>
          <p:cNvPr id="103" name="四角形: 角を丸くする 102">
            <a:extLst>
              <a:ext uri="{FF2B5EF4-FFF2-40B4-BE49-F238E27FC236}">
                <a16:creationId xmlns:a16="http://schemas.microsoft.com/office/drawing/2014/main" id="{4C808DED-7662-4877-8926-48539A65BEF1}"/>
              </a:ext>
            </a:extLst>
          </p:cNvPr>
          <p:cNvSpPr/>
          <p:nvPr/>
        </p:nvSpPr>
        <p:spPr>
          <a:xfrm>
            <a:off x="4888165" y="2889710"/>
            <a:ext cx="2102002" cy="437355"/>
          </a:xfrm>
          <a:prstGeom prst="roundRect">
            <a:avLst>
              <a:gd name="adj" fmla="val 50000"/>
            </a:avLst>
          </a:prstGeom>
          <a:solidFill>
            <a:srgbClr val="EB0046"/>
          </a:solidFill>
        </p:spPr>
        <p:txBody>
          <a:bodyPr wrap="none" bIns="0" anchor="ctr">
            <a:noAutofit/>
          </a:bodyPr>
          <a:lstStyle/>
          <a:p>
            <a:pPr algn="ctr"/>
            <a:r>
              <a:rPr lang="ja-JP" altLang="en-US" sz="1700" b="1" dirty="0">
                <a:solidFill>
                  <a:schemeClr val="bg1"/>
                </a:solidFill>
                <a:latin typeface="メイリオ" panose="020B0604030504040204" pitchFamily="50" charset="-128"/>
                <a:ea typeface="メイリオ" panose="020B0604030504040204" pitchFamily="50" charset="-128"/>
              </a:rPr>
              <a:t>有意な情報を抽出</a:t>
            </a:r>
          </a:p>
        </p:txBody>
      </p:sp>
      <p:cxnSp>
        <p:nvCxnSpPr>
          <p:cNvPr id="104" name="直線コネクタ 103">
            <a:extLst>
              <a:ext uri="{FF2B5EF4-FFF2-40B4-BE49-F238E27FC236}">
                <a16:creationId xmlns:a16="http://schemas.microsoft.com/office/drawing/2014/main" id="{ED941525-88DA-42EB-A755-AB2A31B4191D}"/>
              </a:ext>
            </a:extLst>
          </p:cNvPr>
          <p:cNvCxnSpPr>
            <a:cxnSpLocks/>
          </p:cNvCxnSpPr>
          <p:nvPr/>
        </p:nvCxnSpPr>
        <p:spPr>
          <a:xfrm>
            <a:off x="4475797" y="5849674"/>
            <a:ext cx="3073077" cy="0"/>
          </a:xfrm>
          <a:prstGeom prst="line">
            <a:avLst/>
          </a:prstGeom>
          <a:ln w="38100">
            <a:solidFill>
              <a:srgbClr val="00879E"/>
            </a:solidFill>
            <a:headEnd type="none" w="med" len="med"/>
            <a:tailEnd type="arrow" w="sm" len="sm"/>
          </a:ln>
        </p:spPr>
        <p:style>
          <a:lnRef idx="3">
            <a:schemeClr val="accent1"/>
          </a:lnRef>
          <a:fillRef idx="0">
            <a:schemeClr val="accent1"/>
          </a:fillRef>
          <a:effectRef idx="2">
            <a:schemeClr val="accent1"/>
          </a:effectRef>
          <a:fontRef idx="minor">
            <a:schemeClr val="tx1"/>
          </a:fontRef>
        </p:style>
      </p:cxnSp>
      <p:sp>
        <p:nvSpPr>
          <p:cNvPr id="105" name="四角形: 角を丸くする 104">
            <a:extLst>
              <a:ext uri="{FF2B5EF4-FFF2-40B4-BE49-F238E27FC236}">
                <a16:creationId xmlns:a16="http://schemas.microsoft.com/office/drawing/2014/main" id="{B8E9D339-52DC-4F26-A3D8-61F6C9852CF8}"/>
              </a:ext>
            </a:extLst>
          </p:cNvPr>
          <p:cNvSpPr/>
          <p:nvPr/>
        </p:nvSpPr>
        <p:spPr>
          <a:xfrm>
            <a:off x="4888166" y="5528727"/>
            <a:ext cx="2102002" cy="582120"/>
          </a:xfrm>
          <a:prstGeom prst="roundRect">
            <a:avLst>
              <a:gd name="adj" fmla="val 50000"/>
            </a:avLst>
          </a:prstGeom>
          <a:solidFill>
            <a:srgbClr val="EB0046"/>
          </a:solidFill>
        </p:spPr>
        <p:txBody>
          <a:bodyPr wrap="none" bIns="0" anchor="ctr">
            <a:noAutofit/>
          </a:bodyPr>
          <a:lstStyle/>
          <a:p>
            <a:pPr algn="ctr"/>
            <a:r>
              <a:rPr lang="ja-JP" altLang="en-US" sz="1400" b="1" dirty="0">
                <a:solidFill>
                  <a:schemeClr val="bg1"/>
                </a:solidFill>
                <a:latin typeface="メイリオ" panose="020B0604030504040204" pitchFamily="50" charset="-128"/>
                <a:ea typeface="メイリオ" panose="020B0604030504040204" pitchFamily="50" charset="-128"/>
              </a:rPr>
              <a:t>データの特徴をもとに</a:t>
            </a:r>
            <a:endParaRPr lang="en-US" altLang="ja-JP" sz="1400" b="1" dirty="0">
              <a:solidFill>
                <a:schemeClr val="bg1"/>
              </a:solidFill>
              <a:latin typeface="メイリオ" panose="020B0604030504040204" pitchFamily="50" charset="-128"/>
              <a:ea typeface="メイリオ" panose="020B0604030504040204" pitchFamily="50" charset="-128"/>
            </a:endParaRPr>
          </a:p>
          <a:p>
            <a:pPr algn="ctr"/>
            <a:r>
              <a:rPr lang="ja-JP" altLang="en-US" sz="1400" b="1" dirty="0">
                <a:solidFill>
                  <a:schemeClr val="bg1"/>
                </a:solidFill>
                <a:latin typeface="メイリオ" panose="020B0604030504040204" pitchFamily="50" charset="-128"/>
                <a:ea typeface="メイリオ" panose="020B0604030504040204" pitchFamily="50" charset="-128"/>
              </a:rPr>
              <a:t>グループ分け</a:t>
            </a:r>
          </a:p>
        </p:txBody>
      </p:sp>
      <p:sp>
        <p:nvSpPr>
          <p:cNvPr id="80" name="テキスト ボックス 79">
            <a:extLst>
              <a:ext uri="{FF2B5EF4-FFF2-40B4-BE49-F238E27FC236}">
                <a16:creationId xmlns:a16="http://schemas.microsoft.com/office/drawing/2014/main" id="{D925556D-FF4D-4E66-BF91-70B0A52CBE56}"/>
              </a:ext>
            </a:extLst>
          </p:cNvPr>
          <p:cNvSpPr txBox="1"/>
          <p:nvPr/>
        </p:nvSpPr>
        <p:spPr>
          <a:xfrm>
            <a:off x="495758" y="836667"/>
            <a:ext cx="11193137"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教師なし学習は非常に多様ですが、主に以下のようなタスクに対応します。</a:t>
            </a:r>
            <a:endParaRPr lang="en-US" altLang="ja-JP" sz="2200" dirty="0"/>
          </a:p>
        </p:txBody>
      </p:sp>
      <p:cxnSp>
        <p:nvCxnSpPr>
          <p:cNvPr id="3" name="直線コネクタ 2">
            <a:extLst>
              <a:ext uri="{FF2B5EF4-FFF2-40B4-BE49-F238E27FC236}">
                <a16:creationId xmlns:a16="http://schemas.microsoft.com/office/drawing/2014/main" id="{67910AC2-DC11-F262-C836-6930CD33DE39}"/>
              </a:ext>
            </a:extLst>
          </p:cNvPr>
          <p:cNvCxnSpPr>
            <a:cxnSpLocks/>
            <a:endCxn id="7" idx="1"/>
          </p:cNvCxnSpPr>
          <p:nvPr/>
        </p:nvCxnSpPr>
        <p:spPr>
          <a:xfrm flipV="1">
            <a:off x="3194187" y="2522151"/>
            <a:ext cx="5448" cy="897444"/>
          </a:xfrm>
          <a:prstGeom prst="line">
            <a:avLst/>
          </a:prstGeom>
          <a:ln w="19050">
            <a:solidFill>
              <a:srgbClr val="BFBFBF"/>
            </a:solidFill>
            <a:headEnd type="none" w="med" len="med"/>
            <a:tailEnd type="none"/>
          </a:ln>
        </p:spPr>
        <p:style>
          <a:lnRef idx="3">
            <a:schemeClr val="accent1"/>
          </a:lnRef>
          <a:fillRef idx="0">
            <a:schemeClr val="accent1"/>
          </a:fillRef>
          <a:effectRef idx="2">
            <a:schemeClr val="accent1"/>
          </a:effectRef>
          <a:fontRef idx="minor">
            <a:schemeClr val="tx1"/>
          </a:fontRef>
        </p:style>
      </p:cxnSp>
      <p:cxnSp>
        <p:nvCxnSpPr>
          <p:cNvPr id="5" name="直線コネクタ 4">
            <a:extLst>
              <a:ext uri="{FF2B5EF4-FFF2-40B4-BE49-F238E27FC236}">
                <a16:creationId xmlns:a16="http://schemas.microsoft.com/office/drawing/2014/main" id="{A22C1AD8-8ED4-F633-FA0A-489CFA139370}"/>
              </a:ext>
            </a:extLst>
          </p:cNvPr>
          <p:cNvCxnSpPr>
            <a:cxnSpLocks/>
            <a:endCxn id="7" idx="3"/>
          </p:cNvCxnSpPr>
          <p:nvPr/>
        </p:nvCxnSpPr>
        <p:spPr>
          <a:xfrm>
            <a:off x="3179064" y="3404459"/>
            <a:ext cx="949529" cy="347291"/>
          </a:xfrm>
          <a:prstGeom prst="line">
            <a:avLst/>
          </a:prstGeom>
          <a:ln w="19050">
            <a:solidFill>
              <a:srgbClr val="BFBFBF"/>
            </a:solidFill>
            <a:headEnd type="none" w="med" len="med"/>
            <a:tailEnd type="none"/>
          </a:ln>
        </p:spPr>
        <p:style>
          <a:lnRef idx="3">
            <a:schemeClr val="accent1"/>
          </a:lnRef>
          <a:fillRef idx="0">
            <a:schemeClr val="accent1"/>
          </a:fillRef>
          <a:effectRef idx="2">
            <a:schemeClr val="accent1"/>
          </a:effectRef>
          <a:fontRef idx="minor">
            <a:schemeClr val="tx1"/>
          </a:fontRef>
        </p:style>
      </p:cxnSp>
      <p:cxnSp>
        <p:nvCxnSpPr>
          <p:cNvPr id="6" name="直線コネクタ 5">
            <a:extLst>
              <a:ext uri="{FF2B5EF4-FFF2-40B4-BE49-F238E27FC236}">
                <a16:creationId xmlns:a16="http://schemas.microsoft.com/office/drawing/2014/main" id="{351F882C-7213-B432-6A37-7ADB5BE73287}"/>
              </a:ext>
            </a:extLst>
          </p:cNvPr>
          <p:cNvCxnSpPr>
            <a:cxnSpLocks/>
            <a:stCxn id="7" idx="5"/>
          </p:cNvCxnSpPr>
          <p:nvPr/>
        </p:nvCxnSpPr>
        <p:spPr>
          <a:xfrm flipV="1">
            <a:off x="1963683" y="3411547"/>
            <a:ext cx="1215381" cy="268241"/>
          </a:xfrm>
          <a:prstGeom prst="line">
            <a:avLst/>
          </a:prstGeom>
          <a:ln w="19050">
            <a:solidFill>
              <a:srgbClr val="BFBFBF"/>
            </a:solidFill>
            <a:headEnd type="none" w="med" len="med"/>
            <a:tailEnd type="none"/>
          </a:ln>
        </p:spPr>
        <p:style>
          <a:lnRef idx="3">
            <a:schemeClr val="accent1"/>
          </a:lnRef>
          <a:fillRef idx="0">
            <a:schemeClr val="accent1"/>
          </a:fillRef>
          <a:effectRef idx="2">
            <a:schemeClr val="accent1"/>
          </a:effectRef>
          <a:fontRef idx="minor">
            <a:schemeClr val="tx1"/>
          </a:fontRef>
        </p:style>
      </p:cxnSp>
      <p:sp>
        <p:nvSpPr>
          <p:cNvPr id="7" name="フリーフォーム: 図形 6">
            <a:extLst>
              <a:ext uri="{FF2B5EF4-FFF2-40B4-BE49-F238E27FC236}">
                <a16:creationId xmlns:a16="http://schemas.microsoft.com/office/drawing/2014/main" id="{BBE5C5E4-5818-EC18-CAD5-FC714A2C4AB8}"/>
              </a:ext>
            </a:extLst>
          </p:cNvPr>
          <p:cNvSpPr/>
          <p:nvPr/>
        </p:nvSpPr>
        <p:spPr>
          <a:xfrm>
            <a:off x="1959343" y="2522151"/>
            <a:ext cx="2177224" cy="1335976"/>
          </a:xfrm>
          <a:custGeom>
            <a:avLst/>
            <a:gdLst>
              <a:gd name="connsiteX0" fmla="*/ 450 w 2774130"/>
              <a:gd name="connsiteY0" fmla="*/ 60960 h 2169160"/>
              <a:gd name="connsiteX1" fmla="*/ 1580330 w 2774130"/>
              <a:gd name="connsiteY1" fmla="*/ 0 h 2169160"/>
              <a:gd name="connsiteX2" fmla="*/ 2774130 w 2774130"/>
              <a:gd name="connsiteY2" fmla="*/ 81280 h 2169160"/>
              <a:gd name="connsiteX3" fmla="*/ 2763970 w 2774130"/>
              <a:gd name="connsiteY3" fmla="*/ 1996440 h 2169160"/>
              <a:gd name="connsiteX4" fmla="*/ 1062170 w 2774130"/>
              <a:gd name="connsiteY4" fmla="*/ 2169160 h 2169160"/>
              <a:gd name="connsiteX5" fmla="*/ 5530 w 2774130"/>
              <a:gd name="connsiteY5" fmla="*/ 1879600 h 2169160"/>
              <a:gd name="connsiteX6" fmla="*/ 450 w 2774130"/>
              <a:gd name="connsiteY6" fmla="*/ 60960 h 216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4130" h="2169160">
                <a:moveTo>
                  <a:pt x="450" y="60960"/>
                </a:moveTo>
                <a:lnTo>
                  <a:pt x="1580330" y="0"/>
                </a:lnTo>
                <a:lnTo>
                  <a:pt x="2774130" y="81280"/>
                </a:lnTo>
                <a:cubicBezTo>
                  <a:pt x="2770743" y="719667"/>
                  <a:pt x="2767357" y="1358053"/>
                  <a:pt x="2763970" y="1996440"/>
                </a:cubicBezTo>
                <a:lnTo>
                  <a:pt x="1062170" y="2169160"/>
                </a:lnTo>
                <a:lnTo>
                  <a:pt x="5530" y="1879600"/>
                </a:lnTo>
                <a:cubicBezTo>
                  <a:pt x="2143" y="1276773"/>
                  <a:pt x="-1243" y="673947"/>
                  <a:pt x="450" y="60960"/>
                </a:cubicBezTo>
                <a:close/>
              </a:path>
            </a:pathLst>
          </a:custGeom>
          <a:solidFill>
            <a:schemeClr val="bg1">
              <a:lumMod val="95000"/>
              <a:alpha val="54000"/>
            </a:schemeClr>
          </a:solidFill>
          <a:ln w="9525" cap="flat" cmpd="sng" algn="ctr">
            <a:solidFill>
              <a:srgbClr val="0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dirty="0"/>
          </a:p>
        </p:txBody>
      </p:sp>
      <p:grpSp>
        <p:nvGrpSpPr>
          <p:cNvPr id="8" name="グループ化 7">
            <a:extLst>
              <a:ext uri="{FF2B5EF4-FFF2-40B4-BE49-F238E27FC236}">
                <a16:creationId xmlns:a16="http://schemas.microsoft.com/office/drawing/2014/main" id="{073FB543-7670-1C9E-0E4F-93ADB432BB01}"/>
              </a:ext>
            </a:extLst>
          </p:cNvPr>
          <p:cNvGrpSpPr/>
          <p:nvPr/>
        </p:nvGrpSpPr>
        <p:grpSpPr>
          <a:xfrm>
            <a:off x="2150143" y="2585451"/>
            <a:ext cx="1699118" cy="1061192"/>
            <a:chOff x="707621" y="2212922"/>
            <a:chExt cx="1699118" cy="1061192"/>
          </a:xfrm>
        </p:grpSpPr>
        <p:sp>
          <p:nvSpPr>
            <p:cNvPr id="9" name="楕円 8">
              <a:extLst>
                <a:ext uri="{FF2B5EF4-FFF2-40B4-BE49-F238E27FC236}">
                  <a16:creationId xmlns:a16="http://schemas.microsoft.com/office/drawing/2014/main" id="{C4088CB2-E8F2-61B6-8D60-5BAFDF5B8020}"/>
                </a:ext>
              </a:extLst>
            </p:cNvPr>
            <p:cNvSpPr/>
            <p:nvPr/>
          </p:nvSpPr>
          <p:spPr>
            <a:xfrm>
              <a:off x="1575756" y="2510526"/>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0" name="楕円 9">
              <a:extLst>
                <a:ext uri="{FF2B5EF4-FFF2-40B4-BE49-F238E27FC236}">
                  <a16:creationId xmlns:a16="http://schemas.microsoft.com/office/drawing/2014/main" id="{648E7652-B403-331D-12B0-8CC42575043B}"/>
                </a:ext>
              </a:extLst>
            </p:cNvPr>
            <p:cNvSpPr/>
            <p:nvPr/>
          </p:nvSpPr>
          <p:spPr>
            <a:xfrm>
              <a:off x="1561149" y="2755358"/>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1" name="楕円 10">
              <a:extLst>
                <a:ext uri="{FF2B5EF4-FFF2-40B4-BE49-F238E27FC236}">
                  <a16:creationId xmlns:a16="http://schemas.microsoft.com/office/drawing/2014/main" id="{9FABA67F-5DA5-C719-5DDE-02991AFA6D2F}"/>
                </a:ext>
              </a:extLst>
            </p:cNvPr>
            <p:cNvSpPr/>
            <p:nvPr/>
          </p:nvSpPr>
          <p:spPr>
            <a:xfrm>
              <a:off x="1880556" y="2815326"/>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2" name="楕円 11">
              <a:extLst>
                <a:ext uri="{FF2B5EF4-FFF2-40B4-BE49-F238E27FC236}">
                  <a16:creationId xmlns:a16="http://schemas.microsoft.com/office/drawing/2014/main" id="{F28FA9EC-F05C-24E0-4AAF-6D42996794F8}"/>
                </a:ext>
              </a:extLst>
            </p:cNvPr>
            <p:cNvSpPr/>
            <p:nvPr/>
          </p:nvSpPr>
          <p:spPr>
            <a:xfrm>
              <a:off x="2042429" y="2385446"/>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3" name="楕円 12">
              <a:extLst>
                <a:ext uri="{FF2B5EF4-FFF2-40B4-BE49-F238E27FC236}">
                  <a16:creationId xmlns:a16="http://schemas.microsoft.com/office/drawing/2014/main" id="{D5F9B390-A1E7-6D95-D6BB-83B5E269FC0C}"/>
                </a:ext>
              </a:extLst>
            </p:cNvPr>
            <p:cNvSpPr/>
            <p:nvPr/>
          </p:nvSpPr>
          <p:spPr>
            <a:xfrm>
              <a:off x="1263083" y="2549476"/>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4" name="楕円 13">
              <a:extLst>
                <a:ext uri="{FF2B5EF4-FFF2-40B4-BE49-F238E27FC236}">
                  <a16:creationId xmlns:a16="http://schemas.microsoft.com/office/drawing/2014/main" id="{4A23FBF7-0165-A300-3BC5-426441C826FB}"/>
                </a:ext>
              </a:extLst>
            </p:cNvPr>
            <p:cNvSpPr/>
            <p:nvPr/>
          </p:nvSpPr>
          <p:spPr>
            <a:xfrm>
              <a:off x="1577474" y="3002420"/>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5" name="楕円 14">
              <a:extLst>
                <a:ext uri="{FF2B5EF4-FFF2-40B4-BE49-F238E27FC236}">
                  <a16:creationId xmlns:a16="http://schemas.microsoft.com/office/drawing/2014/main" id="{8CD3E7A8-027C-040D-236E-6AFD3C8D5074}"/>
                </a:ext>
              </a:extLst>
            </p:cNvPr>
            <p:cNvSpPr/>
            <p:nvPr/>
          </p:nvSpPr>
          <p:spPr>
            <a:xfrm>
              <a:off x="707621" y="2392273"/>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6" name="楕円 15">
              <a:extLst>
                <a:ext uri="{FF2B5EF4-FFF2-40B4-BE49-F238E27FC236}">
                  <a16:creationId xmlns:a16="http://schemas.microsoft.com/office/drawing/2014/main" id="{5906C94D-D24B-B686-2B45-AF559A087454}"/>
                </a:ext>
              </a:extLst>
            </p:cNvPr>
            <p:cNvSpPr/>
            <p:nvPr/>
          </p:nvSpPr>
          <p:spPr>
            <a:xfrm>
              <a:off x="1001915" y="3060685"/>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7" name="楕円 16">
              <a:extLst>
                <a:ext uri="{FF2B5EF4-FFF2-40B4-BE49-F238E27FC236}">
                  <a16:creationId xmlns:a16="http://schemas.microsoft.com/office/drawing/2014/main" id="{14001C92-2A35-DE6C-54C6-11A214D5DF6C}"/>
                </a:ext>
              </a:extLst>
            </p:cNvPr>
            <p:cNvSpPr/>
            <p:nvPr/>
          </p:nvSpPr>
          <p:spPr>
            <a:xfrm>
              <a:off x="1312385" y="3161435"/>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9" name="楕円 18">
              <a:extLst>
                <a:ext uri="{FF2B5EF4-FFF2-40B4-BE49-F238E27FC236}">
                  <a16:creationId xmlns:a16="http://schemas.microsoft.com/office/drawing/2014/main" id="{839C3B79-0191-5EEC-E390-077B305D4F22}"/>
                </a:ext>
              </a:extLst>
            </p:cNvPr>
            <p:cNvSpPr/>
            <p:nvPr/>
          </p:nvSpPr>
          <p:spPr>
            <a:xfrm>
              <a:off x="1018028" y="2673513"/>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3" name="楕円 22">
              <a:extLst>
                <a:ext uri="{FF2B5EF4-FFF2-40B4-BE49-F238E27FC236}">
                  <a16:creationId xmlns:a16="http://schemas.microsoft.com/office/drawing/2014/main" id="{BD57541C-CCF1-E6E0-493C-EEB2616D07D1}"/>
                </a:ext>
              </a:extLst>
            </p:cNvPr>
            <p:cNvSpPr/>
            <p:nvPr/>
          </p:nvSpPr>
          <p:spPr>
            <a:xfrm>
              <a:off x="1725663" y="2212922"/>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4" name="楕円 23">
              <a:extLst>
                <a:ext uri="{FF2B5EF4-FFF2-40B4-BE49-F238E27FC236}">
                  <a16:creationId xmlns:a16="http://schemas.microsoft.com/office/drawing/2014/main" id="{0904CFA8-64AD-B8B3-1691-6113D6641731}"/>
                </a:ext>
              </a:extLst>
            </p:cNvPr>
            <p:cNvSpPr/>
            <p:nvPr/>
          </p:nvSpPr>
          <p:spPr>
            <a:xfrm>
              <a:off x="2206703" y="2701309"/>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5" name="楕円 24">
              <a:extLst>
                <a:ext uri="{FF2B5EF4-FFF2-40B4-BE49-F238E27FC236}">
                  <a16:creationId xmlns:a16="http://schemas.microsoft.com/office/drawing/2014/main" id="{5B0657BC-0F2A-3BBD-8C73-455316124892}"/>
                </a:ext>
              </a:extLst>
            </p:cNvPr>
            <p:cNvSpPr/>
            <p:nvPr/>
          </p:nvSpPr>
          <p:spPr>
            <a:xfrm>
              <a:off x="1878836" y="3100919"/>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7" name="楕円 26">
              <a:extLst>
                <a:ext uri="{FF2B5EF4-FFF2-40B4-BE49-F238E27FC236}">
                  <a16:creationId xmlns:a16="http://schemas.microsoft.com/office/drawing/2014/main" id="{6E61AE60-EF2F-18DD-2640-0A611C6303C7}"/>
                </a:ext>
              </a:extLst>
            </p:cNvPr>
            <p:cNvSpPr/>
            <p:nvPr/>
          </p:nvSpPr>
          <p:spPr>
            <a:xfrm>
              <a:off x="2294060" y="3130746"/>
              <a:ext cx="112679" cy="112679"/>
            </a:xfrm>
            <a:prstGeom prst="ellipse">
              <a:avLst/>
            </a:prstGeom>
            <a:solidFill>
              <a:schemeClr val="bg2">
                <a:lumMod val="8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grpSp>
      <p:sp>
        <p:nvSpPr>
          <p:cNvPr id="29" name="正方形/長方形 28">
            <a:extLst>
              <a:ext uri="{FF2B5EF4-FFF2-40B4-BE49-F238E27FC236}">
                <a16:creationId xmlns:a16="http://schemas.microsoft.com/office/drawing/2014/main" id="{AC452DF2-A366-2260-1FFE-D5E8C6CDEACD}"/>
              </a:ext>
            </a:extLst>
          </p:cNvPr>
          <p:cNvSpPr/>
          <p:nvPr/>
        </p:nvSpPr>
        <p:spPr>
          <a:xfrm>
            <a:off x="4132089" y="2556697"/>
            <a:ext cx="110362" cy="1204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31" name="正方形/長方形 30">
            <a:extLst>
              <a:ext uri="{FF2B5EF4-FFF2-40B4-BE49-F238E27FC236}">
                <a16:creationId xmlns:a16="http://schemas.microsoft.com/office/drawing/2014/main" id="{97135D6C-00BF-E70D-8E9D-AF53DD8A144D}"/>
              </a:ext>
            </a:extLst>
          </p:cNvPr>
          <p:cNvSpPr/>
          <p:nvPr/>
        </p:nvSpPr>
        <p:spPr>
          <a:xfrm rot="16459778">
            <a:off x="3761362" y="1950796"/>
            <a:ext cx="66719" cy="1204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33" name="正方形/長方形 32">
            <a:extLst>
              <a:ext uri="{FF2B5EF4-FFF2-40B4-BE49-F238E27FC236}">
                <a16:creationId xmlns:a16="http://schemas.microsoft.com/office/drawing/2014/main" id="{E928E636-70B1-6241-6B90-CA7CB684A974}"/>
              </a:ext>
            </a:extLst>
          </p:cNvPr>
          <p:cNvSpPr/>
          <p:nvPr/>
        </p:nvSpPr>
        <p:spPr>
          <a:xfrm rot="15937396">
            <a:off x="2438713" y="1805736"/>
            <a:ext cx="121934" cy="1447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Tree>
    <p:extLst>
      <p:ext uri="{BB962C8B-B14F-4D97-AF65-F5344CB8AC3E}">
        <p14:creationId xmlns:p14="http://schemas.microsoft.com/office/powerpoint/2010/main" val="29199178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76CDA9-A571-4743-AE64-7559D40AF7CB}"/>
              </a:ext>
            </a:extLst>
          </p:cNvPr>
          <p:cNvSpPr>
            <a:spLocks noGrp="1"/>
          </p:cNvSpPr>
          <p:nvPr>
            <p:ph type="title"/>
          </p:nvPr>
        </p:nvSpPr>
        <p:spPr/>
        <p:txBody>
          <a:bodyPr/>
          <a:lstStyle/>
          <a:p>
            <a:r>
              <a:rPr lang="en-US" altLang="ja-JP" dirty="0"/>
              <a:t>1-1-9.</a:t>
            </a:r>
            <a:r>
              <a:rPr lang="ja-JP" altLang="en-US" dirty="0"/>
              <a:t>強化学習</a:t>
            </a:r>
            <a:endParaRPr kumimoji="1" lang="ja-JP" altLang="en-US" sz="2800" b="1" dirty="0"/>
          </a:p>
        </p:txBody>
      </p:sp>
      <p:sp>
        <p:nvSpPr>
          <p:cNvPr id="5" name="スライド番号プレースホルダー 4">
            <a:extLst>
              <a:ext uri="{FF2B5EF4-FFF2-40B4-BE49-F238E27FC236}">
                <a16:creationId xmlns:a16="http://schemas.microsoft.com/office/drawing/2014/main" id="{BE7DFE18-1C27-4CDD-85F8-8955E1823EE9}"/>
              </a:ext>
            </a:extLst>
          </p:cNvPr>
          <p:cNvSpPr>
            <a:spLocks noGrp="1"/>
          </p:cNvSpPr>
          <p:nvPr>
            <p:ph type="sldNum" sz="quarter" idx="10"/>
          </p:nvPr>
        </p:nvSpPr>
        <p:spPr/>
        <p:txBody>
          <a:bodyPr/>
          <a:lstStyle/>
          <a:p>
            <a:fld id="{46BB8D49-91AB-4BE8-B7F4-8EAFE2BF815D}" type="slidenum">
              <a:rPr kumimoji="1" lang="ja-JP" altLang="en-US" smtClean="0"/>
              <a:pPr/>
              <a:t>92</a:t>
            </a:fld>
            <a:endParaRPr kumimoji="1" lang="ja-JP" altLang="en-US"/>
          </a:p>
        </p:txBody>
      </p:sp>
      <p:sp>
        <p:nvSpPr>
          <p:cNvPr id="33" name="テキスト ボックス 32">
            <a:extLst>
              <a:ext uri="{FF2B5EF4-FFF2-40B4-BE49-F238E27FC236}">
                <a16:creationId xmlns:a16="http://schemas.microsoft.com/office/drawing/2014/main" id="{EF081914-4DA1-4FC4-87A9-20832F3D95AA}"/>
              </a:ext>
            </a:extLst>
          </p:cNvPr>
          <p:cNvSpPr txBox="1"/>
          <p:nvPr/>
        </p:nvSpPr>
        <p:spPr>
          <a:xfrm>
            <a:off x="495757" y="814642"/>
            <a:ext cx="11193137" cy="887935"/>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「価値」を最大化する「行動」を学習</a:t>
            </a:r>
            <a:endParaRPr lang="en-US" altLang="ja-JP" sz="2200" dirty="0"/>
          </a:p>
          <a:p>
            <a:r>
              <a:rPr lang="ja-JP" altLang="en-US" sz="2200" dirty="0"/>
              <a:t>現在の状態を観測し、最適な行動を実行</a:t>
            </a:r>
            <a:endParaRPr lang="en-US" altLang="ja-JP" sz="2200" dirty="0"/>
          </a:p>
        </p:txBody>
      </p:sp>
      <p:sp>
        <p:nvSpPr>
          <p:cNvPr id="34" name="四角形: 角を丸くする 33">
            <a:extLst>
              <a:ext uri="{FF2B5EF4-FFF2-40B4-BE49-F238E27FC236}">
                <a16:creationId xmlns:a16="http://schemas.microsoft.com/office/drawing/2014/main" id="{CD4A57D4-F329-47A8-8420-06AAA8F38B6F}"/>
              </a:ext>
            </a:extLst>
          </p:cNvPr>
          <p:cNvSpPr/>
          <p:nvPr/>
        </p:nvSpPr>
        <p:spPr bwMode="auto">
          <a:xfrm>
            <a:off x="845391" y="1676942"/>
            <a:ext cx="10493870" cy="4372516"/>
          </a:xfrm>
          <a:prstGeom prst="roundRect">
            <a:avLst>
              <a:gd name="adj" fmla="val 3421"/>
            </a:avLst>
          </a:prstGeom>
          <a:solidFill>
            <a:schemeClr val="bg1">
              <a:lumMod val="95000"/>
            </a:schemeClr>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rgbClr val="00879E"/>
              </a:solidFill>
              <a:latin typeface="Arial" pitchFamily="34" charset="0"/>
              <a:ea typeface="ＭＳ Ｐゴシック" pitchFamily="50" charset="-128"/>
            </a:endParaRPr>
          </a:p>
        </p:txBody>
      </p:sp>
      <p:cxnSp>
        <p:nvCxnSpPr>
          <p:cNvPr id="54" name="コネクタ: カギ線 53">
            <a:extLst>
              <a:ext uri="{FF2B5EF4-FFF2-40B4-BE49-F238E27FC236}">
                <a16:creationId xmlns:a16="http://schemas.microsoft.com/office/drawing/2014/main" id="{1C28F15B-4C20-4BF7-9DE1-AB5B12341F54}"/>
              </a:ext>
            </a:extLst>
          </p:cNvPr>
          <p:cNvCxnSpPr>
            <a:cxnSpLocks/>
            <a:endCxn id="77" idx="3"/>
          </p:cNvCxnSpPr>
          <p:nvPr/>
        </p:nvCxnSpPr>
        <p:spPr>
          <a:xfrm rot="5400000" flipH="1" flipV="1">
            <a:off x="5741080" y="3170343"/>
            <a:ext cx="2464577" cy="460599"/>
          </a:xfrm>
          <a:prstGeom prst="bentConnector4">
            <a:avLst>
              <a:gd name="adj1" fmla="val 154"/>
              <a:gd name="adj2" fmla="val 523932"/>
            </a:avLst>
          </a:prstGeom>
          <a:ln w="38100">
            <a:solidFill>
              <a:srgbClr val="EB0046"/>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72" name="正方形/長方形 71">
            <a:extLst>
              <a:ext uri="{FF2B5EF4-FFF2-40B4-BE49-F238E27FC236}">
                <a16:creationId xmlns:a16="http://schemas.microsoft.com/office/drawing/2014/main" id="{AC56CEE8-EA81-4273-B74E-6471BC66AE3C}"/>
              </a:ext>
            </a:extLst>
          </p:cNvPr>
          <p:cNvSpPr/>
          <p:nvPr/>
        </p:nvSpPr>
        <p:spPr>
          <a:xfrm>
            <a:off x="8283305" y="3127516"/>
            <a:ext cx="1770185" cy="498533"/>
          </a:xfrm>
          <a:prstGeom prst="rect">
            <a:avLst/>
          </a:prstGeom>
          <a:solidFill>
            <a:srgbClr val="ECF6F8"/>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sp>
        <p:nvSpPr>
          <p:cNvPr id="75" name="正方形/長方形 74">
            <a:extLst>
              <a:ext uri="{FF2B5EF4-FFF2-40B4-BE49-F238E27FC236}">
                <a16:creationId xmlns:a16="http://schemas.microsoft.com/office/drawing/2014/main" id="{120387B9-CB70-4F42-BCFD-A059E7620258}"/>
              </a:ext>
            </a:extLst>
          </p:cNvPr>
          <p:cNvSpPr/>
          <p:nvPr/>
        </p:nvSpPr>
        <p:spPr>
          <a:xfrm>
            <a:off x="8627223" y="3141474"/>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行動</a:t>
            </a:r>
            <a:br>
              <a:rPr lang="zh-TW" altLang="en-US" sz="1100" b="1" spc="150" dirty="0">
                <a:solidFill>
                  <a:schemeClr val="tx1">
                    <a:lumMod val="75000"/>
                    <a:lumOff val="25000"/>
                  </a:schemeClr>
                </a:solidFill>
                <a:latin typeface="+mj-ea"/>
                <a:ea typeface="+mj-ea"/>
              </a:rPr>
            </a:br>
            <a:r>
              <a:rPr lang="en-US" altLang="zh-TW" sz="1100" b="1" spc="150" dirty="0">
                <a:solidFill>
                  <a:schemeClr val="tx1">
                    <a:lumMod val="75000"/>
                    <a:lumOff val="25000"/>
                  </a:schemeClr>
                </a:solidFill>
                <a:latin typeface="+mj-ea"/>
                <a:ea typeface="+mj-ea"/>
              </a:rPr>
              <a:t>(Action)</a:t>
            </a:r>
          </a:p>
        </p:txBody>
      </p:sp>
      <p:sp>
        <p:nvSpPr>
          <p:cNvPr id="77" name="四角形: 角を丸くする 76">
            <a:extLst>
              <a:ext uri="{FF2B5EF4-FFF2-40B4-BE49-F238E27FC236}">
                <a16:creationId xmlns:a16="http://schemas.microsoft.com/office/drawing/2014/main" id="{BCDF921E-A343-4DE6-B35E-B95F8632FABA}"/>
              </a:ext>
            </a:extLst>
          </p:cNvPr>
          <p:cNvSpPr/>
          <p:nvPr/>
        </p:nvSpPr>
        <p:spPr>
          <a:xfrm>
            <a:off x="4980984" y="1921134"/>
            <a:ext cx="2222684" cy="494437"/>
          </a:xfrm>
          <a:prstGeom prst="roundRect">
            <a:avLst>
              <a:gd name="adj" fmla="val 7602"/>
            </a:avLst>
          </a:prstGeom>
          <a:solidFill>
            <a:srgbClr val="EB0046"/>
          </a:solidFill>
        </p:spPr>
        <p:txBody>
          <a:bodyPr wrap="none" bIns="0" anchor="ctr">
            <a:noAutofit/>
          </a:bodyPr>
          <a:lstStyle/>
          <a:p>
            <a:pPr algn="ctr"/>
            <a:r>
              <a:rPr lang="ja-JP" altLang="en-US" sz="1200" b="1" spc="150" dirty="0">
                <a:solidFill>
                  <a:schemeClr val="bg1"/>
                </a:solidFill>
                <a:latin typeface="メイリオ" panose="020B0604030504040204" pitchFamily="50" charset="-128"/>
                <a:ea typeface="メイリオ" panose="020B0604030504040204" pitchFamily="50" charset="-128"/>
              </a:rPr>
              <a:t>モデル更新</a:t>
            </a:r>
          </a:p>
        </p:txBody>
      </p:sp>
      <p:sp>
        <p:nvSpPr>
          <p:cNvPr id="79" name="テキスト ボックス 78">
            <a:extLst>
              <a:ext uri="{FF2B5EF4-FFF2-40B4-BE49-F238E27FC236}">
                <a16:creationId xmlns:a16="http://schemas.microsoft.com/office/drawing/2014/main" id="{E22B9130-45B6-411E-89AD-F1F710358252}"/>
              </a:ext>
            </a:extLst>
          </p:cNvPr>
          <p:cNvSpPr txBox="1"/>
          <p:nvPr/>
        </p:nvSpPr>
        <p:spPr>
          <a:xfrm>
            <a:off x="2869334" y="5587241"/>
            <a:ext cx="8459784"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pPr algn="r"/>
            <a:r>
              <a:rPr lang="en-US" altLang="ja-JP" sz="1100" b="0" dirty="0"/>
              <a:t>※ </a:t>
            </a:r>
            <a:r>
              <a:rPr lang="ja-JP" altLang="en-US" sz="1100" b="0" dirty="0"/>
              <a:t>強化学習の代表的な学習過程を表しています。異なるアプローチをとるアルゴリズムもあります。</a:t>
            </a:r>
            <a:endParaRPr lang="en-US" altLang="ja-JP" sz="1100" b="0" dirty="0"/>
          </a:p>
        </p:txBody>
      </p:sp>
      <p:pic>
        <p:nvPicPr>
          <p:cNvPr id="36" name="図 35">
            <a:extLst>
              <a:ext uri="{FF2B5EF4-FFF2-40B4-BE49-F238E27FC236}">
                <a16:creationId xmlns:a16="http://schemas.microsoft.com/office/drawing/2014/main" id="{114F876B-185E-41FC-9950-5451C3D12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5583" y="4129411"/>
            <a:ext cx="1017037" cy="1017037"/>
          </a:xfrm>
          <a:prstGeom prst="rect">
            <a:avLst/>
          </a:prstGeom>
        </p:spPr>
      </p:pic>
      <p:sp>
        <p:nvSpPr>
          <p:cNvPr id="40" name="正方形/長方形 39">
            <a:extLst>
              <a:ext uri="{FF2B5EF4-FFF2-40B4-BE49-F238E27FC236}">
                <a16:creationId xmlns:a16="http://schemas.microsoft.com/office/drawing/2014/main" id="{6A20A742-0391-4554-B74B-E8BD0A391BC7}"/>
              </a:ext>
            </a:extLst>
          </p:cNvPr>
          <p:cNvSpPr/>
          <p:nvPr/>
        </p:nvSpPr>
        <p:spPr>
          <a:xfrm>
            <a:off x="5394024" y="5210942"/>
            <a:ext cx="1220153"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エージェント</a:t>
            </a:r>
            <a:endParaRPr lang="en-US" altLang="ja-JP" sz="1100" b="1" spc="150" dirty="0">
              <a:solidFill>
                <a:schemeClr val="tx1">
                  <a:lumMod val="75000"/>
                  <a:lumOff val="25000"/>
                </a:schemeClr>
              </a:solidFill>
              <a:latin typeface="+mj-ea"/>
              <a:ea typeface="+mj-ea"/>
            </a:endParaRPr>
          </a:p>
        </p:txBody>
      </p:sp>
      <p:cxnSp>
        <p:nvCxnSpPr>
          <p:cNvPr id="46" name="コネクタ: カギ線 45">
            <a:extLst>
              <a:ext uri="{FF2B5EF4-FFF2-40B4-BE49-F238E27FC236}">
                <a16:creationId xmlns:a16="http://schemas.microsoft.com/office/drawing/2014/main" id="{D4115C5F-CD1F-4556-BBDA-6646E454356F}"/>
              </a:ext>
            </a:extLst>
          </p:cNvPr>
          <p:cNvCxnSpPr>
            <a:cxnSpLocks/>
          </p:cNvCxnSpPr>
          <p:nvPr/>
        </p:nvCxnSpPr>
        <p:spPr>
          <a:xfrm rot="10800000" flipH="1" flipV="1">
            <a:off x="4980984" y="2111202"/>
            <a:ext cx="284150" cy="2754479"/>
          </a:xfrm>
          <a:prstGeom prst="bentConnector4">
            <a:avLst>
              <a:gd name="adj1" fmla="val -1012335"/>
              <a:gd name="adj2" fmla="val 100133"/>
            </a:avLst>
          </a:prstGeom>
          <a:ln w="38100">
            <a:solidFill>
              <a:srgbClr val="5694D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0" name="コネクタ: カギ線 49">
            <a:extLst>
              <a:ext uri="{FF2B5EF4-FFF2-40B4-BE49-F238E27FC236}">
                <a16:creationId xmlns:a16="http://schemas.microsoft.com/office/drawing/2014/main" id="{5368FCC6-946E-48B9-AE4F-62B8BC9A267B}"/>
              </a:ext>
            </a:extLst>
          </p:cNvPr>
          <p:cNvCxnSpPr>
            <a:cxnSpLocks/>
          </p:cNvCxnSpPr>
          <p:nvPr/>
        </p:nvCxnSpPr>
        <p:spPr>
          <a:xfrm rot="10800000" flipH="1" flipV="1">
            <a:off x="4980982" y="2334243"/>
            <a:ext cx="270724" cy="2384597"/>
          </a:xfrm>
          <a:prstGeom prst="bentConnector4">
            <a:avLst>
              <a:gd name="adj1" fmla="val -650893"/>
              <a:gd name="adj2" fmla="val 100321"/>
            </a:avLst>
          </a:prstGeom>
          <a:ln w="38100">
            <a:solidFill>
              <a:srgbClr val="00879E"/>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84" name="正方形/長方形 83">
            <a:extLst>
              <a:ext uri="{FF2B5EF4-FFF2-40B4-BE49-F238E27FC236}">
                <a16:creationId xmlns:a16="http://schemas.microsoft.com/office/drawing/2014/main" id="{CAB2F0C5-6060-43C6-82B8-A2C544912991}"/>
              </a:ext>
            </a:extLst>
          </p:cNvPr>
          <p:cNvSpPr/>
          <p:nvPr/>
        </p:nvSpPr>
        <p:spPr>
          <a:xfrm>
            <a:off x="1224637" y="2598537"/>
            <a:ext cx="1770185" cy="498533"/>
          </a:xfrm>
          <a:prstGeom prst="rect">
            <a:avLst/>
          </a:prstGeom>
          <a:solidFill>
            <a:srgbClr val="ECF6F8"/>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sp>
        <p:nvSpPr>
          <p:cNvPr id="85" name="正方形/長方形 84">
            <a:extLst>
              <a:ext uri="{FF2B5EF4-FFF2-40B4-BE49-F238E27FC236}">
                <a16:creationId xmlns:a16="http://schemas.microsoft.com/office/drawing/2014/main" id="{7072CFE5-8093-48C7-A104-F8EBA655BDC5}"/>
              </a:ext>
            </a:extLst>
          </p:cNvPr>
          <p:cNvSpPr/>
          <p:nvPr/>
        </p:nvSpPr>
        <p:spPr>
          <a:xfrm>
            <a:off x="1568555" y="2612495"/>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状態</a:t>
            </a:r>
            <a:br>
              <a:rPr lang="zh-TW" altLang="en-US" sz="1100" b="1" spc="150" dirty="0">
                <a:solidFill>
                  <a:schemeClr val="tx1">
                    <a:lumMod val="75000"/>
                    <a:lumOff val="25000"/>
                  </a:schemeClr>
                </a:solidFill>
                <a:latin typeface="+mj-ea"/>
                <a:ea typeface="+mj-ea"/>
              </a:rPr>
            </a:br>
            <a:r>
              <a:rPr lang="en-US" altLang="zh-TW" sz="1100" b="1" spc="150" dirty="0">
                <a:solidFill>
                  <a:schemeClr val="tx1">
                    <a:lumMod val="75000"/>
                    <a:lumOff val="25000"/>
                  </a:schemeClr>
                </a:solidFill>
                <a:latin typeface="+mj-ea"/>
                <a:ea typeface="+mj-ea"/>
              </a:rPr>
              <a:t>(State)</a:t>
            </a:r>
          </a:p>
        </p:txBody>
      </p:sp>
      <p:sp>
        <p:nvSpPr>
          <p:cNvPr id="86" name="正方形/長方形 85">
            <a:extLst>
              <a:ext uri="{FF2B5EF4-FFF2-40B4-BE49-F238E27FC236}">
                <a16:creationId xmlns:a16="http://schemas.microsoft.com/office/drawing/2014/main" id="{A6B07788-9A3D-4CD1-A04D-3B19051B1976}"/>
              </a:ext>
            </a:extLst>
          </p:cNvPr>
          <p:cNvSpPr/>
          <p:nvPr/>
        </p:nvSpPr>
        <p:spPr>
          <a:xfrm>
            <a:off x="2325703" y="3566624"/>
            <a:ext cx="1770185" cy="498533"/>
          </a:xfrm>
          <a:prstGeom prst="rect">
            <a:avLst/>
          </a:prstGeom>
          <a:solidFill>
            <a:srgbClr val="ECF6F8"/>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sp>
        <p:nvSpPr>
          <p:cNvPr id="87" name="正方形/長方形 86">
            <a:extLst>
              <a:ext uri="{FF2B5EF4-FFF2-40B4-BE49-F238E27FC236}">
                <a16:creationId xmlns:a16="http://schemas.microsoft.com/office/drawing/2014/main" id="{75C63DBA-E8B2-48C5-BD98-675D9A037582}"/>
              </a:ext>
            </a:extLst>
          </p:cNvPr>
          <p:cNvSpPr/>
          <p:nvPr/>
        </p:nvSpPr>
        <p:spPr>
          <a:xfrm>
            <a:off x="2669621" y="3580582"/>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報酬</a:t>
            </a:r>
            <a:br>
              <a:rPr lang="zh-TW" altLang="en-US" sz="1100" b="1" spc="150" dirty="0">
                <a:solidFill>
                  <a:schemeClr val="tx1">
                    <a:lumMod val="75000"/>
                    <a:lumOff val="25000"/>
                  </a:schemeClr>
                </a:solidFill>
                <a:latin typeface="+mj-ea"/>
                <a:ea typeface="+mj-ea"/>
              </a:rPr>
            </a:br>
            <a:r>
              <a:rPr lang="en-US" altLang="zh-TW" sz="1100" b="1" spc="150" dirty="0">
                <a:solidFill>
                  <a:schemeClr val="tx1">
                    <a:lumMod val="75000"/>
                    <a:lumOff val="25000"/>
                  </a:schemeClr>
                </a:solidFill>
                <a:latin typeface="+mj-ea"/>
                <a:ea typeface="+mj-ea"/>
              </a:rPr>
              <a:t>(Reward)</a:t>
            </a:r>
          </a:p>
        </p:txBody>
      </p:sp>
    </p:spTree>
    <p:extLst>
      <p:ext uri="{BB962C8B-B14F-4D97-AF65-F5344CB8AC3E}">
        <p14:creationId xmlns:p14="http://schemas.microsoft.com/office/powerpoint/2010/main" val="36545187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グラフィックス 20">
            <a:extLst>
              <a:ext uri="{FF2B5EF4-FFF2-40B4-BE49-F238E27FC236}">
                <a16:creationId xmlns:a16="http://schemas.microsoft.com/office/drawing/2014/main" id="{9974BA2A-ECE6-45E0-8A1D-33428DCFE5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0440" y="3852126"/>
            <a:ext cx="2400300" cy="438523"/>
          </a:xfrm>
          <a:prstGeom prst="rect">
            <a:avLst/>
          </a:prstGeom>
        </p:spPr>
      </p:pic>
      <p:sp>
        <p:nvSpPr>
          <p:cNvPr id="2" name="タイトル 1">
            <a:extLst>
              <a:ext uri="{FF2B5EF4-FFF2-40B4-BE49-F238E27FC236}">
                <a16:creationId xmlns:a16="http://schemas.microsoft.com/office/drawing/2014/main" id="{BAA49F3C-FB10-4B53-8DB9-FEF14083429A}"/>
              </a:ext>
            </a:extLst>
          </p:cNvPr>
          <p:cNvSpPr>
            <a:spLocks noGrp="1"/>
          </p:cNvSpPr>
          <p:nvPr>
            <p:ph type="title"/>
          </p:nvPr>
        </p:nvSpPr>
        <p:spPr/>
        <p:txBody>
          <a:bodyPr/>
          <a:lstStyle/>
          <a:p>
            <a:r>
              <a:rPr lang="en-US" altLang="ja-JP" dirty="0"/>
              <a:t>1-1-10.</a:t>
            </a:r>
            <a:r>
              <a:rPr lang="ja-JP" altLang="en-US" dirty="0"/>
              <a:t>強化学習で対応できる課題</a:t>
            </a:r>
            <a:endParaRPr kumimoji="1" lang="ja-JP" altLang="en-US" b="1" dirty="0"/>
          </a:p>
        </p:txBody>
      </p:sp>
      <p:sp>
        <p:nvSpPr>
          <p:cNvPr id="4" name="スライド番号プレースホルダー 3">
            <a:extLst>
              <a:ext uri="{FF2B5EF4-FFF2-40B4-BE49-F238E27FC236}">
                <a16:creationId xmlns:a16="http://schemas.microsoft.com/office/drawing/2014/main" id="{90522B09-04DC-47F6-8B75-900B6E8B3306}"/>
              </a:ext>
            </a:extLst>
          </p:cNvPr>
          <p:cNvSpPr>
            <a:spLocks noGrp="1"/>
          </p:cNvSpPr>
          <p:nvPr>
            <p:ph type="sldNum" sz="quarter" idx="10"/>
          </p:nvPr>
        </p:nvSpPr>
        <p:spPr/>
        <p:txBody>
          <a:bodyPr/>
          <a:lstStyle/>
          <a:p>
            <a:fld id="{46BB8D49-91AB-4BE8-B7F4-8EAFE2BF815D}" type="slidenum">
              <a:rPr kumimoji="1" lang="ja-JP" altLang="en-US" smtClean="0"/>
              <a:pPr/>
              <a:t>93</a:t>
            </a:fld>
            <a:endParaRPr kumimoji="1" lang="ja-JP" altLang="en-US"/>
          </a:p>
        </p:txBody>
      </p:sp>
      <p:cxnSp>
        <p:nvCxnSpPr>
          <p:cNvPr id="16" name="直線矢印コネクタ 15">
            <a:extLst>
              <a:ext uri="{FF2B5EF4-FFF2-40B4-BE49-F238E27FC236}">
                <a16:creationId xmlns:a16="http://schemas.microsoft.com/office/drawing/2014/main" id="{4D58CC7B-F109-40EF-B6B1-3301F3C7607E}"/>
              </a:ext>
            </a:extLst>
          </p:cNvPr>
          <p:cNvCxnSpPr>
            <a:cxnSpLocks/>
          </p:cNvCxnSpPr>
          <p:nvPr/>
        </p:nvCxnSpPr>
        <p:spPr>
          <a:xfrm>
            <a:off x="2426429" y="4071387"/>
            <a:ext cx="1456333" cy="0"/>
          </a:xfrm>
          <a:prstGeom prst="straightConnector1">
            <a:avLst/>
          </a:prstGeom>
          <a:ln w="38100" cap="rnd">
            <a:solidFill>
              <a:schemeClr val="tx1"/>
            </a:solidFill>
            <a:prstDash val="sysDot"/>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0" name="正方形/長方形 19">
            <a:extLst>
              <a:ext uri="{FF2B5EF4-FFF2-40B4-BE49-F238E27FC236}">
                <a16:creationId xmlns:a16="http://schemas.microsoft.com/office/drawing/2014/main" id="{12EF7AAC-10C9-4F19-8C95-22C04CC5A586}"/>
              </a:ext>
            </a:extLst>
          </p:cNvPr>
          <p:cNvSpPr/>
          <p:nvPr/>
        </p:nvSpPr>
        <p:spPr>
          <a:xfrm>
            <a:off x="2794973" y="3699399"/>
            <a:ext cx="697627" cy="830997"/>
          </a:xfrm>
          <a:prstGeom prst="rect">
            <a:avLst/>
          </a:prstGeom>
        </p:spPr>
        <p:txBody>
          <a:bodyPr wrap="none">
            <a:spAutoFit/>
          </a:bodyPr>
          <a:lstStyle/>
          <a:p>
            <a:r>
              <a:rPr lang="en-US" altLang="ja-JP" sz="4800" b="1" dirty="0">
                <a:solidFill>
                  <a:srgbClr val="FF0000"/>
                </a:solidFill>
                <a:latin typeface="メイリオ" panose="020B0604030504040204" pitchFamily="50" charset="-128"/>
                <a:ea typeface="メイリオ" panose="020B0604030504040204" pitchFamily="50" charset="-128"/>
              </a:rPr>
              <a:t>×</a:t>
            </a:r>
            <a:endParaRPr lang="ja-JP" altLang="en-US" sz="4800" b="1" dirty="0">
              <a:solidFill>
                <a:srgbClr val="FF0000"/>
              </a:solidFill>
              <a:latin typeface="メイリオ" panose="020B0604030504040204" pitchFamily="50" charset="-128"/>
              <a:ea typeface="メイリオ" panose="020B0604030504040204" pitchFamily="50" charset="-128"/>
            </a:endParaRPr>
          </a:p>
        </p:txBody>
      </p:sp>
      <p:sp>
        <p:nvSpPr>
          <p:cNvPr id="43" name="楕円 42">
            <a:extLst>
              <a:ext uri="{FF2B5EF4-FFF2-40B4-BE49-F238E27FC236}">
                <a16:creationId xmlns:a16="http://schemas.microsoft.com/office/drawing/2014/main" id="{39FD717F-F434-47F7-96E3-112D75737386}"/>
              </a:ext>
            </a:extLst>
          </p:cNvPr>
          <p:cNvSpPr/>
          <p:nvPr/>
        </p:nvSpPr>
        <p:spPr>
          <a:xfrm>
            <a:off x="8948885" y="3987941"/>
            <a:ext cx="364124" cy="364124"/>
          </a:xfrm>
          <a:prstGeom prst="ellipse">
            <a:avLst/>
          </a:prstGeom>
          <a:solidFill>
            <a:srgbClr val="00879E"/>
          </a:solidFill>
          <a:ln>
            <a:noFill/>
          </a:ln>
          <a:effectLst>
            <a:glow rad="101600">
              <a:srgbClr val="00879E">
                <a:alpha val="18000"/>
              </a:srgb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4" name="二等辺三角形 43">
            <a:extLst>
              <a:ext uri="{FF2B5EF4-FFF2-40B4-BE49-F238E27FC236}">
                <a16:creationId xmlns:a16="http://schemas.microsoft.com/office/drawing/2014/main" id="{C0AA5A38-D7B6-4CD0-8ED3-C15975A101BE}"/>
              </a:ext>
            </a:extLst>
          </p:cNvPr>
          <p:cNvSpPr/>
          <p:nvPr/>
        </p:nvSpPr>
        <p:spPr>
          <a:xfrm>
            <a:off x="9465165" y="3988673"/>
            <a:ext cx="421535" cy="363392"/>
          </a:xfrm>
          <a:prstGeom prst="triangle">
            <a:avLst/>
          </a:prstGeom>
          <a:solidFill>
            <a:srgbClr val="00879E"/>
          </a:solidFill>
          <a:ln>
            <a:noFill/>
          </a:ln>
          <a:effectLst>
            <a:glow rad="101600">
              <a:srgbClr val="00879E">
                <a:alpha val="18000"/>
              </a:srgb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45" name="正方形/長方形 44">
            <a:extLst>
              <a:ext uri="{FF2B5EF4-FFF2-40B4-BE49-F238E27FC236}">
                <a16:creationId xmlns:a16="http://schemas.microsoft.com/office/drawing/2014/main" id="{3072CA7F-A459-43E9-BEB6-419DFBA3C406}"/>
              </a:ext>
            </a:extLst>
          </p:cNvPr>
          <p:cNvSpPr/>
          <p:nvPr/>
        </p:nvSpPr>
        <p:spPr>
          <a:xfrm>
            <a:off x="8432606" y="3987940"/>
            <a:ext cx="364125" cy="364125"/>
          </a:xfrm>
          <a:prstGeom prst="rect">
            <a:avLst/>
          </a:prstGeom>
          <a:solidFill>
            <a:srgbClr val="00879E"/>
          </a:solidFill>
          <a:ln>
            <a:noFill/>
          </a:ln>
          <a:effectLst>
            <a:glow rad="101600">
              <a:srgbClr val="00879E">
                <a:alpha val="18000"/>
              </a:srgb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pic>
        <p:nvPicPr>
          <p:cNvPr id="108" name="グラフィックス 107" descr="衛星放送用パラボラアンテナ">
            <a:extLst>
              <a:ext uri="{FF2B5EF4-FFF2-40B4-BE49-F238E27FC236}">
                <a16:creationId xmlns:a16="http://schemas.microsoft.com/office/drawing/2014/main" id="{6D27F7BF-BD8B-4F99-BED4-ECAA883A41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6576" y="5771682"/>
            <a:ext cx="624506" cy="624506"/>
          </a:xfrm>
          <a:prstGeom prst="rect">
            <a:avLst/>
          </a:prstGeom>
        </p:spPr>
      </p:pic>
      <p:pic>
        <p:nvPicPr>
          <p:cNvPr id="110" name="グラフィックス 109" descr="無線ルーター">
            <a:extLst>
              <a:ext uri="{FF2B5EF4-FFF2-40B4-BE49-F238E27FC236}">
                <a16:creationId xmlns:a16="http://schemas.microsoft.com/office/drawing/2014/main" id="{C42D91E5-D6B3-417A-A90B-55E4B185A1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48638" y="5565852"/>
            <a:ext cx="914400" cy="914400"/>
          </a:xfrm>
          <a:prstGeom prst="rect">
            <a:avLst/>
          </a:prstGeom>
          <a:effectLst>
            <a:glow rad="101600">
              <a:srgbClr val="00879E">
                <a:alpha val="18000"/>
              </a:srgbClr>
            </a:glow>
          </a:effectLst>
        </p:spPr>
      </p:pic>
      <p:pic>
        <p:nvPicPr>
          <p:cNvPr id="118" name="グラフィックス 117" descr="衛星放送用パラボラアンテナ">
            <a:extLst>
              <a:ext uri="{FF2B5EF4-FFF2-40B4-BE49-F238E27FC236}">
                <a16:creationId xmlns:a16="http://schemas.microsoft.com/office/drawing/2014/main" id="{BD7B6732-6792-4EBF-B8FF-FDA4DFA874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9363894" y="5771682"/>
            <a:ext cx="624506" cy="624506"/>
          </a:xfrm>
          <a:prstGeom prst="rect">
            <a:avLst/>
          </a:prstGeom>
        </p:spPr>
      </p:pic>
      <p:sp>
        <p:nvSpPr>
          <p:cNvPr id="37" name="四角形: 角を丸くする 36">
            <a:extLst>
              <a:ext uri="{FF2B5EF4-FFF2-40B4-BE49-F238E27FC236}">
                <a16:creationId xmlns:a16="http://schemas.microsoft.com/office/drawing/2014/main" id="{23A58EF5-4960-4708-8AB1-3C4455DD12BB}"/>
              </a:ext>
            </a:extLst>
          </p:cNvPr>
          <p:cNvSpPr/>
          <p:nvPr/>
        </p:nvSpPr>
        <p:spPr bwMode="auto">
          <a:xfrm>
            <a:off x="746465" y="135344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zh-TW" altLang="en-US" sz="2000" b="1" dirty="0">
                <a:solidFill>
                  <a:srgbClr val="F36C37"/>
                </a:solidFill>
                <a:latin typeface="+mj-ea"/>
                <a:ea typeface="+mj-ea"/>
              </a:rPr>
              <a:t>自動制御、戦略強化</a:t>
            </a:r>
          </a:p>
        </p:txBody>
      </p:sp>
      <p:sp>
        <p:nvSpPr>
          <p:cNvPr id="38" name="テキスト ボックス 37">
            <a:extLst>
              <a:ext uri="{FF2B5EF4-FFF2-40B4-BE49-F238E27FC236}">
                <a16:creationId xmlns:a16="http://schemas.microsoft.com/office/drawing/2014/main" id="{AED472C6-1C94-4ACC-8CD0-3A9A6C0A1FFB}"/>
              </a:ext>
            </a:extLst>
          </p:cNvPr>
          <p:cNvSpPr txBox="1"/>
          <p:nvPr/>
        </p:nvSpPr>
        <p:spPr>
          <a:xfrm>
            <a:off x="1038991" y="1899915"/>
            <a:ext cx="9875751" cy="40011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自動運転、ロボット制御、ゲーム対戦強化、バランス調整など</a:t>
            </a:r>
          </a:p>
        </p:txBody>
      </p:sp>
      <p:sp>
        <p:nvSpPr>
          <p:cNvPr id="50" name="四角形: 角を丸くする 49">
            <a:extLst>
              <a:ext uri="{FF2B5EF4-FFF2-40B4-BE49-F238E27FC236}">
                <a16:creationId xmlns:a16="http://schemas.microsoft.com/office/drawing/2014/main" id="{F404E8F3-FF6A-4C3E-86AC-E63D61065898}"/>
              </a:ext>
            </a:extLst>
          </p:cNvPr>
          <p:cNvSpPr/>
          <p:nvPr/>
        </p:nvSpPr>
        <p:spPr>
          <a:xfrm>
            <a:off x="7300624" y="2511119"/>
            <a:ext cx="2543422" cy="360000"/>
          </a:xfrm>
          <a:prstGeom prst="roundRect">
            <a:avLst>
              <a:gd name="adj" fmla="val 50000"/>
            </a:avLst>
          </a:prstGeom>
          <a:solidFill>
            <a:srgbClr val="EB0046"/>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形状の異なるものを扱う</a:t>
            </a:r>
          </a:p>
        </p:txBody>
      </p:sp>
      <p:cxnSp>
        <p:nvCxnSpPr>
          <p:cNvPr id="7" name="直線コネクタ 6">
            <a:extLst>
              <a:ext uri="{FF2B5EF4-FFF2-40B4-BE49-F238E27FC236}">
                <a16:creationId xmlns:a16="http://schemas.microsoft.com/office/drawing/2014/main" id="{D353D1CA-D478-4167-A9F5-6239A95883C9}"/>
              </a:ext>
            </a:extLst>
          </p:cNvPr>
          <p:cNvCxnSpPr>
            <a:cxnSpLocks/>
          </p:cNvCxnSpPr>
          <p:nvPr/>
        </p:nvCxnSpPr>
        <p:spPr>
          <a:xfrm>
            <a:off x="933450" y="4633653"/>
            <a:ext cx="10229850" cy="0"/>
          </a:xfrm>
          <a:prstGeom prst="line">
            <a:avLst/>
          </a:prstGeom>
          <a:ln w="19050">
            <a:solidFill>
              <a:schemeClr val="bg1">
                <a:lumMod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 name="直線コネクタ 13">
            <a:extLst>
              <a:ext uri="{FF2B5EF4-FFF2-40B4-BE49-F238E27FC236}">
                <a16:creationId xmlns:a16="http://schemas.microsoft.com/office/drawing/2014/main" id="{A8AA01D7-DB58-4887-8754-EB23B40DEC53}"/>
              </a:ext>
            </a:extLst>
          </p:cNvPr>
          <p:cNvCxnSpPr>
            <a:cxnSpLocks/>
          </p:cNvCxnSpPr>
          <p:nvPr/>
        </p:nvCxnSpPr>
        <p:spPr>
          <a:xfrm>
            <a:off x="6048375" y="2517512"/>
            <a:ext cx="0" cy="3990408"/>
          </a:xfrm>
          <a:prstGeom prst="line">
            <a:avLst/>
          </a:prstGeom>
          <a:ln w="19050">
            <a:solidFill>
              <a:schemeClr val="bg1">
                <a:lumMod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55" name="四角形: 角を丸くする 54">
            <a:extLst>
              <a:ext uri="{FF2B5EF4-FFF2-40B4-BE49-F238E27FC236}">
                <a16:creationId xmlns:a16="http://schemas.microsoft.com/office/drawing/2014/main" id="{B8795589-66F6-49E4-9EAF-A156FEB99ADE}"/>
              </a:ext>
            </a:extLst>
          </p:cNvPr>
          <p:cNvSpPr/>
          <p:nvPr/>
        </p:nvSpPr>
        <p:spPr>
          <a:xfrm>
            <a:off x="3508347" y="5339091"/>
            <a:ext cx="1737192" cy="360000"/>
          </a:xfrm>
          <a:prstGeom prst="roundRect">
            <a:avLst>
              <a:gd name="adj" fmla="val 50000"/>
            </a:avLst>
          </a:prstGeom>
          <a:solidFill>
            <a:srgbClr val="EB0046"/>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ゲーム対戦強化</a:t>
            </a:r>
          </a:p>
        </p:txBody>
      </p:sp>
      <p:pic>
        <p:nvPicPr>
          <p:cNvPr id="56" name="図 55" descr="車 が含まれている画像&#10;&#10;自動的に生成された説明">
            <a:extLst>
              <a:ext uri="{FF2B5EF4-FFF2-40B4-BE49-F238E27FC236}">
                <a16:creationId xmlns:a16="http://schemas.microsoft.com/office/drawing/2014/main" id="{8625684C-D003-4D42-8D1B-1B693ACB38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2073" y="3668537"/>
            <a:ext cx="1282031" cy="475954"/>
          </a:xfrm>
          <a:prstGeom prst="rect">
            <a:avLst/>
          </a:prstGeom>
        </p:spPr>
      </p:pic>
      <p:grpSp>
        <p:nvGrpSpPr>
          <p:cNvPr id="32" name="グループ化 31">
            <a:extLst>
              <a:ext uri="{FF2B5EF4-FFF2-40B4-BE49-F238E27FC236}">
                <a16:creationId xmlns:a16="http://schemas.microsoft.com/office/drawing/2014/main" id="{A41CC79A-4D19-47F0-A26D-BD743B63F7FB}"/>
              </a:ext>
            </a:extLst>
          </p:cNvPr>
          <p:cNvGrpSpPr/>
          <p:nvPr/>
        </p:nvGrpSpPr>
        <p:grpSpPr>
          <a:xfrm>
            <a:off x="3775485" y="3480050"/>
            <a:ext cx="914400" cy="1017401"/>
            <a:chOff x="3866754" y="2856260"/>
            <a:chExt cx="914400" cy="1017401"/>
          </a:xfrm>
        </p:grpSpPr>
        <p:pic>
          <p:nvPicPr>
            <p:cNvPr id="10" name="グラフィックス 9" descr="1 人の親と子供">
              <a:extLst>
                <a:ext uri="{FF2B5EF4-FFF2-40B4-BE49-F238E27FC236}">
                  <a16:creationId xmlns:a16="http://schemas.microsoft.com/office/drawing/2014/main" id="{746C7B4A-CDCA-4F66-9086-9FD8EB40089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66754" y="2903309"/>
              <a:ext cx="914400" cy="914400"/>
            </a:xfrm>
            <a:prstGeom prst="rect">
              <a:avLst/>
            </a:prstGeom>
          </p:spPr>
        </p:pic>
        <p:grpSp>
          <p:nvGrpSpPr>
            <p:cNvPr id="25" name="グループ化 24">
              <a:extLst>
                <a:ext uri="{FF2B5EF4-FFF2-40B4-BE49-F238E27FC236}">
                  <a16:creationId xmlns:a16="http://schemas.microsoft.com/office/drawing/2014/main" id="{124BE19B-45C2-4FE4-B640-CA62601B6C53}"/>
                </a:ext>
              </a:extLst>
            </p:cNvPr>
            <p:cNvGrpSpPr/>
            <p:nvPr/>
          </p:nvGrpSpPr>
          <p:grpSpPr>
            <a:xfrm>
              <a:off x="3932743" y="2856260"/>
              <a:ext cx="716448" cy="1017401"/>
              <a:chOff x="20637" y="2819932"/>
              <a:chExt cx="716448" cy="1017401"/>
            </a:xfrm>
          </p:grpSpPr>
          <p:pic>
            <p:nvPicPr>
              <p:cNvPr id="24" name="グラフィックス 23">
                <a:extLst>
                  <a:ext uri="{FF2B5EF4-FFF2-40B4-BE49-F238E27FC236}">
                    <a16:creationId xmlns:a16="http://schemas.microsoft.com/office/drawing/2014/main" id="{3A4DEBBF-E11D-4F09-AECD-8D4E0D468DC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637" y="3622399"/>
                <a:ext cx="716448" cy="214934"/>
              </a:xfrm>
              <a:prstGeom prst="rect">
                <a:avLst/>
              </a:prstGeom>
            </p:spPr>
          </p:pic>
          <p:pic>
            <p:nvPicPr>
              <p:cNvPr id="61" name="グラフィックス 60">
                <a:extLst>
                  <a:ext uri="{FF2B5EF4-FFF2-40B4-BE49-F238E27FC236}">
                    <a16:creationId xmlns:a16="http://schemas.microsoft.com/office/drawing/2014/main" id="{7D9062B9-A3B7-493A-8EBF-523385FE540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20637" y="2819932"/>
                <a:ext cx="716448" cy="214934"/>
              </a:xfrm>
              <a:prstGeom prst="rect">
                <a:avLst/>
              </a:prstGeom>
            </p:spPr>
          </p:pic>
        </p:grpSp>
      </p:grpSp>
      <p:sp>
        <p:nvSpPr>
          <p:cNvPr id="63" name="四角形: 角を丸くする 62">
            <a:extLst>
              <a:ext uri="{FF2B5EF4-FFF2-40B4-BE49-F238E27FC236}">
                <a16:creationId xmlns:a16="http://schemas.microsoft.com/office/drawing/2014/main" id="{A4C906DF-0F4B-44F8-840A-BC101B5B0D57}"/>
              </a:ext>
            </a:extLst>
          </p:cNvPr>
          <p:cNvSpPr/>
          <p:nvPr/>
        </p:nvSpPr>
        <p:spPr>
          <a:xfrm>
            <a:off x="2356718" y="2529344"/>
            <a:ext cx="2102002" cy="360000"/>
          </a:xfrm>
          <a:prstGeom prst="roundRect">
            <a:avLst>
              <a:gd name="adj" fmla="val 50000"/>
            </a:avLst>
          </a:prstGeom>
          <a:solidFill>
            <a:srgbClr val="EB0046"/>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最適な行動を実行</a:t>
            </a:r>
          </a:p>
        </p:txBody>
      </p:sp>
      <p:grpSp>
        <p:nvGrpSpPr>
          <p:cNvPr id="31" name="グループ化 30">
            <a:extLst>
              <a:ext uri="{FF2B5EF4-FFF2-40B4-BE49-F238E27FC236}">
                <a16:creationId xmlns:a16="http://schemas.microsoft.com/office/drawing/2014/main" id="{3DC511FD-F0DB-4EF2-9C31-7621D8B0923C}"/>
              </a:ext>
            </a:extLst>
          </p:cNvPr>
          <p:cNvGrpSpPr/>
          <p:nvPr/>
        </p:nvGrpSpPr>
        <p:grpSpPr>
          <a:xfrm>
            <a:off x="4955933" y="3574711"/>
            <a:ext cx="879262" cy="697611"/>
            <a:chOff x="4767425" y="3019393"/>
            <a:chExt cx="879262" cy="697611"/>
          </a:xfrm>
        </p:grpSpPr>
        <p:sp>
          <p:nvSpPr>
            <p:cNvPr id="30" name="楕円 29">
              <a:extLst>
                <a:ext uri="{FF2B5EF4-FFF2-40B4-BE49-F238E27FC236}">
                  <a16:creationId xmlns:a16="http://schemas.microsoft.com/office/drawing/2014/main" id="{2FDC7CFA-7132-430E-9616-71808A75A178}"/>
                </a:ext>
              </a:extLst>
            </p:cNvPr>
            <p:cNvSpPr/>
            <p:nvPr/>
          </p:nvSpPr>
          <p:spPr>
            <a:xfrm>
              <a:off x="4767425" y="3402157"/>
              <a:ext cx="879262" cy="314847"/>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29" name="グラフィックス 28">
              <a:extLst>
                <a:ext uri="{FF2B5EF4-FFF2-40B4-BE49-F238E27FC236}">
                  <a16:creationId xmlns:a16="http://schemas.microsoft.com/office/drawing/2014/main" id="{9F5BE0AA-DEB2-4D18-8483-5A0A20F7CBC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111508" y="3019393"/>
              <a:ext cx="526686" cy="526686"/>
            </a:xfrm>
            <a:prstGeom prst="rect">
              <a:avLst/>
            </a:prstGeom>
          </p:spPr>
        </p:pic>
      </p:grpSp>
      <p:pic>
        <p:nvPicPr>
          <p:cNvPr id="36" name="図 35" descr="アイコン&#10;&#10;自動的に生成された説明">
            <a:extLst>
              <a:ext uri="{FF2B5EF4-FFF2-40B4-BE49-F238E27FC236}">
                <a16:creationId xmlns:a16="http://schemas.microsoft.com/office/drawing/2014/main" id="{4C4CA769-1FF1-45AF-8C3C-EED098E6C52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29405" y="3420648"/>
            <a:ext cx="260163" cy="232078"/>
          </a:xfrm>
          <a:prstGeom prst="rect">
            <a:avLst/>
          </a:prstGeom>
        </p:spPr>
      </p:pic>
      <p:pic>
        <p:nvPicPr>
          <p:cNvPr id="54" name="図 53" descr="ダイアグラム&#10;&#10;自動的に生成された説明">
            <a:extLst>
              <a:ext uri="{FF2B5EF4-FFF2-40B4-BE49-F238E27FC236}">
                <a16:creationId xmlns:a16="http://schemas.microsoft.com/office/drawing/2014/main" id="{802D4F30-4F68-4F3A-94E6-6480D51F0A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73506" y="4891727"/>
            <a:ext cx="1277623" cy="1616193"/>
          </a:xfrm>
          <a:prstGeom prst="rect">
            <a:avLst/>
          </a:prstGeom>
        </p:spPr>
      </p:pic>
      <p:sp>
        <p:nvSpPr>
          <p:cNvPr id="79" name="四角形: 角を丸くする 78">
            <a:extLst>
              <a:ext uri="{FF2B5EF4-FFF2-40B4-BE49-F238E27FC236}">
                <a16:creationId xmlns:a16="http://schemas.microsoft.com/office/drawing/2014/main" id="{545E9B1C-22E9-42D2-ADD9-74CE5D312745}"/>
              </a:ext>
            </a:extLst>
          </p:cNvPr>
          <p:cNvSpPr/>
          <p:nvPr/>
        </p:nvSpPr>
        <p:spPr>
          <a:xfrm>
            <a:off x="6879688" y="4867376"/>
            <a:ext cx="3385294" cy="360000"/>
          </a:xfrm>
          <a:prstGeom prst="roundRect">
            <a:avLst>
              <a:gd name="adj" fmla="val 50000"/>
            </a:avLst>
          </a:prstGeom>
          <a:solidFill>
            <a:srgbClr val="EB0046"/>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利用者数に応じた電波出力制御</a:t>
            </a:r>
          </a:p>
        </p:txBody>
      </p:sp>
      <p:pic>
        <p:nvPicPr>
          <p:cNvPr id="58" name="図 57">
            <a:extLst>
              <a:ext uri="{FF2B5EF4-FFF2-40B4-BE49-F238E27FC236}">
                <a16:creationId xmlns:a16="http://schemas.microsoft.com/office/drawing/2014/main" id="{D7703AC9-29B0-4636-9FC1-C0B8520114D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09299" y="3317626"/>
            <a:ext cx="969101" cy="1070856"/>
          </a:xfrm>
          <a:prstGeom prst="rect">
            <a:avLst/>
          </a:prstGeom>
        </p:spPr>
      </p:pic>
      <p:pic>
        <p:nvPicPr>
          <p:cNvPr id="59" name="図 58">
            <a:extLst>
              <a:ext uri="{FF2B5EF4-FFF2-40B4-BE49-F238E27FC236}">
                <a16:creationId xmlns:a16="http://schemas.microsoft.com/office/drawing/2014/main" id="{4FA6E148-C334-456E-AB2E-E4D18F464E6E}"/>
              </a:ext>
            </a:extLst>
          </p:cNvPr>
          <p:cNvPicPr>
            <a:picLocks noChangeAspect="1"/>
          </p:cNvPicPr>
          <p:nvPr/>
        </p:nvPicPr>
        <p:blipFill>
          <a:blip r:embed="rId19"/>
          <a:stretch>
            <a:fillRect/>
          </a:stretch>
        </p:blipFill>
        <p:spPr>
          <a:xfrm>
            <a:off x="2096708" y="2817710"/>
            <a:ext cx="3109229" cy="999831"/>
          </a:xfrm>
          <a:prstGeom prst="rect">
            <a:avLst/>
          </a:prstGeom>
        </p:spPr>
      </p:pic>
      <p:sp>
        <p:nvSpPr>
          <p:cNvPr id="35" name="テキスト ボックス 34">
            <a:extLst>
              <a:ext uri="{FF2B5EF4-FFF2-40B4-BE49-F238E27FC236}">
                <a16:creationId xmlns:a16="http://schemas.microsoft.com/office/drawing/2014/main" id="{6AE950CA-1383-4560-9A6C-DF4B55B102B3}"/>
              </a:ext>
            </a:extLst>
          </p:cNvPr>
          <p:cNvSpPr txBox="1"/>
          <p:nvPr/>
        </p:nvSpPr>
        <p:spPr>
          <a:xfrm>
            <a:off x="495758" y="850521"/>
            <a:ext cx="11193137"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強化学習は設定された報酬をもとに最適な行動を学ぶ手法です。</a:t>
            </a:r>
            <a:endParaRPr lang="en-US" altLang="ja-JP" sz="2200" dirty="0"/>
          </a:p>
        </p:txBody>
      </p:sp>
    </p:spTree>
    <p:extLst>
      <p:ext uri="{BB962C8B-B14F-4D97-AF65-F5344CB8AC3E}">
        <p14:creationId xmlns:p14="http://schemas.microsoft.com/office/powerpoint/2010/main" val="22101648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94</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1-1.</a:t>
            </a:r>
            <a:r>
              <a:rPr kumimoji="1" lang="ja-JP" altLang="en-US" sz="2800" b="1" spc="300" dirty="0">
                <a:solidFill>
                  <a:schemeClr val="bg2">
                    <a:lumMod val="75000"/>
                  </a:schemeClr>
                </a:solidFill>
              </a:rPr>
              <a:t>機械学習の概要</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tx1">
                    <a:lumMod val="75000"/>
                    <a:lumOff val="25000"/>
                  </a:schemeClr>
                </a:solidFill>
              </a:rPr>
              <a:t>1-2.</a:t>
            </a:r>
            <a:r>
              <a:rPr lang="ja-JP" altLang="en-US" sz="2800" b="1" spc="300" dirty="0">
                <a:solidFill>
                  <a:schemeClr val="tx1">
                    <a:lumMod val="75000"/>
                    <a:lumOff val="25000"/>
                  </a:schemeClr>
                </a:solidFill>
              </a:rPr>
              <a:t>機械学習を利用・構築するためのプロセス</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bg2">
                    <a:lumMod val="75000"/>
                  </a:schemeClr>
                </a:solidFill>
              </a:rPr>
              <a:t>1-3.</a:t>
            </a:r>
            <a:r>
              <a:rPr lang="ja-JP" altLang="en-US" sz="2800" b="1" spc="300" dirty="0">
                <a:solidFill>
                  <a:schemeClr val="bg2">
                    <a:lumMod val="75000"/>
                  </a:schemeClr>
                </a:solidFill>
              </a:rPr>
              <a:t>機械学習開発の環境</a:t>
            </a:r>
            <a:endParaRPr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1-4.Google </a:t>
            </a:r>
            <a:r>
              <a:rPr lang="en-US" altLang="ja-JP" sz="2800" b="1" spc="300" dirty="0" err="1">
                <a:solidFill>
                  <a:schemeClr val="bg2">
                    <a:lumMod val="75000"/>
                  </a:schemeClr>
                </a:solidFill>
              </a:rPr>
              <a:t>Colaboratory</a:t>
            </a:r>
            <a:r>
              <a:rPr lang="ja-JP" altLang="en-US" sz="2800" b="1" spc="300" dirty="0">
                <a:solidFill>
                  <a:schemeClr val="bg2">
                    <a:lumMod val="75000"/>
                  </a:schemeClr>
                </a:solidFill>
              </a:rPr>
              <a:t> の利用</a:t>
            </a:r>
            <a:endParaRPr lang="en-US" altLang="ja-JP" sz="2800" b="1" spc="300" dirty="0">
              <a:solidFill>
                <a:schemeClr val="bg2">
                  <a:lumMod val="75000"/>
                </a:schemeClr>
              </a:solidFill>
            </a:endParaRPr>
          </a:p>
        </p:txBody>
      </p:sp>
    </p:spTree>
    <p:extLst>
      <p:ext uri="{BB962C8B-B14F-4D97-AF65-F5344CB8AC3E}">
        <p14:creationId xmlns:p14="http://schemas.microsoft.com/office/powerpoint/2010/main" val="28830388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テキスト ボックス 74">
            <a:extLst>
              <a:ext uri="{FF2B5EF4-FFF2-40B4-BE49-F238E27FC236}">
                <a16:creationId xmlns:a16="http://schemas.microsoft.com/office/drawing/2014/main" id="{3BBBE1A5-5C42-40B6-86D8-474167D99A90}"/>
              </a:ext>
            </a:extLst>
          </p:cNvPr>
          <p:cNvSpPr txBox="1"/>
          <p:nvPr/>
        </p:nvSpPr>
        <p:spPr>
          <a:xfrm>
            <a:off x="1827417" y="927729"/>
            <a:ext cx="8170685" cy="481670"/>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2200" dirty="0"/>
              <a:t>機械学習を構築・利用するまでの </a:t>
            </a:r>
            <a:r>
              <a:rPr lang="en-US" altLang="ja-JP" sz="2200" dirty="0"/>
              <a:t>3</a:t>
            </a:r>
            <a:r>
              <a:rPr lang="ja-JP" altLang="en-US" sz="2200" dirty="0"/>
              <a:t> つのフェーズ</a:t>
            </a:r>
            <a:endParaRPr lang="en-US" altLang="ja-JP" sz="2200" dirty="0"/>
          </a:p>
        </p:txBody>
      </p:sp>
      <p:sp>
        <p:nvSpPr>
          <p:cNvPr id="45" name="四角形: 角を丸くする 44">
            <a:extLst>
              <a:ext uri="{FF2B5EF4-FFF2-40B4-BE49-F238E27FC236}">
                <a16:creationId xmlns:a16="http://schemas.microsoft.com/office/drawing/2014/main" id="{AE1B4B1B-0958-42C5-8034-32A2351A4B34}"/>
              </a:ext>
            </a:extLst>
          </p:cNvPr>
          <p:cNvSpPr/>
          <p:nvPr/>
        </p:nvSpPr>
        <p:spPr bwMode="auto">
          <a:xfrm>
            <a:off x="856302" y="4132645"/>
            <a:ext cx="10493870" cy="2218954"/>
          </a:xfrm>
          <a:prstGeom prst="roundRect">
            <a:avLst>
              <a:gd name="adj" fmla="val 3421"/>
            </a:avLst>
          </a:prstGeom>
          <a:solidFill>
            <a:schemeClr val="bg1">
              <a:lumMod val="95000"/>
            </a:schemeClr>
          </a:solidFill>
          <a:ln w="19050" algn="ctr">
            <a:solidFill>
              <a:srgbClr val="00879E"/>
            </a:solidFill>
            <a:prstDash val="solid"/>
            <a:round/>
            <a:headEnd/>
            <a:tailEnd/>
          </a:ln>
          <a:effectLst/>
        </p:spPr>
        <p:txBody>
          <a:bodyPr wrap="none" rtlCol="0" anchor="ctr"/>
          <a:lstStyle/>
          <a:p>
            <a:pPr algn="ctr" fontAlgn="base">
              <a:spcBef>
                <a:spcPct val="0"/>
              </a:spcBef>
              <a:spcAft>
                <a:spcPct val="0"/>
              </a:spcAft>
            </a:pPr>
            <a:endParaRPr kumimoji="1" lang="ja-JP" altLang="en-US" dirty="0">
              <a:solidFill>
                <a:srgbClr val="00879E"/>
              </a:solidFill>
              <a:latin typeface="Arial" pitchFamily="34" charset="0"/>
              <a:ea typeface="ＭＳ Ｐゴシック" pitchFamily="50" charset="-128"/>
            </a:endParaRPr>
          </a:p>
        </p:txBody>
      </p:sp>
      <p:pic>
        <p:nvPicPr>
          <p:cNvPr id="39" name="グラフィックス 38">
            <a:extLst>
              <a:ext uri="{FF2B5EF4-FFF2-40B4-BE49-F238E27FC236}">
                <a16:creationId xmlns:a16="http://schemas.microsoft.com/office/drawing/2014/main" id="{131CCF23-8BDC-4AA6-BF52-CD4A37EB85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7673872" y="2543769"/>
            <a:ext cx="323850" cy="476250"/>
          </a:xfrm>
          <a:prstGeom prst="rect">
            <a:avLst/>
          </a:prstGeom>
        </p:spPr>
      </p:pic>
      <p:sp>
        <p:nvSpPr>
          <p:cNvPr id="4" name="四角形: 角を丸くする 3">
            <a:extLst>
              <a:ext uri="{FF2B5EF4-FFF2-40B4-BE49-F238E27FC236}">
                <a16:creationId xmlns:a16="http://schemas.microsoft.com/office/drawing/2014/main" id="{DCC6DD5E-61F8-4B41-91FB-366791E7941B}"/>
              </a:ext>
            </a:extLst>
          </p:cNvPr>
          <p:cNvSpPr/>
          <p:nvPr/>
        </p:nvSpPr>
        <p:spPr>
          <a:xfrm>
            <a:off x="1404955" y="1622653"/>
            <a:ext cx="2444422" cy="2340000"/>
          </a:xfrm>
          <a:prstGeom prst="roundRect">
            <a:avLst>
              <a:gd name="adj" fmla="val 2954"/>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b="1" spc="150" dirty="0">
              <a:solidFill>
                <a:srgbClr val="EB0046"/>
              </a:solidFill>
              <a:latin typeface="メイリオ" panose="020B0604030504040204" pitchFamily="50" charset="-128"/>
              <a:ea typeface="メイリオ" panose="020B0604030504040204" pitchFamily="50" charset="-128"/>
            </a:endParaRPr>
          </a:p>
          <a:p>
            <a:pPr algn="ctr"/>
            <a:r>
              <a:rPr kumimoji="1" lang="ja-JP" altLang="en-US" sz="1600" b="1" spc="150" dirty="0">
                <a:solidFill>
                  <a:srgbClr val="EB0046"/>
                </a:solidFill>
                <a:latin typeface="メイリオ" panose="020B0604030504040204" pitchFamily="50" charset="-128"/>
                <a:ea typeface="メイリオ" panose="020B0604030504040204" pitchFamily="50" charset="-128"/>
              </a:rPr>
              <a:t>データ準備</a:t>
            </a:r>
          </a:p>
        </p:txBody>
      </p:sp>
      <p:sp>
        <p:nvSpPr>
          <p:cNvPr id="36" name="四角形: 角を丸くする 35">
            <a:extLst>
              <a:ext uri="{FF2B5EF4-FFF2-40B4-BE49-F238E27FC236}">
                <a16:creationId xmlns:a16="http://schemas.microsoft.com/office/drawing/2014/main" id="{3ADE997B-F55B-480D-B1CF-F90A1E089FF4}"/>
              </a:ext>
            </a:extLst>
          </p:cNvPr>
          <p:cNvSpPr/>
          <p:nvPr/>
        </p:nvSpPr>
        <p:spPr>
          <a:xfrm>
            <a:off x="4874107" y="1622653"/>
            <a:ext cx="2444422" cy="2340000"/>
          </a:xfrm>
          <a:prstGeom prst="roundRect">
            <a:avLst>
              <a:gd name="adj" fmla="val 2954"/>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b="1" spc="150" dirty="0">
              <a:solidFill>
                <a:srgbClr val="EB0046"/>
              </a:solidFill>
              <a:latin typeface="メイリオ" panose="020B0604030504040204" pitchFamily="50" charset="-128"/>
              <a:ea typeface="メイリオ" panose="020B0604030504040204" pitchFamily="50" charset="-128"/>
            </a:endParaRPr>
          </a:p>
          <a:p>
            <a:pPr algn="ctr"/>
            <a:r>
              <a:rPr kumimoji="1" lang="ja-JP" altLang="en-US" sz="1600" b="1" spc="150" dirty="0">
                <a:solidFill>
                  <a:srgbClr val="EB0046"/>
                </a:solidFill>
                <a:latin typeface="メイリオ" panose="020B0604030504040204" pitchFamily="50" charset="-128"/>
                <a:ea typeface="メイリオ" panose="020B0604030504040204" pitchFamily="50" charset="-128"/>
              </a:rPr>
              <a:t>学習 </a:t>
            </a:r>
            <a:r>
              <a:rPr kumimoji="1" lang="en-US" altLang="ja-JP" sz="1600" b="1" spc="150" dirty="0">
                <a:solidFill>
                  <a:srgbClr val="EB0046"/>
                </a:solidFill>
                <a:latin typeface="メイリオ" panose="020B0604030504040204" pitchFamily="50" charset="-128"/>
                <a:ea typeface="メイリオ" panose="020B0604030504040204" pitchFamily="50" charset="-128"/>
              </a:rPr>
              <a:t>/</a:t>
            </a:r>
            <a:r>
              <a:rPr kumimoji="1" lang="ja-JP" altLang="en-US" sz="1600" b="1" spc="150" dirty="0">
                <a:solidFill>
                  <a:srgbClr val="EB0046"/>
                </a:solidFill>
                <a:latin typeface="メイリオ" panose="020B0604030504040204" pitchFamily="50" charset="-128"/>
                <a:ea typeface="メイリオ" panose="020B0604030504040204" pitchFamily="50" charset="-128"/>
              </a:rPr>
              <a:t> 評価</a:t>
            </a:r>
          </a:p>
        </p:txBody>
      </p:sp>
      <p:sp>
        <p:nvSpPr>
          <p:cNvPr id="37" name="四角形: 角を丸くする 36">
            <a:extLst>
              <a:ext uri="{FF2B5EF4-FFF2-40B4-BE49-F238E27FC236}">
                <a16:creationId xmlns:a16="http://schemas.microsoft.com/office/drawing/2014/main" id="{152238C5-B076-415B-97F9-5B2C8E5EEC2B}"/>
              </a:ext>
            </a:extLst>
          </p:cNvPr>
          <p:cNvSpPr/>
          <p:nvPr/>
        </p:nvSpPr>
        <p:spPr>
          <a:xfrm>
            <a:off x="8343259" y="1622653"/>
            <a:ext cx="2444422" cy="2340000"/>
          </a:xfrm>
          <a:prstGeom prst="roundRect">
            <a:avLst>
              <a:gd name="adj" fmla="val 2954"/>
            </a:avLst>
          </a:prstGeom>
          <a:solidFill>
            <a:srgbClr val="FFF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b="1" spc="150" dirty="0">
              <a:solidFill>
                <a:srgbClr val="EB0046"/>
              </a:solidFill>
              <a:latin typeface="メイリオ" panose="020B0604030504040204" pitchFamily="50" charset="-128"/>
              <a:ea typeface="メイリオ" panose="020B0604030504040204" pitchFamily="50" charset="-128"/>
            </a:endParaRPr>
          </a:p>
          <a:p>
            <a:pPr algn="ctr"/>
            <a:r>
              <a:rPr kumimoji="1" lang="ja-JP" altLang="en-US" sz="1600" b="1" spc="150" dirty="0">
                <a:solidFill>
                  <a:srgbClr val="EB0046"/>
                </a:solidFill>
                <a:latin typeface="メイリオ" panose="020B0604030504040204" pitchFamily="50" charset="-128"/>
                <a:ea typeface="メイリオ" panose="020B0604030504040204" pitchFamily="50" charset="-128"/>
              </a:rPr>
              <a:t>デプロイ</a:t>
            </a:r>
            <a:r>
              <a:rPr kumimoji="1" lang="en-US" altLang="ja-JP" sz="1600" b="1" spc="150" dirty="0">
                <a:solidFill>
                  <a:srgbClr val="EB0046"/>
                </a:solidFill>
                <a:latin typeface="メイリオ" panose="020B0604030504040204" pitchFamily="50" charset="-128"/>
                <a:ea typeface="メイリオ" panose="020B0604030504040204" pitchFamily="50" charset="-128"/>
              </a:rPr>
              <a:t>(</a:t>
            </a:r>
            <a:r>
              <a:rPr kumimoji="1" lang="ja-JP" altLang="en-US" sz="1600" b="1" spc="150" dirty="0">
                <a:solidFill>
                  <a:srgbClr val="EB0046"/>
                </a:solidFill>
                <a:latin typeface="メイリオ" panose="020B0604030504040204" pitchFamily="50" charset="-128"/>
                <a:ea typeface="メイリオ" panose="020B0604030504040204" pitchFamily="50" charset="-128"/>
              </a:rPr>
              <a:t>推論</a:t>
            </a:r>
            <a:r>
              <a:rPr kumimoji="1" lang="en-US" altLang="ja-JP" sz="1600" b="1" spc="150" dirty="0">
                <a:solidFill>
                  <a:srgbClr val="EB0046"/>
                </a:solidFill>
                <a:latin typeface="メイリオ" panose="020B0604030504040204" pitchFamily="50" charset="-128"/>
                <a:ea typeface="メイリオ" panose="020B0604030504040204" pitchFamily="50" charset="-128"/>
              </a:rPr>
              <a:t>)</a:t>
            </a:r>
            <a:endParaRPr kumimoji="1" lang="ja-JP" altLang="en-US" sz="1600" b="1" spc="150" dirty="0">
              <a:solidFill>
                <a:srgbClr val="EB0046"/>
              </a:solidFill>
              <a:latin typeface="メイリオ" panose="020B0604030504040204" pitchFamily="50" charset="-128"/>
              <a:ea typeface="メイリオ" panose="020B0604030504040204" pitchFamily="50" charset="-128"/>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kumimoji="1" lang="en-US" altLang="ja-JP" dirty="0"/>
              <a:t>1-2-1.</a:t>
            </a:r>
            <a:r>
              <a:rPr kumimoji="1" lang="ja-JP" altLang="en-US" dirty="0"/>
              <a:t>機械学習を構築・利用するためのプロセス</a:t>
            </a:r>
          </a:p>
        </p:txBody>
      </p:sp>
      <p:sp>
        <p:nvSpPr>
          <p:cNvPr id="3" name="スライド番号プレースホルダー 2">
            <a:extLst>
              <a:ext uri="{FF2B5EF4-FFF2-40B4-BE49-F238E27FC236}">
                <a16:creationId xmlns:a16="http://schemas.microsoft.com/office/drawing/2014/main" id="{C0964A75-A868-4C56-93CC-7C26D9B29946}"/>
              </a:ext>
            </a:extLst>
          </p:cNvPr>
          <p:cNvSpPr>
            <a:spLocks noGrp="1"/>
          </p:cNvSpPr>
          <p:nvPr>
            <p:ph type="sldNum" sz="quarter" idx="10"/>
          </p:nvPr>
        </p:nvSpPr>
        <p:spPr/>
        <p:txBody>
          <a:bodyPr/>
          <a:lstStyle/>
          <a:p>
            <a:fld id="{5D750650-B10A-47BF-93C2-E1678438B37A}" type="slidenum">
              <a:rPr kumimoji="1" lang="ja-JP" altLang="en-US" smtClean="0"/>
              <a:pPr/>
              <a:t>95</a:t>
            </a:fld>
            <a:endParaRPr kumimoji="1" lang="ja-JP" altLang="en-US"/>
          </a:p>
        </p:txBody>
      </p:sp>
      <p:grpSp>
        <p:nvGrpSpPr>
          <p:cNvPr id="10" name="グループ化 9">
            <a:extLst>
              <a:ext uri="{FF2B5EF4-FFF2-40B4-BE49-F238E27FC236}">
                <a16:creationId xmlns:a16="http://schemas.microsoft.com/office/drawing/2014/main" id="{8782098B-070F-421E-881D-7DF655D07B1F}"/>
              </a:ext>
            </a:extLst>
          </p:cNvPr>
          <p:cNvGrpSpPr/>
          <p:nvPr/>
        </p:nvGrpSpPr>
        <p:grpSpPr>
          <a:xfrm>
            <a:off x="5332819" y="2480747"/>
            <a:ext cx="1566637" cy="805558"/>
            <a:chOff x="5454096" y="2617596"/>
            <a:chExt cx="1290227" cy="663429"/>
          </a:xfrm>
        </p:grpSpPr>
        <p:pic>
          <p:nvPicPr>
            <p:cNvPr id="9" name="図 8" descr="アイコン&#10;&#10;自動的に生成された説明">
              <a:extLst>
                <a:ext uri="{FF2B5EF4-FFF2-40B4-BE49-F238E27FC236}">
                  <a16:creationId xmlns:a16="http://schemas.microsoft.com/office/drawing/2014/main" id="{227CCA1A-1B4F-4678-A71E-026860E6E5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2399" y="2750211"/>
              <a:ext cx="481924" cy="481924"/>
            </a:xfrm>
            <a:prstGeom prst="rect">
              <a:avLst/>
            </a:prstGeom>
            <a:effectLst>
              <a:outerShdw blurRad="50800" dist="38100" dir="2700000" algn="tl" rotWithShape="0">
                <a:prstClr val="black">
                  <a:alpha val="40000"/>
                </a:prstClr>
              </a:outerShdw>
            </a:effectLst>
          </p:spPr>
        </p:pic>
        <p:pic>
          <p:nvPicPr>
            <p:cNvPr id="11" name="図 10" descr="グラフ, アイコン&#10;&#10;自動的に生成された説明">
              <a:extLst>
                <a:ext uri="{FF2B5EF4-FFF2-40B4-BE49-F238E27FC236}">
                  <a16:creationId xmlns:a16="http://schemas.microsoft.com/office/drawing/2014/main" id="{FF5BB448-32AF-4517-9413-B73A4129A5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4096" y="2617596"/>
              <a:ext cx="663429" cy="663429"/>
            </a:xfrm>
            <a:prstGeom prst="rect">
              <a:avLst/>
            </a:prstGeom>
            <a:effectLst>
              <a:outerShdw blurRad="50800" dist="38100" dir="2700000" algn="tl" rotWithShape="0">
                <a:prstClr val="black">
                  <a:alpha val="40000"/>
                </a:prstClr>
              </a:outerShdw>
            </a:effectLst>
          </p:spPr>
        </p:pic>
      </p:grpSp>
      <p:grpSp>
        <p:nvGrpSpPr>
          <p:cNvPr id="12" name="グループ化 11">
            <a:extLst>
              <a:ext uri="{FF2B5EF4-FFF2-40B4-BE49-F238E27FC236}">
                <a16:creationId xmlns:a16="http://schemas.microsoft.com/office/drawing/2014/main" id="{06BE3006-BB5B-4E64-AD5F-2C3E0ACD8410}"/>
              </a:ext>
            </a:extLst>
          </p:cNvPr>
          <p:cNvGrpSpPr/>
          <p:nvPr/>
        </p:nvGrpSpPr>
        <p:grpSpPr>
          <a:xfrm>
            <a:off x="8804024" y="2427207"/>
            <a:ext cx="1587899" cy="870103"/>
            <a:chOff x="8731924" y="2529728"/>
            <a:chExt cx="1587899" cy="870103"/>
          </a:xfrm>
        </p:grpSpPr>
        <p:pic>
          <p:nvPicPr>
            <p:cNvPr id="13" name="図 12">
              <a:extLst>
                <a:ext uri="{FF2B5EF4-FFF2-40B4-BE49-F238E27FC236}">
                  <a16:creationId xmlns:a16="http://schemas.microsoft.com/office/drawing/2014/main" id="{F3276C94-49C1-4145-8C24-08E9DFA90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49720" y="2529728"/>
              <a:ext cx="870103" cy="870103"/>
            </a:xfrm>
            <a:prstGeom prst="rect">
              <a:avLst/>
            </a:prstGeom>
            <a:effectLst>
              <a:outerShdw blurRad="50800" dist="38100" dir="2700000" algn="tl" rotWithShape="0">
                <a:prstClr val="black">
                  <a:alpha val="40000"/>
                </a:prstClr>
              </a:outerShdw>
            </a:effectLst>
          </p:spPr>
        </p:pic>
        <p:pic>
          <p:nvPicPr>
            <p:cNvPr id="14" name="図 13" descr="アイコン&#10;&#10;自動的に生成された説明">
              <a:extLst>
                <a:ext uri="{FF2B5EF4-FFF2-40B4-BE49-F238E27FC236}">
                  <a16:creationId xmlns:a16="http://schemas.microsoft.com/office/drawing/2014/main" id="{F865B59A-0446-43A8-A965-7D3CB8F0C4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1924" y="2725178"/>
              <a:ext cx="583128" cy="583128"/>
            </a:xfrm>
            <a:prstGeom prst="rect">
              <a:avLst/>
            </a:prstGeom>
            <a:effectLst>
              <a:outerShdw blurRad="50800" dist="38100" dir="2700000" algn="tl" rotWithShape="0">
                <a:prstClr val="black">
                  <a:alpha val="40000"/>
                </a:prstClr>
              </a:outerShdw>
            </a:effectLst>
          </p:spPr>
        </p:pic>
      </p:grpSp>
      <p:sp>
        <p:nvSpPr>
          <p:cNvPr id="15" name="テキスト ボックス 14">
            <a:extLst>
              <a:ext uri="{FF2B5EF4-FFF2-40B4-BE49-F238E27FC236}">
                <a16:creationId xmlns:a16="http://schemas.microsoft.com/office/drawing/2014/main" id="{9FB9559E-01E4-4F75-AD7E-EA9CC2C9B96F}"/>
              </a:ext>
            </a:extLst>
          </p:cNvPr>
          <p:cNvSpPr txBox="1"/>
          <p:nvPr/>
        </p:nvSpPr>
        <p:spPr>
          <a:xfrm>
            <a:off x="1549420" y="3546584"/>
            <a:ext cx="2195265"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100" dirty="0"/>
              <a:t>データを収集・抽出・加工</a:t>
            </a:r>
            <a:endParaRPr lang="en-US" altLang="ja-JP" sz="1100" dirty="0"/>
          </a:p>
        </p:txBody>
      </p:sp>
      <p:sp>
        <p:nvSpPr>
          <p:cNvPr id="16" name="テキスト ボックス 15">
            <a:extLst>
              <a:ext uri="{FF2B5EF4-FFF2-40B4-BE49-F238E27FC236}">
                <a16:creationId xmlns:a16="http://schemas.microsoft.com/office/drawing/2014/main" id="{5E5C9317-104B-4EA3-92B2-76D35B336FE3}"/>
              </a:ext>
            </a:extLst>
          </p:cNvPr>
          <p:cNvSpPr txBox="1"/>
          <p:nvPr/>
        </p:nvSpPr>
        <p:spPr>
          <a:xfrm>
            <a:off x="5102669" y="3513277"/>
            <a:ext cx="2143858"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100" dirty="0"/>
              <a:t>モデル構築、学習、評価</a:t>
            </a:r>
            <a:endParaRPr lang="en-US" altLang="ja-JP" sz="1100" dirty="0"/>
          </a:p>
        </p:txBody>
      </p:sp>
      <p:sp>
        <p:nvSpPr>
          <p:cNvPr id="17" name="テキスト ボックス 16">
            <a:extLst>
              <a:ext uri="{FF2B5EF4-FFF2-40B4-BE49-F238E27FC236}">
                <a16:creationId xmlns:a16="http://schemas.microsoft.com/office/drawing/2014/main" id="{CEF63FFD-BAD0-4B4D-B101-744C2281650F}"/>
              </a:ext>
            </a:extLst>
          </p:cNvPr>
          <p:cNvSpPr txBox="1"/>
          <p:nvPr/>
        </p:nvSpPr>
        <p:spPr>
          <a:xfrm>
            <a:off x="8524930" y="3410112"/>
            <a:ext cx="214385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14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sz="1100" dirty="0"/>
              <a:t>モデルを利用した分析、</a:t>
            </a:r>
          </a:p>
          <a:p>
            <a:r>
              <a:rPr lang="ja-JP" altLang="en-US" sz="1100" dirty="0"/>
              <a:t>アプリケーションの構築</a:t>
            </a:r>
          </a:p>
        </p:txBody>
      </p:sp>
      <p:grpSp>
        <p:nvGrpSpPr>
          <p:cNvPr id="18" name="グループ化 17">
            <a:extLst>
              <a:ext uri="{FF2B5EF4-FFF2-40B4-BE49-F238E27FC236}">
                <a16:creationId xmlns:a16="http://schemas.microsoft.com/office/drawing/2014/main" id="{7C503F96-439A-4049-B777-5935EE1B9660}"/>
              </a:ext>
            </a:extLst>
          </p:cNvPr>
          <p:cNvGrpSpPr/>
          <p:nvPr/>
        </p:nvGrpSpPr>
        <p:grpSpPr>
          <a:xfrm>
            <a:off x="2078652" y="4233705"/>
            <a:ext cx="7982739" cy="1570763"/>
            <a:chOff x="1688391" y="4305425"/>
            <a:chExt cx="7982739" cy="1570763"/>
          </a:xfrm>
        </p:grpSpPr>
        <p:grpSp>
          <p:nvGrpSpPr>
            <p:cNvPr id="56" name="グループ化 55">
              <a:extLst>
                <a:ext uri="{FF2B5EF4-FFF2-40B4-BE49-F238E27FC236}">
                  <a16:creationId xmlns:a16="http://schemas.microsoft.com/office/drawing/2014/main" id="{6A49FB96-0C4A-4AA1-BDC2-BEB9387EBB28}"/>
                </a:ext>
              </a:extLst>
            </p:cNvPr>
            <p:cNvGrpSpPr/>
            <p:nvPr/>
          </p:nvGrpSpPr>
          <p:grpSpPr>
            <a:xfrm>
              <a:off x="1688391" y="4305425"/>
              <a:ext cx="7982739" cy="1570763"/>
              <a:chOff x="29688" y="3377424"/>
              <a:chExt cx="7982739" cy="1570763"/>
            </a:xfrm>
          </p:grpSpPr>
          <p:cxnSp>
            <p:nvCxnSpPr>
              <p:cNvPr id="57" name="直線矢印コネクタ 56">
                <a:extLst>
                  <a:ext uri="{FF2B5EF4-FFF2-40B4-BE49-F238E27FC236}">
                    <a16:creationId xmlns:a16="http://schemas.microsoft.com/office/drawing/2014/main" id="{4828ACAF-1B1A-40ED-A794-E9C4F228ED81}"/>
                  </a:ext>
                </a:extLst>
              </p:cNvPr>
              <p:cNvCxnSpPr>
                <a:cxnSpLocks/>
                <a:stCxn id="59" idx="3"/>
                <a:endCxn id="68" idx="1"/>
              </p:cNvCxnSpPr>
              <p:nvPr/>
            </p:nvCxnSpPr>
            <p:spPr>
              <a:xfrm flipV="1">
                <a:off x="1265278" y="4439842"/>
                <a:ext cx="1053116" cy="1"/>
              </a:xfrm>
              <a:prstGeom prst="straightConnector1">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8" name="コネクタ: カギ線 57">
                <a:extLst>
                  <a:ext uri="{FF2B5EF4-FFF2-40B4-BE49-F238E27FC236}">
                    <a16:creationId xmlns:a16="http://schemas.microsoft.com/office/drawing/2014/main" id="{94222ACD-2C00-4F5E-A516-962B9105863A}"/>
                  </a:ext>
                </a:extLst>
              </p:cNvPr>
              <p:cNvCxnSpPr>
                <a:cxnSpLocks/>
                <a:stCxn id="59" idx="0"/>
              </p:cNvCxnSpPr>
              <p:nvPr/>
            </p:nvCxnSpPr>
            <p:spPr>
              <a:xfrm rot="5400000" flipH="1" flipV="1">
                <a:off x="4082483" y="541377"/>
                <a:ext cx="47033" cy="6733713"/>
              </a:xfrm>
              <a:prstGeom prst="bentConnector3">
                <a:avLst>
                  <a:gd name="adj1" fmla="val 586042"/>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59" name="フローチャート: 複数書類 58">
                <a:extLst>
                  <a:ext uri="{FF2B5EF4-FFF2-40B4-BE49-F238E27FC236}">
                    <a16:creationId xmlns:a16="http://schemas.microsoft.com/office/drawing/2014/main" id="{682CF71F-EBA1-42CA-B2B8-25F4F86CFDC5}"/>
                  </a:ext>
                </a:extLst>
              </p:cNvPr>
              <p:cNvSpPr/>
              <p:nvPr/>
            </p:nvSpPr>
            <p:spPr>
              <a:xfrm>
                <a:off x="45124" y="3931749"/>
                <a:ext cx="1220154" cy="1016187"/>
              </a:xfrm>
              <a:prstGeom prst="flowChartMultidocumen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ja-JP" altLang="en-US" sz="1100" dirty="0">
                  <a:solidFill>
                    <a:prstClr val="black"/>
                  </a:solidFill>
                  <a:latin typeface="メイリオ" panose="020B0604030504040204" pitchFamily="50" charset="-128"/>
                  <a:ea typeface="メイリオ" panose="020B0604030504040204" pitchFamily="50" charset="-128"/>
                </a:endParaRPr>
              </a:p>
            </p:txBody>
          </p:sp>
          <p:sp>
            <p:nvSpPr>
              <p:cNvPr id="60" name="正方形/長方形 59">
                <a:extLst>
                  <a:ext uri="{FF2B5EF4-FFF2-40B4-BE49-F238E27FC236}">
                    <a16:creationId xmlns:a16="http://schemas.microsoft.com/office/drawing/2014/main" id="{5CB3F813-B643-4905-A2C2-CFCFBBD9E1B1}"/>
                  </a:ext>
                </a:extLst>
              </p:cNvPr>
              <p:cNvSpPr/>
              <p:nvPr/>
            </p:nvSpPr>
            <p:spPr>
              <a:xfrm>
                <a:off x="29688" y="4317082"/>
                <a:ext cx="1082348" cy="307777"/>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訓練データ</a:t>
                </a:r>
                <a:endParaRPr lang="en-US" altLang="ja-JP" sz="1100" b="1" spc="150" dirty="0">
                  <a:solidFill>
                    <a:schemeClr val="tx1">
                      <a:lumMod val="75000"/>
                      <a:lumOff val="25000"/>
                    </a:schemeClr>
                  </a:solidFill>
                  <a:latin typeface="+mj-ea"/>
                  <a:ea typeface="+mj-ea"/>
                </a:endParaRPr>
              </a:p>
            </p:txBody>
          </p:sp>
          <p:cxnSp>
            <p:nvCxnSpPr>
              <p:cNvPr id="61" name="コネクタ: カギ線 60">
                <a:extLst>
                  <a:ext uri="{FF2B5EF4-FFF2-40B4-BE49-F238E27FC236}">
                    <a16:creationId xmlns:a16="http://schemas.microsoft.com/office/drawing/2014/main" id="{C2FC8FA0-C8AB-47EC-96E6-071A70B2A056}"/>
                  </a:ext>
                </a:extLst>
              </p:cNvPr>
              <p:cNvCxnSpPr>
                <a:cxnSpLocks/>
                <a:endCxn id="68" idx="2"/>
              </p:cNvCxnSpPr>
              <p:nvPr/>
            </p:nvCxnSpPr>
            <p:spPr>
              <a:xfrm flipH="1">
                <a:off x="2871514" y="4038605"/>
                <a:ext cx="5140913" cy="909582"/>
              </a:xfrm>
              <a:prstGeom prst="bentConnector4">
                <a:avLst>
                  <a:gd name="adj1" fmla="val -4447"/>
                  <a:gd name="adj2" fmla="val 125132"/>
                </a:avLst>
              </a:prstGeom>
              <a:ln w="38100">
                <a:solidFill>
                  <a:srgbClr val="EB0046"/>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nvGrpSpPr>
              <p:cNvPr id="64" name="グループ化 63">
                <a:extLst>
                  <a:ext uri="{FF2B5EF4-FFF2-40B4-BE49-F238E27FC236}">
                    <a16:creationId xmlns:a16="http://schemas.microsoft.com/office/drawing/2014/main" id="{561558CB-68D1-4833-9DD3-3219AB3FAB93}"/>
                  </a:ext>
                </a:extLst>
              </p:cNvPr>
              <p:cNvGrpSpPr/>
              <p:nvPr/>
            </p:nvGrpSpPr>
            <p:grpSpPr>
              <a:xfrm>
                <a:off x="4521862" y="3377424"/>
                <a:ext cx="1770186" cy="1311684"/>
                <a:chOff x="4521862" y="3076208"/>
                <a:chExt cx="1770186" cy="1311684"/>
              </a:xfrm>
            </p:grpSpPr>
            <p:sp>
              <p:nvSpPr>
                <p:cNvPr id="70" name="正方形/長方形 69">
                  <a:extLst>
                    <a:ext uri="{FF2B5EF4-FFF2-40B4-BE49-F238E27FC236}">
                      <a16:creationId xmlns:a16="http://schemas.microsoft.com/office/drawing/2014/main" id="{DCC33B78-053F-4C10-8B65-D786E6830587}"/>
                    </a:ext>
                  </a:extLst>
                </p:cNvPr>
                <p:cNvSpPr/>
                <p:nvPr/>
              </p:nvSpPr>
              <p:spPr>
                <a:xfrm>
                  <a:off x="4521862" y="3076208"/>
                  <a:ext cx="1770185" cy="540000"/>
                </a:xfrm>
                <a:prstGeom prst="rect">
                  <a:avLst/>
                </a:prstGeom>
                <a:solidFill>
                  <a:srgbClr val="ECF6F8"/>
                </a:solidFill>
                <a:ln w="9525">
                  <a:solidFill>
                    <a:srgbClr val="008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indent="4763"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sp>
              <p:nvSpPr>
                <p:cNvPr id="71" name="正方形/長方形 70">
                  <a:extLst>
                    <a:ext uri="{FF2B5EF4-FFF2-40B4-BE49-F238E27FC236}">
                      <a16:creationId xmlns:a16="http://schemas.microsoft.com/office/drawing/2014/main" id="{8A40FD0E-5D24-46BA-999F-E17D07189C01}"/>
                    </a:ext>
                  </a:extLst>
                </p:cNvPr>
                <p:cNvSpPr/>
                <p:nvPr/>
              </p:nvSpPr>
              <p:spPr>
                <a:xfrm>
                  <a:off x="4521863" y="3889359"/>
                  <a:ext cx="1770185" cy="498533"/>
                </a:xfrm>
                <a:prstGeom prst="rect">
                  <a:avLst/>
                </a:prstGeom>
                <a:solidFill>
                  <a:srgbClr val="ECF6F8"/>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2788" lvl="2" algn="ctr">
                    <a:defRPr/>
                  </a:pPr>
                  <a:endParaRPr kumimoji="1" lang="ja-JP" altLang="en-US" sz="1400" dirty="0">
                    <a:solidFill>
                      <a:prstClr val="black"/>
                    </a:solidFill>
                    <a:latin typeface="メイリオ" panose="020B0604030504040204" pitchFamily="50" charset="-128"/>
                    <a:ea typeface="メイリオ" panose="020B0604030504040204" pitchFamily="50" charset="-128"/>
                  </a:endParaRPr>
                </a:p>
              </p:txBody>
            </p:sp>
          </p:grpSp>
          <p:grpSp>
            <p:nvGrpSpPr>
              <p:cNvPr id="65" name="グループ化 64">
                <a:extLst>
                  <a:ext uri="{FF2B5EF4-FFF2-40B4-BE49-F238E27FC236}">
                    <a16:creationId xmlns:a16="http://schemas.microsoft.com/office/drawing/2014/main" id="{569B13ED-1846-462F-BD2C-59A89C7E0CBF}"/>
                  </a:ext>
                </a:extLst>
              </p:cNvPr>
              <p:cNvGrpSpPr/>
              <p:nvPr/>
            </p:nvGrpSpPr>
            <p:grpSpPr>
              <a:xfrm>
                <a:off x="2318394" y="3931497"/>
                <a:ext cx="1106239" cy="1016690"/>
                <a:chOff x="2405006" y="3630281"/>
                <a:chExt cx="1106239" cy="1016690"/>
              </a:xfrm>
            </p:grpSpPr>
            <p:sp>
              <p:nvSpPr>
                <p:cNvPr id="68" name="正方形/長方形 67">
                  <a:extLst>
                    <a:ext uri="{FF2B5EF4-FFF2-40B4-BE49-F238E27FC236}">
                      <a16:creationId xmlns:a16="http://schemas.microsoft.com/office/drawing/2014/main" id="{518F5C3A-8ED1-46EA-BDC4-0F90FE4DADA8}"/>
                    </a:ext>
                  </a:extLst>
                </p:cNvPr>
                <p:cNvSpPr/>
                <p:nvPr/>
              </p:nvSpPr>
              <p:spPr bwMode="auto">
                <a:xfrm>
                  <a:off x="2405006" y="3630281"/>
                  <a:ext cx="1106239" cy="1016690"/>
                </a:xfrm>
                <a:prstGeom prst="rect">
                  <a:avLst/>
                </a:prstGeom>
                <a:solidFill>
                  <a:srgbClr val="FBD2C1"/>
                </a:solidFill>
                <a:ln w="38100">
                  <a:solidFill>
                    <a:srgbClr val="F36C37"/>
                  </a:solidFill>
                </a:ln>
                <a:effectLst/>
              </p:spPr>
              <p:style>
                <a:lnRef idx="1">
                  <a:schemeClr val="accent1"/>
                </a:lnRef>
                <a:fillRef idx="2">
                  <a:schemeClr val="accent1"/>
                </a:fillRef>
                <a:effectRef idx="1">
                  <a:schemeClr val="accent1"/>
                </a:effectRef>
                <a:fontRef idx="minor">
                  <a:schemeClr val="dk1"/>
                </a:fontRef>
              </p:style>
              <p:txBody>
                <a:bodyPr vert="horz" wrap="square" lIns="84406" tIns="42203" rIns="84406" bIns="42203" numCol="1" rtlCol="0" anchor="t" anchorCtr="0" compatLnSpc="1">
                  <a:prstTxWarp prst="textNoShape">
                    <a:avLst/>
                  </a:prstTxWarp>
                </a:bodyPr>
                <a:lstStyle/>
                <a:p>
                  <a:pPr algn="ctr">
                    <a:defRPr/>
                  </a:pPr>
                  <a:endParaRPr lang="en-US" altLang="ja-JP" sz="1400" dirty="0">
                    <a:solidFill>
                      <a:prstClr val="black"/>
                    </a:solidFill>
                    <a:latin typeface="メイリオ" panose="020B0604030504040204" pitchFamily="50" charset="-128"/>
                    <a:ea typeface="メイリオ" panose="020B0604030504040204" pitchFamily="50" charset="-128"/>
                  </a:endParaRPr>
                </a:p>
              </p:txBody>
            </p:sp>
            <p:pic>
              <p:nvPicPr>
                <p:cNvPr id="69" name="グラフィックス 68" descr="歯車 2 つ">
                  <a:extLst>
                    <a:ext uri="{FF2B5EF4-FFF2-40B4-BE49-F238E27FC236}">
                      <a16:creationId xmlns:a16="http://schemas.microsoft.com/office/drawing/2014/main" id="{5398AE5F-974F-4502-9014-D1C908ED82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49200" y="3889359"/>
                  <a:ext cx="692419" cy="692419"/>
                </a:xfrm>
                <a:prstGeom prst="rect">
                  <a:avLst/>
                </a:prstGeom>
              </p:spPr>
            </p:pic>
          </p:grpSp>
          <p:cxnSp>
            <p:nvCxnSpPr>
              <p:cNvPr id="66" name="直線矢印コネクタ 65">
                <a:extLst>
                  <a:ext uri="{FF2B5EF4-FFF2-40B4-BE49-F238E27FC236}">
                    <a16:creationId xmlns:a16="http://schemas.microsoft.com/office/drawing/2014/main" id="{A6508E93-414B-4EC7-A67A-3E220F7DEAEF}"/>
                  </a:ext>
                </a:extLst>
              </p:cNvPr>
              <p:cNvCxnSpPr>
                <a:cxnSpLocks/>
                <a:stCxn id="68" idx="3"/>
                <a:endCxn id="71" idx="1"/>
              </p:cNvCxnSpPr>
              <p:nvPr/>
            </p:nvCxnSpPr>
            <p:spPr>
              <a:xfrm>
                <a:off x="3424633" y="4439842"/>
                <a:ext cx="1097230" cy="0"/>
              </a:xfrm>
              <a:prstGeom prst="straightConnector1">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7" name="コネクタ: カギ線 66">
                <a:extLst>
                  <a:ext uri="{FF2B5EF4-FFF2-40B4-BE49-F238E27FC236}">
                    <a16:creationId xmlns:a16="http://schemas.microsoft.com/office/drawing/2014/main" id="{0B09CE92-DCE3-402E-9934-4FB8C4DCFD4D}"/>
                  </a:ext>
                </a:extLst>
              </p:cNvPr>
              <p:cNvCxnSpPr>
                <a:cxnSpLocks/>
                <a:stCxn id="71" idx="3"/>
              </p:cNvCxnSpPr>
              <p:nvPr/>
            </p:nvCxnSpPr>
            <p:spPr>
              <a:xfrm flipV="1">
                <a:off x="6292048" y="4192493"/>
                <a:ext cx="1180808" cy="247349"/>
              </a:xfrm>
              <a:prstGeom prst="bentConnector2">
                <a:avLst/>
              </a:prstGeom>
              <a:ln w="19050">
                <a:solidFill>
                  <a:schemeClr val="tx1">
                    <a:lumMod val="75000"/>
                    <a:lumOff val="25000"/>
                  </a:schemeClr>
                </a:solidFill>
                <a:headEnd type="none" w="med" len="med"/>
                <a:tailEnd type="triangle"/>
              </a:ln>
            </p:spPr>
            <p:style>
              <a:lnRef idx="3">
                <a:schemeClr val="accent1"/>
              </a:lnRef>
              <a:fillRef idx="0">
                <a:schemeClr val="accent1"/>
              </a:fillRef>
              <a:effectRef idx="2">
                <a:schemeClr val="accent1"/>
              </a:effectRef>
              <a:fontRef idx="minor">
                <a:schemeClr val="tx1"/>
              </a:fontRef>
            </p:style>
          </p:cxnSp>
        </p:grpSp>
        <p:pic>
          <p:nvPicPr>
            <p:cNvPr id="72" name="図 71">
              <a:extLst>
                <a:ext uri="{FF2B5EF4-FFF2-40B4-BE49-F238E27FC236}">
                  <a16:creationId xmlns:a16="http://schemas.microsoft.com/office/drawing/2014/main" id="{43DCB87D-D270-481C-B37F-17B2739A787C}"/>
                </a:ext>
              </a:extLst>
            </p:cNvPr>
            <p:cNvPicPr>
              <a:picLocks noChangeAspect="1"/>
            </p:cNvPicPr>
            <p:nvPr/>
          </p:nvPicPr>
          <p:blipFill>
            <a:blip r:embed="rId10"/>
            <a:stretch>
              <a:fillRect/>
            </a:stretch>
          </p:blipFill>
          <p:spPr>
            <a:xfrm>
              <a:off x="6374749" y="4341697"/>
              <a:ext cx="458041" cy="453877"/>
            </a:xfrm>
            <a:prstGeom prst="rect">
              <a:avLst/>
            </a:prstGeom>
          </p:spPr>
        </p:pic>
        <p:pic>
          <p:nvPicPr>
            <p:cNvPr id="73" name="図 72">
              <a:extLst>
                <a:ext uri="{FF2B5EF4-FFF2-40B4-BE49-F238E27FC236}">
                  <a16:creationId xmlns:a16="http://schemas.microsoft.com/office/drawing/2014/main" id="{0E7CF7E1-19DC-43D4-AC6B-CF8D2996B9A2}"/>
                </a:ext>
              </a:extLst>
            </p:cNvPr>
            <p:cNvPicPr>
              <a:picLocks noChangeAspect="1"/>
            </p:cNvPicPr>
            <p:nvPr/>
          </p:nvPicPr>
          <p:blipFill>
            <a:blip r:embed="rId10"/>
            <a:stretch>
              <a:fillRect/>
            </a:stretch>
          </p:blipFill>
          <p:spPr>
            <a:xfrm>
              <a:off x="6374749" y="5141268"/>
              <a:ext cx="458041" cy="453877"/>
            </a:xfrm>
            <a:prstGeom prst="rect">
              <a:avLst/>
            </a:prstGeom>
          </p:spPr>
        </p:pic>
      </p:grpSp>
      <p:pic>
        <p:nvPicPr>
          <p:cNvPr id="38" name="グラフィックス 37">
            <a:extLst>
              <a:ext uri="{FF2B5EF4-FFF2-40B4-BE49-F238E27FC236}">
                <a16:creationId xmlns:a16="http://schemas.microsoft.com/office/drawing/2014/main" id="{98ECF3FE-1D37-4ECD-B373-27D28AFC72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4245710" y="2543769"/>
            <a:ext cx="323850" cy="476250"/>
          </a:xfrm>
          <a:prstGeom prst="rect">
            <a:avLst/>
          </a:prstGeom>
        </p:spPr>
      </p:pic>
      <p:sp>
        <p:nvSpPr>
          <p:cNvPr id="40" name="四角形: 角を丸くする 39">
            <a:extLst>
              <a:ext uri="{FF2B5EF4-FFF2-40B4-BE49-F238E27FC236}">
                <a16:creationId xmlns:a16="http://schemas.microsoft.com/office/drawing/2014/main" id="{58426C08-50D3-44E7-A639-D0AE2F72599D}"/>
              </a:ext>
            </a:extLst>
          </p:cNvPr>
          <p:cNvSpPr/>
          <p:nvPr/>
        </p:nvSpPr>
        <p:spPr>
          <a:xfrm>
            <a:off x="1837533" y="1496715"/>
            <a:ext cx="1579265" cy="298719"/>
          </a:xfrm>
          <a:prstGeom prst="roundRect">
            <a:avLst>
              <a:gd name="adj" fmla="val 50000"/>
            </a:avLst>
          </a:prstGeom>
          <a:solidFill>
            <a:srgbClr val="F36C37"/>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フェーズ</a:t>
            </a:r>
            <a:r>
              <a:rPr lang="en-US" altLang="ja-JP" sz="1600" b="1" dirty="0">
                <a:solidFill>
                  <a:schemeClr val="bg1"/>
                </a:solidFill>
                <a:latin typeface="メイリオ" panose="020B0604030504040204" pitchFamily="50" charset="-128"/>
                <a:ea typeface="メイリオ" panose="020B0604030504040204" pitchFamily="50" charset="-128"/>
              </a:rPr>
              <a:t>1</a:t>
            </a:r>
          </a:p>
        </p:txBody>
      </p:sp>
      <p:sp>
        <p:nvSpPr>
          <p:cNvPr id="41" name="四角形: 角を丸くする 40">
            <a:extLst>
              <a:ext uri="{FF2B5EF4-FFF2-40B4-BE49-F238E27FC236}">
                <a16:creationId xmlns:a16="http://schemas.microsoft.com/office/drawing/2014/main" id="{79230D3A-5AF0-43A8-9A94-888E0A0DC397}"/>
              </a:ext>
            </a:extLst>
          </p:cNvPr>
          <p:cNvSpPr/>
          <p:nvPr/>
        </p:nvSpPr>
        <p:spPr>
          <a:xfrm>
            <a:off x="5268182" y="1496715"/>
            <a:ext cx="1579265" cy="298719"/>
          </a:xfrm>
          <a:prstGeom prst="roundRect">
            <a:avLst>
              <a:gd name="adj" fmla="val 50000"/>
            </a:avLst>
          </a:prstGeom>
          <a:solidFill>
            <a:srgbClr val="F36C37"/>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フェーズ</a:t>
            </a:r>
            <a:r>
              <a:rPr lang="en-US" altLang="ja-JP" sz="1600" b="1" dirty="0">
                <a:solidFill>
                  <a:schemeClr val="bg1"/>
                </a:solidFill>
                <a:latin typeface="メイリオ" panose="020B0604030504040204" pitchFamily="50" charset="-128"/>
                <a:ea typeface="メイリオ" panose="020B0604030504040204" pitchFamily="50" charset="-128"/>
              </a:rPr>
              <a:t>2</a:t>
            </a:r>
          </a:p>
        </p:txBody>
      </p:sp>
      <p:sp>
        <p:nvSpPr>
          <p:cNvPr id="42" name="四角形: 角を丸くする 41">
            <a:extLst>
              <a:ext uri="{FF2B5EF4-FFF2-40B4-BE49-F238E27FC236}">
                <a16:creationId xmlns:a16="http://schemas.microsoft.com/office/drawing/2014/main" id="{45EFE643-000A-46B0-AED3-2B4A60CA9834}"/>
              </a:ext>
            </a:extLst>
          </p:cNvPr>
          <p:cNvSpPr/>
          <p:nvPr/>
        </p:nvSpPr>
        <p:spPr>
          <a:xfrm>
            <a:off x="8699637" y="1496715"/>
            <a:ext cx="1579265" cy="298719"/>
          </a:xfrm>
          <a:prstGeom prst="roundRect">
            <a:avLst>
              <a:gd name="adj" fmla="val 50000"/>
            </a:avLst>
          </a:prstGeom>
          <a:solidFill>
            <a:srgbClr val="F36C37"/>
          </a:solidFill>
        </p:spPr>
        <p:txBody>
          <a:bodyPr wrap="none" bIns="0" anchor="ctr">
            <a:noAutofit/>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フェーズ</a:t>
            </a:r>
            <a:r>
              <a:rPr lang="en-US" altLang="ja-JP" sz="1600" b="1" dirty="0">
                <a:solidFill>
                  <a:schemeClr val="bg1"/>
                </a:solidFill>
                <a:latin typeface="メイリオ" panose="020B0604030504040204" pitchFamily="50" charset="-128"/>
                <a:ea typeface="メイリオ" panose="020B0604030504040204" pitchFamily="50" charset="-128"/>
              </a:rPr>
              <a:t>3</a:t>
            </a:r>
          </a:p>
        </p:txBody>
      </p:sp>
      <p:sp>
        <p:nvSpPr>
          <p:cNvPr id="47" name="正方形/長方形 46">
            <a:extLst>
              <a:ext uri="{FF2B5EF4-FFF2-40B4-BE49-F238E27FC236}">
                <a16:creationId xmlns:a16="http://schemas.microsoft.com/office/drawing/2014/main" id="{741A36EE-D496-46B6-A1CC-799F049F3058}"/>
              </a:ext>
            </a:extLst>
          </p:cNvPr>
          <p:cNvSpPr/>
          <p:nvPr/>
        </p:nvSpPr>
        <p:spPr>
          <a:xfrm>
            <a:off x="4381103" y="4832198"/>
            <a:ext cx="1082348" cy="287002"/>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予測モデル</a:t>
            </a:r>
            <a:endParaRPr lang="en-US" altLang="ja-JP" sz="1100" b="1" spc="150" dirty="0">
              <a:solidFill>
                <a:schemeClr val="tx1">
                  <a:lumMod val="75000"/>
                  <a:lumOff val="25000"/>
                </a:schemeClr>
              </a:solidFill>
              <a:latin typeface="+mj-ea"/>
              <a:ea typeface="+mj-ea"/>
            </a:endParaRPr>
          </a:p>
        </p:txBody>
      </p:sp>
      <p:sp>
        <p:nvSpPr>
          <p:cNvPr id="76" name="正方形/長方形 75">
            <a:extLst>
              <a:ext uri="{FF2B5EF4-FFF2-40B4-BE49-F238E27FC236}">
                <a16:creationId xmlns:a16="http://schemas.microsoft.com/office/drawing/2014/main" id="{EC87B57D-D4D4-440C-9001-16CD39AB14C7}"/>
              </a:ext>
            </a:extLst>
          </p:cNvPr>
          <p:cNvSpPr/>
          <p:nvPr/>
        </p:nvSpPr>
        <p:spPr>
          <a:xfrm>
            <a:off x="7223051" y="4269992"/>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ja-JP" altLang="en-US" sz="1100" b="1" spc="150" dirty="0">
                <a:solidFill>
                  <a:schemeClr val="tx1">
                    <a:lumMod val="75000"/>
                    <a:lumOff val="25000"/>
                  </a:schemeClr>
                </a:solidFill>
                <a:latin typeface="+mj-ea"/>
                <a:ea typeface="+mj-ea"/>
              </a:rPr>
              <a:t>教師データ</a:t>
            </a:r>
            <a:br>
              <a:rPr lang="ja-JP" altLang="en-US" sz="1100" b="1" spc="150" dirty="0">
                <a:solidFill>
                  <a:schemeClr val="tx1">
                    <a:lumMod val="75000"/>
                    <a:lumOff val="25000"/>
                  </a:schemeClr>
                </a:solidFill>
                <a:latin typeface="+mj-ea"/>
                <a:ea typeface="+mj-ea"/>
              </a:rPr>
            </a:br>
            <a:r>
              <a:rPr lang="en-US" altLang="ja-JP" sz="1100" b="1" spc="150" dirty="0">
                <a:solidFill>
                  <a:schemeClr val="tx1">
                    <a:lumMod val="75000"/>
                    <a:lumOff val="25000"/>
                  </a:schemeClr>
                </a:solidFill>
                <a:latin typeface="+mj-ea"/>
                <a:ea typeface="+mj-ea"/>
              </a:rPr>
              <a:t>(</a:t>
            </a:r>
            <a:r>
              <a:rPr lang="ja-JP" altLang="en-US" sz="1100" b="1" spc="150" dirty="0">
                <a:solidFill>
                  <a:schemeClr val="tx1">
                    <a:lumMod val="75000"/>
                    <a:lumOff val="25000"/>
                  </a:schemeClr>
                </a:solidFill>
                <a:latin typeface="+mj-ea"/>
                <a:ea typeface="+mj-ea"/>
              </a:rPr>
              <a:t>正解</a:t>
            </a:r>
            <a:r>
              <a:rPr lang="en-US" altLang="ja-JP" sz="1100" b="1" spc="150" dirty="0">
                <a:solidFill>
                  <a:schemeClr val="tx1">
                    <a:lumMod val="75000"/>
                    <a:lumOff val="25000"/>
                  </a:schemeClr>
                </a:solidFill>
                <a:latin typeface="+mj-ea"/>
                <a:ea typeface="+mj-ea"/>
              </a:rPr>
              <a:t>)</a:t>
            </a:r>
          </a:p>
        </p:txBody>
      </p:sp>
      <p:sp>
        <p:nvSpPr>
          <p:cNvPr id="77" name="正方形/長方形 76">
            <a:extLst>
              <a:ext uri="{FF2B5EF4-FFF2-40B4-BE49-F238E27FC236}">
                <a16:creationId xmlns:a16="http://schemas.microsoft.com/office/drawing/2014/main" id="{DE5B75F6-35FF-44C1-A1F5-A1B5F0D14F91}"/>
              </a:ext>
            </a:extLst>
          </p:cNvPr>
          <p:cNvSpPr/>
          <p:nvPr/>
        </p:nvSpPr>
        <p:spPr>
          <a:xfrm>
            <a:off x="7254899" y="5050258"/>
            <a:ext cx="1082348" cy="490134"/>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20000"/>
              </a:lnSpc>
            </a:pPr>
            <a:r>
              <a:rPr lang="zh-TW" altLang="en-US" sz="1100" b="1" spc="150" dirty="0">
                <a:solidFill>
                  <a:schemeClr val="tx1">
                    <a:lumMod val="75000"/>
                    <a:lumOff val="25000"/>
                  </a:schemeClr>
                </a:solidFill>
                <a:latin typeface="+mj-ea"/>
                <a:ea typeface="+mj-ea"/>
              </a:rPr>
              <a:t>予測値</a:t>
            </a:r>
            <a:br>
              <a:rPr lang="zh-TW" altLang="en-US" sz="1100" b="1" spc="150" dirty="0">
                <a:solidFill>
                  <a:schemeClr val="tx1">
                    <a:lumMod val="75000"/>
                    <a:lumOff val="25000"/>
                  </a:schemeClr>
                </a:solidFill>
                <a:latin typeface="+mj-ea"/>
                <a:ea typeface="+mj-ea"/>
              </a:rPr>
            </a:br>
            <a:r>
              <a:rPr lang="en-US" altLang="zh-TW" sz="1100" b="1" spc="150" dirty="0">
                <a:solidFill>
                  <a:schemeClr val="tx1">
                    <a:lumMod val="75000"/>
                    <a:lumOff val="25000"/>
                  </a:schemeClr>
                </a:solidFill>
                <a:latin typeface="+mj-ea"/>
                <a:ea typeface="+mj-ea"/>
              </a:rPr>
              <a:t>(</a:t>
            </a:r>
            <a:r>
              <a:rPr lang="zh-TW" altLang="en-US" sz="1100" b="1" spc="150" dirty="0">
                <a:solidFill>
                  <a:schemeClr val="tx1">
                    <a:lumMod val="75000"/>
                    <a:lumOff val="25000"/>
                  </a:schemeClr>
                </a:solidFill>
                <a:latin typeface="+mj-ea"/>
                <a:ea typeface="+mj-ea"/>
              </a:rPr>
              <a:t>計算結果</a:t>
            </a:r>
            <a:r>
              <a:rPr lang="en-US" altLang="zh-TW" sz="1100" b="1" spc="150" dirty="0">
                <a:solidFill>
                  <a:schemeClr val="tx1">
                    <a:lumMod val="75000"/>
                    <a:lumOff val="25000"/>
                  </a:schemeClr>
                </a:solidFill>
                <a:latin typeface="+mj-ea"/>
                <a:ea typeface="+mj-ea"/>
              </a:rPr>
              <a:t>)</a:t>
            </a:r>
          </a:p>
        </p:txBody>
      </p:sp>
      <p:sp>
        <p:nvSpPr>
          <p:cNvPr id="78" name="四角形: 角を丸くする 77">
            <a:extLst>
              <a:ext uri="{FF2B5EF4-FFF2-40B4-BE49-F238E27FC236}">
                <a16:creationId xmlns:a16="http://schemas.microsoft.com/office/drawing/2014/main" id="{29C96590-D1E3-487C-AD2E-2AB33184857F}"/>
              </a:ext>
            </a:extLst>
          </p:cNvPr>
          <p:cNvSpPr/>
          <p:nvPr/>
        </p:nvSpPr>
        <p:spPr>
          <a:xfrm>
            <a:off x="8905136" y="4742553"/>
            <a:ext cx="1216053" cy="307005"/>
          </a:xfrm>
          <a:prstGeom prst="roundRect">
            <a:avLst>
              <a:gd name="adj" fmla="val 16667"/>
            </a:avLst>
          </a:prstGeom>
          <a:solidFill>
            <a:srgbClr val="EB0046"/>
          </a:solidFill>
        </p:spPr>
        <p:txBody>
          <a:bodyPr wrap="none" bIns="0" anchor="ctr">
            <a:noAutofit/>
          </a:bodyPr>
          <a:lstStyle/>
          <a:p>
            <a:pPr algn="ctr"/>
            <a:r>
              <a:rPr lang="ja-JP" altLang="en-US" sz="1200" b="1" spc="150" dirty="0">
                <a:solidFill>
                  <a:schemeClr val="bg1"/>
                </a:solidFill>
                <a:latin typeface="メイリオ" panose="020B0604030504040204" pitchFamily="50" charset="-128"/>
                <a:ea typeface="メイリオ" panose="020B0604030504040204" pitchFamily="50" charset="-128"/>
              </a:rPr>
              <a:t>誤差を算出</a:t>
            </a:r>
          </a:p>
        </p:txBody>
      </p:sp>
      <p:sp>
        <p:nvSpPr>
          <p:cNvPr id="79" name="四角形: 角を丸くする 78">
            <a:extLst>
              <a:ext uri="{FF2B5EF4-FFF2-40B4-BE49-F238E27FC236}">
                <a16:creationId xmlns:a16="http://schemas.microsoft.com/office/drawing/2014/main" id="{9C171649-DB9F-4621-9542-C68A0F5AB8A7}"/>
              </a:ext>
            </a:extLst>
          </p:cNvPr>
          <p:cNvSpPr/>
          <p:nvPr/>
        </p:nvSpPr>
        <p:spPr>
          <a:xfrm>
            <a:off x="6379592" y="5763101"/>
            <a:ext cx="2222684" cy="494437"/>
          </a:xfrm>
          <a:prstGeom prst="roundRect">
            <a:avLst>
              <a:gd name="adj" fmla="val 7602"/>
            </a:avLst>
          </a:prstGeom>
          <a:solidFill>
            <a:srgbClr val="EB0046"/>
          </a:solidFill>
        </p:spPr>
        <p:txBody>
          <a:bodyPr wrap="none" bIns="0" anchor="ctr">
            <a:noAutofit/>
          </a:bodyPr>
          <a:lstStyle/>
          <a:p>
            <a:pPr algn="ctr"/>
            <a:r>
              <a:rPr lang="ja-JP" altLang="en-US" sz="1200" b="1" spc="150" dirty="0">
                <a:solidFill>
                  <a:schemeClr val="bg1"/>
                </a:solidFill>
                <a:latin typeface="メイリオ" panose="020B0604030504040204" pitchFamily="50" charset="-128"/>
                <a:ea typeface="メイリオ" panose="020B0604030504040204" pitchFamily="50" charset="-128"/>
              </a:rPr>
              <a:t>誤差を最小化するように</a:t>
            </a:r>
          </a:p>
          <a:p>
            <a:pPr algn="ctr"/>
            <a:r>
              <a:rPr lang="ja-JP" altLang="en-US" sz="1200" b="1" spc="150" dirty="0">
                <a:solidFill>
                  <a:schemeClr val="bg1"/>
                </a:solidFill>
                <a:latin typeface="メイリオ" panose="020B0604030504040204" pitchFamily="50" charset="-128"/>
                <a:ea typeface="メイリオ" panose="020B0604030504040204" pitchFamily="50" charset="-128"/>
              </a:rPr>
              <a:t>パラメータを自動調整</a:t>
            </a:r>
          </a:p>
        </p:txBody>
      </p:sp>
      <p:pic>
        <p:nvPicPr>
          <p:cNvPr id="49" name="図 48" descr="グラフ, アイコン&#10;&#10;自動的に生成された説明">
            <a:extLst>
              <a:ext uri="{FF2B5EF4-FFF2-40B4-BE49-F238E27FC236}">
                <a16:creationId xmlns:a16="http://schemas.microsoft.com/office/drawing/2014/main" id="{E05BF30E-DBC4-449E-BD1B-6EEE9C80BB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7047" y="2421470"/>
            <a:ext cx="805558" cy="805558"/>
          </a:xfrm>
          <a:prstGeom prst="rect">
            <a:avLst/>
          </a:prstGeom>
          <a:effectLst>
            <a:outerShdw blurRad="50800" dist="38100" dir="2700000" algn="tl" rotWithShape="0">
              <a:prstClr val="black">
                <a:alpha val="40000"/>
              </a:prstClr>
            </a:outerShdw>
          </a:effectLst>
        </p:spPr>
      </p:pic>
      <p:sp>
        <p:nvSpPr>
          <p:cNvPr id="50" name="四角形: 角を丸くする 49">
            <a:extLst>
              <a:ext uri="{FF2B5EF4-FFF2-40B4-BE49-F238E27FC236}">
                <a16:creationId xmlns:a16="http://schemas.microsoft.com/office/drawing/2014/main" id="{617149B2-73D6-4ED6-8E26-9F111AA57AC7}"/>
              </a:ext>
            </a:extLst>
          </p:cNvPr>
          <p:cNvSpPr/>
          <p:nvPr/>
        </p:nvSpPr>
        <p:spPr>
          <a:xfrm>
            <a:off x="4769415" y="1435575"/>
            <a:ext cx="2731141" cy="2612074"/>
          </a:xfrm>
          <a:prstGeom prst="roundRect">
            <a:avLst/>
          </a:prstGeom>
          <a:noFill/>
          <a:ln w="285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51" name="吹き出し: 角を丸めた四角形 50">
            <a:extLst>
              <a:ext uri="{FF2B5EF4-FFF2-40B4-BE49-F238E27FC236}">
                <a16:creationId xmlns:a16="http://schemas.microsoft.com/office/drawing/2014/main" id="{055B2CBD-FB44-4953-AC30-7A3775C464B4}"/>
              </a:ext>
            </a:extLst>
          </p:cNvPr>
          <p:cNvSpPr/>
          <p:nvPr/>
        </p:nvSpPr>
        <p:spPr>
          <a:xfrm>
            <a:off x="3520269" y="3913575"/>
            <a:ext cx="1318226" cy="400163"/>
          </a:xfrm>
          <a:prstGeom prst="wedgeRoundRectCallout">
            <a:avLst>
              <a:gd name="adj1" fmla="val 44782"/>
              <a:gd name="adj2" fmla="val -146076"/>
              <a:gd name="adj3" fmla="val 1666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100" b="1" dirty="0">
                <a:latin typeface="+mn-ea"/>
              </a:rPr>
              <a:t>本コースのスコープ</a:t>
            </a:r>
          </a:p>
        </p:txBody>
      </p:sp>
    </p:spTree>
    <p:extLst>
      <p:ext uri="{BB962C8B-B14F-4D97-AF65-F5344CB8AC3E}">
        <p14:creationId xmlns:p14="http://schemas.microsoft.com/office/powerpoint/2010/main" val="13123920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1-2-2.</a:t>
            </a:r>
            <a:r>
              <a:rPr lang="ja-JP" altLang="en-US" dirty="0"/>
              <a:t>機械学習モデルの利用・構築アプローチ</a:t>
            </a:r>
            <a:endParaRPr kumimoji="1" lang="ja-JP" altLang="en-US" dirty="0"/>
          </a:p>
        </p:txBody>
      </p:sp>
      <p:sp>
        <p:nvSpPr>
          <p:cNvPr id="4" name="スライド番号プレースホルダー 3">
            <a:extLst>
              <a:ext uri="{FF2B5EF4-FFF2-40B4-BE49-F238E27FC236}">
                <a16:creationId xmlns:a16="http://schemas.microsoft.com/office/drawing/2014/main" id="{FFC45AE8-5430-4131-9A63-C516BEC11FB3}"/>
              </a:ext>
            </a:extLst>
          </p:cNvPr>
          <p:cNvSpPr>
            <a:spLocks noGrp="1"/>
          </p:cNvSpPr>
          <p:nvPr>
            <p:ph type="sldNum" sz="quarter" idx="10"/>
          </p:nvPr>
        </p:nvSpPr>
        <p:spPr/>
        <p:txBody>
          <a:bodyPr/>
          <a:lstStyle/>
          <a:p>
            <a:fld id="{5D750650-B10A-47BF-93C2-E1678438B37A}" type="slidenum">
              <a:rPr kumimoji="1" lang="ja-JP" altLang="en-US" smtClean="0"/>
              <a:pPr/>
              <a:t>96</a:t>
            </a:fld>
            <a:endParaRPr kumimoji="1" lang="ja-JP" altLang="en-US"/>
          </a:p>
        </p:txBody>
      </p:sp>
      <p:graphicFrame>
        <p:nvGraphicFramePr>
          <p:cNvPr id="6" name="表 6">
            <a:extLst>
              <a:ext uri="{FF2B5EF4-FFF2-40B4-BE49-F238E27FC236}">
                <a16:creationId xmlns:a16="http://schemas.microsoft.com/office/drawing/2014/main" id="{687450BD-7568-47F2-873A-171F6C749804}"/>
              </a:ext>
            </a:extLst>
          </p:cNvPr>
          <p:cNvGraphicFramePr>
            <a:graphicFrameLocks noGrp="1"/>
          </p:cNvGraphicFramePr>
          <p:nvPr>
            <p:extLst>
              <p:ext uri="{D42A27DB-BD31-4B8C-83A1-F6EECF244321}">
                <p14:modId xmlns:p14="http://schemas.microsoft.com/office/powerpoint/2010/main" val="3684745506"/>
              </p:ext>
            </p:extLst>
          </p:nvPr>
        </p:nvGraphicFramePr>
        <p:xfrm>
          <a:off x="746465" y="1219182"/>
          <a:ext cx="10517531" cy="5186692"/>
        </p:xfrm>
        <a:graphic>
          <a:graphicData uri="http://schemas.openxmlformats.org/drawingml/2006/table">
            <a:tbl>
              <a:tblPr firstRow="1" bandRow="1">
                <a:tableStyleId>{5C22544A-7EE6-4342-B048-85BDC9FD1C3A}</a:tableStyleId>
              </a:tblPr>
              <a:tblGrid>
                <a:gridCol w="1874826">
                  <a:extLst>
                    <a:ext uri="{9D8B030D-6E8A-4147-A177-3AD203B41FA5}">
                      <a16:colId xmlns:a16="http://schemas.microsoft.com/office/drawing/2014/main" val="859793446"/>
                    </a:ext>
                  </a:extLst>
                </a:gridCol>
                <a:gridCol w="2868417">
                  <a:extLst>
                    <a:ext uri="{9D8B030D-6E8A-4147-A177-3AD203B41FA5}">
                      <a16:colId xmlns:a16="http://schemas.microsoft.com/office/drawing/2014/main" val="3558643966"/>
                    </a:ext>
                  </a:extLst>
                </a:gridCol>
                <a:gridCol w="2947728">
                  <a:extLst>
                    <a:ext uri="{9D8B030D-6E8A-4147-A177-3AD203B41FA5}">
                      <a16:colId xmlns:a16="http://schemas.microsoft.com/office/drawing/2014/main" val="1420541442"/>
                    </a:ext>
                  </a:extLst>
                </a:gridCol>
                <a:gridCol w="2826560">
                  <a:extLst>
                    <a:ext uri="{9D8B030D-6E8A-4147-A177-3AD203B41FA5}">
                      <a16:colId xmlns:a16="http://schemas.microsoft.com/office/drawing/2014/main" val="2390622032"/>
                    </a:ext>
                  </a:extLst>
                </a:gridCol>
              </a:tblGrid>
              <a:tr h="2195225">
                <a:tc>
                  <a:txBody>
                    <a:bodyPr/>
                    <a:lstStyle/>
                    <a:p>
                      <a:endParaRPr kumimoji="1" lang="ja-JP" altLang="en-US" dirty="0">
                        <a:latin typeface="メイリオ" panose="020B0604030504040204" pitchFamily="50" charset="-128"/>
                        <a:ea typeface="メイリオ" panose="020B0604030504040204" pitchFamily="50" charset="-128"/>
                      </a:endParaRPr>
                    </a:p>
                  </a:txBody>
                  <a:tcPr>
                    <a:lnB w="12700" cap="flat" cmpd="sng" algn="ctr">
                      <a:solidFill>
                        <a:schemeClr val="tx1">
                          <a:lumMod val="50000"/>
                          <a:lumOff val="50000"/>
                        </a:schemeClr>
                      </a:solidFill>
                      <a:prstDash val="solid"/>
                      <a:round/>
                      <a:headEnd type="none" w="med" len="med"/>
                      <a:tailEnd type="none" w="med" len="med"/>
                    </a:lnB>
                    <a:noFill/>
                  </a:tcPr>
                </a:tc>
                <a:tc>
                  <a:txBody>
                    <a:bodyPr/>
                    <a:lstStyle/>
                    <a:p>
                      <a:pPr marL="0" algn="ctr">
                        <a:spcBef>
                          <a:spcPts val="0"/>
                        </a:spcBef>
                      </a:pPr>
                      <a:endParaRPr kumimoji="1" lang="en-US" altLang="ja-JP" sz="5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p>
                      <a:pPr marL="0" algn="ctr">
                        <a:spcBef>
                          <a:spcPts val="0"/>
                        </a:spcBef>
                      </a:pPr>
                      <a:r>
                        <a:rPr kumimoji="1" lang="ja-JP" altLang="en-US" sz="1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カスタムモデル開発</a:t>
                      </a:r>
                    </a:p>
                  </a:txBody>
                  <a:tcPr>
                    <a:lnB w="12700" cap="flat" cmpd="sng" algn="ctr">
                      <a:solidFill>
                        <a:schemeClr val="tx1">
                          <a:lumMod val="50000"/>
                          <a:lumOff val="50000"/>
                        </a:schemeClr>
                      </a:solidFill>
                      <a:prstDash val="solid"/>
                      <a:round/>
                      <a:headEnd type="none" w="med" len="med"/>
                      <a:tailEnd type="none" w="med" len="med"/>
                    </a:lnB>
                    <a:solidFill>
                      <a:srgbClr val="00879E"/>
                    </a:solidFill>
                  </a:tcPr>
                </a:tc>
                <a:tc>
                  <a:txBody>
                    <a:bodyPr/>
                    <a:lstStyle/>
                    <a:p>
                      <a:pPr marL="0" algn="ctr">
                        <a:spcBef>
                          <a:spcPts val="0"/>
                        </a:spcBef>
                      </a:pPr>
                      <a:endParaRPr kumimoji="1" lang="en-US" altLang="ja-JP" sz="5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p>
                      <a:pPr marL="0" algn="ctr">
                        <a:spcBef>
                          <a:spcPts val="0"/>
                        </a:spcBef>
                      </a:pPr>
                      <a:r>
                        <a:rPr kumimoji="1" lang="ja-JP" altLang="en-US" sz="1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自動構築サービスの利用</a:t>
                      </a:r>
                    </a:p>
                    <a:p>
                      <a:pPr marL="0" algn="ctr">
                        <a:spcBef>
                          <a:spcPts val="0"/>
                        </a:spcBef>
                      </a:pPr>
                      <a:endParaRPr kumimoji="1" lang="ja-JP" altLang="en-US" sz="1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txBody>
                  <a:tcPr>
                    <a:lnB w="12700" cap="flat" cmpd="sng" algn="ctr">
                      <a:solidFill>
                        <a:schemeClr val="tx1">
                          <a:lumMod val="50000"/>
                          <a:lumOff val="50000"/>
                        </a:schemeClr>
                      </a:solidFill>
                      <a:prstDash val="solid"/>
                      <a:round/>
                      <a:headEnd type="none" w="med" len="med"/>
                      <a:tailEnd type="none" w="med" len="med"/>
                    </a:lnB>
                    <a:solidFill>
                      <a:srgbClr val="FFC215"/>
                    </a:solidFill>
                  </a:tcPr>
                </a:tc>
                <a:tc>
                  <a:txBody>
                    <a:bodyPr/>
                    <a:lstStyle/>
                    <a:p>
                      <a:pPr marL="0" algn="ctr">
                        <a:spcBef>
                          <a:spcPts val="0"/>
                        </a:spcBef>
                      </a:pPr>
                      <a:endParaRPr kumimoji="1" lang="en-US" altLang="ja-JP" sz="5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p>
                      <a:pPr marL="0" algn="ctr">
                        <a:spcBef>
                          <a:spcPts val="0"/>
                        </a:spcBef>
                      </a:pPr>
                      <a:r>
                        <a:rPr kumimoji="1" lang="ja-JP" altLang="en-US" sz="1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機械学習</a:t>
                      </a:r>
                      <a:r>
                        <a:rPr kumimoji="1" lang="en-US" altLang="ja-JP" sz="1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API</a:t>
                      </a:r>
                      <a:r>
                        <a:rPr kumimoji="1" lang="ja-JP" altLang="en-US" sz="1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の利用</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メイリオ" panose="020B0604030504040204" pitchFamily="50" charset="-128"/>
                        <a:ea typeface="メイリオ" panose="020B0604030504040204" pitchFamily="50" charset="-128"/>
                        <a:cs typeface="+mn-cs"/>
                      </a:endParaRPr>
                    </a:p>
                  </a:txBody>
                  <a:tcPr>
                    <a:lnB w="12700" cap="flat" cmpd="sng" algn="ctr">
                      <a:solidFill>
                        <a:schemeClr val="tx1">
                          <a:lumMod val="50000"/>
                          <a:lumOff val="50000"/>
                        </a:schemeClr>
                      </a:solidFill>
                      <a:prstDash val="solid"/>
                      <a:round/>
                      <a:headEnd type="none" w="med" len="med"/>
                      <a:tailEnd type="none" w="med" len="med"/>
                    </a:lnB>
                    <a:solidFill>
                      <a:srgbClr val="EB0046"/>
                    </a:solidFill>
                  </a:tcPr>
                </a:tc>
                <a:extLst>
                  <a:ext uri="{0D108BD9-81ED-4DB2-BD59-A6C34878D82A}">
                    <a16:rowId xmlns:a16="http://schemas.microsoft.com/office/drawing/2014/main" val="2695127353"/>
                  </a:ext>
                </a:extLst>
              </a:tr>
              <a:tr h="659739">
                <a:tc>
                  <a:txBody>
                    <a:bodyPr/>
                    <a:lstStyle/>
                    <a:p>
                      <a:pPr algn="ct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メリット</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a:lnSpc>
                          <a:spcPct val="130000"/>
                        </a:lnSpc>
                      </a:pPr>
                      <a:r>
                        <a:rPr kumimoji="1" lang="ja-JP" altLang="en-US" sz="1200" b="1" dirty="0">
                          <a:solidFill>
                            <a:srgbClr val="00879E"/>
                          </a:solidFill>
                          <a:latin typeface="メイリオ" panose="020B0604030504040204" pitchFamily="50" charset="-128"/>
                          <a:ea typeface="メイリオ" panose="020B0604030504040204" pitchFamily="50" charset="-128"/>
                        </a:rPr>
                        <a:t>・最も開発の自由度が高い</a:t>
                      </a:r>
                      <a:endParaRPr kumimoji="1" lang="en-US" altLang="ja-JP" sz="1200" b="1" dirty="0">
                        <a:solidFill>
                          <a:srgbClr val="00879E"/>
                        </a:solidFill>
                        <a:latin typeface="メイリオ" panose="020B0604030504040204" pitchFamily="50" charset="-128"/>
                        <a:ea typeface="メイリオ" panose="020B0604030504040204" pitchFamily="50" charset="-128"/>
                      </a:endParaRPr>
                    </a:p>
                    <a:p>
                      <a:pPr algn="l">
                        <a:lnSpc>
                          <a:spcPct val="130000"/>
                        </a:lnSpc>
                      </a:pPr>
                      <a:r>
                        <a:rPr kumimoji="1" lang="ja-JP" altLang="en-US" sz="1200" b="1" dirty="0">
                          <a:solidFill>
                            <a:srgbClr val="00879E"/>
                          </a:solidFill>
                          <a:latin typeface="メイリオ" panose="020B0604030504040204" pitchFamily="50" charset="-128"/>
                          <a:ea typeface="メイリオ" panose="020B0604030504040204" pitchFamily="50" charset="-128"/>
                        </a:rPr>
                        <a:t>・様々な用途に適応できる</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CF6F8"/>
                    </a:solidFill>
                  </a:tcPr>
                </a:tc>
                <a:tc>
                  <a:txBody>
                    <a:bodyPr/>
                    <a:lstStyle/>
                    <a:p>
                      <a:pPr algn="l">
                        <a:lnSpc>
                          <a:spcPct val="130000"/>
                        </a:lnSpc>
                      </a:pPr>
                      <a:r>
                        <a:rPr kumimoji="1" lang="ja-JP" altLang="en-US" sz="1200" b="1" dirty="0">
                          <a:solidFill>
                            <a:srgbClr val="E6AA00"/>
                          </a:solidFill>
                          <a:latin typeface="メイリオ" panose="020B0604030504040204" pitchFamily="50" charset="-128"/>
                          <a:ea typeface="メイリオ" panose="020B0604030504040204" pitchFamily="50" charset="-128"/>
                        </a:rPr>
                        <a:t>・クラウドサービスや市販ソフトを使い、</a:t>
                      </a:r>
                      <a:endParaRPr kumimoji="1" lang="en-US" altLang="ja-JP" sz="1200" b="1" dirty="0">
                        <a:solidFill>
                          <a:srgbClr val="E6AA00"/>
                        </a:solidFill>
                        <a:latin typeface="メイリオ" panose="020B0604030504040204" pitchFamily="50" charset="-128"/>
                        <a:ea typeface="メイリオ" panose="020B0604030504040204" pitchFamily="50" charset="-128"/>
                      </a:endParaRPr>
                    </a:p>
                    <a:p>
                      <a:pPr algn="l">
                        <a:lnSpc>
                          <a:spcPct val="130000"/>
                        </a:lnSpc>
                      </a:pPr>
                      <a:r>
                        <a:rPr kumimoji="1" lang="ja-JP" altLang="en-US" sz="1200" b="1" dirty="0">
                          <a:solidFill>
                            <a:srgbClr val="E6AA00"/>
                          </a:solidFill>
                          <a:latin typeface="メイリオ" panose="020B0604030504040204" pitchFamily="50" charset="-128"/>
                          <a:ea typeface="メイリオ" panose="020B0604030504040204" pitchFamily="50" charset="-128"/>
                        </a:rPr>
                        <a:t>　プログラミング不要</a:t>
                      </a:r>
                      <a:endParaRPr kumimoji="1" lang="en-US" altLang="ja-JP" sz="1200" b="1" dirty="0">
                        <a:solidFill>
                          <a:srgbClr val="E6AA00"/>
                        </a:solidFill>
                        <a:latin typeface="メイリオ" panose="020B0604030504040204" pitchFamily="50" charset="-128"/>
                        <a:ea typeface="メイリオ" panose="020B0604030504040204" pitchFamily="50" charset="-128"/>
                      </a:endParaRPr>
                    </a:p>
                    <a:p>
                      <a:pPr algn="l">
                        <a:lnSpc>
                          <a:spcPct val="130000"/>
                        </a:lnSpc>
                      </a:pPr>
                      <a:r>
                        <a:rPr kumimoji="1" lang="ja-JP" altLang="en-US" sz="1200" b="1" dirty="0">
                          <a:solidFill>
                            <a:srgbClr val="E6AA00"/>
                          </a:solidFill>
                          <a:latin typeface="メイリオ" panose="020B0604030504040204" pitchFamily="50" charset="-128"/>
                          <a:ea typeface="メイリオ" panose="020B0604030504040204" pitchFamily="50" charset="-128"/>
                        </a:rPr>
                        <a:t>・スキルがあまりいらない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4E1"/>
                    </a:solidFill>
                  </a:tcPr>
                </a:tc>
                <a:tc>
                  <a:txBody>
                    <a:bodyPr/>
                    <a:lstStyle/>
                    <a:p>
                      <a:pPr algn="l">
                        <a:lnSpc>
                          <a:spcPct val="130000"/>
                        </a:lnSpc>
                      </a:pPr>
                      <a:r>
                        <a:rPr kumimoji="1" lang="ja-JP" altLang="en-US" sz="1200" b="1" dirty="0">
                          <a:solidFill>
                            <a:srgbClr val="EB0046"/>
                          </a:solidFill>
                          <a:latin typeface="メイリオ" panose="020B0604030504040204" pitchFamily="50" charset="-128"/>
                          <a:ea typeface="メイリオ" panose="020B0604030504040204" pitchFamily="50" charset="-128"/>
                        </a:rPr>
                        <a:t>・クラウドサービスなどで出来合い</a:t>
                      </a:r>
                      <a:endParaRPr kumimoji="1" lang="en-US" altLang="ja-JP" sz="1200" b="1" dirty="0">
                        <a:solidFill>
                          <a:srgbClr val="EB0046"/>
                        </a:solidFill>
                        <a:latin typeface="メイリオ" panose="020B0604030504040204" pitchFamily="50" charset="-128"/>
                        <a:ea typeface="メイリオ" panose="020B0604030504040204" pitchFamily="50" charset="-128"/>
                      </a:endParaRPr>
                    </a:p>
                    <a:p>
                      <a:pPr algn="l">
                        <a:lnSpc>
                          <a:spcPct val="130000"/>
                        </a:lnSpc>
                      </a:pPr>
                      <a:r>
                        <a:rPr kumimoji="1" lang="ja-JP" altLang="en-US" sz="1200" b="1" dirty="0">
                          <a:solidFill>
                            <a:srgbClr val="EB0046"/>
                          </a:solidFill>
                          <a:latin typeface="メイリオ" panose="020B0604030504040204" pitchFamily="50" charset="-128"/>
                          <a:ea typeface="メイリオ" panose="020B0604030504040204" pitchFamily="50" charset="-128"/>
                        </a:rPr>
                        <a:t>　の</a:t>
                      </a:r>
                      <a:r>
                        <a:rPr kumimoji="1" lang="en-US" altLang="ja-JP" sz="1200" b="1" dirty="0">
                          <a:solidFill>
                            <a:srgbClr val="EB0046"/>
                          </a:solidFill>
                          <a:latin typeface="メイリオ" panose="020B0604030504040204" pitchFamily="50" charset="-128"/>
                          <a:ea typeface="メイリオ" panose="020B0604030504040204" pitchFamily="50" charset="-128"/>
                        </a:rPr>
                        <a:t>AI</a:t>
                      </a:r>
                      <a:r>
                        <a:rPr kumimoji="1" lang="ja-JP" altLang="en-US" sz="1200" b="1" dirty="0">
                          <a:solidFill>
                            <a:srgbClr val="EB0046"/>
                          </a:solidFill>
                          <a:latin typeface="メイリオ" panose="020B0604030504040204" pitchFamily="50" charset="-128"/>
                          <a:ea typeface="メイリオ" panose="020B0604030504040204" pitchFamily="50" charset="-128"/>
                        </a:rPr>
                        <a:t>機能を利用するので学習が不要</a:t>
                      </a:r>
                      <a:endParaRPr kumimoji="1" lang="en-US" altLang="ja-JP" sz="1200" b="1" dirty="0">
                        <a:solidFill>
                          <a:srgbClr val="EB0046"/>
                        </a:solidFill>
                        <a:latin typeface="メイリオ" panose="020B0604030504040204" pitchFamily="50" charset="-128"/>
                        <a:ea typeface="メイリオ" panose="020B0604030504040204" pitchFamily="50" charset="-128"/>
                      </a:endParaRPr>
                    </a:p>
                    <a:p>
                      <a:pPr algn="l">
                        <a:lnSpc>
                          <a:spcPct val="130000"/>
                        </a:lnSpc>
                      </a:pPr>
                      <a:r>
                        <a:rPr kumimoji="1" lang="ja-JP" altLang="en-US" sz="1200" b="1" dirty="0">
                          <a:solidFill>
                            <a:srgbClr val="EB0046"/>
                          </a:solidFill>
                          <a:latin typeface="メイリオ" panose="020B0604030504040204" pitchFamily="50" charset="-128"/>
                          <a:ea typeface="メイリオ" panose="020B0604030504040204" pitchFamily="50" charset="-128"/>
                        </a:rPr>
                        <a:t>・開発せずに高精度な</a:t>
                      </a:r>
                      <a:r>
                        <a:rPr kumimoji="1" lang="en-US" altLang="ja-JP" sz="1200" b="1" dirty="0">
                          <a:solidFill>
                            <a:srgbClr val="EB0046"/>
                          </a:solidFill>
                          <a:latin typeface="メイリオ" panose="020B0604030504040204" pitchFamily="50" charset="-128"/>
                          <a:ea typeface="メイリオ" panose="020B0604030504040204" pitchFamily="50" charset="-128"/>
                        </a:rPr>
                        <a:t>AI</a:t>
                      </a:r>
                      <a:r>
                        <a:rPr kumimoji="1" lang="ja-JP" altLang="en-US" sz="1200" b="1" dirty="0">
                          <a:solidFill>
                            <a:srgbClr val="EB0046"/>
                          </a:solidFill>
                          <a:latin typeface="メイリオ" panose="020B0604030504040204" pitchFamily="50" charset="-128"/>
                          <a:ea typeface="メイリオ" panose="020B0604030504040204" pitchFamily="50" charset="-128"/>
                        </a:rPr>
                        <a:t>を使える</a:t>
                      </a:r>
                      <a:endParaRPr kumimoji="1" lang="en-US" altLang="ja-JP" sz="1200" b="1" dirty="0">
                        <a:solidFill>
                          <a:srgbClr val="EB0046"/>
                        </a:solidFill>
                        <a:latin typeface="メイリオ" panose="020B0604030504040204" pitchFamily="50" charset="-128"/>
                        <a:ea typeface="メイリオ" panose="020B0604030504040204" pitchFamily="50" charset="-128"/>
                      </a:endParaRPr>
                    </a:p>
                    <a:p>
                      <a:pPr algn="l">
                        <a:lnSpc>
                          <a:spcPct val="130000"/>
                        </a:lnSpc>
                      </a:pPr>
                      <a:r>
                        <a:rPr kumimoji="1" lang="ja-JP" altLang="en-US" sz="1200" b="1" dirty="0">
                          <a:solidFill>
                            <a:srgbClr val="EB0046"/>
                          </a:solidFill>
                          <a:latin typeface="メイリオ" panose="020B0604030504040204" pitchFamily="50" charset="-128"/>
                          <a:ea typeface="メイリオ" panose="020B0604030504040204" pitchFamily="50" charset="-128"/>
                        </a:rPr>
                        <a:t>・学習データがいらない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EFF4"/>
                    </a:solidFill>
                  </a:tcPr>
                </a:tc>
                <a:extLst>
                  <a:ext uri="{0D108BD9-81ED-4DB2-BD59-A6C34878D82A}">
                    <a16:rowId xmlns:a16="http://schemas.microsoft.com/office/drawing/2014/main" val="3771065964"/>
                  </a:ext>
                </a:extLst>
              </a:tr>
              <a:tr h="666664">
                <a:tc>
                  <a:txBody>
                    <a:bodyPr/>
                    <a:lstStyle/>
                    <a:p>
                      <a:pPr algn="ct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デメリット</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nSpc>
                          <a:spcPct val="120000"/>
                        </a:lnSpc>
                        <a:spcAft>
                          <a:spcPts val="300"/>
                        </a:spcAft>
                      </a:pP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・プログラミングなどスキルが必要</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CF6F8"/>
                    </a:solidFill>
                  </a:tcPr>
                </a:tc>
                <a:tc>
                  <a:txBody>
                    <a:bodyPr/>
                    <a:lstStyle/>
                    <a:p>
                      <a:pPr>
                        <a:lnSpc>
                          <a:spcPct val="120000"/>
                        </a:lnSpc>
                        <a:spcAft>
                          <a:spcPts val="300"/>
                        </a:spcAft>
                      </a:pP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・カスタムモデルほどの自由度はない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4E1"/>
                    </a:solidFill>
                  </a:tcPr>
                </a:tc>
                <a:tc>
                  <a:txBody>
                    <a:bodyPr/>
                    <a:lstStyle/>
                    <a:p>
                      <a:pPr>
                        <a:lnSpc>
                          <a:spcPct val="120000"/>
                        </a:lnSpc>
                        <a:spcAft>
                          <a:spcPts val="300"/>
                        </a:spcAft>
                      </a:pP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rPr>
                        <a:t>・汎用的な用途にしか合致しない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EFF4"/>
                    </a:solidFill>
                  </a:tcPr>
                </a:tc>
                <a:extLst>
                  <a:ext uri="{0D108BD9-81ED-4DB2-BD59-A6C34878D82A}">
                    <a16:rowId xmlns:a16="http://schemas.microsoft.com/office/drawing/2014/main" val="3862743950"/>
                  </a:ext>
                </a:extLst>
              </a:tr>
              <a:tr h="630427">
                <a:tc>
                  <a:txBody>
                    <a:bodyPr/>
                    <a:lstStyle/>
                    <a:p>
                      <a:pPr algn="ct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開発自由度</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lnSpc>
                          <a:spcPct val="120000"/>
                        </a:lnSpc>
                        <a:spcAft>
                          <a:spcPts val="300"/>
                        </a:spcAft>
                      </a:pPr>
                      <a:r>
                        <a:rPr kumimoji="1" lang="ja-JP" altLang="en-US" sz="1400" b="1" dirty="0">
                          <a:solidFill>
                            <a:schemeClr val="accent3"/>
                          </a:solidFill>
                          <a:latin typeface="メイリオ" panose="020B0604030504040204" pitchFamily="50" charset="-128"/>
                          <a:ea typeface="メイリオ" panose="020B0604030504040204" pitchFamily="50" charset="-128"/>
                        </a:rPr>
                        <a:t>高い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CF6F8"/>
                    </a:solidFill>
                  </a:tcPr>
                </a:tc>
                <a:tc>
                  <a:txBody>
                    <a:bodyPr/>
                    <a:lstStyle/>
                    <a:p>
                      <a:pPr algn="ctr">
                        <a:lnSpc>
                          <a:spcPct val="120000"/>
                        </a:lnSpc>
                        <a:spcAft>
                          <a:spcPts val="300"/>
                        </a:spcAft>
                      </a:pP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4E1"/>
                    </a:solidFill>
                  </a:tcPr>
                </a:tc>
                <a:tc>
                  <a:txBody>
                    <a:bodyPr/>
                    <a:lstStyle/>
                    <a:p>
                      <a:pPr algn="ctr">
                        <a:lnSpc>
                          <a:spcPct val="120000"/>
                        </a:lnSpc>
                        <a:spcAft>
                          <a:spcPts val="300"/>
                        </a:spcAft>
                      </a:pPr>
                      <a:r>
                        <a:rPr kumimoji="1" lang="ja-JP" altLang="en-US" sz="1400" b="1" dirty="0">
                          <a:solidFill>
                            <a:srgbClr val="FF0000"/>
                          </a:solidFill>
                          <a:latin typeface="メイリオ" panose="020B0604030504040204" pitchFamily="50" charset="-128"/>
                          <a:ea typeface="メイリオ" panose="020B0604030504040204" pitchFamily="50" charset="-128"/>
                        </a:rPr>
                        <a:t>低い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EFF4"/>
                    </a:solidFill>
                  </a:tcPr>
                </a:tc>
                <a:extLst>
                  <a:ext uri="{0D108BD9-81ED-4DB2-BD59-A6C34878D82A}">
                    <a16:rowId xmlns:a16="http://schemas.microsoft.com/office/drawing/2014/main" val="2993532394"/>
                  </a:ext>
                </a:extLst>
              </a:tr>
              <a:tr h="665676">
                <a:tc>
                  <a:txBody>
                    <a:bodyPr/>
                    <a:lstStyle/>
                    <a:p>
                      <a:pPr algn="ct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rPr>
                        <a:t>開発負荷</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lnSpc>
                          <a:spcPct val="120000"/>
                        </a:lnSpc>
                        <a:spcAft>
                          <a:spcPts val="300"/>
                        </a:spcAft>
                      </a:pPr>
                      <a:r>
                        <a:rPr kumimoji="1" lang="ja-JP" altLang="en-US" sz="1400" b="1" dirty="0">
                          <a:solidFill>
                            <a:srgbClr val="FF0000"/>
                          </a:solidFill>
                          <a:latin typeface="メイリオ" panose="020B0604030504040204" pitchFamily="50" charset="-128"/>
                          <a:ea typeface="メイリオ" panose="020B0604030504040204" pitchFamily="50" charset="-128"/>
                        </a:rPr>
                        <a:t>高い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CF6F8"/>
                    </a:solidFill>
                  </a:tcPr>
                </a:tc>
                <a:tc>
                  <a:txBody>
                    <a:bodyPr/>
                    <a:lstStyle/>
                    <a:p>
                      <a:pPr algn="ctr">
                        <a:lnSpc>
                          <a:spcPct val="120000"/>
                        </a:lnSpc>
                        <a:spcAft>
                          <a:spcPts val="300"/>
                        </a:spcAft>
                      </a:pPr>
                      <a:r>
                        <a:rPr kumimoji="1"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rPr>
                        <a:t>・</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4E1"/>
                    </a:solidFill>
                  </a:tcPr>
                </a:tc>
                <a:tc>
                  <a:txBody>
                    <a:bodyPr/>
                    <a:lstStyle/>
                    <a:p>
                      <a:pPr algn="ctr">
                        <a:lnSpc>
                          <a:spcPct val="120000"/>
                        </a:lnSpc>
                        <a:spcAft>
                          <a:spcPts val="300"/>
                        </a:spcAft>
                      </a:pPr>
                      <a:r>
                        <a:rPr kumimoji="1" lang="ja-JP" altLang="en-US" sz="1400" b="1" dirty="0">
                          <a:solidFill>
                            <a:schemeClr val="accent3"/>
                          </a:solidFill>
                          <a:latin typeface="メイリオ" panose="020B0604030504040204" pitchFamily="50" charset="-128"/>
                          <a:ea typeface="メイリオ" panose="020B0604030504040204" pitchFamily="50" charset="-128"/>
                        </a:rPr>
                        <a:t>低い</a:t>
                      </a: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EFF4"/>
                    </a:solidFill>
                  </a:tcPr>
                </a:tc>
                <a:extLst>
                  <a:ext uri="{0D108BD9-81ED-4DB2-BD59-A6C34878D82A}">
                    <a16:rowId xmlns:a16="http://schemas.microsoft.com/office/drawing/2014/main" val="2220475145"/>
                  </a:ext>
                </a:extLst>
              </a:tr>
            </a:tbl>
          </a:graphicData>
        </a:graphic>
      </p:graphicFrame>
      <p:grpSp>
        <p:nvGrpSpPr>
          <p:cNvPr id="11" name="グループ化 10">
            <a:extLst>
              <a:ext uri="{FF2B5EF4-FFF2-40B4-BE49-F238E27FC236}">
                <a16:creationId xmlns:a16="http://schemas.microsoft.com/office/drawing/2014/main" id="{51A35592-3136-4812-BDC2-3DE24DD93DFF}"/>
              </a:ext>
            </a:extLst>
          </p:cNvPr>
          <p:cNvGrpSpPr/>
          <p:nvPr/>
        </p:nvGrpSpPr>
        <p:grpSpPr>
          <a:xfrm>
            <a:off x="2830474" y="1585707"/>
            <a:ext cx="2430596" cy="1811416"/>
            <a:chOff x="2170589" y="3373889"/>
            <a:chExt cx="2430596" cy="1811416"/>
          </a:xfrm>
        </p:grpSpPr>
        <p:pic>
          <p:nvPicPr>
            <p:cNvPr id="12" name="グラフィックス 11" descr="レンガ壁の建築 単色塗りつぶし">
              <a:extLst>
                <a:ext uri="{FF2B5EF4-FFF2-40B4-BE49-F238E27FC236}">
                  <a16:creationId xmlns:a16="http://schemas.microsoft.com/office/drawing/2014/main" id="{E251719B-9A39-4D88-B126-2AB528A5A9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0589" y="3373889"/>
              <a:ext cx="1292619" cy="1292619"/>
            </a:xfrm>
            <a:prstGeom prst="rect">
              <a:avLst/>
            </a:prstGeom>
          </p:spPr>
        </p:pic>
        <p:pic>
          <p:nvPicPr>
            <p:cNvPr id="13" name="グラフィックス 12" descr="採鉱用工具 単色塗りつぶし">
              <a:extLst>
                <a:ext uri="{FF2B5EF4-FFF2-40B4-BE49-F238E27FC236}">
                  <a16:creationId xmlns:a16="http://schemas.microsoft.com/office/drawing/2014/main" id="{D23AE5EC-A8E1-4ABB-90E4-F25124194B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8566" y="3892686"/>
              <a:ext cx="1292619" cy="1292619"/>
            </a:xfrm>
            <a:prstGeom prst="rect">
              <a:avLst/>
            </a:prstGeom>
          </p:spPr>
        </p:pic>
      </p:grpSp>
      <p:grpSp>
        <p:nvGrpSpPr>
          <p:cNvPr id="14" name="グループ化 13">
            <a:extLst>
              <a:ext uri="{FF2B5EF4-FFF2-40B4-BE49-F238E27FC236}">
                <a16:creationId xmlns:a16="http://schemas.microsoft.com/office/drawing/2014/main" id="{6F43043E-C681-4363-92AA-71173E4A90B1}"/>
              </a:ext>
            </a:extLst>
          </p:cNvPr>
          <p:cNvGrpSpPr/>
          <p:nvPr/>
        </p:nvGrpSpPr>
        <p:grpSpPr>
          <a:xfrm>
            <a:off x="5875134" y="1623557"/>
            <a:ext cx="2193775" cy="1795933"/>
            <a:chOff x="5034484" y="3389372"/>
            <a:chExt cx="2193775" cy="1795933"/>
          </a:xfrm>
        </p:grpSpPr>
        <p:pic>
          <p:nvPicPr>
            <p:cNvPr id="15" name="グラフィックス 14" descr="ロボット ハンド 単色塗りつぶし">
              <a:extLst>
                <a:ext uri="{FF2B5EF4-FFF2-40B4-BE49-F238E27FC236}">
                  <a16:creationId xmlns:a16="http://schemas.microsoft.com/office/drawing/2014/main" id="{21DA166D-2465-42F0-9358-D1679B2F69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4484" y="3389372"/>
              <a:ext cx="1292619" cy="1292619"/>
            </a:xfrm>
            <a:prstGeom prst="rect">
              <a:avLst/>
            </a:prstGeom>
          </p:spPr>
        </p:pic>
        <p:pic>
          <p:nvPicPr>
            <p:cNvPr id="16" name="グラフィックス 15" descr="人工知能 単色塗りつぶし">
              <a:extLst>
                <a:ext uri="{FF2B5EF4-FFF2-40B4-BE49-F238E27FC236}">
                  <a16:creationId xmlns:a16="http://schemas.microsoft.com/office/drawing/2014/main" id="{50509B91-A6DC-44B0-BA5F-B8215B90D34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35640" y="3892686"/>
              <a:ext cx="1292619" cy="1292619"/>
            </a:xfrm>
            <a:prstGeom prst="rect">
              <a:avLst/>
            </a:prstGeom>
          </p:spPr>
        </p:pic>
      </p:grpSp>
      <p:pic>
        <p:nvPicPr>
          <p:cNvPr id="17" name="グラフィックス 16" descr="Aperture 単色塗りつぶし">
            <a:extLst>
              <a:ext uri="{FF2B5EF4-FFF2-40B4-BE49-F238E27FC236}">
                <a16:creationId xmlns:a16="http://schemas.microsoft.com/office/drawing/2014/main" id="{AABF2ABC-97DE-4E24-9DD3-60399ABAA76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16686" y="1770425"/>
            <a:ext cx="1714507" cy="1714507"/>
          </a:xfrm>
          <a:prstGeom prst="rect">
            <a:avLst/>
          </a:prstGeom>
        </p:spPr>
      </p:pic>
      <p:sp>
        <p:nvSpPr>
          <p:cNvPr id="18" name="テキスト ボックス 17">
            <a:extLst>
              <a:ext uri="{FF2B5EF4-FFF2-40B4-BE49-F238E27FC236}">
                <a16:creationId xmlns:a16="http://schemas.microsoft.com/office/drawing/2014/main" id="{34F74072-36F1-4609-A190-F9F1CDDAC460}"/>
              </a:ext>
            </a:extLst>
          </p:cNvPr>
          <p:cNvSpPr txBox="1"/>
          <p:nvPr/>
        </p:nvSpPr>
        <p:spPr>
          <a:xfrm>
            <a:off x="1827417" y="823500"/>
            <a:ext cx="8170685" cy="446276"/>
          </a:xfrm>
          <a:prstGeom prst="rect">
            <a:avLst/>
          </a:prstGeom>
          <a:noFill/>
          <a:ln w="19050" algn="ctr">
            <a:noFill/>
            <a:prstDash val="dash"/>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a:lnSpc>
                <a:spcPct val="120000"/>
              </a:lnSpc>
              <a:defRPr sz="2000" b="1" spc="150">
                <a:solidFill>
                  <a:schemeClr val="tx1">
                    <a:lumMod val="75000"/>
                    <a:lumOff val="25000"/>
                  </a:schemeClr>
                </a:solidFill>
                <a:latin typeface="+mj-ea"/>
                <a:ea typeface="+mj-ea"/>
              </a:defRPr>
            </a:lvl1pPr>
            <a:lvl2pPr marL="914400" indent="-457200">
              <a:spcBef>
                <a:spcPct val="20000"/>
              </a:spcBef>
              <a:buClr>
                <a:schemeClr val="accent1"/>
              </a:buClr>
              <a:buFont typeface="Wingdings" pitchFamily="2" charset="2"/>
              <a:buChar char="l"/>
              <a:defRPr sz="2000">
                <a:latin typeface="Meiryo UI" panose="020B0604030504040204" pitchFamily="50" charset="-128"/>
                <a:ea typeface="Meiryo UI" panose="020B0604030504040204" pitchFamily="50" charset="-128"/>
              </a:defRPr>
            </a:lvl2pPr>
            <a:lvl3pPr marL="1143000" indent="-228600">
              <a:spcBef>
                <a:spcPct val="20000"/>
              </a:spcBef>
              <a:buClr>
                <a:schemeClr val="tx1"/>
              </a:buClr>
              <a:buFont typeface="HGPｺﾞｼｯｸE" pitchFamily="50" charset="-128"/>
              <a:buChar char="-"/>
              <a:defRPr>
                <a:latin typeface="Meiryo UI" panose="020B0604030504040204" pitchFamily="50" charset="-128"/>
                <a:ea typeface="Meiryo UI" panose="020B0604030504040204" pitchFamily="50" charset="-128"/>
              </a:defRPr>
            </a:lvl3pPr>
            <a:lvl4pPr marL="1600200" indent="-228600">
              <a:spcBef>
                <a:spcPct val="20000"/>
              </a:spcBef>
              <a:buClr>
                <a:schemeClr val="tx1"/>
              </a:buClr>
              <a:buChar char="•"/>
              <a:defRPr sz="1600">
                <a:latin typeface="Meiryo UI" panose="020B0604030504040204" pitchFamily="50" charset="-128"/>
                <a:ea typeface="Meiryo UI" panose="020B0604030504040204" pitchFamily="50" charset="-128"/>
              </a:defRPr>
            </a:lvl4pPr>
            <a:lvl5pPr marL="2057400" indent="-228600">
              <a:spcBef>
                <a:spcPct val="20000"/>
              </a:spcBef>
              <a:buClr>
                <a:schemeClr val="tx1"/>
              </a:buClr>
              <a:buFont typeface="Wingdings" pitchFamily="2" charset="2"/>
              <a:defRPr sz="1400">
                <a:latin typeface="Meiryo UI" panose="020B0604030504040204" pitchFamily="50" charset="-128"/>
                <a:ea typeface="Meiryo UI" panose="020B0604030504040204" pitchFamily="50" charset="-128"/>
              </a:defRPr>
            </a:lvl5pPr>
            <a:lvl6pPr marL="2514600" indent="-228600" fontAlgn="base">
              <a:spcBef>
                <a:spcPct val="20000"/>
              </a:spcBef>
              <a:spcAft>
                <a:spcPct val="0"/>
              </a:spcAft>
              <a:buClr>
                <a:schemeClr val="tx1"/>
              </a:buClr>
              <a:buFont typeface="Wingdings" pitchFamily="2" charset="2"/>
            </a:lvl6pPr>
            <a:lvl7pPr marL="2971800" indent="-228600" fontAlgn="base">
              <a:spcBef>
                <a:spcPct val="20000"/>
              </a:spcBef>
              <a:spcAft>
                <a:spcPct val="0"/>
              </a:spcAft>
              <a:buClr>
                <a:schemeClr val="tx1"/>
              </a:buClr>
              <a:buFont typeface="Wingdings" pitchFamily="2" charset="2"/>
            </a:lvl7pPr>
            <a:lvl8pPr marL="3429000" indent="-228600" fontAlgn="base">
              <a:spcBef>
                <a:spcPct val="20000"/>
              </a:spcBef>
              <a:spcAft>
                <a:spcPct val="0"/>
              </a:spcAft>
              <a:buClr>
                <a:schemeClr val="tx1"/>
              </a:buClr>
              <a:buFont typeface="Wingdings" pitchFamily="2" charset="2"/>
            </a:lvl8pPr>
            <a:lvl9pPr marL="3886200" indent="-228600" fontAlgn="base">
              <a:spcBef>
                <a:spcPct val="20000"/>
              </a:spcBef>
              <a:spcAft>
                <a:spcPct val="0"/>
              </a:spcAft>
              <a:buClr>
                <a:schemeClr val="tx1"/>
              </a:buClr>
              <a:buFont typeface="Wingdings" pitchFamily="2" charset="2"/>
            </a:lvl9pPr>
          </a:lstStyle>
          <a:p>
            <a:r>
              <a:rPr lang="ja-JP" altLang="en-US" dirty="0"/>
              <a:t>大きく分けて</a:t>
            </a:r>
            <a:r>
              <a:rPr lang="en-US" altLang="ja-JP" dirty="0"/>
              <a:t>3</a:t>
            </a:r>
            <a:r>
              <a:rPr lang="ja-JP" altLang="en-US" dirty="0"/>
              <a:t>つのアプローチ手法がある</a:t>
            </a:r>
            <a:endParaRPr lang="en-US" altLang="ja-JP" dirty="0"/>
          </a:p>
        </p:txBody>
      </p:sp>
      <p:sp>
        <p:nvSpPr>
          <p:cNvPr id="3" name="四角形: 角を丸くする 2">
            <a:extLst>
              <a:ext uri="{FF2B5EF4-FFF2-40B4-BE49-F238E27FC236}">
                <a16:creationId xmlns:a16="http://schemas.microsoft.com/office/drawing/2014/main" id="{72AF96A9-751C-4F16-86D3-7D7DC08CC968}"/>
              </a:ext>
            </a:extLst>
          </p:cNvPr>
          <p:cNvSpPr/>
          <p:nvPr/>
        </p:nvSpPr>
        <p:spPr>
          <a:xfrm>
            <a:off x="2672510" y="1269776"/>
            <a:ext cx="2743201" cy="5043938"/>
          </a:xfrm>
          <a:prstGeom prst="round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19" name="吹き出し: 角を丸めた四角形 18">
            <a:extLst>
              <a:ext uri="{FF2B5EF4-FFF2-40B4-BE49-F238E27FC236}">
                <a16:creationId xmlns:a16="http://schemas.microsoft.com/office/drawing/2014/main" id="{3D6AB285-5DDF-4B5D-B4A4-A77336A20389}"/>
              </a:ext>
            </a:extLst>
          </p:cNvPr>
          <p:cNvSpPr/>
          <p:nvPr/>
        </p:nvSpPr>
        <p:spPr>
          <a:xfrm>
            <a:off x="1168304" y="1332490"/>
            <a:ext cx="1318226" cy="400163"/>
          </a:xfrm>
          <a:prstGeom prst="wedgeRoundRectCallout">
            <a:avLst>
              <a:gd name="adj1" fmla="val 63280"/>
              <a:gd name="adj2" fmla="val 154247"/>
              <a:gd name="adj3" fmla="val 1666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100" b="1" dirty="0">
                <a:latin typeface="+mn-ea"/>
              </a:rPr>
              <a:t>本コースのスコープ</a:t>
            </a:r>
          </a:p>
        </p:txBody>
      </p:sp>
    </p:spTree>
    <p:extLst>
      <p:ext uri="{BB962C8B-B14F-4D97-AF65-F5344CB8AC3E}">
        <p14:creationId xmlns:p14="http://schemas.microsoft.com/office/powerpoint/2010/main" val="1595629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DA76E4A-E82F-4E3B-913C-6408054281D8}"/>
              </a:ext>
            </a:extLst>
          </p:cNvPr>
          <p:cNvSpPr txBox="1">
            <a:spLocks/>
          </p:cNvSpPr>
          <p:nvPr/>
        </p:nvSpPr>
        <p:spPr bwMode="auto">
          <a:xfrm>
            <a:off x="666515" y="851958"/>
            <a:ext cx="8858485" cy="48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2800" b="1" kern="120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a:lstStyle>
          <a:p>
            <a:r>
              <a:rPr lang="ja-JP" altLang="en-US" sz="3600" spc="150" dirty="0">
                <a:solidFill>
                  <a:srgbClr val="F36C37"/>
                </a:solidFill>
              </a:rPr>
              <a:t>第</a:t>
            </a:r>
            <a:r>
              <a:rPr lang="en-US" altLang="ja-JP" sz="6000" spc="150" dirty="0">
                <a:solidFill>
                  <a:srgbClr val="F36C37"/>
                </a:solidFill>
              </a:rPr>
              <a:t>1</a:t>
            </a:r>
            <a:r>
              <a:rPr lang="ja-JP" altLang="en-US" sz="3600" spc="150" dirty="0">
                <a:solidFill>
                  <a:srgbClr val="F36C37"/>
                </a:solidFill>
              </a:rPr>
              <a:t>章　機械学習の概要</a:t>
            </a:r>
          </a:p>
        </p:txBody>
      </p:sp>
      <p:sp>
        <p:nvSpPr>
          <p:cNvPr id="2" name="スライド番号プレースホルダー 1">
            <a:extLst>
              <a:ext uri="{FF2B5EF4-FFF2-40B4-BE49-F238E27FC236}">
                <a16:creationId xmlns:a16="http://schemas.microsoft.com/office/drawing/2014/main" id="{FAA47C63-520D-4F7C-8DAB-2526094CB5B4}"/>
              </a:ext>
            </a:extLst>
          </p:cNvPr>
          <p:cNvSpPr>
            <a:spLocks noGrp="1"/>
          </p:cNvSpPr>
          <p:nvPr>
            <p:ph type="sldNum" sz="quarter" idx="10"/>
          </p:nvPr>
        </p:nvSpPr>
        <p:spPr>
          <a:xfrm>
            <a:off x="9265299" y="6465214"/>
            <a:ext cx="2743200" cy="204403"/>
          </a:xfrm>
        </p:spPr>
        <p:txBody>
          <a:bodyPr/>
          <a:lstStyle/>
          <a:p>
            <a:fld id="{5D750650-B10A-47BF-93C2-E1678438B37A}" type="slidenum">
              <a:rPr kumimoji="1" lang="ja-JP" altLang="en-US" smtClean="0"/>
              <a:pPr/>
              <a:t>97</a:t>
            </a:fld>
            <a:endParaRPr kumimoji="1" lang="ja-JP" altLang="en-US" dirty="0"/>
          </a:p>
        </p:txBody>
      </p:sp>
      <p:sp>
        <p:nvSpPr>
          <p:cNvPr id="9" name="四角形: 角を丸くする 8">
            <a:extLst>
              <a:ext uri="{FF2B5EF4-FFF2-40B4-BE49-F238E27FC236}">
                <a16:creationId xmlns:a16="http://schemas.microsoft.com/office/drawing/2014/main" id="{17C76A4F-9917-404E-810D-D4C278F81FF6}"/>
              </a:ext>
            </a:extLst>
          </p:cNvPr>
          <p:cNvSpPr/>
          <p:nvPr/>
        </p:nvSpPr>
        <p:spPr bwMode="auto">
          <a:xfrm>
            <a:off x="735085" y="1751579"/>
            <a:ext cx="2208068" cy="358390"/>
          </a:xfrm>
          <a:prstGeom prst="roundRect">
            <a:avLst>
              <a:gd name="adj" fmla="val 50000"/>
            </a:avLst>
          </a:prstGeom>
          <a:solidFill>
            <a:srgbClr val="F36C37"/>
          </a:solidFill>
          <a:ln w="19050" algn="ctr">
            <a:noFill/>
            <a:prstDash val="dash"/>
            <a:round/>
            <a:headEnd/>
            <a:tailEnd/>
          </a:ln>
          <a:effectLst/>
        </p:spPr>
        <p:txBody>
          <a:bodyPr wrap="none" lIns="108000" tIns="108000" rtlCol="0" anchor="ctr"/>
          <a:lstStyle/>
          <a:p>
            <a:pPr algn="ctr"/>
            <a:r>
              <a:rPr kumimoji="1" lang="ja-JP" altLang="en-US" b="1" spc="300" dirty="0">
                <a:solidFill>
                  <a:schemeClr val="bg1"/>
                </a:solidFill>
                <a:latin typeface="+mn-ea"/>
              </a:rPr>
              <a:t>章の目次</a:t>
            </a:r>
          </a:p>
        </p:txBody>
      </p:sp>
      <p:sp>
        <p:nvSpPr>
          <p:cNvPr id="10" name="コンテンツ プレースホルダー 5">
            <a:extLst>
              <a:ext uri="{FF2B5EF4-FFF2-40B4-BE49-F238E27FC236}">
                <a16:creationId xmlns:a16="http://schemas.microsoft.com/office/drawing/2014/main" id="{2A231A49-86B3-4817-904B-36C2F1103794}"/>
              </a:ext>
            </a:extLst>
          </p:cNvPr>
          <p:cNvSpPr txBox="1">
            <a:spLocks/>
          </p:cNvSpPr>
          <p:nvPr/>
        </p:nvSpPr>
        <p:spPr>
          <a:xfrm>
            <a:off x="1071378" y="2431708"/>
            <a:ext cx="9083374" cy="2733632"/>
          </a:xfrm>
          <a:prstGeom prst="rect">
            <a:avLst/>
          </a:prstGeom>
        </p:spPr>
        <p:txBody>
          <a:bodyPr vert="horz" lIns="91440" tIns="45720" rIns="91440" bIns="45720" rtlCol="0" anchor="t"/>
          <a:lstStyle>
            <a:defPPr>
              <a:defRPr lang="en-US"/>
            </a:defPPr>
            <a:lvl1pPr marL="0" algn="r" defTabSz="457200" rtl="0" eaLnBrk="1" latinLnBrk="0" hangingPunct="1">
              <a:defRPr sz="900" b="0" kern="1200">
                <a:solidFill>
                  <a:schemeClr val="tx1">
                    <a:lumMod val="50000"/>
                    <a:lumOff val="50000"/>
                  </a:schemeClr>
                </a:solidFill>
                <a:latin typeface="メイリオ" panose="020B0604030504040204" pitchFamily="50" charset="-128"/>
                <a:ea typeface="メイリオ" panose="020B0604030504040204"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pPr>
            <a:r>
              <a:rPr kumimoji="1" lang="en-US" altLang="ja-JP" sz="2800" b="1" spc="300" dirty="0">
                <a:solidFill>
                  <a:schemeClr val="bg2">
                    <a:lumMod val="75000"/>
                  </a:schemeClr>
                </a:solidFill>
              </a:rPr>
              <a:t>1-1.</a:t>
            </a:r>
            <a:r>
              <a:rPr kumimoji="1" lang="ja-JP" altLang="en-US" sz="2800" b="1" spc="300" dirty="0">
                <a:solidFill>
                  <a:schemeClr val="bg2">
                    <a:lumMod val="75000"/>
                  </a:schemeClr>
                </a:solidFill>
              </a:rPr>
              <a:t>機械学習の概要</a:t>
            </a:r>
            <a:endParaRPr kumimoji="1" lang="en-US" altLang="ja-JP" sz="2800" b="1" spc="300" dirty="0">
              <a:solidFill>
                <a:schemeClr val="bg2">
                  <a:lumMod val="75000"/>
                </a:schemeClr>
              </a:solidFill>
            </a:endParaRPr>
          </a:p>
          <a:p>
            <a:pPr algn="l">
              <a:lnSpc>
                <a:spcPct val="150000"/>
              </a:lnSpc>
            </a:pPr>
            <a:r>
              <a:rPr lang="en-US" altLang="ja-JP" sz="2800" b="1" spc="300" dirty="0">
                <a:solidFill>
                  <a:schemeClr val="bg2">
                    <a:lumMod val="75000"/>
                  </a:schemeClr>
                </a:solidFill>
              </a:rPr>
              <a:t>1-2.</a:t>
            </a:r>
            <a:r>
              <a:rPr lang="ja-JP" altLang="en-US" sz="2800" b="1" spc="300" dirty="0">
                <a:solidFill>
                  <a:schemeClr val="bg2">
                    <a:lumMod val="75000"/>
                  </a:schemeClr>
                </a:solidFill>
              </a:rPr>
              <a:t>機械学習を利用・構築するためのプロセス</a:t>
            </a:r>
            <a:endParaRPr lang="en-US" altLang="ja-JP" sz="2800" b="1" spc="300" dirty="0">
              <a:solidFill>
                <a:schemeClr val="bg2">
                  <a:lumMod val="75000"/>
                </a:schemeClr>
              </a:solidFill>
            </a:endParaRPr>
          </a:p>
          <a:p>
            <a:pPr algn="l">
              <a:lnSpc>
                <a:spcPct val="150000"/>
              </a:lnSpc>
            </a:pPr>
            <a:r>
              <a:rPr lang="en-US" altLang="ja-JP" sz="2800" b="1" spc="300" dirty="0">
                <a:solidFill>
                  <a:schemeClr val="tx1">
                    <a:lumMod val="75000"/>
                    <a:lumOff val="25000"/>
                  </a:schemeClr>
                </a:solidFill>
              </a:rPr>
              <a:t>1-3.</a:t>
            </a:r>
            <a:r>
              <a:rPr lang="ja-JP" altLang="en-US" sz="2800" b="1" spc="300" dirty="0">
                <a:solidFill>
                  <a:schemeClr val="tx1">
                    <a:lumMod val="75000"/>
                    <a:lumOff val="25000"/>
                  </a:schemeClr>
                </a:solidFill>
              </a:rPr>
              <a:t>機械学習開発の環境</a:t>
            </a:r>
            <a:endParaRPr lang="en-US" altLang="ja-JP" sz="2800" b="1" spc="300" dirty="0">
              <a:solidFill>
                <a:schemeClr val="tx1">
                  <a:lumMod val="75000"/>
                  <a:lumOff val="25000"/>
                </a:schemeClr>
              </a:solidFill>
            </a:endParaRPr>
          </a:p>
          <a:p>
            <a:pPr algn="l">
              <a:lnSpc>
                <a:spcPct val="150000"/>
              </a:lnSpc>
            </a:pPr>
            <a:r>
              <a:rPr lang="en-US" altLang="ja-JP" sz="2800" b="1" spc="300" dirty="0">
                <a:solidFill>
                  <a:schemeClr val="bg2">
                    <a:lumMod val="75000"/>
                  </a:schemeClr>
                </a:solidFill>
              </a:rPr>
              <a:t>1-4.Google </a:t>
            </a:r>
            <a:r>
              <a:rPr lang="en-US" altLang="ja-JP" sz="2800" b="1" spc="300" dirty="0" err="1">
                <a:solidFill>
                  <a:schemeClr val="bg2">
                    <a:lumMod val="75000"/>
                  </a:schemeClr>
                </a:solidFill>
              </a:rPr>
              <a:t>Colaboratory</a:t>
            </a:r>
            <a:r>
              <a:rPr lang="ja-JP" altLang="en-US" sz="2800" b="1" spc="300" dirty="0">
                <a:solidFill>
                  <a:schemeClr val="bg2">
                    <a:lumMod val="75000"/>
                  </a:schemeClr>
                </a:solidFill>
              </a:rPr>
              <a:t> の利用</a:t>
            </a:r>
            <a:endParaRPr lang="en-US" altLang="ja-JP" sz="2800" b="1" spc="300" dirty="0">
              <a:solidFill>
                <a:schemeClr val="bg2">
                  <a:lumMod val="75000"/>
                </a:schemeClr>
              </a:solidFill>
            </a:endParaRPr>
          </a:p>
        </p:txBody>
      </p:sp>
    </p:spTree>
    <p:extLst>
      <p:ext uri="{BB962C8B-B14F-4D97-AF65-F5344CB8AC3E}">
        <p14:creationId xmlns:p14="http://schemas.microsoft.com/office/powerpoint/2010/main" val="5466472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1-3-1.</a:t>
            </a:r>
            <a:r>
              <a:rPr lang="ja-JP" altLang="en-US" dirty="0"/>
              <a:t>機械学習開発の環境</a:t>
            </a:r>
            <a:endParaRPr kumimoji="1" lang="ja-JP" altLang="en-US" dirty="0"/>
          </a:p>
        </p:txBody>
      </p:sp>
      <p:sp>
        <p:nvSpPr>
          <p:cNvPr id="4" name="スライド番号プレースホルダー 3">
            <a:extLst>
              <a:ext uri="{FF2B5EF4-FFF2-40B4-BE49-F238E27FC236}">
                <a16:creationId xmlns:a16="http://schemas.microsoft.com/office/drawing/2014/main" id="{B071004A-4192-4172-8766-E66D90670195}"/>
              </a:ext>
            </a:extLst>
          </p:cNvPr>
          <p:cNvSpPr>
            <a:spLocks noGrp="1"/>
          </p:cNvSpPr>
          <p:nvPr>
            <p:ph type="sldNum" sz="quarter" idx="10"/>
          </p:nvPr>
        </p:nvSpPr>
        <p:spPr/>
        <p:txBody>
          <a:bodyPr/>
          <a:lstStyle/>
          <a:p>
            <a:fld id="{5D750650-B10A-47BF-93C2-E1678438B37A}" type="slidenum">
              <a:rPr kumimoji="1" lang="ja-JP" altLang="en-US" smtClean="0"/>
              <a:pPr/>
              <a:t>98</a:t>
            </a:fld>
            <a:endParaRPr kumimoji="1" lang="ja-JP" altLang="en-US"/>
          </a:p>
        </p:txBody>
      </p:sp>
      <p:sp>
        <p:nvSpPr>
          <p:cNvPr id="6" name="四角形: 角を丸くする 5">
            <a:extLst>
              <a:ext uri="{FF2B5EF4-FFF2-40B4-BE49-F238E27FC236}">
                <a16:creationId xmlns:a16="http://schemas.microsoft.com/office/drawing/2014/main" id="{1790AF33-2B32-4E21-B873-F3F9B0FC9C80}"/>
              </a:ext>
            </a:extLst>
          </p:cNvPr>
          <p:cNvSpPr/>
          <p:nvPr/>
        </p:nvSpPr>
        <p:spPr bwMode="auto">
          <a:xfrm>
            <a:off x="774542" y="1105647"/>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機械学習を行うために必要な環境</a:t>
            </a:r>
          </a:p>
        </p:txBody>
      </p:sp>
      <p:sp>
        <p:nvSpPr>
          <p:cNvPr id="9" name="テキスト ボックス 8">
            <a:extLst>
              <a:ext uri="{FF2B5EF4-FFF2-40B4-BE49-F238E27FC236}">
                <a16:creationId xmlns:a16="http://schemas.microsoft.com/office/drawing/2014/main" id="{1424D552-9D17-40C9-BFF4-AC0CE2C46C8E}"/>
              </a:ext>
            </a:extLst>
          </p:cNvPr>
          <p:cNvSpPr txBox="1"/>
          <p:nvPr/>
        </p:nvSpPr>
        <p:spPr>
          <a:xfrm>
            <a:off x="1067068" y="1760526"/>
            <a:ext cx="10386246" cy="1264315"/>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l"/>
              <a:tabLst/>
              <a:defRPr kumimoji="1"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lnSpc>
                <a:spcPct val="110000"/>
              </a:lnSpc>
              <a:buClr>
                <a:srgbClr val="F36C37"/>
              </a:buClr>
            </a:pPr>
            <a:r>
              <a:rPr lang="ja-JP" altLang="en-US" sz="2000" dirty="0"/>
              <a:t>プログラミングで機械学習モデルを構築するために必要なハード・ソフトウェア環境</a:t>
            </a:r>
          </a:p>
          <a:p>
            <a:pPr>
              <a:lnSpc>
                <a:spcPct val="110000"/>
              </a:lnSpc>
              <a:buClr>
                <a:srgbClr val="F36C37"/>
              </a:buClr>
            </a:pPr>
            <a:r>
              <a:rPr lang="ja-JP" altLang="en-US" sz="2000" dirty="0"/>
              <a:t>プログラミング言語は一般的に</a:t>
            </a:r>
            <a:r>
              <a:rPr lang="en-US" altLang="ja-JP" sz="2000" dirty="0"/>
              <a:t>Python</a:t>
            </a:r>
            <a:r>
              <a:rPr lang="ja-JP" altLang="en-US" sz="2000" dirty="0"/>
              <a:t>や</a:t>
            </a:r>
            <a:r>
              <a:rPr lang="en-US" altLang="ja-JP" sz="2000" dirty="0"/>
              <a:t>R</a:t>
            </a:r>
            <a:r>
              <a:rPr lang="ja-JP" altLang="en-US" sz="2000" dirty="0"/>
              <a:t>言語がよく用いられる</a:t>
            </a:r>
          </a:p>
        </p:txBody>
      </p:sp>
      <p:sp>
        <p:nvSpPr>
          <p:cNvPr id="11" name="直方体 10">
            <a:extLst>
              <a:ext uri="{FF2B5EF4-FFF2-40B4-BE49-F238E27FC236}">
                <a16:creationId xmlns:a16="http://schemas.microsoft.com/office/drawing/2014/main" id="{1F145C4C-471E-46C7-BAC1-9CEF868A60DA}"/>
              </a:ext>
            </a:extLst>
          </p:cNvPr>
          <p:cNvSpPr/>
          <p:nvPr/>
        </p:nvSpPr>
        <p:spPr>
          <a:xfrm>
            <a:off x="1067064" y="5502682"/>
            <a:ext cx="3113047" cy="869097"/>
          </a:xfrm>
          <a:prstGeom prst="cube">
            <a:avLst>
              <a:gd name="adj" fmla="val 31567"/>
            </a:avLst>
          </a:prstGeom>
          <a:solidFill>
            <a:srgbClr val="F36C37"/>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effectLst>
                  <a:outerShdw blurRad="38100" dist="38100" dir="2700000" algn="tl">
                    <a:srgbClr val="000000">
                      <a:alpha val="43137"/>
                    </a:srgbClr>
                  </a:outerShdw>
                </a:effectLst>
              </a:rPr>
              <a:t>計算リソース（</a:t>
            </a:r>
            <a:r>
              <a:rPr kumimoji="1" lang="en-US" altLang="ja-JP" sz="1600" b="1" dirty="0">
                <a:effectLst>
                  <a:outerShdw blurRad="38100" dist="38100" dir="2700000" algn="tl">
                    <a:srgbClr val="000000">
                      <a:alpha val="43137"/>
                    </a:srgbClr>
                  </a:outerShdw>
                </a:effectLst>
              </a:rPr>
              <a:t>Computer</a:t>
            </a:r>
            <a:r>
              <a:rPr kumimoji="1" lang="ja-JP" altLang="en-US" sz="1600" b="1" dirty="0">
                <a:effectLst>
                  <a:outerShdw blurRad="38100" dist="38100" dir="2700000" algn="tl">
                    <a:srgbClr val="000000">
                      <a:alpha val="43137"/>
                    </a:srgbClr>
                  </a:outerShdw>
                </a:effectLst>
              </a:rPr>
              <a:t>）</a:t>
            </a:r>
          </a:p>
        </p:txBody>
      </p:sp>
      <p:sp>
        <p:nvSpPr>
          <p:cNvPr id="12" name="直方体 11">
            <a:extLst>
              <a:ext uri="{FF2B5EF4-FFF2-40B4-BE49-F238E27FC236}">
                <a16:creationId xmlns:a16="http://schemas.microsoft.com/office/drawing/2014/main" id="{CD3342AC-38DE-413D-9FC4-F249E2757F3E}"/>
              </a:ext>
            </a:extLst>
          </p:cNvPr>
          <p:cNvSpPr/>
          <p:nvPr/>
        </p:nvSpPr>
        <p:spPr>
          <a:xfrm>
            <a:off x="1067063" y="4842424"/>
            <a:ext cx="3113047" cy="869097"/>
          </a:xfrm>
          <a:prstGeom prst="cube">
            <a:avLst>
              <a:gd name="adj" fmla="val 31567"/>
            </a:avLst>
          </a:prstGeom>
          <a:solidFill>
            <a:srgbClr val="00B0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effectLst>
                  <a:outerShdw blurRad="38100" dist="38100" dir="2700000" algn="tl">
                    <a:srgbClr val="000000">
                      <a:alpha val="43137"/>
                    </a:srgbClr>
                  </a:outerShdw>
                </a:effectLst>
              </a:rPr>
              <a:t>OS/</a:t>
            </a:r>
            <a:r>
              <a:rPr kumimoji="1" lang="ja-JP" altLang="en-US" sz="1600" b="1" dirty="0">
                <a:effectLst>
                  <a:outerShdw blurRad="38100" dist="38100" dir="2700000" algn="tl">
                    <a:srgbClr val="000000">
                      <a:alpha val="43137"/>
                    </a:srgbClr>
                  </a:outerShdw>
                </a:effectLst>
              </a:rPr>
              <a:t>ランタイム</a:t>
            </a:r>
          </a:p>
        </p:txBody>
      </p:sp>
      <p:sp>
        <p:nvSpPr>
          <p:cNvPr id="13" name="直方体 12">
            <a:extLst>
              <a:ext uri="{FF2B5EF4-FFF2-40B4-BE49-F238E27FC236}">
                <a16:creationId xmlns:a16="http://schemas.microsoft.com/office/drawing/2014/main" id="{3643ECC6-4B2A-4338-9637-3502651DFCBD}"/>
              </a:ext>
            </a:extLst>
          </p:cNvPr>
          <p:cNvSpPr/>
          <p:nvPr/>
        </p:nvSpPr>
        <p:spPr>
          <a:xfrm>
            <a:off x="1067063" y="4172727"/>
            <a:ext cx="3113047" cy="869097"/>
          </a:xfrm>
          <a:prstGeom prst="cube">
            <a:avLst>
              <a:gd name="adj" fmla="val 31567"/>
            </a:avLst>
          </a:prstGeom>
          <a:solidFill>
            <a:schemeClr val="accent2">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effectLst>
                  <a:outerShdw blurRad="38100" dist="38100" dir="2700000" algn="tl">
                    <a:srgbClr val="000000">
                      <a:alpha val="43137"/>
                    </a:srgbClr>
                  </a:outerShdw>
                </a:effectLst>
              </a:rPr>
              <a:t>プログラミング言語</a:t>
            </a:r>
          </a:p>
        </p:txBody>
      </p:sp>
      <p:sp>
        <p:nvSpPr>
          <p:cNvPr id="15" name="直方体 14">
            <a:extLst>
              <a:ext uri="{FF2B5EF4-FFF2-40B4-BE49-F238E27FC236}">
                <a16:creationId xmlns:a16="http://schemas.microsoft.com/office/drawing/2014/main" id="{BEC328CF-2767-44DC-8C0F-5FF2859ED151}"/>
              </a:ext>
            </a:extLst>
          </p:cNvPr>
          <p:cNvSpPr/>
          <p:nvPr/>
        </p:nvSpPr>
        <p:spPr>
          <a:xfrm>
            <a:off x="1067063" y="3512469"/>
            <a:ext cx="3113047" cy="869097"/>
          </a:xfrm>
          <a:prstGeom prst="cube">
            <a:avLst>
              <a:gd name="adj" fmla="val 31567"/>
            </a:avLst>
          </a:prstGeom>
          <a:solidFill>
            <a:schemeClr val="accent2">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effectLst>
                  <a:outerShdw blurRad="38100" dist="38100" dir="2700000" algn="tl">
                    <a:srgbClr val="000000">
                      <a:alpha val="43137"/>
                    </a:srgbClr>
                  </a:outerShdw>
                </a:effectLst>
              </a:rPr>
              <a:t>ライブラリ・フレームワーク</a:t>
            </a:r>
          </a:p>
        </p:txBody>
      </p:sp>
      <p:sp>
        <p:nvSpPr>
          <p:cNvPr id="16" name="直方体 15">
            <a:extLst>
              <a:ext uri="{FF2B5EF4-FFF2-40B4-BE49-F238E27FC236}">
                <a16:creationId xmlns:a16="http://schemas.microsoft.com/office/drawing/2014/main" id="{574B0D7F-E465-4103-AAF4-541DAC953CF7}"/>
              </a:ext>
            </a:extLst>
          </p:cNvPr>
          <p:cNvSpPr/>
          <p:nvPr/>
        </p:nvSpPr>
        <p:spPr>
          <a:xfrm>
            <a:off x="1067063" y="2847492"/>
            <a:ext cx="3113047" cy="869097"/>
          </a:xfrm>
          <a:prstGeom prst="cube">
            <a:avLst>
              <a:gd name="adj" fmla="val 31567"/>
            </a:avLst>
          </a:prstGeom>
          <a:solidFill>
            <a:srgbClr val="5694D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effectLst>
                  <a:outerShdw blurRad="38100" dist="38100" dir="2700000" algn="tl">
                    <a:srgbClr val="000000">
                      <a:alpha val="43137"/>
                    </a:srgbClr>
                  </a:outerShdw>
                </a:effectLst>
              </a:rPr>
              <a:t>学習モデル</a:t>
            </a:r>
          </a:p>
        </p:txBody>
      </p:sp>
      <p:sp>
        <p:nvSpPr>
          <p:cNvPr id="17" name="テキスト ボックス 16">
            <a:extLst>
              <a:ext uri="{FF2B5EF4-FFF2-40B4-BE49-F238E27FC236}">
                <a16:creationId xmlns:a16="http://schemas.microsoft.com/office/drawing/2014/main" id="{163C75F6-877D-4296-A42F-FBA3D78EE10D}"/>
              </a:ext>
            </a:extLst>
          </p:cNvPr>
          <p:cNvSpPr txBox="1"/>
          <p:nvPr/>
        </p:nvSpPr>
        <p:spPr>
          <a:xfrm>
            <a:off x="4860172" y="4991199"/>
            <a:ext cx="5825247" cy="374765"/>
          </a:xfrm>
          <a:prstGeom prst="rect">
            <a:avLst/>
          </a:prstGeom>
          <a:solidFill>
            <a:schemeClr val="tx1">
              <a:lumMod val="10000"/>
              <a:lumOff val="90000"/>
            </a:schemeClr>
          </a:solidFill>
        </p:spPr>
        <p:txBody>
          <a:bodyPr wrap="square" rtlCol="0">
            <a:spAutoFit/>
          </a:bodyPr>
          <a:lstStyle/>
          <a:p>
            <a:r>
              <a:rPr kumimoji="1" lang="en-US" altLang="ja-JP" dirty="0"/>
              <a:t>Jupyter Notebook</a:t>
            </a:r>
            <a:endParaRPr kumimoji="1" lang="ja-JP" altLang="en-US" dirty="0"/>
          </a:p>
        </p:txBody>
      </p:sp>
      <p:sp>
        <p:nvSpPr>
          <p:cNvPr id="18" name="テキスト ボックス 17">
            <a:extLst>
              <a:ext uri="{FF2B5EF4-FFF2-40B4-BE49-F238E27FC236}">
                <a16:creationId xmlns:a16="http://schemas.microsoft.com/office/drawing/2014/main" id="{FC421B08-41AA-4E7A-9DE8-BFDDA573F5DE}"/>
              </a:ext>
            </a:extLst>
          </p:cNvPr>
          <p:cNvSpPr txBox="1"/>
          <p:nvPr/>
        </p:nvSpPr>
        <p:spPr>
          <a:xfrm>
            <a:off x="4860173" y="4317130"/>
            <a:ext cx="5825248" cy="374765"/>
          </a:xfrm>
          <a:prstGeom prst="rect">
            <a:avLst/>
          </a:prstGeom>
          <a:solidFill>
            <a:schemeClr val="tx1">
              <a:lumMod val="10000"/>
              <a:lumOff val="90000"/>
            </a:schemeClr>
          </a:solidFill>
        </p:spPr>
        <p:txBody>
          <a:bodyPr wrap="square" rtlCol="0">
            <a:spAutoFit/>
          </a:bodyPr>
          <a:lstStyle/>
          <a:p>
            <a:r>
              <a:rPr kumimoji="1" lang="en-US" altLang="ja-JP" dirty="0"/>
              <a:t>Python</a:t>
            </a:r>
            <a:r>
              <a:rPr kumimoji="1" lang="ja-JP" altLang="en-US" dirty="0"/>
              <a:t>、（</a:t>
            </a:r>
            <a:r>
              <a:rPr kumimoji="1" lang="en-US" altLang="ja-JP" dirty="0"/>
              <a:t>R</a:t>
            </a:r>
            <a:r>
              <a:rPr kumimoji="1" lang="ja-JP" altLang="en-US" dirty="0"/>
              <a:t>言語）</a:t>
            </a:r>
          </a:p>
        </p:txBody>
      </p:sp>
      <p:sp>
        <p:nvSpPr>
          <p:cNvPr id="19" name="テキスト ボックス 18">
            <a:extLst>
              <a:ext uri="{FF2B5EF4-FFF2-40B4-BE49-F238E27FC236}">
                <a16:creationId xmlns:a16="http://schemas.microsoft.com/office/drawing/2014/main" id="{EE975A7B-2A0F-4450-ABA2-BDE975722027}"/>
              </a:ext>
            </a:extLst>
          </p:cNvPr>
          <p:cNvSpPr txBox="1"/>
          <p:nvPr/>
        </p:nvSpPr>
        <p:spPr>
          <a:xfrm>
            <a:off x="4860172" y="3648494"/>
            <a:ext cx="5825249" cy="369332"/>
          </a:xfrm>
          <a:prstGeom prst="rect">
            <a:avLst/>
          </a:prstGeom>
          <a:solidFill>
            <a:schemeClr val="tx1">
              <a:lumMod val="10000"/>
              <a:lumOff val="90000"/>
            </a:schemeClr>
          </a:solidFill>
        </p:spPr>
        <p:txBody>
          <a:bodyPr wrap="square" rtlCol="0">
            <a:spAutoFit/>
          </a:bodyPr>
          <a:lstStyle/>
          <a:p>
            <a:r>
              <a:rPr kumimoji="1" lang="en-US" altLang="ja-JP" dirty="0"/>
              <a:t>scikit-learn</a:t>
            </a:r>
            <a:r>
              <a:rPr kumimoji="1" lang="ja-JP" altLang="en-US" dirty="0"/>
              <a:t>、</a:t>
            </a:r>
            <a:r>
              <a:rPr kumimoji="1" lang="en-US" altLang="ja-JP" dirty="0"/>
              <a:t>LightGBM</a:t>
            </a:r>
            <a:r>
              <a:rPr kumimoji="1" lang="ja-JP" altLang="en-US" dirty="0"/>
              <a:t>、</a:t>
            </a:r>
            <a:r>
              <a:rPr kumimoji="1" lang="en-US" altLang="ja-JP" dirty="0"/>
              <a:t>TensorFlow / Keras</a:t>
            </a:r>
            <a:r>
              <a:rPr kumimoji="1" lang="ja-JP" altLang="en-US" dirty="0"/>
              <a:t>、</a:t>
            </a:r>
            <a:r>
              <a:rPr kumimoji="1" lang="en-US" altLang="ja-JP" dirty="0"/>
              <a:t>PyTorch</a:t>
            </a:r>
            <a:endParaRPr kumimoji="1" lang="ja-JP" altLang="en-US" dirty="0"/>
          </a:p>
        </p:txBody>
      </p:sp>
      <p:sp>
        <p:nvSpPr>
          <p:cNvPr id="7" name="二等辺三角形 6">
            <a:extLst>
              <a:ext uri="{FF2B5EF4-FFF2-40B4-BE49-F238E27FC236}">
                <a16:creationId xmlns:a16="http://schemas.microsoft.com/office/drawing/2014/main" id="{F1E995AD-8BFF-44A7-9489-C01724663044}"/>
              </a:ext>
            </a:extLst>
          </p:cNvPr>
          <p:cNvSpPr/>
          <p:nvPr/>
        </p:nvSpPr>
        <p:spPr>
          <a:xfrm rot="16200000">
            <a:off x="4413090" y="3785754"/>
            <a:ext cx="227604" cy="94922"/>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1" name="二等辺三角形 20">
            <a:extLst>
              <a:ext uri="{FF2B5EF4-FFF2-40B4-BE49-F238E27FC236}">
                <a16:creationId xmlns:a16="http://schemas.microsoft.com/office/drawing/2014/main" id="{67797F5F-95E8-42A0-874A-D5D01446101B}"/>
              </a:ext>
            </a:extLst>
          </p:cNvPr>
          <p:cNvSpPr/>
          <p:nvPr/>
        </p:nvSpPr>
        <p:spPr>
          <a:xfrm rot="16200000">
            <a:off x="4413090" y="4457051"/>
            <a:ext cx="227604" cy="94922"/>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sp>
        <p:nvSpPr>
          <p:cNvPr id="22" name="二等辺三角形 21">
            <a:extLst>
              <a:ext uri="{FF2B5EF4-FFF2-40B4-BE49-F238E27FC236}">
                <a16:creationId xmlns:a16="http://schemas.microsoft.com/office/drawing/2014/main" id="{10AA341D-6C62-4913-BF9F-B05C2BA7AA52}"/>
              </a:ext>
            </a:extLst>
          </p:cNvPr>
          <p:cNvSpPr/>
          <p:nvPr/>
        </p:nvSpPr>
        <p:spPr>
          <a:xfrm rot="16200000">
            <a:off x="4413090" y="5131120"/>
            <a:ext cx="227604" cy="94922"/>
          </a:xfrm>
          <a:prstGeom prst="triangle">
            <a:avLst/>
          </a:prstGeom>
          <a:solidFill>
            <a:srgbClr val="F36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23" name="図 22" descr="グラフィカル ユーザー インターフェイス, ダイアグラム, アプリケーション&#10;&#10;自動的に生成された説明">
            <a:extLst>
              <a:ext uri="{FF2B5EF4-FFF2-40B4-BE49-F238E27FC236}">
                <a16:creationId xmlns:a16="http://schemas.microsoft.com/office/drawing/2014/main" id="{148F026B-7965-4EB6-BD6A-1D4C5F9D8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5299" y="4073649"/>
            <a:ext cx="2289545" cy="2298130"/>
          </a:xfrm>
          <a:prstGeom prst="rect">
            <a:avLst/>
          </a:prstGeom>
        </p:spPr>
      </p:pic>
    </p:spTree>
    <p:extLst>
      <p:ext uri="{BB962C8B-B14F-4D97-AF65-F5344CB8AC3E}">
        <p14:creationId xmlns:p14="http://schemas.microsoft.com/office/powerpoint/2010/main" val="33877083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DF1B4ADD-6E99-4E5D-AC16-AD5D12605DE6}"/>
              </a:ext>
            </a:extLst>
          </p:cNvPr>
          <p:cNvSpPr/>
          <p:nvPr/>
        </p:nvSpPr>
        <p:spPr>
          <a:xfrm>
            <a:off x="1576243" y="3602391"/>
            <a:ext cx="2229393" cy="2464526"/>
          </a:xfrm>
          <a:prstGeom prst="roundRect">
            <a:avLst/>
          </a:prstGeom>
          <a:solidFill>
            <a:srgbClr val="F36C37"/>
          </a:solidFill>
          <a:ln>
            <a:no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kumimoji="1" lang="en-US" altLang="ja-JP" sz="2400" b="1" dirty="0">
                <a:effectLst>
                  <a:outerShdw blurRad="38100" dist="38100" dir="2700000" algn="tl">
                    <a:srgbClr val="000000">
                      <a:alpha val="43137"/>
                    </a:srgbClr>
                  </a:outerShdw>
                </a:effectLst>
                <a:latin typeface="+mn-ea"/>
              </a:rPr>
              <a:t>CPU</a:t>
            </a:r>
            <a:endParaRPr kumimoji="1" lang="ja-JP" altLang="en-US" sz="2400" b="1" dirty="0">
              <a:effectLst>
                <a:outerShdw blurRad="38100" dist="38100" dir="2700000" algn="tl">
                  <a:srgbClr val="000000">
                    <a:alpha val="43137"/>
                  </a:srgbClr>
                </a:outerShdw>
              </a:effectLst>
              <a:latin typeface="+mn-ea"/>
            </a:endParaRPr>
          </a:p>
        </p:txBody>
      </p:sp>
      <p:sp>
        <p:nvSpPr>
          <p:cNvPr id="2" name="タイトル 1">
            <a:extLst>
              <a:ext uri="{FF2B5EF4-FFF2-40B4-BE49-F238E27FC236}">
                <a16:creationId xmlns:a16="http://schemas.microsoft.com/office/drawing/2014/main" id="{E81E304D-0200-44D0-BBC0-1C6E33076E63}"/>
              </a:ext>
            </a:extLst>
          </p:cNvPr>
          <p:cNvSpPr>
            <a:spLocks noGrp="1"/>
          </p:cNvSpPr>
          <p:nvPr>
            <p:ph type="title"/>
          </p:nvPr>
        </p:nvSpPr>
        <p:spPr/>
        <p:txBody>
          <a:bodyPr/>
          <a:lstStyle/>
          <a:p>
            <a:r>
              <a:rPr lang="en-US" altLang="ja-JP" dirty="0"/>
              <a:t>1-3-2.</a:t>
            </a:r>
            <a:r>
              <a:rPr lang="ja-JP" altLang="en-US" dirty="0"/>
              <a:t>機械学習開発に必要なハードウェア</a:t>
            </a:r>
            <a:endParaRPr kumimoji="1" lang="ja-JP" altLang="en-US" dirty="0"/>
          </a:p>
        </p:txBody>
      </p:sp>
      <p:sp>
        <p:nvSpPr>
          <p:cNvPr id="4" name="スライド番号プレースホルダー 3">
            <a:extLst>
              <a:ext uri="{FF2B5EF4-FFF2-40B4-BE49-F238E27FC236}">
                <a16:creationId xmlns:a16="http://schemas.microsoft.com/office/drawing/2014/main" id="{E5EB0D68-689B-42ED-8710-E9CD8551A649}"/>
              </a:ext>
            </a:extLst>
          </p:cNvPr>
          <p:cNvSpPr>
            <a:spLocks noGrp="1"/>
          </p:cNvSpPr>
          <p:nvPr>
            <p:ph type="sldNum" sz="quarter" idx="10"/>
          </p:nvPr>
        </p:nvSpPr>
        <p:spPr/>
        <p:txBody>
          <a:bodyPr/>
          <a:lstStyle/>
          <a:p>
            <a:fld id="{5D750650-B10A-47BF-93C2-E1678438B37A}" type="slidenum">
              <a:rPr kumimoji="1" lang="ja-JP" altLang="en-US" smtClean="0"/>
              <a:pPr/>
              <a:t>99</a:t>
            </a:fld>
            <a:endParaRPr kumimoji="1" lang="ja-JP" altLang="en-US"/>
          </a:p>
        </p:txBody>
      </p:sp>
      <p:sp>
        <p:nvSpPr>
          <p:cNvPr id="18" name="四角形: 角を丸くする 17">
            <a:extLst>
              <a:ext uri="{FF2B5EF4-FFF2-40B4-BE49-F238E27FC236}">
                <a16:creationId xmlns:a16="http://schemas.microsoft.com/office/drawing/2014/main" id="{F8A64E53-B948-4311-91FA-C57B844F09B7}"/>
              </a:ext>
            </a:extLst>
          </p:cNvPr>
          <p:cNvSpPr/>
          <p:nvPr/>
        </p:nvSpPr>
        <p:spPr bwMode="auto">
          <a:xfrm>
            <a:off x="746465" y="1007092"/>
            <a:ext cx="10678772" cy="477017"/>
          </a:xfrm>
          <a:prstGeom prst="roundRect">
            <a:avLst>
              <a:gd name="adj" fmla="val 7423"/>
            </a:avLst>
          </a:prstGeom>
          <a:solidFill>
            <a:srgbClr val="FEEDE6"/>
          </a:solidFill>
          <a:ln w="19050" algn="ctr">
            <a:noFill/>
            <a:prstDash val="dash"/>
            <a:round/>
            <a:headEnd/>
            <a:tailEnd/>
          </a:ln>
          <a:effectLst/>
        </p:spPr>
        <p:txBody>
          <a:bodyPr wrap="none" lIns="180000" bIns="0" rtlCol="0" anchor="ctr"/>
          <a:lstStyle/>
          <a:p>
            <a:pPr marL="285750" indent="-285750">
              <a:buFont typeface="Wingdings" panose="05000000000000000000" pitchFamily="2" charset="2"/>
              <a:buChar char="n"/>
            </a:pPr>
            <a:r>
              <a:rPr kumimoji="1" lang="ja-JP" altLang="en-US" sz="2000" b="1" dirty="0">
                <a:solidFill>
                  <a:srgbClr val="F36C37"/>
                </a:solidFill>
                <a:latin typeface="+mj-ea"/>
                <a:ea typeface="+mj-ea"/>
              </a:rPr>
              <a:t>機械学習のモデル訓練（学習）には大量の計算リソースが必要</a:t>
            </a:r>
          </a:p>
        </p:txBody>
      </p:sp>
      <p:sp>
        <p:nvSpPr>
          <p:cNvPr id="23" name="テキスト ボックス 22">
            <a:extLst>
              <a:ext uri="{FF2B5EF4-FFF2-40B4-BE49-F238E27FC236}">
                <a16:creationId xmlns:a16="http://schemas.microsoft.com/office/drawing/2014/main" id="{69C0CEEF-375E-4E5F-8C5B-7DD0680B0FFB}"/>
              </a:ext>
            </a:extLst>
          </p:cNvPr>
          <p:cNvSpPr txBox="1"/>
          <p:nvPr/>
        </p:nvSpPr>
        <p:spPr>
          <a:xfrm>
            <a:off x="1038991" y="1553565"/>
            <a:ext cx="8392391" cy="400110"/>
          </a:xfrm>
          <a:prstGeom prst="rect">
            <a:avLst/>
          </a:prstGeom>
        </p:spPr>
        <p:txBody>
          <a:bodyPr vert="horz" wrap="none" lIns="91440" tIns="45720" rIns="91440" bIns="45720" rtlCol="0">
            <a:noAutofit/>
          </a:bodyPr>
          <a:lstStyle>
            <a:defPPr>
              <a:defRPr lang="en-US"/>
            </a:defPPr>
            <a:lvl1pPr marL="357188" marR="0" indent="-357188" defTabSz="914400" fontAlgn="base">
              <a:lnSpc>
                <a:spcPct val="100000"/>
              </a:lnSpc>
              <a:spcBef>
                <a:spcPts val="0"/>
              </a:spcBef>
              <a:spcAft>
                <a:spcPts val="600"/>
              </a:spcAft>
              <a:buClr>
                <a:schemeClr val="tx1">
                  <a:lumMod val="75000"/>
                  <a:lumOff val="25000"/>
                </a:schemeClr>
              </a:buClr>
              <a:buSzTx/>
              <a:buFont typeface="Wingdings" panose="05000000000000000000" pitchFamily="2" charset="2"/>
              <a:buChar char="n"/>
              <a:tabLst/>
              <a:defRPr kumimoji="1" sz="2000" b="1" baseline="0">
                <a:solidFill>
                  <a:schemeClr val="tx1">
                    <a:lumMod val="75000"/>
                    <a:lumOff val="25000"/>
                  </a:schemeClr>
                </a:solidFill>
                <a:latin typeface="メイリオ" panose="020B0604030504040204" pitchFamily="50" charset="-128"/>
                <a:ea typeface="メイリオ" panose="020B0604030504040204" pitchFamily="50" charset="-128"/>
              </a:defRPr>
            </a:lvl1pPr>
            <a:lvl2pPr marL="742950" marR="0" indent="-285750" defTabSz="914400" fontAlgn="base">
              <a:lnSpc>
                <a:spcPct val="100000"/>
              </a:lnSpc>
              <a:spcBef>
                <a:spcPct val="20000"/>
              </a:spcBef>
              <a:spcAft>
                <a:spcPct val="0"/>
              </a:spcAft>
              <a:buClr>
                <a:schemeClr val="tx1"/>
              </a:buClr>
              <a:buSzTx/>
              <a:buFont typeface="Wingdings" panose="05000000000000000000" pitchFamily="2" charset="2"/>
              <a:buChar char="l"/>
              <a:tabLst/>
              <a:defRPr kumimoji="1" sz="2800" baseline="0">
                <a:solidFill>
                  <a:schemeClr val="tx1">
                    <a:lumMod val="75000"/>
                    <a:lumOff val="25000"/>
                  </a:schemeClr>
                </a:solidFill>
                <a:latin typeface="メイリオ" panose="020B0604030504040204" pitchFamily="50" charset="-128"/>
                <a:ea typeface="メイリオ" panose="020B0604030504040204" pitchFamily="50" charset="-128"/>
              </a:defRPr>
            </a:lvl2pPr>
            <a:lvl3pPr marL="1143000" marR="0" indent="-2286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3pPr>
            <a:lvl4pPr marL="1714500" marR="0" indent="-34290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4pPr>
            <a:lvl5pPr marL="2114550" marR="0" indent="-285750" defTabSz="914400" fontAlgn="base">
              <a:lnSpc>
                <a:spcPct val="100000"/>
              </a:lnSpc>
              <a:spcBef>
                <a:spcPct val="20000"/>
              </a:spcBef>
              <a:spcAft>
                <a:spcPct val="0"/>
              </a:spcAft>
              <a:buClr>
                <a:schemeClr val="tx1"/>
              </a:buClr>
              <a:buSzTx/>
              <a:buFont typeface="Arial" panose="020B0604020202020204" pitchFamily="34" charset="0"/>
              <a:buChar char="•"/>
              <a:tabLst/>
              <a:defRPr kumimoji="1" sz="2400" baseline="0">
                <a:solidFill>
                  <a:schemeClr val="tx1">
                    <a:lumMod val="75000"/>
                    <a:lumOff val="25000"/>
                  </a:schemeClr>
                </a:solidFill>
                <a:latin typeface="メイリオ" panose="020B0604030504040204" pitchFamily="50" charset="-128"/>
                <a:ea typeface="メイリオ" panose="020B0604030504040204" pitchFamily="50" charset="-128"/>
              </a:defRPr>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pPr>
              <a:buClr>
                <a:srgbClr val="F36C37"/>
              </a:buClr>
              <a:buFont typeface="Wingdings" panose="05000000000000000000" pitchFamily="2" charset="2"/>
              <a:buChar char="l"/>
            </a:pPr>
            <a:r>
              <a:rPr lang="ja-JP" altLang="en-US" sz="1800" dirty="0"/>
              <a:t>性能向上によりノートパソコンでも可能</a:t>
            </a:r>
            <a:endParaRPr lang="en-US" altLang="ja-JP" sz="1800" dirty="0"/>
          </a:p>
          <a:p>
            <a:pPr>
              <a:buClr>
                <a:srgbClr val="F36C37"/>
              </a:buClr>
              <a:buFont typeface="Wingdings" panose="05000000000000000000" pitchFamily="2" charset="2"/>
              <a:buChar char="l"/>
            </a:pPr>
            <a:r>
              <a:rPr lang="ja-JP" altLang="en-US" sz="1800" dirty="0"/>
              <a:t>ノートパソコンでは大量データのディープラーニングは非常に時間がかかる</a:t>
            </a:r>
            <a:br>
              <a:rPr lang="en-US" altLang="ja-JP" sz="1800" dirty="0"/>
            </a:br>
            <a:r>
              <a:rPr lang="ja-JP" altLang="en-US" sz="1800" dirty="0"/>
              <a:t>（特に画像認識など）</a:t>
            </a:r>
            <a:endParaRPr lang="en-US" altLang="ja-JP" sz="1800" dirty="0"/>
          </a:p>
          <a:p>
            <a:pPr>
              <a:buClr>
                <a:srgbClr val="F36C37"/>
              </a:buClr>
              <a:buFont typeface="Wingdings" panose="05000000000000000000" pitchFamily="2" charset="2"/>
              <a:buChar char="l"/>
            </a:pPr>
            <a:r>
              <a:rPr lang="ja-JP" altLang="en-US" sz="1800" dirty="0"/>
              <a:t>大量データのディープラーニングには行列計算をより素早く行える</a:t>
            </a:r>
            <a:r>
              <a:rPr lang="en-US" altLang="ja-JP" sz="1800" dirty="0"/>
              <a:t>GPU</a:t>
            </a:r>
            <a:r>
              <a:rPr lang="ja-JP" altLang="en-US" sz="1800" dirty="0"/>
              <a:t>マシンを使用する</a:t>
            </a:r>
            <a:endParaRPr lang="en-US" altLang="ja-JP" sz="1800" dirty="0"/>
          </a:p>
          <a:p>
            <a:pPr>
              <a:buClr>
                <a:srgbClr val="F36C37"/>
              </a:buClr>
              <a:buFont typeface="Wingdings" panose="05000000000000000000" pitchFamily="2" charset="2"/>
              <a:buChar char="l"/>
            </a:pPr>
            <a:r>
              <a:rPr lang="en-US" altLang="ja-JP" sz="1800" dirty="0"/>
              <a:t>GPU</a:t>
            </a:r>
            <a:r>
              <a:rPr lang="ja-JP" altLang="en-US" sz="1800" dirty="0"/>
              <a:t>マシンは自前で購入するほか、</a:t>
            </a:r>
            <a:br>
              <a:rPr lang="en-US" altLang="ja-JP" sz="1800" dirty="0"/>
            </a:br>
            <a:r>
              <a:rPr lang="ja-JP" altLang="en-US" sz="1800" dirty="0"/>
              <a:t>クラウドサービス（</a:t>
            </a:r>
            <a:r>
              <a:rPr lang="en-US" altLang="ja-JP" sz="1800" dirty="0"/>
              <a:t>AWS</a:t>
            </a:r>
            <a:r>
              <a:rPr lang="ja-JP" altLang="en-US" sz="1800" dirty="0"/>
              <a:t>、</a:t>
            </a:r>
            <a:r>
              <a:rPr lang="en-US" altLang="ja-JP" sz="1800" dirty="0"/>
              <a:t>Azure</a:t>
            </a:r>
            <a:r>
              <a:rPr lang="ja-JP" altLang="en-US" sz="1800" dirty="0"/>
              <a:t>、</a:t>
            </a:r>
            <a:r>
              <a:rPr lang="en-US" altLang="ja-JP" sz="1800" dirty="0"/>
              <a:t>GCP</a:t>
            </a:r>
            <a:r>
              <a:rPr lang="ja-JP" altLang="en-US" sz="1800" dirty="0"/>
              <a:t>）などの仮想マシンで時間課金利用することもできる</a:t>
            </a:r>
            <a:endParaRPr lang="en-US" altLang="ja-JP" sz="1800" dirty="0"/>
          </a:p>
        </p:txBody>
      </p:sp>
      <p:sp>
        <p:nvSpPr>
          <p:cNvPr id="5" name="四角形: 角を丸くする 4">
            <a:extLst>
              <a:ext uri="{FF2B5EF4-FFF2-40B4-BE49-F238E27FC236}">
                <a16:creationId xmlns:a16="http://schemas.microsoft.com/office/drawing/2014/main" id="{52AC8E0F-52BF-4DD8-B578-52BCEA2DD48E}"/>
              </a:ext>
            </a:extLst>
          </p:cNvPr>
          <p:cNvSpPr/>
          <p:nvPr/>
        </p:nvSpPr>
        <p:spPr>
          <a:xfrm>
            <a:off x="1792452"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1" name="四角形: 角を丸くする 30">
            <a:extLst>
              <a:ext uri="{FF2B5EF4-FFF2-40B4-BE49-F238E27FC236}">
                <a16:creationId xmlns:a16="http://schemas.microsoft.com/office/drawing/2014/main" id="{3731CCFB-F0FD-45D3-93EA-BB054C8FCFFA}"/>
              </a:ext>
            </a:extLst>
          </p:cNvPr>
          <p:cNvSpPr/>
          <p:nvPr/>
        </p:nvSpPr>
        <p:spPr>
          <a:xfrm>
            <a:off x="2773671"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2" name="四角形: 角を丸くする 31">
            <a:extLst>
              <a:ext uri="{FF2B5EF4-FFF2-40B4-BE49-F238E27FC236}">
                <a16:creationId xmlns:a16="http://schemas.microsoft.com/office/drawing/2014/main" id="{3BCAAA09-47AE-421C-8FD8-4835A4A75FF5}"/>
              </a:ext>
            </a:extLst>
          </p:cNvPr>
          <p:cNvSpPr/>
          <p:nvPr/>
        </p:nvSpPr>
        <p:spPr>
          <a:xfrm>
            <a:off x="1792452"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3" name="四角形: 角を丸くする 32">
            <a:extLst>
              <a:ext uri="{FF2B5EF4-FFF2-40B4-BE49-F238E27FC236}">
                <a16:creationId xmlns:a16="http://schemas.microsoft.com/office/drawing/2014/main" id="{07CF3FF1-439B-454C-AD1C-68EBEAB7D745}"/>
              </a:ext>
            </a:extLst>
          </p:cNvPr>
          <p:cNvSpPr/>
          <p:nvPr/>
        </p:nvSpPr>
        <p:spPr>
          <a:xfrm>
            <a:off x="2773671"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4" name="四角形: 角を丸くする 33">
            <a:extLst>
              <a:ext uri="{FF2B5EF4-FFF2-40B4-BE49-F238E27FC236}">
                <a16:creationId xmlns:a16="http://schemas.microsoft.com/office/drawing/2014/main" id="{D14E15A2-143D-4956-A056-4FBF5AF4531B}"/>
              </a:ext>
            </a:extLst>
          </p:cNvPr>
          <p:cNvSpPr/>
          <p:nvPr/>
        </p:nvSpPr>
        <p:spPr>
          <a:xfrm>
            <a:off x="1792452"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5" name="四角形: 角を丸くする 34">
            <a:extLst>
              <a:ext uri="{FF2B5EF4-FFF2-40B4-BE49-F238E27FC236}">
                <a16:creationId xmlns:a16="http://schemas.microsoft.com/office/drawing/2014/main" id="{2C6D1814-9646-44E7-A840-A7FEF5628AED}"/>
              </a:ext>
            </a:extLst>
          </p:cNvPr>
          <p:cNvSpPr/>
          <p:nvPr/>
        </p:nvSpPr>
        <p:spPr>
          <a:xfrm>
            <a:off x="2773671"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8" name="テキスト ボックス 7">
            <a:extLst>
              <a:ext uri="{FF2B5EF4-FFF2-40B4-BE49-F238E27FC236}">
                <a16:creationId xmlns:a16="http://schemas.microsoft.com/office/drawing/2014/main" id="{3030BD3F-6639-40B4-BDAD-37F9578F54AA}"/>
              </a:ext>
            </a:extLst>
          </p:cNvPr>
          <p:cNvSpPr txBox="1"/>
          <p:nvPr/>
        </p:nvSpPr>
        <p:spPr>
          <a:xfrm>
            <a:off x="1174895" y="6113171"/>
            <a:ext cx="3032088"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dirty="0">
                <a:solidFill>
                  <a:srgbClr val="000000"/>
                </a:solidFill>
                <a:latin typeface="+mn-ea"/>
              </a:rPr>
              <a:t>マルチタスクの制御が得意</a:t>
            </a:r>
          </a:p>
        </p:txBody>
      </p:sp>
      <p:sp>
        <p:nvSpPr>
          <p:cNvPr id="36" name="四角形: 角を丸くする 35">
            <a:extLst>
              <a:ext uri="{FF2B5EF4-FFF2-40B4-BE49-F238E27FC236}">
                <a16:creationId xmlns:a16="http://schemas.microsoft.com/office/drawing/2014/main" id="{489E4F0E-2528-4841-A7FE-64D1A9CDC97F}"/>
              </a:ext>
            </a:extLst>
          </p:cNvPr>
          <p:cNvSpPr/>
          <p:nvPr/>
        </p:nvSpPr>
        <p:spPr>
          <a:xfrm>
            <a:off x="4570454" y="3602391"/>
            <a:ext cx="6158089" cy="2464526"/>
          </a:xfrm>
          <a:prstGeom prst="roundRect">
            <a:avLst/>
          </a:prstGeom>
          <a:solidFill>
            <a:srgbClr val="00879E"/>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kumimoji="1" lang="en-US" altLang="ja-JP" sz="2400" b="1" dirty="0">
                <a:effectLst>
                  <a:outerShdw blurRad="38100" dist="38100" dir="2700000" algn="tl">
                    <a:srgbClr val="000000">
                      <a:alpha val="43137"/>
                    </a:srgbClr>
                  </a:outerShdw>
                </a:effectLst>
                <a:latin typeface="+mn-ea"/>
              </a:rPr>
              <a:t>GPU</a:t>
            </a:r>
            <a:endParaRPr kumimoji="1" lang="ja-JP" altLang="en-US" sz="2400" b="1" dirty="0">
              <a:effectLst>
                <a:outerShdw blurRad="38100" dist="38100" dir="2700000" algn="tl">
                  <a:srgbClr val="000000">
                    <a:alpha val="43137"/>
                  </a:srgbClr>
                </a:outerShdw>
              </a:effectLst>
              <a:latin typeface="+mn-ea"/>
            </a:endParaRPr>
          </a:p>
        </p:txBody>
      </p:sp>
      <p:sp>
        <p:nvSpPr>
          <p:cNvPr id="37" name="四角形: 角を丸くする 36">
            <a:extLst>
              <a:ext uri="{FF2B5EF4-FFF2-40B4-BE49-F238E27FC236}">
                <a16:creationId xmlns:a16="http://schemas.microsoft.com/office/drawing/2014/main" id="{CF3C179F-8E94-4AF1-9019-938C88BF3047}"/>
              </a:ext>
            </a:extLst>
          </p:cNvPr>
          <p:cNvSpPr/>
          <p:nvPr/>
        </p:nvSpPr>
        <p:spPr>
          <a:xfrm>
            <a:off x="4786663"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8" name="四角形: 角を丸くする 37">
            <a:extLst>
              <a:ext uri="{FF2B5EF4-FFF2-40B4-BE49-F238E27FC236}">
                <a16:creationId xmlns:a16="http://schemas.microsoft.com/office/drawing/2014/main" id="{0F2943A3-570A-457A-895E-A9A2F3A162DF}"/>
              </a:ext>
            </a:extLst>
          </p:cNvPr>
          <p:cNvSpPr/>
          <p:nvPr/>
        </p:nvSpPr>
        <p:spPr>
          <a:xfrm>
            <a:off x="5767882"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39" name="四角形: 角を丸くする 38">
            <a:extLst>
              <a:ext uri="{FF2B5EF4-FFF2-40B4-BE49-F238E27FC236}">
                <a16:creationId xmlns:a16="http://schemas.microsoft.com/office/drawing/2014/main" id="{EDB86B02-E8F7-4B3E-8091-053C0E59C77C}"/>
              </a:ext>
            </a:extLst>
          </p:cNvPr>
          <p:cNvSpPr/>
          <p:nvPr/>
        </p:nvSpPr>
        <p:spPr>
          <a:xfrm>
            <a:off x="4786663"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0" name="四角形: 角を丸くする 39">
            <a:extLst>
              <a:ext uri="{FF2B5EF4-FFF2-40B4-BE49-F238E27FC236}">
                <a16:creationId xmlns:a16="http://schemas.microsoft.com/office/drawing/2014/main" id="{13F152B2-0CA7-48EE-8F0C-C0FEAB36D09D}"/>
              </a:ext>
            </a:extLst>
          </p:cNvPr>
          <p:cNvSpPr/>
          <p:nvPr/>
        </p:nvSpPr>
        <p:spPr>
          <a:xfrm>
            <a:off x="5767882"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1" name="四角形: 角を丸くする 40">
            <a:extLst>
              <a:ext uri="{FF2B5EF4-FFF2-40B4-BE49-F238E27FC236}">
                <a16:creationId xmlns:a16="http://schemas.microsoft.com/office/drawing/2014/main" id="{0C076BEB-013E-4026-A4FB-0140984602B8}"/>
              </a:ext>
            </a:extLst>
          </p:cNvPr>
          <p:cNvSpPr/>
          <p:nvPr/>
        </p:nvSpPr>
        <p:spPr>
          <a:xfrm>
            <a:off x="4786663"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2" name="四角形: 角を丸くする 41">
            <a:extLst>
              <a:ext uri="{FF2B5EF4-FFF2-40B4-BE49-F238E27FC236}">
                <a16:creationId xmlns:a16="http://schemas.microsoft.com/office/drawing/2014/main" id="{C117C52E-CCB7-44DD-B512-635016885F54}"/>
              </a:ext>
            </a:extLst>
          </p:cNvPr>
          <p:cNvSpPr/>
          <p:nvPr/>
        </p:nvSpPr>
        <p:spPr>
          <a:xfrm>
            <a:off x="5767882"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3" name="四角形: 角を丸くする 42">
            <a:extLst>
              <a:ext uri="{FF2B5EF4-FFF2-40B4-BE49-F238E27FC236}">
                <a16:creationId xmlns:a16="http://schemas.microsoft.com/office/drawing/2014/main" id="{21DA13DB-E93F-4C5E-80AD-637C9FB6EF6A}"/>
              </a:ext>
            </a:extLst>
          </p:cNvPr>
          <p:cNvSpPr/>
          <p:nvPr/>
        </p:nvSpPr>
        <p:spPr>
          <a:xfrm>
            <a:off x="6749101"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4" name="四角形: 角を丸くする 43">
            <a:extLst>
              <a:ext uri="{FF2B5EF4-FFF2-40B4-BE49-F238E27FC236}">
                <a16:creationId xmlns:a16="http://schemas.microsoft.com/office/drawing/2014/main" id="{DBEF7F29-6694-48B6-879D-3A372AFDD7AB}"/>
              </a:ext>
            </a:extLst>
          </p:cNvPr>
          <p:cNvSpPr/>
          <p:nvPr/>
        </p:nvSpPr>
        <p:spPr>
          <a:xfrm>
            <a:off x="6749101"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5" name="四角形: 角を丸くする 44">
            <a:extLst>
              <a:ext uri="{FF2B5EF4-FFF2-40B4-BE49-F238E27FC236}">
                <a16:creationId xmlns:a16="http://schemas.microsoft.com/office/drawing/2014/main" id="{6D834E57-89B4-4644-9F56-A5BE80C4C42C}"/>
              </a:ext>
            </a:extLst>
          </p:cNvPr>
          <p:cNvSpPr/>
          <p:nvPr/>
        </p:nvSpPr>
        <p:spPr>
          <a:xfrm>
            <a:off x="6749101"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6" name="四角形: 角を丸くする 45">
            <a:extLst>
              <a:ext uri="{FF2B5EF4-FFF2-40B4-BE49-F238E27FC236}">
                <a16:creationId xmlns:a16="http://schemas.microsoft.com/office/drawing/2014/main" id="{92126308-5AF6-496C-BA30-DBD39A1B5D5C}"/>
              </a:ext>
            </a:extLst>
          </p:cNvPr>
          <p:cNvSpPr/>
          <p:nvPr/>
        </p:nvSpPr>
        <p:spPr>
          <a:xfrm>
            <a:off x="7730320"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7" name="四角形: 角を丸くする 46">
            <a:extLst>
              <a:ext uri="{FF2B5EF4-FFF2-40B4-BE49-F238E27FC236}">
                <a16:creationId xmlns:a16="http://schemas.microsoft.com/office/drawing/2014/main" id="{E8FBD445-9C5C-4A6B-A7CB-4174809B2C0B}"/>
              </a:ext>
            </a:extLst>
          </p:cNvPr>
          <p:cNvSpPr/>
          <p:nvPr/>
        </p:nvSpPr>
        <p:spPr>
          <a:xfrm>
            <a:off x="7730320"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8" name="四角形: 角を丸くする 47">
            <a:extLst>
              <a:ext uri="{FF2B5EF4-FFF2-40B4-BE49-F238E27FC236}">
                <a16:creationId xmlns:a16="http://schemas.microsoft.com/office/drawing/2014/main" id="{FDCC3991-7653-428D-ADFE-8A661FABCE74}"/>
              </a:ext>
            </a:extLst>
          </p:cNvPr>
          <p:cNvSpPr/>
          <p:nvPr/>
        </p:nvSpPr>
        <p:spPr>
          <a:xfrm>
            <a:off x="7730320"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49" name="四角形: 角を丸くする 48">
            <a:extLst>
              <a:ext uri="{FF2B5EF4-FFF2-40B4-BE49-F238E27FC236}">
                <a16:creationId xmlns:a16="http://schemas.microsoft.com/office/drawing/2014/main" id="{AEE09C62-C953-417D-969F-470428FDE119}"/>
              </a:ext>
            </a:extLst>
          </p:cNvPr>
          <p:cNvSpPr/>
          <p:nvPr/>
        </p:nvSpPr>
        <p:spPr>
          <a:xfrm>
            <a:off x="8711539"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50" name="四角形: 角を丸くする 49">
            <a:extLst>
              <a:ext uri="{FF2B5EF4-FFF2-40B4-BE49-F238E27FC236}">
                <a16:creationId xmlns:a16="http://schemas.microsoft.com/office/drawing/2014/main" id="{85465E71-683E-4EB1-A6DE-8DFA74BCBC41}"/>
              </a:ext>
            </a:extLst>
          </p:cNvPr>
          <p:cNvSpPr/>
          <p:nvPr/>
        </p:nvSpPr>
        <p:spPr>
          <a:xfrm>
            <a:off x="8711539"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51" name="四角形: 角を丸くする 50">
            <a:extLst>
              <a:ext uri="{FF2B5EF4-FFF2-40B4-BE49-F238E27FC236}">
                <a16:creationId xmlns:a16="http://schemas.microsoft.com/office/drawing/2014/main" id="{A402A06D-3E60-437B-89D8-B5521C40F732}"/>
              </a:ext>
            </a:extLst>
          </p:cNvPr>
          <p:cNvSpPr/>
          <p:nvPr/>
        </p:nvSpPr>
        <p:spPr>
          <a:xfrm>
            <a:off x="8711539"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52" name="四角形: 角を丸くする 51">
            <a:extLst>
              <a:ext uri="{FF2B5EF4-FFF2-40B4-BE49-F238E27FC236}">
                <a16:creationId xmlns:a16="http://schemas.microsoft.com/office/drawing/2014/main" id="{F91F3FF7-2852-4D24-B6E2-167763822252}"/>
              </a:ext>
            </a:extLst>
          </p:cNvPr>
          <p:cNvSpPr/>
          <p:nvPr/>
        </p:nvSpPr>
        <p:spPr>
          <a:xfrm>
            <a:off x="9692758" y="4142857"/>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53" name="四角形: 角を丸くする 52">
            <a:extLst>
              <a:ext uri="{FF2B5EF4-FFF2-40B4-BE49-F238E27FC236}">
                <a16:creationId xmlns:a16="http://schemas.microsoft.com/office/drawing/2014/main" id="{AA368927-38C0-4C01-8A50-41F1AFA9B3DA}"/>
              </a:ext>
            </a:extLst>
          </p:cNvPr>
          <p:cNvSpPr/>
          <p:nvPr/>
        </p:nvSpPr>
        <p:spPr>
          <a:xfrm>
            <a:off x="9692758" y="4796534"/>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54" name="四角形: 角を丸くする 53">
            <a:extLst>
              <a:ext uri="{FF2B5EF4-FFF2-40B4-BE49-F238E27FC236}">
                <a16:creationId xmlns:a16="http://schemas.microsoft.com/office/drawing/2014/main" id="{61FC239D-661C-4298-9452-35A377AC2260}"/>
              </a:ext>
            </a:extLst>
          </p:cNvPr>
          <p:cNvSpPr/>
          <p:nvPr/>
        </p:nvSpPr>
        <p:spPr>
          <a:xfrm>
            <a:off x="9692758" y="5417853"/>
            <a:ext cx="766354" cy="477017"/>
          </a:xfrm>
          <a:prstGeom prst="roundRect">
            <a:avLst/>
          </a:prstGeom>
          <a:solidFill>
            <a:srgbClr val="FFC215"/>
          </a:solidFill>
          <a:ln w="57150">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mn-ea"/>
              </a:rPr>
              <a:t>core</a:t>
            </a:r>
            <a:endParaRPr kumimoji="1" lang="ja-JP" altLang="en-US" sz="2000" b="1" dirty="0">
              <a:latin typeface="+mn-ea"/>
            </a:endParaRPr>
          </a:p>
        </p:txBody>
      </p:sp>
      <p:sp>
        <p:nvSpPr>
          <p:cNvPr id="55" name="テキスト ボックス 54">
            <a:extLst>
              <a:ext uri="{FF2B5EF4-FFF2-40B4-BE49-F238E27FC236}">
                <a16:creationId xmlns:a16="http://schemas.microsoft.com/office/drawing/2014/main" id="{22158B26-30CB-4223-9DD1-753C2F6AED8A}"/>
              </a:ext>
            </a:extLst>
          </p:cNvPr>
          <p:cNvSpPr txBox="1"/>
          <p:nvPr/>
        </p:nvSpPr>
        <p:spPr>
          <a:xfrm>
            <a:off x="4570453" y="6113171"/>
            <a:ext cx="6158089" cy="338554"/>
          </a:xfrm>
          <a:prstGeom prst="rect">
            <a:avLst/>
          </a:prstGeom>
          <a:noFill/>
        </p:spPr>
        <p:txBody>
          <a:bodyPr wrap="square" rtlCol="0">
            <a:spAutoFit/>
          </a:bodyPr>
          <a:lstStyle/>
          <a:p>
            <a:pPr algn="ctr" defTabSz="914400" fontAlgn="base">
              <a:spcBef>
                <a:spcPct val="0"/>
              </a:spcBef>
              <a:spcAft>
                <a:spcPct val="0"/>
              </a:spcAft>
            </a:pPr>
            <a:r>
              <a:rPr kumimoji="1" lang="ja-JP" altLang="en-US" sz="1600" dirty="0">
                <a:solidFill>
                  <a:srgbClr val="000000"/>
                </a:solidFill>
                <a:latin typeface="+mn-ea"/>
              </a:rPr>
              <a:t>複数コアでの並列高速計算が得意</a:t>
            </a:r>
            <a:r>
              <a:rPr kumimoji="1" lang="en-US" altLang="ja-JP" sz="1600" dirty="0">
                <a:solidFill>
                  <a:srgbClr val="000000"/>
                </a:solidFill>
                <a:latin typeface="+mn-ea"/>
              </a:rPr>
              <a:t>(</a:t>
            </a:r>
            <a:r>
              <a:rPr kumimoji="1" lang="ja-JP" altLang="en-US" sz="1600" dirty="0">
                <a:solidFill>
                  <a:srgbClr val="000000"/>
                </a:solidFill>
                <a:latin typeface="+mn-ea"/>
              </a:rPr>
              <a:t>もともとは映像処理が目的</a:t>
            </a:r>
            <a:r>
              <a:rPr kumimoji="1" lang="en-US" altLang="ja-JP" sz="1600" dirty="0">
                <a:solidFill>
                  <a:srgbClr val="000000"/>
                </a:solidFill>
                <a:latin typeface="+mn-ea"/>
              </a:rPr>
              <a:t>)</a:t>
            </a:r>
            <a:endParaRPr kumimoji="1" lang="ja-JP" altLang="en-US" sz="1600" dirty="0">
              <a:solidFill>
                <a:srgbClr val="000000"/>
              </a:solidFill>
              <a:latin typeface="+mn-ea"/>
            </a:endParaRPr>
          </a:p>
        </p:txBody>
      </p:sp>
    </p:spTree>
    <p:extLst>
      <p:ext uri="{BB962C8B-B14F-4D97-AF65-F5344CB8AC3E}">
        <p14:creationId xmlns:p14="http://schemas.microsoft.com/office/powerpoint/2010/main" val="30857590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ud-trainocate">
  <a:themeElements>
    <a:clrScheme name="Trainocate">
      <a:dk1>
        <a:srgbClr val="0C0C0C"/>
      </a:dk1>
      <a:lt1>
        <a:srgbClr val="FFFFFF"/>
      </a:lt1>
      <a:dk2>
        <a:srgbClr val="262626"/>
      </a:dk2>
      <a:lt2>
        <a:srgbClr val="FFFFFF"/>
      </a:lt2>
      <a:accent1>
        <a:srgbClr val="FF4B00"/>
      </a:accent1>
      <a:accent2>
        <a:srgbClr val="03AF7A"/>
      </a:accent2>
      <a:accent3>
        <a:srgbClr val="005AFF"/>
      </a:accent3>
      <a:accent4>
        <a:srgbClr val="FFF100"/>
      </a:accent4>
      <a:accent5>
        <a:srgbClr val="4DC4FF"/>
      </a:accent5>
      <a:accent6>
        <a:srgbClr val="FF8082"/>
      </a:accent6>
      <a:hlink>
        <a:srgbClr val="990099"/>
      </a:hlink>
      <a:folHlink>
        <a:srgbClr val="804000"/>
      </a:folHlink>
    </a:clrScheme>
    <a:fontScheme name="ユーザー定義 5">
      <a:majorFont>
        <a:latin typeface="Arial Bold"/>
        <a:ea typeface="メイリオ"/>
        <a:cs typeface=""/>
      </a:majorFont>
      <a:minorFont>
        <a:latin typeface="Arial"/>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tx1"/>
          </a:solidFill>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sz="2400" dirty="0" smtClean="0">
            <a:latin typeface="BIZ UDPゴシック" panose="020B0400000000000000" pitchFamily="50" charset="-128"/>
            <a:ea typeface="BIZ UDPゴシック" panose="020B0400000000000000" pitchFamily="50" charset="-128"/>
          </a:defRPr>
        </a:defPPr>
      </a:lstStyle>
      <a:style>
        <a:lnRef idx="2">
          <a:schemeClr val="accent1">
            <a:shade val="50000"/>
          </a:schemeClr>
        </a:lnRef>
        <a:fillRef idx="1">
          <a:schemeClr val="accent1"/>
        </a:fillRef>
        <a:effectRef idx="0">
          <a:schemeClr val="accent1"/>
        </a:effectRef>
        <a:fontRef idx="minor">
          <a:schemeClr val="lt1"/>
        </a:fontRef>
      </a:style>
    </a:spDef>
    <a:lnDef>
      <a:spPr>
        <a:ln w="47625">
          <a:solidFill>
            <a:schemeClr val="accent3"/>
          </a:solidFill>
          <a:headEnd type="none" w="med" len="med"/>
          <a:tailEnd type="none" w="med" len="med"/>
        </a:ln>
      </a:spPr>
      <a:bodyPr/>
      <a:lstStyle/>
      <a:style>
        <a:lnRef idx="3">
          <a:schemeClr val="accent1"/>
        </a:lnRef>
        <a:fillRef idx="0">
          <a:schemeClr val="accent1"/>
        </a:fillRef>
        <a:effectRef idx="2">
          <a:schemeClr val="accent1"/>
        </a:effectRef>
        <a:fontRef idx="minor">
          <a:schemeClr val="tx1"/>
        </a:fontRef>
      </a:style>
    </a:lnDef>
    <a:txDef>
      <a:spPr>
        <a:noFill/>
      </a:spPr>
      <a:bodyPr wrap="square" rtlCol="0">
        <a:spAutoFit/>
      </a:bodyPr>
      <a:lstStyle>
        <a:defPPr algn="ctr" defTabSz="914400" fontAlgn="base">
          <a:spcBef>
            <a:spcPct val="0"/>
          </a:spcBef>
          <a:spcAft>
            <a:spcPct val="0"/>
          </a:spcAft>
          <a:defRPr kumimoji="1" sz="1600" dirty="0">
            <a:solidFill>
              <a:srgbClr val="000000"/>
            </a:solidFill>
            <a:latin typeface="+mn-ea"/>
          </a:defRPr>
        </a:defPPr>
      </a:lstStyle>
    </a:txDef>
  </a:objectDefaults>
  <a:extraClrSchemeLst/>
  <a:extLst>
    <a:ext uri="{05A4C25C-085E-4340-85A3-A5531E510DB2}">
      <thm15:themeFamily xmlns:thm15="http://schemas.microsoft.com/office/thememl/2012/main" name="ud-trainocate" id="{6D14202D-94DD-48B5-8BD7-74AAD5975E72}" vid="{E56762C4-87FF-4E2F-A1B8-5EE422797E2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0E8EEC49DF40384496A30D6C0E706C78" ma:contentTypeVersion="9" ma:contentTypeDescription="新しいドキュメントを作成します。" ma:contentTypeScope="" ma:versionID="98d2cb5fa24c31aab9aca0ef24104c26">
  <xsd:schema xmlns:xsd="http://www.w3.org/2001/XMLSchema" xmlns:xs="http://www.w3.org/2001/XMLSchema" xmlns:p="http://schemas.microsoft.com/office/2006/metadata/properties" xmlns:ns2="e83634e2-e20a-4f4b-af45-d721a89a25da" xmlns:ns3="e47ccf82-5ab8-4fa3-b0c8-e3ecbd98f0a0" targetNamespace="http://schemas.microsoft.com/office/2006/metadata/properties" ma:root="true" ma:fieldsID="7e7813daefc526e18d2d9ea25d755593" ns2:_="" ns3:_="">
    <xsd:import namespace="e83634e2-e20a-4f4b-af45-d721a89a25da"/>
    <xsd:import namespace="e47ccf82-5ab8-4fa3-b0c8-e3ecbd98f0a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3634e2-e20a-4f4b-af45-d721a89a25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7ccf82-5ab8-4fa3-b0c8-e3ecbd98f0a0" elementFormDefault="qualified">
    <xsd:import namespace="http://schemas.microsoft.com/office/2006/documentManagement/types"/>
    <xsd:import namespace="http://schemas.microsoft.com/office/infopath/2007/PartnerControls"/>
    <xsd:element name="SharedWithUsers" ma:index="14"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CBE7D1-005C-4932-907B-3A2669807935}">
  <ds:schemaRefs>
    <ds:schemaRef ds:uri="http://purl.org/dc/elements/1.1/"/>
    <ds:schemaRef ds:uri="http://schemas.microsoft.com/office/2006/metadata/properties"/>
    <ds:schemaRef ds:uri="e83634e2-e20a-4f4b-af45-d721a89a25da"/>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e47ccf82-5ab8-4fa3-b0c8-e3ecbd98f0a0"/>
    <ds:schemaRef ds:uri="http://www.w3.org/XML/1998/namespace"/>
  </ds:schemaRefs>
</ds:datastoreItem>
</file>

<file path=customXml/itemProps2.xml><?xml version="1.0" encoding="utf-8"?>
<ds:datastoreItem xmlns:ds="http://schemas.openxmlformats.org/officeDocument/2006/customXml" ds:itemID="{BBDBA778-EC4D-434C-9E24-FA9EA53EB8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3634e2-e20a-4f4b-af45-d721a89a25da"/>
    <ds:schemaRef ds:uri="e47ccf82-5ab8-4fa3-b0c8-e3ecbd98f0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0E2AB5-E7D8-42A5-BC48-78C969A070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39967</Words>
  <Application>Microsoft Macintosh PowerPoint</Application>
  <PresentationFormat>ワイド画面</PresentationFormat>
  <Paragraphs>4946</Paragraphs>
  <Slides>337</Slides>
  <Notes>279</Notes>
  <HiddenSlides>1</HiddenSlides>
  <MMClips>0</MMClips>
  <ScaleCrop>false</ScaleCrop>
  <HeadingPairs>
    <vt:vector size="6" baseType="variant">
      <vt:variant>
        <vt:lpstr>使用されているフォント</vt:lpstr>
      </vt:variant>
      <vt:variant>
        <vt:i4>24</vt:i4>
      </vt:variant>
      <vt:variant>
        <vt:lpstr>テーマ</vt:lpstr>
      </vt:variant>
      <vt:variant>
        <vt:i4>1</vt:i4>
      </vt:variant>
      <vt:variant>
        <vt:lpstr>スライド タイトル</vt:lpstr>
      </vt:variant>
      <vt:variant>
        <vt:i4>337</vt:i4>
      </vt:variant>
    </vt:vector>
  </HeadingPairs>
  <TitlesOfParts>
    <vt:vector size="362" baseType="lpstr">
      <vt:lpstr>-apple-system</vt:lpstr>
      <vt:lpstr>Amazon Ember Heavy</vt:lpstr>
      <vt:lpstr>Arial,Sans-Serif</vt:lpstr>
      <vt:lpstr>BIZ UDPゴシック</vt:lpstr>
      <vt:lpstr>HGPｺﾞｼｯｸE</vt:lpstr>
      <vt:lpstr>HGPｺﾞｼｯｸM</vt:lpstr>
      <vt:lpstr>Hiragino Kaku Gothic Pro</vt:lpstr>
      <vt:lpstr>Meiryo UI</vt:lpstr>
      <vt:lpstr>Noto Sans JP</vt:lpstr>
      <vt:lpstr>Times</vt:lpstr>
      <vt:lpstr>UD デジタル 教科書体 NP-B</vt:lpstr>
      <vt:lpstr>Meiryo</vt:lpstr>
      <vt:lpstr>Meiryo</vt:lpstr>
      <vt:lpstr>游ゴシック</vt:lpstr>
      <vt:lpstr>Arial</vt:lpstr>
      <vt:lpstr>Arial Black</vt:lpstr>
      <vt:lpstr>Book Antiqua</vt:lpstr>
      <vt:lpstr>Calibri</vt:lpstr>
      <vt:lpstr>Cambria Math</vt:lpstr>
      <vt:lpstr>Courier New</vt:lpstr>
      <vt:lpstr>Ink Free</vt:lpstr>
      <vt:lpstr>Lato</vt:lpstr>
      <vt:lpstr>Lucida Sans Typewriter</vt:lpstr>
      <vt:lpstr>Wingdings</vt:lpstr>
      <vt:lpstr>ud-trainocate</vt:lpstr>
      <vt:lpstr>PowerPoint プレゼンテーション</vt:lpstr>
      <vt:lpstr>PowerPoint プレゼンテーション</vt:lpstr>
      <vt:lpstr>第0章　はじめに</vt:lpstr>
      <vt:lpstr>コースの目標</vt:lpstr>
      <vt:lpstr>本コースで学べること、学べないこと</vt:lpstr>
      <vt:lpstr>本コースの位置づけと関連コース</vt:lpstr>
      <vt:lpstr>コース目次</vt:lpstr>
      <vt:lpstr>PowerPoint プレゼンテーション</vt:lpstr>
      <vt:lpstr>講師紹介 小池　歩 こいけ　あゆむ</vt:lpstr>
      <vt:lpstr>コースの目標</vt:lpstr>
      <vt:lpstr>コースの概要</vt:lpstr>
      <vt:lpstr>コースフロー</vt:lpstr>
      <vt:lpstr>第1章 AI とは</vt:lpstr>
      <vt:lpstr>章の概要</vt:lpstr>
      <vt:lpstr>PowerPoint プレゼンテーション</vt:lpstr>
      <vt:lpstr>AI とは</vt:lpstr>
      <vt:lpstr>機械学習のタスク</vt:lpstr>
      <vt:lpstr>教師あり学習</vt:lpstr>
      <vt:lpstr>教師なし学習</vt:lpstr>
      <vt:lpstr>PowerPoint プレゼンテーション</vt:lpstr>
      <vt:lpstr>AI ・AI プロジェクトでの誤認識</vt:lpstr>
      <vt:lpstr>目的・課題設定の不足</vt:lpstr>
      <vt:lpstr>AI の誤認識とプロジェクトの失敗事例： AI ・導入への理解不足</vt:lpstr>
      <vt:lpstr>AI の誤認識とプロジェクトの失敗事例：AI 導入の環境不足</vt:lpstr>
      <vt:lpstr>PowerPoint プレゼンテーション</vt:lpstr>
      <vt:lpstr>画像処理</vt:lpstr>
      <vt:lpstr>時系列処理</vt:lpstr>
      <vt:lpstr>自然言語処理</vt:lpstr>
      <vt:lpstr>生成 AI </vt:lpstr>
      <vt:lpstr>１章アジェンダ</vt:lpstr>
      <vt:lpstr>Micorsoft の 責任ある AI における 6 つの原則</vt:lpstr>
      <vt:lpstr>公平性</vt:lpstr>
      <vt:lpstr>アカウンタビリティ</vt:lpstr>
      <vt:lpstr>包括性</vt:lpstr>
      <vt:lpstr>信頼と安全性</vt:lpstr>
      <vt:lpstr>透明性</vt:lpstr>
      <vt:lpstr>説明責任</vt:lpstr>
      <vt:lpstr>プライバシーとセキュリティ</vt:lpstr>
      <vt:lpstr>信頼できる AI のフレームワーク</vt:lpstr>
      <vt:lpstr>AI の構築</vt:lpstr>
      <vt:lpstr>第2章 AI プロジェクトの全体像</vt:lpstr>
      <vt:lpstr>業務改善 or 新規ビジネスとしての AI</vt:lpstr>
      <vt:lpstr>機械学習とソフトウェアの違い</vt:lpstr>
      <vt:lpstr>機械学習システムに求められる要件</vt:lpstr>
      <vt:lpstr>データエンジニアリング</vt:lpstr>
      <vt:lpstr>第3章 AI の開発プロセス</vt:lpstr>
      <vt:lpstr>AI 開発の全体像</vt:lpstr>
      <vt:lpstr>データの前処理</vt:lpstr>
      <vt:lpstr>モデルの構築</vt:lpstr>
      <vt:lpstr>アルゴリズム</vt:lpstr>
      <vt:lpstr>ハイパーパラメータ</vt:lpstr>
      <vt:lpstr>デモ（モデル構築・ハイパーパラメータの調整）</vt:lpstr>
      <vt:lpstr>AI の評価</vt:lpstr>
      <vt:lpstr>分類の評価指標（混合行列）</vt:lpstr>
      <vt:lpstr>分類の評価指標（正解率）</vt:lpstr>
      <vt:lpstr>分類の評価指標（再現率）</vt:lpstr>
      <vt:lpstr>分類の評価指標（適合率）</vt:lpstr>
      <vt:lpstr>分類の評価指標（F 値）</vt:lpstr>
      <vt:lpstr>分類の評価指標（ROC と AUC）</vt:lpstr>
      <vt:lpstr>回帰の評価指標（決定係数）</vt:lpstr>
      <vt:lpstr>回帰の評価指標（平均二乗誤差・平均絶対誤差）</vt:lpstr>
      <vt:lpstr>生成 AI の評価指標（補足）</vt:lpstr>
      <vt:lpstr>AI の精度向上</vt:lpstr>
      <vt:lpstr>AI の運用（バッチ推論）</vt:lpstr>
      <vt:lpstr>AI の運用（リアルタイム推論）</vt:lpstr>
      <vt:lpstr>AI の運用場所（オンプレミス）</vt:lpstr>
      <vt:lpstr>オンプレミスでの高可用性の考え方</vt:lpstr>
      <vt:lpstr>AI の運用場所（クラウド）</vt:lpstr>
      <vt:lpstr>クラウドのサービスモデル</vt:lpstr>
      <vt:lpstr>サービスモデル： PaaS - Platform as a Service</vt:lpstr>
      <vt:lpstr>クラウドの物理インフラストラクチャ</vt:lpstr>
      <vt:lpstr>クラウドでの高可用性の考え方</vt:lpstr>
      <vt:lpstr>クラウドを活用するポイント</vt:lpstr>
      <vt:lpstr>実装</vt:lpstr>
      <vt:lpstr>第4章 AI プロジェクトの事例</vt:lpstr>
      <vt:lpstr>A 社 ネジの画像分類プロジェクトの事例</vt:lpstr>
      <vt:lpstr>A 社 ネジの画像分類プロジェクトの事例</vt:lpstr>
      <vt:lpstr>第 5 章 AI プロジェクト立案</vt:lpstr>
      <vt:lpstr>タイムスケジュール</vt:lpstr>
      <vt:lpstr>まとめ</vt:lpstr>
      <vt:lpstr>PowerPoint プレゼンテーション</vt:lpstr>
      <vt:lpstr>章の概要</vt:lpstr>
      <vt:lpstr>PowerPoint プレゼンテーション</vt:lpstr>
      <vt:lpstr>1-1-1.高まるAIへの期待</vt:lpstr>
      <vt:lpstr>1-1-2.機械学習とディープラーニング</vt:lpstr>
      <vt:lpstr>1-1-3.従来型プログラムと機械学習の特徴</vt:lpstr>
      <vt:lpstr>1-1-4.機械学習の種類</vt:lpstr>
      <vt:lpstr>1-1-5.教師あり学習</vt:lpstr>
      <vt:lpstr>1-1-6.教師あり学習で対応できる課題</vt:lpstr>
      <vt:lpstr>1-1-7.教師なし学習</vt:lpstr>
      <vt:lpstr>1-1-8.教師なし学習で対応できる課題</vt:lpstr>
      <vt:lpstr>1-1-9.強化学習</vt:lpstr>
      <vt:lpstr>1-1-10.強化学習で対応できる課題</vt:lpstr>
      <vt:lpstr>PowerPoint プレゼンテーション</vt:lpstr>
      <vt:lpstr>1-2-1.機械学習を構築・利用するためのプロセス</vt:lpstr>
      <vt:lpstr>1-2-2.機械学習モデルの利用・構築アプローチ</vt:lpstr>
      <vt:lpstr>PowerPoint プレゼンテーション</vt:lpstr>
      <vt:lpstr>1-3-1.機械学習開発の環境</vt:lpstr>
      <vt:lpstr>1-3-2.機械学習開発に必要なハードウェア</vt:lpstr>
      <vt:lpstr>1-3-3.機械学習開発に必要なソフトウェア</vt:lpstr>
      <vt:lpstr>1-3-4.Google Colaboratory</vt:lpstr>
      <vt:lpstr>1-3-5.代表的なPythonの機械学習ライブラリ</vt:lpstr>
      <vt:lpstr>1-3-6.機械学習の代表的なフレームワーク</vt:lpstr>
      <vt:lpstr>PowerPoint プレゼンテーション</vt:lpstr>
      <vt:lpstr>1-4-1.Google Colaboratoryの利用</vt:lpstr>
      <vt:lpstr>1-4-2.Pythonの復習と機械学習の基本ライブラリ</vt:lpstr>
      <vt:lpstr>1-4-3.機械学習基本ライブラリの紹介①</vt:lpstr>
      <vt:lpstr>1-4-4.機械学習基本ライブラリの紹介②</vt:lpstr>
      <vt:lpstr>1-4-5.機械学習基本ライブラリの紹介③</vt:lpstr>
      <vt:lpstr>1章　章末クイズ！</vt:lpstr>
      <vt:lpstr>章のまとめ</vt:lpstr>
      <vt:lpstr>PowerPoint プレゼンテーション</vt:lpstr>
      <vt:lpstr>PowerPoint プレゼンテーション</vt:lpstr>
      <vt:lpstr>章の概要</vt:lpstr>
      <vt:lpstr>PowerPoint プレゼンテーション</vt:lpstr>
      <vt:lpstr>2-1-1.教師あり学習の様々な手法</vt:lpstr>
      <vt:lpstr>2-1-2.線形回帰とは</vt:lpstr>
      <vt:lpstr>2-1-3.ケーススタディ</vt:lpstr>
      <vt:lpstr>2-1-4.単回帰分析ハンズオン</vt:lpstr>
      <vt:lpstr>2-1-5.データを確認する</vt:lpstr>
      <vt:lpstr>2-1-6.単回帰分析とは</vt:lpstr>
      <vt:lpstr>2-1-7.単回帰分析の式</vt:lpstr>
      <vt:lpstr>2-1-8.単回帰分析のモデル定義＆学習 最小二乗法</vt:lpstr>
      <vt:lpstr>2-1-9.回帰分析の評価</vt:lpstr>
      <vt:lpstr>PowerPoint プレゼンテーション</vt:lpstr>
      <vt:lpstr>2-2-1.機械学習基本の4STEP</vt:lpstr>
      <vt:lpstr>PowerPoint プレゼンテーション</vt:lpstr>
      <vt:lpstr>2-3-1.単回帰分析をプログラミングする</vt:lpstr>
      <vt:lpstr>PowerPoint プレゼンテーション</vt:lpstr>
      <vt:lpstr>2-4-1.単回帰分析の結果を振り返る</vt:lpstr>
      <vt:lpstr>2-4-2.重回帰分析ハンズオン</vt:lpstr>
      <vt:lpstr>2-4-3.重回帰分析</vt:lpstr>
      <vt:lpstr>2-4-4.変数の相関（関係性）を確認する</vt:lpstr>
      <vt:lpstr>2-4-5.説明変数の選択</vt:lpstr>
      <vt:lpstr>2-4-6.ダミー変数化</vt:lpstr>
      <vt:lpstr>2-4-7.評価方法の改良</vt:lpstr>
      <vt:lpstr>2-4-8.プログラムのダイジェスト</vt:lpstr>
      <vt:lpstr>PowerPoint プレゼンテーション</vt:lpstr>
      <vt:lpstr>2-5-1.演習1：線形回帰</vt:lpstr>
      <vt:lpstr>（参考）非線形性と特徴量エンジニアリング</vt:lpstr>
      <vt:lpstr>（参考）線形回帰まとめ</vt:lpstr>
      <vt:lpstr>（参考）scikit-learnのOneHotEncoder</vt:lpstr>
      <vt:lpstr>章のまとめ</vt:lpstr>
      <vt:lpstr>PowerPoint プレゼンテーション</vt:lpstr>
      <vt:lpstr>PowerPoint プレゼンテーション</vt:lpstr>
      <vt:lpstr>章の概要</vt:lpstr>
      <vt:lpstr>PowerPoint プレゼンテーション</vt:lpstr>
      <vt:lpstr>3-1-1.ロジスティック回帰とは</vt:lpstr>
      <vt:lpstr>3-1-2. ケーススタディ</vt:lpstr>
      <vt:lpstr>3-1-3.ロジスティック回帰ハンズオン</vt:lpstr>
      <vt:lpstr>3-1-4.データを確認する</vt:lpstr>
      <vt:lpstr>3-1-5.分類課題の種類</vt:lpstr>
      <vt:lpstr>3-1-6.ロジスティック回帰の原理</vt:lpstr>
      <vt:lpstr>3-1-7.分類の評価</vt:lpstr>
      <vt:lpstr>PowerPoint プレゼンテーション</vt:lpstr>
      <vt:lpstr>3-2-1.ロジスティック回帰をプログラミングする</vt:lpstr>
      <vt:lpstr>PowerPoint プレゼンテーション</vt:lpstr>
      <vt:lpstr>3-3-1.ロジスティック回帰の結果を振り返る</vt:lpstr>
      <vt:lpstr>3-3-2.ロジスティック回帰ハンズオン モデルを改良する</vt:lpstr>
      <vt:lpstr>3-3-3.データのスケール</vt:lpstr>
      <vt:lpstr>3-3-4.データの標準化</vt:lpstr>
      <vt:lpstr>3-3-5.標準化の計算</vt:lpstr>
      <vt:lpstr>（参考）StandardScaler</vt:lpstr>
      <vt:lpstr>3-3-6.スケールをそろえる必要があるケースについて</vt:lpstr>
      <vt:lpstr>3-3-7. スケーリングの注意</vt:lpstr>
      <vt:lpstr>3-3-8.正解率以外の評価指標を確認する①</vt:lpstr>
      <vt:lpstr>3-3-9.正解率以外の評価指標を確認する②</vt:lpstr>
      <vt:lpstr>3-3-10.プログラムのダイジェスト</vt:lpstr>
      <vt:lpstr>PowerPoint プレゼンテーション</vt:lpstr>
      <vt:lpstr>3-4-1. 演習2：ロジスティック回帰</vt:lpstr>
      <vt:lpstr>（参考）irisデータセット</vt:lpstr>
      <vt:lpstr>（参考）演習結果についての考察</vt:lpstr>
      <vt:lpstr>（参考）ロジスティック回帰まとめ</vt:lpstr>
      <vt:lpstr>章のまとめ</vt:lpstr>
      <vt:lpstr>PowerPoint プレゼンテーション</vt:lpstr>
      <vt:lpstr>章の概要</vt:lpstr>
      <vt:lpstr>PowerPoint プレゼンテーション</vt:lpstr>
      <vt:lpstr>4-1-1.決定木とは</vt:lpstr>
      <vt:lpstr>4-1-2.ケーススタディ</vt:lpstr>
      <vt:lpstr>4-1-3.決定木ハンズオン</vt:lpstr>
      <vt:lpstr>4-1-4.データを確認する</vt:lpstr>
      <vt:lpstr>PowerPoint プレゼンテーション</vt:lpstr>
      <vt:lpstr>4-2-1.決定木をプログラミングする</vt:lpstr>
      <vt:lpstr>4-2-2.決定木を可視化する</vt:lpstr>
      <vt:lpstr>4-2-3.決定木をプログラミングする③</vt:lpstr>
      <vt:lpstr>4-2-4.過学習（過剰適合）</vt:lpstr>
      <vt:lpstr>PowerPoint プレゼンテーション</vt:lpstr>
      <vt:lpstr>4-3-1.決定木ハンズオン モデルを改良する</vt:lpstr>
      <vt:lpstr>4-3-2.決定木モデルを改良する</vt:lpstr>
      <vt:lpstr>4-3-3.パラメータチューニング</vt:lpstr>
      <vt:lpstr>4-3-4.決定木のパラメータチューニング</vt:lpstr>
      <vt:lpstr>4-3-5.パラメータチューニング②</vt:lpstr>
      <vt:lpstr>4-3-6.特徴量重要度を確認する</vt:lpstr>
      <vt:lpstr>4-3-7.プログラムのダイジェスト①</vt:lpstr>
      <vt:lpstr>4-3-8.プログラムのダイジェスト②</vt:lpstr>
      <vt:lpstr>PowerPoint プレゼンテーション</vt:lpstr>
      <vt:lpstr>4-4-1.演習3：決定木（オプション）</vt:lpstr>
      <vt:lpstr>（参考）決定木まとめ</vt:lpstr>
      <vt:lpstr>PowerPoint プレゼンテーション</vt:lpstr>
      <vt:lpstr>4-5-1.ランダムフォレストとは</vt:lpstr>
      <vt:lpstr>4-5-2. ケーススタディ</vt:lpstr>
      <vt:lpstr>4-5-3.ランダムフォレストハンズオン</vt:lpstr>
      <vt:lpstr>PowerPoint プレゼンテーション</vt:lpstr>
      <vt:lpstr>4-6-1.ランダムフォレストをプログラミングする</vt:lpstr>
      <vt:lpstr>PowerPoint プレゼンテーション</vt:lpstr>
      <vt:lpstr>4-7-1.ランダムフォレストモデルを改良する</vt:lpstr>
      <vt:lpstr>4-7-2.ランダムフォレストハンズオン モデルを改良する</vt:lpstr>
      <vt:lpstr>4-7-3.パラメータのチューニング</vt:lpstr>
      <vt:lpstr>4-7-4.（参考）Observed-Predicted Plot</vt:lpstr>
      <vt:lpstr>4-7-5.（参考）不均衡データへのパラメータチューニング</vt:lpstr>
      <vt:lpstr>4-7-6.プログラムのダイジェスト</vt:lpstr>
      <vt:lpstr>PowerPoint プレゼンテーション</vt:lpstr>
      <vt:lpstr>4-8-1.演習4：ランダムフォレスト（オプション）</vt:lpstr>
      <vt:lpstr>（参考）ランダムフォレストまとめ</vt:lpstr>
      <vt:lpstr>章のまとめ</vt:lpstr>
      <vt:lpstr>PowerPoint プレゼンテーション</vt:lpstr>
      <vt:lpstr>PowerPoint プレゼンテーション</vt:lpstr>
      <vt:lpstr>章の概要</vt:lpstr>
      <vt:lpstr>PowerPoint プレゼンテーション</vt:lpstr>
      <vt:lpstr>5-1-1.勾配ブースティング木（GBDT）とは</vt:lpstr>
      <vt:lpstr>5-1-2.ケーススタディ</vt:lpstr>
      <vt:lpstr>PowerPoint プレゼンテーション</vt:lpstr>
      <vt:lpstr>5-2-1.勾配ブースティング木の代表的なライブラリ</vt:lpstr>
      <vt:lpstr>5-2-2.勾配ブースティング木をプログラミングする</vt:lpstr>
      <vt:lpstr>5-2-3.勾配ブースティング木ハンズオン</vt:lpstr>
      <vt:lpstr>PowerPoint プレゼンテーション</vt:lpstr>
      <vt:lpstr>5-3-1.LightGBMモデルを改良する</vt:lpstr>
      <vt:lpstr>5-3-2.パラメータのチューニング</vt:lpstr>
      <vt:lpstr>5-3-3.LightGBMハンズオン モデルを改良する</vt:lpstr>
      <vt:lpstr>PowerPoint プレゼンテーション</vt:lpstr>
      <vt:lpstr>5-4-1.交差検証(CV：cross validation)①</vt:lpstr>
      <vt:lpstr>5-4-2.交差検証(CV：cross validation)②</vt:lpstr>
      <vt:lpstr>5-4-3.交差検証(CV：cross validation) ③</vt:lpstr>
      <vt:lpstr>5-4-4.交差検証(CV：cross validation) ④</vt:lpstr>
      <vt:lpstr>5-4-5.グリッドサーチ</vt:lpstr>
      <vt:lpstr>5-4-6.GridsearchCV</vt:lpstr>
      <vt:lpstr>5-4-7.プログラムのダイジェスト①</vt:lpstr>
      <vt:lpstr>5-4-8.プログラムのダイジェスト②</vt:lpstr>
      <vt:lpstr>PowerPoint プレゼンテーション</vt:lpstr>
      <vt:lpstr>5-5-1.演習5：LightGBM</vt:lpstr>
      <vt:lpstr>章のまとめ</vt:lpstr>
      <vt:lpstr>PowerPoint プレゼンテーション</vt:lpstr>
      <vt:lpstr>PowerPoint プレゼンテーション</vt:lpstr>
      <vt:lpstr>章の概要</vt:lpstr>
      <vt:lpstr>PowerPoint プレゼンテーション</vt:lpstr>
      <vt:lpstr>6-1-1.ニューラルネットワークとは</vt:lpstr>
      <vt:lpstr>6-1-2.ディープラーニングとは</vt:lpstr>
      <vt:lpstr>6-1-3.ニューラルネットワークの仕組み①</vt:lpstr>
      <vt:lpstr>6-1-4.ニューラルネットワークの仕組み②</vt:lpstr>
      <vt:lpstr>6-1-5.ニューラルネットワークの仕組み③</vt:lpstr>
      <vt:lpstr>6-1-6.ニューラルネットワークの仕組み④</vt:lpstr>
      <vt:lpstr>6-1-7.ニューラルネットワークの仕組み⑤</vt:lpstr>
      <vt:lpstr>6-1-8.勾配降下法の課題</vt:lpstr>
      <vt:lpstr>6-1-9.ミニバッチ勾配降下法</vt:lpstr>
      <vt:lpstr>6-1-10.ミニバッチ勾配降下法のパラメータ更新ステップ</vt:lpstr>
      <vt:lpstr>6-1-11.パラメータの最適化手法</vt:lpstr>
      <vt:lpstr>6-1-12.ニューラルネットワークの代表的なハイパーパラメータ</vt:lpstr>
      <vt:lpstr>6-1-13.（再掲）ディープラーニングフレームワーク</vt:lpstr>
      <vt:lpstr>PowerPoint プレゼンテーション</vt:lpstr>
      <vt:lpstr>6-2-1.TensorFlow</vt:lpstr>
      <vt:lpstr>6-2-2.Kears</vt:lpstr>
      <vt:lpstr>PowerPoint プレゼンテーション</vt:lpstr>
      <vt:lpstr>6-3-1.TensorFlow / Kerasハンズオン</vt:lpstr>
      <vt:lpstr>6-3-2.Kerasでニューラルネットワークモデルを定義する</vt:lpstr>
      <vt:lpstr>6-3-3.Kerasでニューラルネットワークモデルを学習する</vt:lpstr>
      <vt:lpstr>PowerPoint プレゼンテーション</vt:lpstr>
      <vt:lpstr>6-4-1.ディープラーニングモデルの改良</vt:lpstr>
      <vt:lpstr>6-4-2.Early-Stopping</vt:lpstr>
      <vt:lpstr>6-4-3.ドロップアウト</vt:lpstr>
      <vt:lpstr>PowerPoint プレゼンテーション</vt:lpstr>
      <vt:lpstr>6-5-1.TensorFlow / Kerasハンズオン モデルを改良する</vt:lpstr>
      <vt:lpstr>6-5-2.Kerasのディープラーニングモデルを改良する</vt:lpstr>
      <vt:lpstr>PowerPoint プレゼンテーション</vt:lpstr>
      <vt:lpstr>6-6-1.演習6：TensorFlow /Keras</vt:lpstr>
      <vt:lpstr>PowerPoint プレゼンテーション</vt:lpstr>
      <vt:lpstr>6-7-1.ワーク：課題の説明①</vt:lpstr>
      <vt:lpstr>6-7-2.ワーク：課題の説明②</vt:lpstr>
      <vt:lpstr>6-7-3.ワーク：ワークの進め方</vt:lpstr>
      <vt:lpstr>6-7-4.データを確認する</vt:lpstr>
      <vt:lpstr>6-7-5.ワークシート</vt:lpstr>
      <vt:lpstr>PowerPoint プレゼンテーション</vt:lpstr>
      <vt:lpstr>6-8-1.構造化データへの機械学習の活用例</vt:lpstr>
      <vt:lpstr>章のまとめ</vt:lpstr>
      <vt:lpstr>PowerPoint プレゼンテーション</vt:lpstr>
      <vt:lpstr>PowerPoint プレゼンテーション</vt:lpstr>
      <vt:lpstr>章の概要</vt:lpstr>
      <vt:lpstr>PowerPoint プレゼンテーション</vt:lpstr>
      <vt:lpstr>7-1-1.画像分類とは</vt:lpstr>
      <vt:lpstr>7-1-2.画像データ</vt:lpstr>
      <vt:lpstr>7-1-3.画像分類とディープラーニング</vt:lpstr>
      <vt:lpstr>7-1-4.畳み込みニューラルネットワーク（CNN）</vt:lpstr>
      <vt:lpstr>7-1-5.サンプルデータセットMNIST</vt:lpstr>
      <vt:lpstr>7-1-6.畳み込み層①</vt:lpstr>
      <vt:lpstr>7-1-7.畳み込み層②</vt:lpstr>
      <vt:lpstr>7-1-8.畳み込み層③</vt:lpstr>
      <vt:lpstr>7-1-9.プーリング層①</vt:lpstr>
      <vt:lpstr>7-1-10.プーリング層②</vt:lpstr>
      <vt:lpstr>7-1-11.全結合層</vt:lpstr>
      <vt:lpstr>7-1-12.畳み込み層・プーリング層の多層化</vt:lpstr>
      <vt:lpstr>7-1-13.(参考)カラー画像の場合</vt:lpstr>
      <vt:lpstr>PowerPoint プレゼンテーション</vt:lpstr>
      <vt:lpstr>7-2-1.TensorFlow / Kerasハンズオン（CNN）</vt:lpstr>
      <vt:lpstr>7-2-2.Kerasで画像分類の準備をする</vt:lpstr>
      <vt:lpstr>7-2-3.KerasでCNNモデルを定義する</vt:lpstr>
      <vt:lpstr>PowerPoint プレゼンテーション</vt:lpstr>
      <vt:lpstr>7-3-1.演習7：CNNを用いた画像分類</vt:lpstr>
      <vt:lpstr>PowerPoint プレゼンテーション</vt:lpstr>
      <vt:lpstr>7-4-1.画像分類の活用例①</vt:lpstr>
      <vt:lpstr>7-4-2.画像分類の活用例②</vt:lpstr>
      <vt:lpstr>章のまとめ</vt:lpstr>
      <vt:lpstr>PowerPoint プレゼンテーション</vt:lpstr>
      <vt:lpstr>コースのまとめ</vt:lpstr>
      <vt:lpstr>これからのワークロード</vt:lpstr>
      <vt:lpstr>PowerPoint プレゼンテーション</vt:lpstr>
      <vt:lpstr>PowerPoint プレゼンテーション</vt:lpstr>
      <vt:lpstr>1章　章末クイズの答え</vt:lpstr>
      <vt:lpstr>6-7-5.ワーク：解答例</vt:lpstr>
      <vt:lpstr>PowerPoint プレゼンテーション</vt:lpstr>
      <vt:lpstr>A1-1-1.PyTorch</vt:lpstr>
      <vt:lpstr>PowerPoint プレゼンテーション</vt:lpstr>
      <vt:lpstr>A1-2-1.データをTensor型に変換する</vt:lpstr>
      <vt:lpstr>A1-2-2.PyTorchでニューラルネットワークモデルを定義する</vt:lpstr>
      <vt:lpstr>A1-2-3.データローダーの準備をする</vt:lpstr>
      <vt:lpstr>PowerPoint プレゼンテーション</vt:lpstr>
      <vt:lpstr>A1-2-5.PyTorchでニューラルネットワークモデルを評価する</vt:lpstr>
      <vt:lpstr>A1-2-6.PyTorchハンズオン</vt:lpstr>
      <vt:lpstr>PowerPoint プレゼンテーション</vt:lpstr>
      <vt:lpstr>A1-3-1.PyTorchでドロップアウトを実装する</vt:lpstr>
      <vt:lpstr>A1-3-2.PyTorchでEarly-Stoppingを実装する①</vt:lpstr>
      <vt:lpstr>A1-3-3.PyTorchでEarly-Stoppingを実装する②</vt:lpstr>
      <vt:lpstr>A1-3-4.PyTorchハンズオン モデルを改良する</vt:lpstr>
      <vt:lpstr>PowerPoint プレゼンテーション</vt:lpstr>
      <vt:lpstr>A2-1.PyTorchで画像分類を行う</vt:lpstr>
      <vt:lpstr>A2-2.PyTorchで画像分類の準備をする</vt:lpstr>
      <vt:lpstr>A2-3.PyTorchで画像分類モデルを準備する</vt:lpstr>
      <vt:lpstr>A2-4.PyTorchハンズオン（CNN）</vt:lpstr>
      <vt:lpstr>参考資料・文献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
  <cp:lastModifiedBy/>
  <cp:revision>62</cp:revision>
  <dcterms:modified xsi:type="dcterms:W3CDTF">2024-04-30T09:55:59Z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0x0101000E8EEC49DF40384496A30D6C0E706C78</vt:lpwstr>
  </property>
</Properties>
</file>